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8121" autoAdjust="0"/>
  </p:normalViewPr>
  <p:slideViewPr>
    <p:cSldViewPr>
      <p:cViewPr varScale="1">
        <p:scale>
          <a:sx n="97" d="100"/>
          <a:sy n="97" d="100"/>
        </p:scale>
        <p:origin x="2080"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B05620-3765-4F41-90DA-1839C4E20737}" type="datetimeFigureOut">
              <a:rPr lang="en-IN" smtClean="0"/>
              <a:t>12/09/22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192B73-4346-48B2-A6D8-FA2C20D4FC78}" type="slidenum">
              <a:rPr lang="en-IN" smtClean="0"/>
              <a:t>‹#›</a:t>
            </a:fld>
            <a:endParaRPr lang="en-IN"/>
          </a:p>
        </p:txBody>
      </p:sp>
    </p:spTree>
    <p:extLst>
      <p:ext uri="{BB962C8B-B14F-4D97-AF65-F5344CB8AC3E}">
        <p14:creationId xmlns:p14="http://schemas.microsoft.com/office/powerpoint/2010/main" val="1076726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192B73-4346-48B2-A6D8-FA2C20D4FC78}" type="slidenum">
              <a:rPr lang="en-IN" smtClean="0"/>
              <a:t>1</a:t>
            </a:fld>
            <a:endParaRPr lang="en-IN"/>
          </a:p>
        </p:txBody>
      </p:sp>
    </p:spTree>
    <p:extLst>
      <p:ext uri="{BB962C8B-B14F-4D97-AF65-F5344CB8AC3E}">
        <p14:creationId xmlns:p14="http://schemas.microsoft.com/office/powerpoint/2010/main" val="3532588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presentation, the benefits of flexible work arrangements as they relate to workplace inclusion and diversity will be discussed. The role of human resources in fostering inclusion and diversity via workplace flexibility will also be examined.</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0192B73-4346-48B2-A6D8-FA2C20D4FC78}" type="slidenum">
              <a:rPr lang="en-IN" smtClean="0"/>
              <a:t>2</a:t>
            </a:fld>
            <a:endParaRPr lang="en-IN"/>
          </a:p>
        </p:txBody>
      </p:sp>
    </p:spTree>
    <p:extLst>
      <p:ext uri="{BB962C8B-B14F-4D97-AF65-F5344CB8AC3E}">
        <p14:creationId xmlns:p14="http://schemas.microsoft.com/office/powerpoint/2010/main" val="82082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Workplace diversity has a significant impact on organizational culture and job satisfaction among employees. Work culture is the system of thought, procedures, and social norms that determines how an organization functions (Grissom, 2018). To create a productive working environment where employees can be productive, managers should ensure that diversity is addressed at all levels of the organization. This requires understanding the benefits of workplace diversity and being able to identify different types of diversity.</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Inclusion is a collection of actions or culture that motivates workers to believe their contributions are valued and to feel a feeling of belonging. Inclusion may be defined as enabling the balance to participate (</a:t>
            </a:r>
            <a:r>
              <a:rPr lang="en-US" sz="1200" kern="1200" dirty="0" err="1">
                <a:solidFill>
                  <a:schemeClr val="tx1"/>
                </a:solidFill>
                <a:effectLst/>
                <a:latin typeface="+mn-lt"/>
                <a:ea typeface="+mn-ea"/>
                <a:cs typeface="+mn-cs"/>
              </a:rPr>
              <a:t>Gutterman</a:t>
            </a:r>
            <a:r>
              <a:rPr lang="en-US" sz="1200" kern="1200" dirty="0">
                <a:solidFill>
                  <a:schemeClr val="tx1"/>
                </a:solidFill>
                <a:effectLst/>
                <a:latin typeface="+mn-lt"/>
                <a:ea typeface="+mn-ea"/>
                <a:cs typeface="+mn-cs"/>
              </a:rPr>
              <a:t>, 2022).</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0192B73-4346-48B2-A6D8-FA2C20D4FC78}" type="slidenum">
              <a:rPr lang="en-IN" smtClean="0"/>
              <a:t>3</a:t>
            </a:fld>
            <a:endParaRPr lang="en-IN"/>
          </a:p>
        </p:txBody>
      </p:sp>
    </p:spTree>
    <p:extLst>
      <p:ext uri="{BB962C8B-B14F-4D97-AF65-F5344CB8AC3E}">
        <p14:creationId xmlns:p14="http://schemas.microsoft.com/office/powerpoint/2010/main" val="1217052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Recent years have witnessed that there are more and more people who are working their way through the ages with different professions, job roles, or even just a job change. This kind of flexibility is not possible without the help of human resource employees (Chung et al., 2020). Human resource employees help achieve such success as they represent good planning tools. For example, they assist companies to evaluate potential workforce needs and planning for skills training or recruitment processes, depending on the company's goals. With the increasing rate of technological advancement, a lot has changed from hoarding the cubicles in an office to working remotely or flexibly.</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10192B73-4346-48B2-A6D8-FA2C20D4FC78}" type="slidenum">
              <a:rPr lang="en-IN" smtClean="0"/>
              <a:t>4</a:t>
            </a:fld>
            <a:endParaRPr lang="en-IN"/>
          </a:p>
        </p:txBody>
      </p:sp>
    </p:spTree>
    <p:extLst>
      <p:ext uri="{BB962C8B-B14F-4D97-AF65-F5344CB8AC3E}">
        <p14:creationId xmlns:p14="http://schemas.microsoft.com/office/powerpoint/2010/main" val="39264551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concept of flexible working has been around for several decades, but with the implementation of legislation (Yu et al., 2019). Although flexible working is a positive idea, in theory, it has not always been implemented properly.</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In recent years, the law on diversity and inclusion has been somewhat vague and some legislators have attempted to address this by introducing new legislation which states that organizations should have a flexible working policy and should also have due diligence in terms of job seekers who give evidence of trying to find workplaces where they would be able to take on this flexibility.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0192B73-4346-48B2-A6D8-FA2C20D4FC78}" type="slidenum">
              <a:rPr lang="en-IN" smtClean="0"/>
              <a:t>5</a:t>
            </a:fld>
            <a:endParaRPr lang="en-IN"/>
          </a:p>
        </p:txBody>
      </p:sp>
    </p:spTree>
    <p:extLst>
      <p:ext uri="{BB962C8B-B14F-4D97-AF65-F5344CB8AC3E}">
        <p14:creationId xmlns:p14="http://schemas.microsoft.com/office/powerpoint/2010/main" val="35276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employment equity programmer acknowledges and aims to improve staff capacity to more effectively fulfill the department's primary goal of offering a wide range of advice and related needs to the Legislature, and its organizations (</a:t>
            </a:r>
            <a:r>
              <a:rPr lang="en-US" sz="1200" kern="1200" dirty="0" err="1">
                <a:solidFill>
                  <a:schemeClr val="tx1"/>
                </a:solidFill>
                <a:effectLst/>
                <a:latin typeface="+mn-lt"/>
                <a:ea typeface="+mn-ea"/>
                <a:cs typeface="+mn-cs"/>
              </a:rPr>
              <a:t>Chernyak</a:t>
            </a:r>
            <a:r>
              <a:rPr lang="en-US" sz="1200" kern="1200" dirty="0">
                <a:solidFill>
                  <a:schemeClr val="tx1"/>
                </a:solidFill>
                <a:effectLst/>
                <a:latin typeface="+mn-lt"/>
                <a:ea typeface="+mn-ea"/>
                <a:cs typeface="+mn-cs"/>
              </a:rPr>
              <a:t>-Hai and </a:t>
            </a:r>
            <a:r>
              <a:rPr lang="en-US" sz="1200" kern="1200" dirty="0" err="1">
                <a:solidFill>
                  <a:schemeClr val="tx1"/>
                </a:solidFill>
                <a:effectLst/>
                <a:latin typeface="+mn-lt"/>
                <a:ea typeface="+mn-ea"/>
                <a:cs typeface="+mn-cs"/>
              </a:rPr>
              <a:t>Rabenu</a:t>
            </a:r>
            <a:r>
              <a:rPr lang="en-US" sz="1200" kern="1200" dirty="0">
                <a:solidFill>
                  <a:schemeClr val="tx1"/>
                </a:solidFill>
                <a:effectLst/>
                <a:latin typeface="+mn-lt"/>
                <a:ea typeface="+mn-ea"/>
                <a:cs typeface="+mn-cs"/>
              </a:rPr>
              <a:t>, 2018).</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0192B73-4346-48B2-A6D8-FA2C20D4FC78}" type="slidenum">
              <a:rPr lang="en-IN" smtClean="0"/>
              <a:t>6</a:t>
            </a:fld>
            <a:endParaRPr lang="en-IN"/>
          </a:p>
        </p:txBody>
      </p:sp>
    </p:spTree>
    <p:extLst>
      <p:ext uri="{BB962C8B-B14F-4D97-AF65-F5344CB8AC3E}">
        <p14:creationId xmlns:p14="http://schemas.microsoft.com/office/powerpoint/2010/main" val="1362298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Communication - For diversity initiatives to be successful, </a:t>
            </a:r>
            <a:r>
              <a:rPr lang="en-IN" sz="1200" kern="1200" dirty="0" err="1">
                <a:solidFill>
                  <a:schemeClr val="tx1"/>
                </a:solidFill>
                <a:effectLst/>
                <a:latin typeface="+mn-lt"/>
                <a:ea typeface="+mn-ea"/>
                <a:cs typeface="+mn-cs"/>
              </a:rPr>
              <a:t>perceptional</a:t>
            </a:r>
            <a:r>
              <a:rPr lang="en-IN" sz="1200" kern="1200" dirty="0">
                <a:solidFill>
                  <a:schemeClr val="tx1"/>
                </a:solidFill>
                <a:effectLst/>
                <a:latin typeface="+mn-lt"/>
                <a:ea typeface="+mn-ea"/>
                <a:cs typeface="+mn-cs"/>
              </a:rPr>
              <a:t>, cultural, and linguistic obstacles must be removed. Unproductive underlying message transmission leads to misunderstanding, a lack of effort, and poor leadership.</a:t>
            </a:r>
          </a:p>
          <a:p>
            <a:r>
              <a:rPr lang="en-IN" sz="1200" kern="1200" dirty="0">
                <a:solidFill>
                  <a:schemeClr val="tx1"/>
                </a:solidFill>
                <a:effectLst/>
                <a:latin typeface="+mn-lt"/>
                <a:ea typeface="+mn-ea"/>
                <a:cs typeface="+mn-cs"/>
              </a:rPr>
              <a:t>Rejection to change - There will always be workers who didn't take that their workplace's multicultural and social mix is altering.</a:t>
            </a:r>
          </a:p>
          <a:p>
            <a:r>
              <a:rPr lang="en-IN" sz="1200" kern="1200" dirty="0">
                <a:solidFill>
                  <a:schemeClr val="tx1"/>
                </a:solidFill>
                <a:effectLst/>
                <a:latin typeface="+mn-lt"/>
                <a:ea typeface="+mn-ea"/>
                <a:cs typeface="+mn-cs"/>
              </a:rPr>
              <a:t>Application of assortment in the workplace strategies- The main obstacle for all supporters of inclusion is often the execution of employment equity rules (</a:t>
            </a:r>
            <a:r>
              <a:rPr lang="en-US" sz="1200" kern="1200" dirty="0">
                <a:solidFill>
                  <a:schemeClr val="tx1"/>
                </a:solidFill>
                <a:effectLst/>
                <a:latin typeface="+mn-lt"/>
                <a:ea typeface="+mn-ea"/>
                <a:cs typeface="+mn-cs"/>
              </a:rPr>
              <a:t>Barak, 2022</a:t>
            </a:r>
            <a:r>
              <a:rPr lang="en-IN" sz="1200" kern="1200" dirty="0">
                <a:solidFill>
                  <a:schemeClr val="tx1"/>
                </a:solidFill>
                <a:effectLst/>
                <a:latin typeface="+mn-lt"/>
                <a:ea typeface="+mn-ea"/>
                <a:cs typeface="+mn-cs"/>
              </a:rPr>
              <a:t>). They should create and carry out a personalized plan to enhance the benefits of diversity within the workplace for their specific organization using the findings of performance reviews and scientific data.</a:t>
            </a:r>
          </a:p>
          <a:p>
            <a:pPr algn="just"/>
            <a:r>
              <a:rPr lang="en-IN" sz="1200" kern="1200" dirty="0">
                <a:solidFill>
                  <a:schemeClr val="tx1"/>
                </a:solidFill>
                <a:effectLst/>
                <a:latin typeface="+mn-lt"/>
                <a:ea typeface="+mn-ea"/>
                <a:cs typeface="+mn-cs"/>
              </a:rPr>
              <a:t>Effective Management of Diversity within the workplace - Companies' plans for workplace change must include more than just managing diversity.</a:t>
            </a:r>
          </a:p>
        </p:txBody>
      </p:sp>
      <p:sp>
        <p:nvSpPr>
          <p:cNvPr id="4" name="Slide Number Placeholder 3"/>
          <p:cNvSpPr>
            <a:spLocks noGrp="1"/>
          </p:cNvSpPr>
          <p:nvPr>
            <p:ph type="sldNum" sz="quarter" idx="10"/>
          </p:nvPr>
        </p:nvSpPr>
        <p:spPr/>
        <p:txBody>
          <a:bodyPr/>
          <a:lstStyle/>
          <a:p>
            <a:fld id="{10192B73-4346-48B2-A6D8-FA2C20D4FC78}" type="slidenum">
              <a:rPr lang="en-IN" smtClean="0"/>
              <a:t>7</a:t>
            </a:fld>
            <a:endParaRPr lang="en-IN"/>
          </a:p>
        </p:txBody>
      </p:sp>
    </p:spTree>
    <p:extLst>
      <p:ext uri="{BB962C8B-B14F-4D97-AF65-F5344CB8AC3E}">
        <p14:creationId xmlns:p14="http://schemas.microsoft.com/office/powerpoint/2010/main" val="6612100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People utilize a problem-solving strategy as a tool to better comprehend their difficulties and provide the best answers possible. By assisting people in overcoming outdated or restrictive ways of thinking, they enable them to come up with more creative ideas (van </a:t>
            </a:r>
            <a:r>
              <a:rPr lang="en-US" sz="1200" kern="1200" dirty="0" err="1">
                <a:solidFill>
                  <a:schemeClr val="tx1"/>
                </a:solidFill>
                <a:effectLst/>
                <a:latin typeface="+mn-lt"/>
                <a:ea typeface="+mn-ea"/>
                <a:cs typeface="+mn-cs"/>
              </a:rPr>
              <a:t>Tulder</a:t>
            </a:r>
            <a:r>
              <a:rPr lang="en-US" sz="1200" kern="1200" dirty="0">
                <a:solidFill>
                  <a:schemeClr val="tx1"/>
                </a:solidFill>
                <a:effectLst/>
                <a:latin typeface="+mn-lt"/>
                <a:ea typeface="+mn-ea"/>
                <a:cs typeface="+mn-cs"/>
              </a:rPr>
              <a:t>, 2018). A business may recognize and take advantage of environmental possibilities and exercise management over the future by addressing problems. Both as people and as organizations, problem-solving abilities, and the issue-solving process are essential components of daily life.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0192B73-4346-48B2-A6D8-FA2C20D4FC78}" type="slidenum">
              <a:rPr lang="en-IN" smtClean="0"/>
              <a:t>8</a:t>
            </a:fld>
            <a:endParaRPr lang="en-IN"/>
          </a:p>
        </p:txBody>
      </p:sp>
    </p:spTree>
    <p:extLst>
      <p:ext uri="{BB962C8B-B14F-4D97-AF65-F5344CB8AC3E}">
        <p14:creationId xmlns:p14="http://schemas.microsoft.com/office/powerpoint/2010/main" val="2602984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Workplace discipline ranges from small tasks to managing people, to working with others and assessing their aptitude. However, Management of an individual’s behavior so they can contribute positively and support a positive culture. The task includes all efforts to control, direct, and guide the work of others (</a:t>
            </a:r>
            <a:r>
              <a:rPr lang="en-US" sz="1200" kern="1200" dirty="0" err="1">
                <a:solidFill>
                  <a:schemeClr val="tx1"/>
                </a:solidFill>
                <a:effectLst/>
                <a:latin typeface="+mn-lt"/>
                <a:ea typeface="+mn-ea"/>
                <a:cs typeface="+mn-cs"/>
              </a:rPr>
              <a:t>Kuknor</a:t>
            </a:r>
            <a:r>
              <a:rPr lang="en-US" sz="1200" kern="1200" dirty="0">
                <a:solidFill>
                  <a:schemeClr val="tx1"/>
                </a:solidFill>
                <a:effectLst/>
                <a:latin typeface="+mn-lt"/>
                <a:ea typeface="+mn-ea"/>
                <a:cs typeface="+mn-cs"/>
              </a:rPr>
              <a:t> and Bhattacharya, 2021). Good managers hold a high degree of control in the workplace. They have a say in the way things get done and can implement any changes they see fit or bring about an improvement. Many managers can forcefully discipline an employee but they should be careful not to go overboard with it as it may not only offend but also demoralize the employee.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0192B73-4346-48B2-A6D8-FA2C20D4FC78}" type="slidenum">
              <a:rPr lang="en-IN" smtClean="0"/>
              <a:t>9</a:t>
            </a:fld>
            <a:endParaRPr lang="en-IN"/>
          </a:p>
        </p:txBody>
      </p:sp>
    </p:spTree>
    <p:extLst>
      <p:ext uri="{BB962C8B-B14F-4D97-AF65-F5344CB8AC3E}">
        <p14:creationId xmlns:p14="http://schemas.microsoft.com/office/powerpoint/2010/main" val="1176259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Decision-making has been identified as one of the highest-risk areas for leadership failure due to the complexity of the task, the dynamic nature of work, and the pressure to deliver in real-time. However there are several skills that decision makers can adopt that will improve their ability to make good, sound decisions (</a:t>
            </a:r>
            <a:r>
              <a:rPr lang="en-US" sz="1200" kern="1200" dirty="0" err="1">
                <a:solidFill>
                  <a:schemeClr val="tx1"/>
                </a:solidFill>
                <a:effectLst/>
                <a:latin typeface="+mn-lt"/>
                <a:ea typeface="+mn-ea"/>
                <a:cs typeface="+mn-cs"/>
              </a:rPr>
              <a:t>Aydiner</a:t>
            </a:r>
            <a:r>
              <a:rPr lang="en-US" sz="1200" kern="1200" dirty="0">
                <a:solidFill>
                  <a:schemeClr val="tx1"/>
                </a:solidFill>
                <a:effectLst/>
                <a:latin typeface="+mn-lt"/>
                <a:ea typeface="+mn-ea"/>
                <a:cs typeface="+mn-cs"/>
              </a:rPr>
              <a:t> et al., 2019). Problem-solving using emotion and intuition, managing up and downs in the decision-making process internal factors such as motivation, constraints, and risk tolerance are different from external factors including political pressures.</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Critical thinking and problem-solving are essential to any business decision. Critical thinking is an attitude that fosters logical analysis and objective evaluation of evidence. It involves the recognition and understanding of the way things are connected. HR's capacity to choose wisely among several options is demonstrated by decision-making abilities (</a:t>
            </a:r>
            <a:r>
              <a:rPr lang="en-US" sz="1200" kern="1200" dirty="0" err="1">
                <a:solidFill>
                  <a:schemeClr val="tx1"/>
                </a:solidFill>
                <a:effectLst/>
                <a:latin typeface="+mn-lt"/>
                <a:ea typeface="+mn-ea"/>
                <a:cs typeface="+mn-cs"/>
              </a:rPr>
              <a:t>Tomar</a:t>
            </a:r>
            <a:r>
              <a:rPr lang="en-US" sz="1200" kern="1200" dirty="0">
                <a:solidFill>
                  <a:schemeClr val="tx1"/>
                </a:solidFill>
                <a:effectLst/>
                <a:latin typeface="+mn-lt"/>
                <a:ea typeface="+mn-ea"/>
                <a:cs typeface="+mn-cs"/>
              </a:rPr>
              <a:t> and Gaur, 2020). Making wise selections as a worker can enable them to forward the objectives of the organization. HR can make wise selections after they apply these abilities to evaluate all the facts at their disposal and identify any prejudice.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0192B73-4346-48B2-A6D8-FA2C20D4FC78}" type="slidenum">
              <a:rPr lang="en-IN" smtClean="0"/>
              <a:t>10</a:t>
            </a:fld>
            <a:endParaRPr lang="en-IN"/>
          </a:p>
        </p:txBody>
      </p:sp>
    </p:spTree>
    <p:extLst>
      <p:ext uri="{BB962C8B-B14F-4D97-AF65-F5344CB8AC3E}">
        <p14:creationId xmlns:p14="http://schemas.microsoft.com/office/powerpoint/2010/main" val="4144299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advantages of flexible work schedules concerning business diversity and integration have been covered in this talk. It has also been looked at how the HR department may promote diversity and inclusion at work through flexible schedules.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0192B73-4346-48B2-A6D8-FA2C20D4FC78}" type="slidenum">
              <a:rPr lang="en-IN" smtClean="0"/>
              <a:t>11</a:t>
            </a:fld>
            <a:endParaRPr lang="en-IN"/>
          </a:p>
        </p:txBody>
      </p:sp>
    </p:spTree>
    <p:extLst>
      <p:ext uri="{BB962C8B-B14F-4D97-AF65-F5344CB8AC3E}">
        <p14:creationId xmlns:p14="http://schemas.microsoft.com/office/powerpoint/2010/main" val="27842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10192B73-4346-48B2-A6D8-FA2C20D4FC78}" type="slidenum">
              <a:rPr lang="en-IN" smtClean="0"/>
              <a:t>12</a:t>
            </a:fld>
            <a:endParaRPr lang="en-IN"/>
          </a:p>
        </p:txBody>
      </p:sp>
    </p:spTree>
    <p:extLst>
      <p:ext uri="{BB962C8B-B14F-4D97-AF65-F5344CB8AC3E}">
        <p14:creationId xmlns:p14="http://schemas.microsoft.com/office/powerpoint/2010/main" val="1496686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4613681D-5C1A-4DF2-9D6C-AADE40F0F235}" type="datetimeFigureOut">
              <a:rPr lang="en-IN" smtClean="0"/>
              <a:t>12/09/22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1330794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613681D-5C1A-4DF2-9D6C-AADE40F0F235}" type="datetimeFigureOut">
              <a:rPr lang="en-IN" smtClean="0"/>
              <a:t>12/09/22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2492780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13681D-5C1A-4DF2-9D6C-AADE40F0F235}" type="datetimeFigureOut">
              <a:rPr lang="en-IN" smtClean="0"/>
              <a:t>12/09/22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3506089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4613681D-5C1A-4DF2-9D6C-AADE40F0F235}" type="datetimeFigureOut">
              <a:rPr lang="en-IN" smtClean="0"/>
              <a:t>12/09/22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3985313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4613681D-5C1A-4DF2-9D6C-AADE40F0F235}" type="datetimeFigureOut">
              <a:rPr lang="en-IN" smtClean="0"/>
              <a:t>12/09/22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18541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4613681D-5C1A-4DF2-9D6C-AADE40F0F235}" type="datetimeFigureOut">
              <a:rPr lang="en-IN" smtClean="0"/>
              <a:t>12/09/22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588255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13681D-5C1A-4DF2-9D6C-AADE40F0F235}" type="datetimeFigureOut">
              <a:rPr lang="en-IN" smtClean="0"/>
              <a:t>12/09/22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1583022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13681D-5C1A-4DF2-9D6C-AADE40F0F235}" type="datetimeFigureOut">
              <a:rPr lang="en-IN" smtClean="0"/>
              <a:t>12/09/22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3659227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13681D-5C1A-4DF2-9D6C-AADE40F0F235}" type="datetimeFigureOut">
              <a:rPr lang="en-IN" smtClean="0"/>
              <a:t>12/09/22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1628324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613681D-5C1A-4DF2-9D6C-AADE40F0F235}" type="datetimeFigureOut">
              <a:rPr lang="en-IN" smtClean="0"/>
              <a:t>12/09/22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3637680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4613681D-5C1A-4DF2-9D6C-AADE40F0F235}" type="datetimeFigureOut">
              <a:rPr lang="en-IN" smtClean="0"/>
              <a:t>12/09/22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4F1A914-3F09-4BC4-BFEF-0851009D07AF}" type="slidenum">
              <a:rPr lang="en-IN" smtClean="0"/>
              <a:t>‹#›</a:t>
            </a:fld>
            <a:endParaRPr lang="en-IN"/>
          </a:p>
        </p:txBody>
      </p:sp>
    </p:spTree>
    <p:extLst>
      <p:ext uri="{BB962C8B-B14F-4D97-AF65-F5344CB8AC3E}">
        <p14:creationId xmlns:p14="http://schemas.microsoft.com/office/powerpoint/2010/main" val="3502422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13681D-5C1A-4DF2-9D6C-AADE40F0F235}" type="datetimeFigureOut">
              <a:rPr lang="en-IN" smtClean="0"/>
              <a:t>12/09/22</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F1A914-3F09-4BC4-BFEF-0851009D07AF}" type="slidenum">
              <a:rPr lang="en-IN" smtClean="0"/>
              <a:t>‹#›</a:t>
            </a:fld>
            <a:endParaRPr lang="en-IN"/>
          </a:p>
        </p:txBody>
      </p:sp>
    </p:spTree>
    <p:extLst>
      <p:ext uri="{BB962C8B-B14F-4D97-AF65-F5344CB8AC3E}">
        <p14:creationId xmlns:p14="http://schemas.microsoft.com/office/powerpoint/2010/main" val="45231544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hyperlink" Target="https://ro.uow.edu.au/cgi/viewcontent.cgi?article=2198&amp;context=aabfj" TargetMode="External"/><Relationship Id="rId3" Type="http://schemas.openxmlformats.org/officeDocument/2006/relationships/hyperlink" Target="https://www.academia.edu/download/70284732/000120475010.pdf" TargetMode="External"/><Relationship Id="rId7" Type="http://schemas.openxmlformats.org/officeDocument/2006/relationships/hyperlink" Target="https://www.researchgate.net/publication/360001240_Creating_an_Age-Diverse_Workplac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journals.ala.org/index.php/rusq/article/viewFile/6700/9025" TargetMode="External"/><Relationship Id="rId5" Type="http://schemas.openxmlformats.org/officeDocument/2006/relationships/hyperlink" Target="https://link.springer.com/article/10.1007/s11205-018-2025-x" TargetMode="External"/><Relationship Id="rId10" Type="http://schemas.openxmlformats.org/officeDocument/2006/relationships/hyperlink" Target="https://www.sciencedirect.com/science/article/pii/S2226585618302140" TargetMode="External"/><Relationship Id="rId4" Type="http://schemas.openxmlformats.org/officeDocument/2006/relationships/hyperlink" Target="https://www.academia.edu/download/69008781/S1754942618000056.pdf" TargetMode="External"/><Relationship Id="rId9" Type="http://schemas.openxmlformats.org/officeDocument/2006/relationships/hyperlink" Target="https://library.oapen.org/bitstream/handle/20.500.12657/39491/Business_SDGs-framework-effective-corporate-involvement.pdf?sequence=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908720"/>
            <a:ext cx="7560840" cy="1728192"/>
          </a:xfrm>
        </p:spPr>
        <p:txBody>
          <a:bodyPr>
            <a:noAutofit/>
          </a:bodyPr>
          <a:lstStyle/>
          <a:p>
            <a:r>
              <a:rPr lang="en-US" sz="5500" b="1" dirty="0"/>
              <a:t>Managing People</a:t>
            </a:r>
            <a:br>
              <a:rPr lang="en-US" sz="5500" b="1" dirty="0"/>
            </a:br>
            <a:r>
              <a:rPr lang="en-US" sz="5500" b="1" dirty="0"/>
              <a:t>Assessment 1</a:t>
            </a:r>
            <a:endParaRPr lang="en-IN" sz="5500" dirty="0"/>
          </a:p>
        </p:txBody>
      </p:sp>
      <p:sp>
        <p:nvSpPr>
          <p:cNvPr id="3" name="Subtitle 2"/>
          <p:cNvSpPr>
            <a:spLocks noGrp="1"/>
          </p:cNvSpPr>
          <p:nvPr>
            <p:ph type="subTitle" idx="1"/>
          </p:nvPr>
        </p:nvSpPr>
        <p:spPr>
          <a:xfrm>
            <a:off x="0" y="3886200"/>
            <a:ext cx="9144000" cy="1752600"/>
          </a:xfrm>
        </p:spPr>
        <p:txBody>
          <a:bodyPr>
            <a:normAutofit/>
          </a:bodyPr>
          <a:lstStyle/>
          <a:p>
            <a:r>
              <a:rPr lang="en-IN" sz="2000" b="1" dirty="0">
                <a:solidFill>
                  <a:schemeClr val="tx1"/>
                </a:solidFill>
              </a:rPr>
              <a:t>Student Name: </a:t>
            </a:r>
            <a:r>
              <a:rPr lang="en-IN" sz="2000" b="1" dirty="0" err="1">
                <a:solidFill>
                  <a:schemeClr val="tx1"/>
                </a:solidFill>
              </a:rPr>
              <a:t>Presian</a:t>
            </a:r>
            <a:r>
              <a:rPr lang="en-IN" sz="2000" b="1" dirty="0">
                <a:solidFill>
                  <a:schemeClr val="tx1"/>
                </a:solidFill>
              </a:rPr>
              <a:t> </a:t>
            </a:r>
            <a:r>
              <a:rPr lang="en-IN" sz="2000" b="1" dirty="0" err="1">
                <a:solidFill>
                  <a:schemeClr val="tx1"/>
                </a:solidFill>
              </a:rPr>
              <a:t>Mladenov</a:t>
            </a:r>
            <a:r>
              <a:rPr lang="en-IN" sz="2000" b="1" dirty="0">
                <a:solidFill>
                  <a:schemeClr val="tx1"/>
                </a:solidFill>
              </a:rPr>
              <a:t> </a:t>
            </a:r>
          </a:p>
          <a:p>
            <a:r>
              <a:rPr lang="en-IN" sz="2000" b="1" dirty="0">
                <a:solidFill>
                  <a:schemeClr val="tx1"/>
                </a:solidFill>
              </a:rPr>
              <a:t>Student ID: 2014071                         </a:t>
            </a:r>
          </a:p>
          <a:p>
            <a:r>
              <a:rPr lang="en-IN" sz="2000" b="1" dirty="0">
                <a:solidFill>
                  <a:schemeClr val="tx1"/>
                </a:solidFill>
              </a:rPr>
              <a:t> Module: Managing People LCBB5004</a:t>
            </a:r>
          </a:p>
        </p:txBody>
      </p:sp>
    </p:spTree>
    <p:extLst>
      <p:ext uri="{BB962C8B-B14F-4D97-AF65-F5344CB8AC3E}">
        <p14:creationId xmlns:p14="http://schemas.microsoft.com/office/powerpoint/2010/main" val="317299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824" y="260648"/>
            <a:ext cx="3008313" cy="1162050"/>
          </a:xfrm>
        </p:spPr>
        <p:txBody>
          <a:bodyPr>
            <a:noAutofit/>
          </a:bodyPr>
          <a:lstStyle/>
          <a:p>
            <a:r>
              <a:rPr lang="en-US" sz="4200" b="1" dirty="0"/>
              <a:t>Introduction</a:t>
            </a:r>
            <a:endParaRPr lang="en-IN" sz="4200"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779912" y="2132856"/>
            <a:ext cx="5111750" cy="27700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 Placeholder 4"/>
          <p:cNvSpPr>
            <a:spLocks noGrp="1"/>
          </p:cNvSpPr>
          <p:nvPr>
            <p:ph type="body" sz="half" idx="2"/>
          </p:nvPr>
        </p:nvSpPr>
        <p:spPr>
          <a:xfrm>
            <a:off x="323528" y="1556792"/>
            <a:ext cx="3250704" cy="4104456"/>
          </a:xfrm>
        </p:spPr>
        <p:txBody>
          <a:bodyPr>
            <a:normAutofit/>
          </a:bodyPr>
          <a:lstStyle/>
          <a:p>
            <a:pPr marL="285750" indent="-285750">
              <a:buFont typeface="Arial" panose="020B0604020202020204" pitchFamily="34" charset="0"/>
              <a:buChar char="•"/>
            </a:pPr>
            <a:r>
              <a:rPr lang="en-IN" sz="2000" dirty="0"/>
              <a:t>Inclusion and diversity in the workspace </a:t>
            </a:r>
          </a:p>
          <a:p>
            <a:pPr marL="285750" indent="-285750">
              <a:buFont typeface="Arial" panose="020B0604020202020204" pitchFamily="34" charset="0"/>
              <a:buChar char="•"/>
            </a:pPr>
            <a:r>
              <a:rPr lang="en-IN" sz="2000" dirty="0"/>
              <a:t>The function of human resources in advertising assortment and attachment to flexible working</a:t>
            </a:r>
          </a:p>
          <a:p>
            <a:pPr marL="285750" indent="-285750">
              <a:buFont typeface="Arial" panose="020B0604020202020204" pitchFamily="34" charset="0"/>
              <a:buChar char="•"/>
            </a:pPr>
            <a:r>
              <a:rPr lang="en-IN" sz="2000" dirty="0"/>
              <a:t>Opinion of flexible working in concern to assortment and inclusion at workplace</a:t>
            </a:r>
          </a:p>
          <a:p>
            <a:pPr marL="285750" indent="-285750">
              <a:buFont typeface="Arial" panose="020B0604020202020204" pitchFamily="34" charset="0"/>
              <a:buChar char="•"/>
            </a:pPr>
            <a:r>
              <a:rPr lang="en-IN" sz="2000" dirty="0"/>
              <a:t>Techniques of solving a problem in business</a:t>
            </a:r>
          </a:p>
        </p:txBody>
      </p:sp>
    </p:spTree>
    <p:extLst>
      <p:ext uri="{BB962C8B-B14F-4D97-AF65-F5344CB8AC3E}">
        <p14:creationId xmlns:p14="http://schemas.microsoft.com/office/powerpoint/2010/main" val="1497787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normAutofit fontScale="90000"/>
          </a:bodyPr>
          <a:lstStyle/>
          <a:p>
            <a:r>
              <a:rPr lang="en-US" b="1" dirty="0"/>
              <a:t>Diversity and inclusion in the workplace </a:t>
            </a:r>
            <a:endParaRPr lang="en-IN" dirty="0"/>
          </a:p>
        </p:txBody>
      </p:sp>
      <p:sp>
        <p:nvSpPr>
          <p:cNvPr id="12" name="Content Placeholder 11"/>
          <p:cNvSpPr>
            <a:spLocks noGrp="1"/>
          </p:cNvSpPr>
          <p:nvPr>
            <p:ph idx="1"/>
          </p:nvPr>
        </p:nvSpPr>
        <p:spPr>
          <a:xfrm>
            <a:off x="179512" y="1600200"/>
            <a:ext cx="8784976" cy="4781128"/>
          </a:xfrm>
        </p:spPr>
        <p:txBody>
          <a:bodyPr>
            <a:normAutofit lnSpcReduction="10000"/>
          </a:bodyPr>
          <a:lstStyle/>
          <a:p>
            <a:pPr lvl="0" algn="just"/>
            <a:r>
              <a:rPr lang="en-US" dirty="0"/>
              <a:t>The environment of participation is one in which a diverse group of individuals may work together to meet the demands of a Retail company or service while also feeling free to be themselves in the workplace.</a:t>
            </a:r>
            <a:endParaRPr lang="en-IN" dirty="0"/>
          </a:p>
          <a:p>
            <a:pPr lvl="0" algn="just"/>
            <a:r>
              <a:rPr lang="en-US" dirty="0"/>
              <a:t>Everybody will look superior and, more critically, offer value if there is inclusion.</a:t>
            </a:r>
            <a:endParaRPr lang="en-IN" dirty="0"/>
          </a:p>
          <a:p>
            <a:pPr lvl="0" algn="just"/>
            <a:r>
              <a:rPr lang="en-US" dirty="0"/>
              <a:t>The diversity of qualities and variations that each person contributes to the business is what is meant by diversity.</a:t>
            </a:r>
            <a:endParaRPr lang="en-IN" dirty="0"/>
          </a:p>
        </p:txBody>
      </p:sp>
    </p:spTree>
    <p:extLst>
      <p:ext uri="{BB962C8B-B14F-4D97-AF65-F5344CB8AC3E}">
        <p14:creationId xmlns:p14="http://schemas.microsoft.com/office/powerpoint/2010/main" val="4231932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260648"/>
            <a:ext cx="6408712" cy="1162050"/>
          </a:xfrm>
        </p:spPr>
        <p:txBody>
          <a:bodyPr>
            <a:noAutofit/>
          </a:bodyPr>
          <a:lstStyle/>
          <a:p>
            <a:pPr algn="ctr"/>
            <a:r>
              <a:rPr lang="en-US" sz="3000" b="1" dirty="0"/>
              <a:t>Role of human resources in promoting diversity and inclusion in flexible working </a:t>
            </a:r>
            <a:endParaRPr lang="en-IN" sz="3000" dirty="0"/>
          </a:p>
        </p:txBody>
      </p:sp>
      <p:pic>
        <p:nvPicPr>
          <p:cNvPr id="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987824" y="1672445"/>
            <a:ext cx="6048672" cy="3772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3"/>
          <p:cNvSpPr>
            <a:spLocks noGrp="1"/>
          </p:cNvSpPr>
          <p:nvPr>
            <p:ph type="body" sz="half" idx="2"/>
          </p:nvPr>
        </p:nvSpPr>
        <p:spPr>
          <a:xfrm>
            <a:off x="35496" y="1196752"/>
            <a:ext cx="3008313" cy="4442172"/>
          </a:xfrm>
        </p:spPr>
        <p:txBody>
          <a:bodyPr>
            <a:noAutofit/>
          </a:bodyPr>
          <a:lstStyle/>
          <a:p>
            <a:pPr marL="285750" indent="-285750" algn="just">
              <a:buFont typeface="Arial" panose="020B0604020202020204" pitchFamily="34" charset="0"/>
              <a:buChar char="•"/>
            </a:pPr>
            <a:r>
              <a:rPr lang="en-IN" sz="1500" dirty="0"/>
              <a:t>Human resource plays a crucial role revolving around the promotion of diversity and inclusion in flexible working.</a:t>
            </a:r>
          </a:p>
          <a:p>
            <a:pPr marL="285750" indent="-285750" algn="just">
              <a:buFont typeface="Arial" panose="020B0604020202020204" pitchFamily="34" charset="0"/>
              <a:buChar char="•"/>
            </a:pPr>
            <a:r>
              <a:rPr lang="en-IN" sz="1500" dirty="0"/>
              <a:t>The leadership and management that develop and support a multicultural environment are the primary responsibilities of HR specialists. a culture that values diversity, gives every individual a chance to learn and grow and values their contributions to the business.</a:t>
            </a:r>
          </a:p>
          <a:p>
            <a:pPr marL="285750" indent="-285750" algn="just">
              <a:buFont typeface="Arial" panose="020B0604020202020204" pitchFamily="34" charset="0"/>
              <a:buChar char="•"/>
            </a:pPr>
            <a:r>
              <a:rPr lang="en-IN" sz="1500" dirty="0"/>
              <a:t>Human resources tasks including keeping records, training, hiring, and the qualifications needed for HR professionals are also impacted by diversity and inclusion. In many ways, diversity and inclusion enhance HR obligations and make the division responsible for tasks required by law.</a:t>
            </a:r>
          </a:p>
        </p:txBody>
      </p:sp>
    </p:spTree>
    <p:extLst>
      <p:ext uri="{BB962C8B-B14F-4D97-AF65-F5344CB8AC3E}">
        <p14:creationId xmlns:p14="http://schemas.microsoft.com/office/powerpoint/2010/main" val="1394620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fontScale="90000"/>
          </a:bodyPr>
          <a:lstStyle/>
          <a:p>
            <a:r>
              <a:rPr lang="en-US" b="1" dirty="0"/>
              <a:t>Concept of flexible working concerning diversity and inclusion in workplace </a:t>
            </a:r>
            <a:endParaRPr lang="en-IN" dirty="0"/>
          </a:p>
        </p:txBody>
      </p:sp>
      <p:sp>
        <p:nvSpPr>
          <p:cNvPr id="3" name="Content Placeholder 2"/>
          <p:cNvSpPr>
            <a:spLocks noGrp="1"/>
          </p:cNvSpPr>
          <p:nvPr>
            <p:ph idx="1"/>
          </p:nvPr>
        </p:nvSpPr>
        <p:spPr>
          <a:xfrm>
            <a:off x="179512" y="2204864"/>
            <a:ext cx="8784976" cy="3168351"/>
          </a:xfrm>
        </p:spPr>
        <p:txBody>
          <a:bodyPr>
            <a:normAutofit fontScale="92500" lnSpcReduction="20000"/>
          </a:bodyPr>
          <a:lstStyle/>
          <a:p>
            <a:pPr lvl="0"/>
            <a:r>
              <a:rPr lang="en-US" dirty="0"/>
              <a:t>Workplace diversity and inclusion have now become the mainstream and many organizations are looking for ways to make their policies more flexible and inclusive. In addition, new legislation is being introduced that demands employers to actively promote a diverse workforce.</a:t>
            </a:r>
            <a:endParaRPr lang="en-IN" dirty="0"/>
          </a:p>
          <a:p>
            <a:pPr lvl="0"/>
            <a:r>
              <a:rPr lang="en-US" dirty="0"/>
              <a:t>Organizations need to have a clear understanding of employees' rights when it comes to flexible working.</a:t>
            </a:r>
            <a:endParaRPr lang="en-IN" dirty="0"/>
          </a:p>
        </p:txBody>
      </p:sp>
    </p:spTree>
    <p:extLst>
      <p:ext uri="{BB962C8B-B14F-4D97-AF65-F5344CB8AC3E}">
        <p14:creationId xmlns:p14="http://schemas.microsoft.com/office/powerpoint/2010/main" val="10217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fontScale="90000"/>
          </a:bodyPr>
          <a:lstStyle/>
          <a:p>
            <a:r>
              <a:rPr lang="en-US" b="1" dirty="0"/>
              <a:t>Principle of flexible working concerning diversity and inclusion in workplace</a:t>
            </a:r>
            <a:endParaRPr lang="en-IN" b="1" dirty="0"/>
          </a:p>
        </p:txBody>
      </p:sp>
      <p:sp>
        <p:nvSpPr>
          <p:cNvPr id="3" name="Content Placeholder 2"/>
          <p:cNvSpPr>
            <a:spLocks noGrp="1"/>
          </p:cNvSpPr>
          <p:nvPr>
            <p:ph idx="1"/>
          </p:nvPr>
        </p:nvSpPr>
        <p:spPr>
          <a:xfrm>
            <a:off x="467544" y="1844824"/>
            <a:ext cx="8229600" cy="4525963"/>
          </a:xfrm>
        </p:spPr>
        <p:txBody>
          <a:bodyPr>
            <a:normAutofit/>
          </a:bodyPr>
          <a:lstStyle/>
          <a:p>
            <a:pPr marL="0" indent="0">
              <a:buNone/>
            </a:pPr>
            <a:r>
              <a:rPr lang="en-US" dirty="0"/>
              <a:t>Diversity in the workplace is a wide idea that includes both opportunity and individuality. </a:t>
            </a:r>
          </a:p>
          <a:p>
            <a:pPr marL="0" indent="0">
              <a:buNone/>
            </a:pPr>
            <a:r>
              <a:rPr lang="en-US" dirty="0"/>
              <a:t>The four main workplace concepts are: </a:t>
            </a:r>
            <a:endParaRPr lang="en-IN" dirty="0"/>
          </a:p>
          <a:p>
            <a:pPr lvl="0"/>
            <a:r>
              <a:rPr lang="en-US" dirty="0"/>
              <a:t>Treating individuals using dignity and respect </a:t>
            </a:r>
            <a:endParaRPr lang="en-IN" dirty="0"/>
          </a:p>
          <a:p>
            <a:pPr lvl="0"/>
            <a:r>
              <a:rPr lang="en-US" dirty="0"/>
              <a:t>Appreciating individual variations and diversity</a:t>
            </a:r>
            <a:endParaRPr lang="en-IN" dirty="0"/>
          </a:p>
          <a:p>
            <a:pPr lvl="0"/>
            <a:r>
              <a:rPr lang="en-US" dirty="0"/>
              <a:t>Removing unjust and unnecessary obstacles </a:t>
            </a:r>
            <a:endParaRPr lang="en-IN" dirty="0"/>
          </a:p>
          <a:p>
            <a:pPr lvl="0"/>
            <a:r>
              <a:rPr lang="en-US" dirty="0"/>
              <a:t>Basing decisions on fairness and merit</a:t>
            </a:r>
            <a:endParaRPr lang="en-IN" dirty="0"/>
          </a:p>
        </p:txBody>
      </p:sp>
    </p:spTree>
    <p:extLst>
      <p:ext uri="{BB962C8B-B14F-4D97-AF65-F5344CB8AC3E}">
        <p14:creationId xmlns:p14="http://schemas.microsoft.com/office/powerpoint/2010/main" val="1962257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715200" cy="1162050"/>
          </a:xfrm>
        </p:spPr>
        <p:txBody>
          <a:bodyPr>
            <a:normAutofit/>
          </a:bodyPr>
          <a:lstStyle/>
          <a:p>
            <a:pPr algn="ctr"/>
            <a:r>
              <a:rPr lang="en-US" sz="3000" b="1" dirty="0"/>
              <a:t>Problem faced in the workplace in relation to diversity and inclusion</a:t>
            </a:r>
            <a:endParaRPr lang="en-IN" sz="3000" dirty="0"/>
          </a:p>
        </p:txBody>
      </p:sp>
      <p:pic>
        <p:nvPicPr>
          <p:cNvPr id="3077" name="Picture 5"/>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575050" y="1842304"/>
            <a:ext cx="5111750" cy="27146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3"/>
          <p:cNvSpPr>
            <a:spLocks noGrp="1"/>
          </p:cNvSpPr>
          <p:nvPr>
            <p:ph type="body" sz="half" idx="2"/>
          </p:nvPr>
        </p:nvSpPr>
        <p:spPr>
          <a:xfrm>
            <a:off x="395536" y="2204864"/>
            <a:ext cx="3008313" cy="2785988"/>
          </a:xfrm>
        </p:spPr>
        <p:txBody>
          <a:bodyPr>
            <a:normAutofit/>
          </a:bodyPr>
          <a:lstStyle/>
          <a:p>
            <a:pPr marL="285750" indent="-285750">
              <a:buFont typeface="Arial" panose="020B0604020202020204" pitchFamily="34" charset="0"/>
              <a:buChar char="•"/>
            </a:pPr>
            <a:r>
              <a:rPr lang="en-IN" sz="2000" dirty="0"/>
              <a:t>Communication </a:t>
            </a:r>
          </a:p>
          <a:p>
            <a:pPr marL="285750" indent="-285750">
              <a:buFont typeface="Arial" panose="020B0604020202020204" pitchFamily="34" charset="0"/>
              <a:buChar char="•"/>
            </a:pPr>
            <a:r>
              <a:rPr lang="en-IN" sz="2000" dirty="0"/>
              <a:t>Rejection to change </a:t>
            </a:r>
          </a:p>
          <a:p>
            <a:pPr marL="285750" indent="-285750">
              <a:buFont typeface="Arial" panose="020B0604020202020204" pitchFamily="34" charset="0"/>
              <a:buChar char="•"/>
            </a:pPr>
            <a:r>
              <a:rPr lang="en-IN" sz="2000" dirty="0"/>
              <a:t>Application of assortment in the workplace strategies</a:t>
            </a:r>
          </a:p>
          <a:p>
            <a:pPr marL="285750" indent="-285750">
              <a:buFont typeface="Arial" panose="020B0604020202020204" pitchFamily="34" charset="0"/>
              <a:buChar char="•"/>
            </a:pPr>
            <a:r>
              <a:rPr lang="en-IN" sz="2000" dirty="0"/>
              <a:t>Effective Management of Diversity within the workplace </a:t>
            </a:r>
          </a:p>
          <a:p>
            <a:endParaRPr lang="en-IN" dirty="0"/>
          </a:p>
        </p:txBody>
      </p:sp>
    </p:spTree>
    <p:extLst>
      <p:ext uri="{BB962C8B-B14F-4D97-AF65-F5344CB8AC3E}">
        <p14:creationId xmlns:p14="http://schemas.microsoft.com/office/powerpoint/2010/main" val="723271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Problem-solving approaches </a:t>
            </a:r>
            <a:endParaRPr lang="en-IN" dirty="0"/>
          </a:p>
        </p:txBody>
      </p:sp>
      <p:sp>
        <p:nvSpPr>
          <p:cNvPr id="3" name="Content Placeholder 2"/>
          <p:cNvSpPr>
            <a:spLocks noGrp="1"/>
          </p:cNvSpPr>
          <p:nvPr>
            <p:ph sz="half" idx="1"/>
          </p:nvPr>
        </p:nvSpPr>
        <p:spPr>
          <a:xfrm>
            <a:off x="251520" y="2060848"/>
            <a:ext cx="4038600" cy="3024336"/>
          </a:xfrm>
        </p:spPr>
        <p:txBody>
          <a:bodyPr>
            <a:normAutofit/>
          </a:bodyPr>
          <a:lstStyle/>
          <a:p>
            <a:pPr lvl="0"/>
            <a:r>
              <a:rPr lang="en-US" dirty="0"/>
              <a:t>Define problem </a:t>
            </a:r>
            <a:endParaRPr lang="en-IN" dirty="0"/>
          </a:p>
          <a:p>
            <a:pPr lvl="0"/>
            <a:r>
              <a:rPr lang="en-US" dirty="0"/>
              <a:t>Create innovative ideas </a:t>
            </a:r>
            <a:endParaRPr lang="en-IN" dirty="0"/>
          </a:p>
          <a:p>
            <a:pPr lvl="0"/>
            <a:r>
              <a:rPr lang="en-US" dirty="0"/>
              <a:t>Implement and estimate </a:t>
            </a:r>
            <a:endParaRPr lang="en-IN" dirty="0"/>
          </a:p>
          <a:p>
            <a:pPr lvl="0"/>
            <a:r>
              <a:rPr lang="en-US" dirty="0"/>
              <a:t>Evaluate and choose a solution </a:t>
            </a:r>
            <a:endParaRPr lang="en-IN" dirty="0"/>
          </a:p>
        </p:txBody>
      </p:sp>
      <p:pic>
        <p:nvPicPr>
          <p:cNvPr id="6"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762500" y="1853406"/>
            <a:ext cx="3810000" cy="401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6806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Techniques for discipline in a flexible workplace </a:t>
            </a:r>
            <a:endParaRPr lang="en-IN" b="1" dirty="0"/>
          </a:p>
        </p:txBody>
      </p:sp>
      <p:pic>
        <p:nvPicPr>
          <p:cNvPr id="6" name="Picture 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457200" y="1936346"/>
            <a:ext cx="4038600" cy="3853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3"/>
          <p:cNvSpPr>
            <a:spLocks noGrp="1"/>
          </p:cNvSpPr>
          <p:nvPr>
            <p:ph sz="half" idx="2"/>
          </p:nvPr>
        </p:nvSpPr>
        <p:spPr>
          <a:xfrm>
            <a:off x="5508104" y="1628800"/>
            <a:ext cx="3452192" cy="4525963"/>
          </a:xfrm>
        </p:spPr>
        <p:txBody>
          <a:bodyPr>
            <a:normAutofit/>
          </a:bodyPr>
          <a:lstStyle/>
          <a:p>
            <a:pPr marL="285750" indent="-285750">
              <a:buFont typeface="Arial" panose="020B0604020202020204" pitchFamily="34" charset="0"/>
              <a:buChar char="•"/>
            </a:pPr>
            <a:r>
              <a:rPr lang="en-IN" sz="2500" dirty="0"/>
              <a:t>Redirection</a:t>
            </a:r>
          </a:p>
          <a:p>
            <a:pPr marL="285750" indent="-285750">
              <a:buFont typeface="Arial" panose="020B0604020202020204" pitchFamily="34" charset="0"/>
              <a:buChar char="•"/>
            </a:pPr>
            <a:r>
              <a:rPr lang="en-IN" sz="2500" dirty="0"/>
              <a:t>Strengthening of good behaviour</a:t>
            </a:r>
          </a:p>
          <a:p>
            <a:pPr marL="285750" indent="-285750">
              <a:buFont typeface="Arial" panose="020B0604020202020204" pitchFamily="34" charset="0"/>
              <a:buChar char="•"/>
            </a:pPr>
            <a:r>
              <a:rPr lang="en-IN" sz="2500" dirty="0"/>
              <a:t>Transdisciplinary neurodevelopmental</a:t>
            </a:r>
          </a:p>
        </p:txBody>
      </p:sp>
    </p:spTree>
    <p:extLst>
      <p:ext uri="{BB962C8B-B14F-4D97-AF65-F5344CB8AC3E}">
        <p14:creationId xmlns:p14="http://schemas.microsoft.com/office/powerpoint/2010/main" val="4202308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Skills required for decision making </a:t>
            </a:r>
            <a:endParaRPr lang="en-IN" dirty="0"/>
          </a:p>
        </p:txBody>
      </p:sp>
      <p:sp>
        <p:nvSpPr>
          <p:cNvPr id="3" name="Content Placeholder 2"/>
          <p:cNvSpPr>
            <a:spLocks noGrp="1"/>
          </p:cNvSpPr>
          <p:nvPr>
            <p:ph sz="half" idx="1"/>
          </p:nvPr>
        </p:nvSpPr>
        <p:spPr>
          <a:xfrm>
            <a:off x="107504" y="1556792"/>
            <a:ext cx="4038600" cy="4525963"/>
          </a:xfrm>
        </p:spPr>
        <p:txBody>
          <a:bodyPr>
            <a:normAutofit/>
          </a:bodyPr>
          <a:lstStyle/>
          <a:p>
            <a:pPr marL="0" indent="0">
              <a:buNone/>
            </a:pPr>
            <a:r>
              <a:rPr lang="en-IN" dirty="0"/>
              <a:t>Some of the maximum significant traits that an individual needs to take for effective decisions are:</a:t>
            </a:r>
          </a:p>
          <a:p>
            <a:pPr lvl="0"/>
            <a:r>
              <a:rPr lang="en-IN" dirty="0"/>
              <a:t>Critical Thinking</a:t>
            </a:r>
          </a:p>
          <a:p>
            <a:pPr lvl="0"/>
            <a:r>
              <a:rPr lang="en-IN" dirty="0"/>
              <a:t>Problem Solving</a:t>
            </a:r>
          </a:p>
          <a:p>
            <a:pPr lvl="0"/>
            <a:r>
              <a:rPr lang="en-IN" dirty="0"/>
              <a:t>Logical &amp; Analytical Thinking</a:t>
            </a:r>
          </a:p>
          <a:p>
            <a:pPr lvl="0"/>
            <a:r>
              <a:rPr lang="en-IN" dirty="0"/>
              <a:t>Interpersonal Skills</a:t>
            </a:r>
          </a:p>
        </p:txBody>
      </p:sp>
      <p:pic>
        <p:nvPicPr>
          <p:cNvPr id="6146"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648200" y="2135828"/>
            <a:ext cx="4038600" cy="34547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6188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 </a:t>
            </a:r>
            <a:endParaRPr lang="en-IN" b="1" dirty="0"/>
          </a:p>
        </p:txBody>
      </p:sp>
      <p:sp>
        <p:nvSpPr>
          <p:cNvPr id="3" name="Content Placeholder 2"/>
          <p:cNvSpPr>
            <a:spLocks noGrp="1"/>
          </p:cNvSpPr>
          <p:nvPr>
            <p:ph sz="half" idx="1"/>
          </p:nvPr>
        </p:nvSpPr>
        <p:spPr/>
        <p:txBody>
          <a:bodyPr>
            <a:normAutofit lnSpcReduction="10000"/>
          </a:bodyPr>
          <a:lstStyle/>
          <a:p>
            <a:pPr lvl="0" algn="just"/>
            <a:r>
              <a:rPr lang="en-US" dirty="0"/>
              <a:t>It has explained the concept of diversity and integration in the organization </a:t>
            </a:r>
            <a:endParaRPr lang="en-IN" dirty="0"/>
          </a:p>
          <a:p>
            <a:pPr lvl="0" algn="just"/>
            <a:r>
              <a:rPr lang="en-US" dirty="0"/>
              <a:t>It has described the skills that were required for decision making </a:t>
            </a:r>
            <a:endParaRPr lang="en-IN" dirty="0"/>
          </a:p>
          <a:p>
            <a:pPr lvl="0" algn="just"/>
            <a:r>
              <a:rPr lang="en-US" dirty="0"/>
              <a:t>It has provided the problem solving method for solving business issues</a:t>
            </a:r>
            <a:endParaRPr lang="en-IN" dirty="0"/>
          </a:p>
        </p:txBody>
      </p:sp>
      <p:pic>
        <p:nvPicPr>
          <p:cNvPr id="7170"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648200" y="2257052"/>
            <a:ext cx="4038600" cy="32122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73954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Reference </a:t>
            </a:r>
            <a:endParaRPr lang="en-IN" dirty="0"/>
          </a:p>
        </p:txBody>
      </p:sp>
      <p:sp>
        <p:nvSpPr>
          <p:cNvPr id="3" name="Content Placeholder 2"/>
          <p:cNvSpPr>
            <a:spLocks noGrp="1"/>
          </p:cNvSpPr>
          <p:nvPr>
            <p:ph idx="1"/>
          </p:nvPr>
        </p:nvSpPr>
        <p:spPr>
          <a:xfrm>
            <a:off x="467544" y="1268760"/>
            <a:ext cx="8229600" cy="3268960"/>
          </a:xfrm>
        </p:spPr>
        <p:txBody>
          <a:bodyPr>
            <a:normAutofit fontScale="25000" lnSpcReduction="20000"/>
          </a:bodyPr>
          <a:lstStyle/>
          <a:p>
            <a:r>
              <a:rPr lang="en-US" sz="5600" dirty="0" err="1"/>
              <a:t>Aydiner</a:t>
            </a:r>
            <a:r>
              <a:rPr lang="en-US" sz="5600" dirty="0"/>
              <a:t>, A.S., </a:t>
            </a:r>
            <a:r>
              <a:rPr lang="en-US" sz="5600" dirty="0" err="1"/>
              <a:t>Tatoglu</a:t>
            </a:r>
            <a:r>
              <a:rPr lang="en-US" sz="5600" dirty="0"/>
              <a:t>, E., </a:t>
            </a:r>
            <a:r>
              <a:rPr lang="en-US" sz="5600" dirty="0" err="1"/>
              <a:t>Bayraktar</a:t>
            </a:r>
            <a:r>
              <a:rPr lang="en-US" sz="5600" dirty="0"/>
              <a:t>, E. and </a:t>
            </a:r>
            <a:r>
              <a:rPr lang="en-US" sz="5600" dirty="0" err="1"/>
              <a:t>Zaim</a:t>
            </a:r>
            <a:r>
              <a:rPr lang="en-US" sz="5600" dirty="0"/>
              <a:t>, S., 2019. Information system capabilities and firm performance: Opening the black box through decision-making performance and business-process performance. </a:t>
            </a:r>
            <a:r>
              <a:rPr lang="en-US" sz="5600" i="1" dirty="0"/>
              <a:t>International Journal of Information Management</a:t>
            </a:r>
            <a:r>
              <a:rPr lang="en-US" sz="5600" dirty="0"/>
              <a:t>, </a:t>
            </a:r>
            <a:r>
              <a:rPr lang="en-US" sz="5600" i="1" dirty="0"/>
              <a:t>47</a:t>
            </a:r>
            <a:r>
              <a:rPr lang="en-US" sz="5600" dirty="0"/>
              <a:t>, pp.168-182. </a:t>
            </a:r>
            <a:r>
              <a:rPr lang="en-US" sz="5600" u="sng" dirty="0">
                <a:hlinkClick r:id="rId3"/>
              </a:rPr>
              <a:t>https://www.academia.edu/download/70284732/000120475010.pdf</a:t>
            </a:r>
            <a:endParaRPr lang="en-IN" sz="5600" dirty="0"/>
          </a:p>
          <a:p>
            <a:r>
              <a:rPr lang="en-US" sz="5600" dirty="0"/>
              <a:t>Barak, M.E.M., 2022. </a:t>
            </a:r>
            <a:r>
              <a:rPr lang="en-US" sz="5600" i="1" dirty="0"/>
              <a:t>Managing diversity: Toward a globally inclusive workplace</a:t>
            </a:r>
            <a:r>
              <a:rPr lang="en-US" sz="5600" dirty="0"/>
              <a:t>. Sage Publications. https://my.northland.edu/wp-content/uploads/sites/2/2020/10/BUS-415-Kuklenski-example.pdf</a:t>
            </a:r>
            <a:endParaRPr lang="en-IN" sz="5600" dirty="0"/>
          </a:p>
          <a:p>
            <a:r>
              <a:rPr lang="en-US" sz="5600" dirty="0" err="1"/>
              <a:t>Chernyak</a:t>
            </a:r>
            <a:r>
              <a:rPr lang="en-US" sz="5600" dirty="0"/>
              <a:t>-Hai, L. and </a:t>
            </a:r>
            <a:r>
              <a:rPr lang="en-US" sz="5600" dirty="0" err="1"/>
              <a:t>Rabenu</a:t>
            </a:r>
            <a:r>
              <a:rPr lang="en-US" sz="5600" dirty="0"/>
              <a:t>, E., 2018. The new era of workplace relationships: Is social exchange theory still relevant? </a:t>
            </a:r>
            <a:r>
              <a:rPr lang="en-US" sz="5600" i="1" dirty="0"/>
              <a:t>Industrial and Organizational Psychology</a:t>
            </a:r>
            <a:r>
              <a:rPr lang="en-US" sz="5600" dirty="0"/>
              <a:t>, </a:t>
            </a:r>
            <a:r>
              <a:rPr lang="en-US" sz="5600" i="1" dirty="0"/>
              <a:t>11</a:t>
            </a:r>
            <a:r>
              <a:rPr lang="en-US" sz="5600" dirty="0"/>
              <a:t>(3), pp.456-481. </a:t>
            </a:r>
            <a:r>
              <a:rPr lang="en-US" sz="5600" u="sng" dirty="0">
                <a:hlinkClick r:id="rId4"/>
              </a:rPr>
              <a:t>https://www.academia.edu/download/69008781/S1754942618000056.pdf</a:t>
            </a:r>
            <a:endParaRPr lang="en-IN" sz="5600" dirty="0"/>
          </a:p>
          <a:p>
            <a:r>
              <a:rPr lang="en-US" sz="5600" dirty="0"/>
              <a:t>Chung, H. and Van der </a:t>
            </a:r>
            <a:r>
              <a:rPr lang="en-US" sz="5600" dirty="0" err="1"/>
              <a:t>Lippe</a:t>
            </a:r>
            <a:r>
              <a:rPr lang="en-US" sz="5600" dirty="0"/>
              <a:t>, T., 2020. Flexible working, work-life balance, and gender equality: Introduction. Social Indicators Research, 151(2), pp.365-381. </a:t>
            </a:r>
            <a:r>
              <a:rPr lang="en-US" sz="5600" u="sng" dirty="0">
                <a:hlinkClick r:id="rId5"/>
              </a:rPr>
              <a:t>https://link.springer.com/article/10.1007/s11205-018-2025-x</a:t>
            </a:r>
            <a:endParaRPr lang="en-IN" sz="5600" dirty="0"/>
          </a:p>
          <a:p>
            <a:r>
              <a:rPr lang="en-US" sz="5600" dirty="0"/>
              <a:t>Grissom, A.R., 2018. Workplace diversity and inclusion. </a:t>
            </a:r>
            <a:r>
              <a:rPr lang="en-US" sz="5600" i="1" dirty="0"/>
              <a:t>Reference &amp; User Services Quarterly</a:t>
            </a:r>
            <a:r>
              <a:rPr lang="en-US" sz="5600" dirty="0"/>
              <a:t>, </a:t>
            </a:r>
            <a:r>
              <a:rPr lang="en-US" sz="5600" i="1" dirty="0"/>
              <a:t>57</a:t>
            </a:r>
            <a:r>
              <a:rPr lang="en-US" sz="5600" dirty="0"/>
              <a:t>(4), pp.242-247. </a:t>
            </a:r>
            <a:r>
              <a:rPr lang="en-US" sz="5600" u="sng" dirty="0">
                <a:hlinkClick r:id="rId6"/>
              </a:rPr>
              <a:t>https://www.journals.ala.org/index.php/rusq/article/viewFile/6700/9025</a:t>
            </a:r>
            <a:endParaRPr lang="en-IN" sz="5600" dirty="0"/>
          </a:p>
          <a:p>
            <a:r>
              <a:rPr lang="en-US" sz="5600" dirty="0" err="1"/>
              <a:t>Gutterman</a:t>
            </a:r>
            <a:r>
              <a:rPr lang="en-US" sz="5600" dirty="0"/>
              <a:t>, A., 2022. Diversity and Inclusion in the Workplace. </a:t>
            </a:r>
            <a:r>
              <a:rPr lang="en-US" sz="5600" i="1" dirty="0"/>
              <a:t>Available at SSRN 4085736</a:t>
            </a:r>
            <a:r>
              <a:rPr lang="en-US" sz="5600" dirty="0"/>
              <a:t>. </a:t>
            </a:r>
            <a:r>
              <a:rPr lang="en-US" sz="5600" u="sng" dirty="0">
                <a:hlinkClick r:id="rId7"/>
              </a:rPr>
              <a:t>https://www.researchgate.net/publication/360001240_Creating_an_Age-Diverse_Workplace</a:t>
            </a:r>
            <a:endParaRPr lang="en-IN" sz="5600" dirty="0"/>
          </a:p>
          <a:p>
            <a:r>
              <a:rPr lang="en-US" sz="5600" dirty="0" err="1"/>
              <a:t>Kuknor</a:t>
            </a:r>
            <a:r>
              <a:rPr lang="en-US" sz="5600" dirty="0"/>
              <a:t>, S. and Bhattacharya, S., 2021. Organizational inclusion and leadership in times of global crisis. </a:t>
            </a:r>
            <a:r>
              <a:rPr lang="en-US" sz="5600" i="1" dirty="0"/>
              <a:t>Australasian Accounting, Business and Finance Journal</a:t>
            </a:r>
            <a:r>
              <a:rPr lang="en-US" sz="5600" dirty="0"/>
              <a:t>, </a:t>
            </a:r>
            <a:r>
              <a:rPr lang="en-US" sz="5600" i="1" dirty="0"/>
              <a:t>15</a:t>
            </a:r>
            <a:r>
              <a:rPr lang="en-US" sz="5600" dirty="0"/>
              <a:t>(1), pp.93-112. </a:t>
            </a:r>
            <a:r>
              <a:rPr lang="en-US" sz="5600" u="sng" dirty="0">
                <a:hlinkClick r:id="rId8"/>
              </a:rPr>
              <a:t>https://ro.uow.edu.au/cgi/viewcontent.cgi?article=2198&amp;context=aabfj</a:t>
            </a:r>
            <a:endParaRPr lang="en-IN" sz="5600" dirty="0"/>
          </a:p>
          <a:p>
            <a:r>
              <a:rPr lang="en-US" sz="5600" dirty="0" err="1"/>
              <a:t>Tomar</a:t>
            </a:r>
            <a:r>
              <a:rPr lang="en-US" sz="5600" dirty="0"/>
              <a:t>, S. and Gaur, M., 2020. HR analytics in Business: Role, Opportunities, and Challenges of Using It. </a:t>
            </a:r>
            <a:r>
              <a:rPr lang="en-US" sz="5600" i="1" dirty="0"/>
              <a:t>Journal of Xi'an University of Architecture &amp; Technology</a:t>
            </a:r>
            <a:r>
              <a:rPr lang="en-US" sz="5600" dirty="0"/>
              <a:t>, </a:t>
            </a:r>
            <a:r>
              <a:rPr lang="en-US" sz="5600" i="1" dirty="0"/>
              <a:t>12</a:t>
            </a:r>
            <a:r>
              <a:rPr lang="en-US" sz="5600" dirty="0"/>
              <a:t>(7), pp.1299-1306. http://xajzkjdx.cn/gallery/142-july2020.pdf</a:t>
            </a:r>
            <a:endParaRPr lang="en-IN" sz="5600" dirty="0"/>
          </a:p>
          <a:p>
            <a:r>
              <a:rPr lang="en-US" sz="5600" dirty="0"/>
              <a:t>van </a:t>
            </a:r>
            <a:r>
              <a:rPr lang="en-US" sz="5600" dirty="0" err="1"/>
              <a:t>Tulder</a:t>
            </a:r>
            <a:r>
              <a:rPr lang="en-US" sz="5600" dirty="0"/>
              <a:t>, R., 2018. </a:t>
            </a:r>
            <a:r>
              <a:rPr lang="en-US" sz="5600" i="1" dirty="0"/>
              <a:t>Business &amp; the sustainable development goals: A framework for effective corporate involvement</a:t>
            </a:r>
            <a:r>
              <a:rPr lang="en-US" sz="5600" dirty="0"/>
              <a:t> (p. 123). Erasmus University Rotterdam. </a:t>
            </a:r>
            <a:r>
              <a:rPr lang="en-US" sz="5600" u="sng" dirty="0">
                <a:hlinkClick r:id="rId9"/>
              </a:rPr>
              <a:t>https://library.oapen.org/bitstream/handle/20.500.12657/39491/Business_SDGs-framework-effective-corporate-involvement.pdf?sequence=1</a:t>
            </a:r>
            <a:endParaRPr lang="en-IN" sz="5600" dirty="0"/>
          </a:p>
          <a:p>
            <a:r>
              <a:rPr lang="en-US" sz="5600" dirty="0"/>
              <a:t>Yu, R., Burke, M., and </a:t>
            </a:r>
            <a:r>
              <a:rPr lang="en-US" sz="5600" dirty="0" err="1"/>
              <a:t>Raad</a:t>
            </a:r>
            <a:r>
              <a:rPr lang="en-US" sz="5600" dirty="0"/>
              <a:t>, N., 2019. Exploring the impact of future flexible working model evolution on the urban environment, economy, and planning. </a:t>
            </a:r>
            <a:r>
              <a:rPr lang="en-US" sz="5600" i="1" dirty="0"/>
              <a:t>Journal of Urban Management</a:t>
            </a:r>
            <a:r>
              <a:rPr lang="en-US" sz="5600" dirty="0"/>
              <a:t>, </a:t>
            </a:r>
            <a:r>
              <a:rPr lang="en-US" sz="5600" i="1" dirty="0"/>
              <a:t>8</a:t>
            </a:r>
            <a:r>
              <a:rPr lang="en-US" sz="5600" dirty="0"/>
              <a:t>(3), pp.447-457. </a:t>
            </a:r>
            <a:r>
              <a:rPr lang="en-US" sz="5600" u="sng" dirty="0">
                <a:hlinkClick r:id="rId10"/>
              </a:rPr>
              <a:t>https://www.sciencedirect.com/science/article/pii/S2226585618302140</a:t>
            </a:r>
            <a:endParaRPr lang="en-IN" sz="5600" dirty="0"/>
          </a:p>
          <a:p>
            <a:pPr marL="0" indent="0">
              <a:buNone/>
            </a:pPr>
            <a:endParaRPr lang="en-IN" dirty="0"/>
          </a:p>
        </p:txBody>
      </p:sp>
    </p:spTree>
    <p:extLst>
      <p:ext uri="{BB962C8B-B14F-4D97-AF65-F5344CB8AC3E}">
        <p14:creationId xmlns:p14="http://schemas.microsoft.com/office/powerpoint/2010/main" val="5077762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75</TotalTime>
  <Words>2055</Words>
  <Application>Microsoft Macintosh PowerPoint</Application>
  <PresentationFormat>On-screen Show (4:3)</PresentationFormat>
  <Paragraphs>90</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Managing People Assessment 1</vt:lpstr>
      <vt:lpstr>Introduction</vt:lpstr>
      <vt:lpstr>Diversity and inclusion in the workplace </vt:lpstr>
      <vt:lpstr>Role of human resources in promoting diversity and inclusion in flexible working </vt:lpstr>
      <vt:lpstr>Concept of flexible working concerning diversity and inclusion in workplace </vt:lpstr>
      <vt:lpstr>Principle of flexible working concerning diversity and inclusion in workplace</vt:lpstr>
      <vt:lpstr>Problem faced in the workplace in relation to diversity and inclusion</vt:lpstr>
      <vt:lpstr>Problem-solving approaches </vt:lpstr>
      <vt:lpstr>Techniques for discipline in a flexible workplace </vt:lpstr>
      <vt:lpstr>Skills required for decision making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dc:title>
  <dc:creator>NIPUNSHARMA</dc:creator>
  <cp:lastModifiedBy>Presian Mladenov (2014071)</cp:lastModifiedBy>
  <cp:revision>30</cp:revision>
  <dcterms:created xsi:type="dcterms:W3CDTF">2022-09-03T11:05:17Z</dcterms:created>
  <dcterms:modified xsi:type="dcterms:W3CDTF">2022-09-12T18:28:37Z</dcterms:modified>
</cp:coreProperties>
</file>