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6F2DAF-5D84-D7AF-FEA7-4FF712AD89FE}" v="5" dt="2026-06-22T06:51:12.757"/>
    <p1510:client id="{B3031973-B2B2-426C-AD59-E4E672B03E1E}" v="4" dt="2026-06-22T06:46:49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376F2DAF-5D84-D7AF-FEA7-4FF712AD89FE}"/>
    <pc:docChg chg="modSld">
      <pc:chgData name="Guest User" userId="" providerId="Windows Live" clId="Web-{376F2DAF-5D84-D7AF-FEA7-4FF712AD89FE}" dt="2026-06-22T06:51:12.757" v="4" actId="14100"/>
      <pc:docMkLst>
        <pc:docMk/>
      </pc:docMkLst>
      <pc:sldChg chg="modSp">
        <pc:chgData name="Guest User" userId="" providerId="Windows Live" clId="Web-{376F2DAF-5D84-D7AF-FEA7-4FF712AD89FE}" dt="2026-06-22T06:51:12.757" v="4" actId="14100"/>
        <pc:sldMkLst>
          <pc:docMk/>
          <pc:sldMk cId="0" sldId="256"/>
        </pc:sldMkLst>
        <pc:picChg chg="mod">
          <ac:chgData name="Guest User" userId="" providerId="Windows Live" clId="Web-{376F2DAF-5D84-D7AF-FEA7-4FF712AD89FE}" dt="2026-06-22T06:51:12.757" v="4" actId="14100"/>
          <ac:picMkLst>
            <pc:docMk/>
            <pc:sldMk cId="0" sldId="256"/>
            <ac:picMk id="18" creationId="{6CEAC265-BF1C-CDB5-087E-19C3345AD30C}"/>
          </ac:picMkLst>
        </pc:picChg>
      </pc:sldChg>
    </pc:docChg>
  </pc:docChgLst>
  <pc:docChgLst>
    <pc:chgData name="Keeran Wahid" userId="ad2921efc6aba947" providerId="LiveId" clId="{7475F8D9-01B2-469A-B3BE-B948BB07E587}"/>
    <pc:docChg chg="custSel modSld">
      <pc:chgData name="Keeran Wahid" userId="ad2921efc6aba947" providerId="LiveId" clId="{7475F8D9-01B2-469A-B3BE-B948BB07E587}" dt="2026-06-22T06:46:20.274" v="49" actId="20577"/>
      <pc:docMkLst>
        <pc:docMk/>
      </pc:docMkLst>
      <pc:sldChg chg="addSp delSp modSp mod modNotesTx">
        <pc:chgData name="Keeran Wahid" userId="ad2921efc6aba947" providerId="LiveId" clId="{7475F8D9-01B2-469A-B3BE-B948BB07E587}" dt="2026-06-22T06:46:20.274" v="49" actId="20577"/>
        <pc:sldMkLst>
          <pc:docMk/>
          <pc:sldMk cId="0" sldId="256"/>
        </pc:sldMkLst>
        <pc:picChg chg="add del mod">
          <ac:chgData name="Keeran Wahid" userId="ad2921efc6aba947" providerId="LiveId" clId="{7475F8D9-01B2-469A-B3BE-B948BB07E587}" dt="2026-06-22T05:44:22.045" v="37" actId="21"/>
          <ac:picMkLst>
            <pc:docMk/>
            <pc:sldMk cId="0" sldId="256"/>
            <ac:picMk id="39" creationId="{0537671F-B12D-42B4-08D1-2204376BAD27}"/>
          </ac:picMkLst>
        </pc:picChg>
        <pc:picChg chg="add del mod">
          <ac:chgData name="Keeran Wahid" userId="ad2921efc6aba947" providerId="LiveId" clId="{7475F8D9-01B2-469A-B3BE-B948BB07E587}" dt="2026-06-22T05:44:17.920" v="36" actId="21"/>
          <ac:picMkLst>
            <pc:docMk/>
            <pc:sldMk cId="0" sldId="256"/>
            <ac:picMk id="40" creationId="{60465893-8970-D37F-C2B4-C0354DD09E5A}"/>
          </ac:picMkLst>
        </pc:picChg>
        <pc:picChg chg="add mod">
          <ac:chgData name="Keeran Wahid" userId="ad2921efc6aba947" providerId="LiveId" clId="{7475F8D9-01B2-469A-B3BE-B948BB07E587}" dt="2026-06-22T05:46:02.929" v="47" actId="14100"/>
          <ac:picMkLst>
            <pc:docMk/>
            <pc:sldMk cId="0" sldId="256"/>
            <ac:picMk id="42" creationId="{8304550F-6859-EBC5-BBBE-88FB4E80600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865972-41C3-40BE-A666-77C50C9384B9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CE9248-BAA3-4AF7-9082-25B906174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516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What is the Service?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24/7 NHS emergency care and transport.  </a:t>
            </a:r>
          </a:p>
          <a:p>
            <a:endParaRPr lang="en-GB" b="1">
              <a:solidFill>
                <a:schemeClr val="tx2">
                  <a:lumMod val="60000"/>
                  <a:lumOff val="40000"/>
                </a:schemeClr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History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From horse-drawn ambulance to modern paramedics</a:t>
            </a:r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. </a:t>
            </a:r>
          </a:p>
          <a:p>
            <a:endParaRPr lang="en-GB" b="1">
              <a:solidFill>
                <a:schemeClr val="tx2">
                  <a:lumMod val="60000"/>
                  <a:lumOff val="40000"/>
                </a:schemeClr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Challenges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High demand and hospital delays. </a:t>
            </a:r>
          </a:p>
          <a:p>
            <a:endParaRPr lang="en-GB" b="1">
              <a:solidFill>
                <a:srgbClr val="00B0F0"/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Partnership Working </a:t>
            </a: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Works with hospitals, police and fire services.</a:t>
            </a:r>
          </a:p>
          <a:p>
            <a:endParaRPr lang="en-GB" sz="1200" b="1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Introduction to Health and Social Care</a:t>
            </a: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2522889@student.uwtsd.ac.uk 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Module code:</a:t>
            </a:r>
            <a:endParaRPr lang="en-GB" sz="1200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LCHS4003</a:t>
            </a:r>
            <a:endParaRPr lang="en-GB" sz="1200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endParaRPr lang="en-GB" b="1">
              <a:solidFill>
                <a:srgbClr val="00B0F0"/>
              </a:solidFill>
              <a:highlight>
                <a:srgbClr val="0000FF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CE9248-BAA3-4AF7-9082-25B90617479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86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00400" y="91440"/>
            <a:ext cx="54864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/>
            </a:pPr>
            <a:r>
              <a:t>AMBULANCE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31920" y="502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SAVING LIVES, EVERY SECOND COUNTS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82880" y="1371600"/>
            <a:ext cx="3840480" cy="10058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1. EXPLANATION OF THE SERVICE</a:t>
            </a:r>
          </a:p>
          <a:p>
            <a:r>
              <a:t>Click to  this section.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82880" y="2468880"/>
            <a:ext cx="3840480" cy="10058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2. BRIEF HISTORY OF AMBULANCE SERVICES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82880" y="3657600"/>
            <a:ext cx="384048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3. HOW THE SERVICE WORKS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206240" y="1371600"/>
            <a:ext cx="3931920" cy="14630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4. CHALLENGES FACED BY THE SERVICE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42106" y="2926080"/>
            <a:ext cx="3931920" cy="13716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5. PARTNERSHIP WORKING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21040" y="1371600"/>
            <a:ext cx="3566160" cy="18288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6. HOW THE SERVICE COMMUNICATES ITS MESSAGE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-137580" y="4754880"/>
            <a:ext cx="4160940" cy="118872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7. WHY AMBULANCE SERVICES ARE IMPORTANT</a:t>
            </a:r>
          </a:p>
          <a:p>
            <a:r>
              <a:t>Click to edit this section.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06240" y="4754880"/>
            <a:ext cx="3931920" cy="118872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8. COMMON REASONS FOR AMBULANCE CALLS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4389120"/>
            <a:ext cx="356616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CONCLUSION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321040" y="5394960"/>
            <a:ext cx="356616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REFERENCES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82880" y="9144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601200" y="9144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743200" y="137160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486400" y="448056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CEAC265-BF1C-CDB5-087E-19C3345AD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8301" y="4294306"/>
            <a:ext cx="4032449" cy="255123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CF967CA-82A2-8FA2-747F-53376E2FAC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240" y="4892041"/>
            <a:ext cx="3959226" cy="1964976"/>
          </a:xfrm>
          <a:prstGeom prst="rect">
            <a:avLst/>
          </a:prstGeom>
        </p:spPr>
      </p:pic>
      <p:pic>
        <p:nvPicPr>
          <p:cNvPr id="22" name="Picture 21" descr="Ambulance services are crucial in the UK for emergency medical aid, providing life-saving treatment and transportation for those in need.&#10;&#10;AI-generated content may be incorrect.">
            <a:extLst>
              <a:ext uri="{FF2B5EF4-FFF2-40B4-BE49-F238E27FC236}">
                <a16:creationId xmlns:a16="http://schemas.microsoft.com/office/drawing/2014/main" id="{9112A33B-F7F3-7DAD-A561-27C930C0D4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91440" y="-34766"/>
            <a:ext cx="12188826" cy="1371600"/>
          </a:xfrm>
          <a:prstGeom prst="rect">
            <a:avLst/>
          </a:prstGeom>
        </p:spPr>
      </p:pic>
      <p:pic>
        <p:nvPicPr>
          <p:cNvPr id="24" name="Picture 23" descr="The image depicts an ambulance crew responding to an emergency call, highlighting their roles in providing immediate medical assistance and transportation.">
            <a:extLst>
              <a:ext uri="{FF2B5EF4-FFF2-40B4-BE49-F238E27FC236}">
                <a16:creationId xmlns:a16="http://schemas.microsoft.com/office/drawing/2014/main" id="{6CD24729-BAD4-6396-DC4F-BD88466038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96200" y="1280161"/>
            <a:ext cx="4302440" cy="1920240"/>
          </a:xfrm>
          <a:prstGeom prst="rect">
            <a:avLst/>
          </a:prstGeom>
        </p:spPr>
      </p:pic>
      <p:pic>
        <p:nvPicPr>
          <p:cNvPr id="26" name="Picture 25" descr="The evolution of ambulance services from the 11th century to the present, starting with the Knights of St John's care during the Crusades, through the introduction of horse-drawn and motorized vehicles, to the integration of advanced medical technology and highly trained paramedics in the modern NHS.">
            <a:extLst>
              <a:ext uri="{FF2B5EF4-FFF2-40B4-BE49-F238E27FC236}">
                <a16:creationId xmlns:a16="http://schemas.microsoft.com/office/drawing/2014/main" id="{B7EEDEC6-C86E-FDDC-08DB-6901787C09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91440" y="3200399"/>
            <a:ext cx="4160940" cy="1974100"/>
          </a:xfrm>
          <a:prstGeom prst="rect">
            <a:avLst/>
          </a:prstGeom>
        </p:spPr>
      </p:pic>
      <p:pic>
        <p:nvPicPr>
          <p:cNvPr id="28" name="Picture 27" descr="Ambulance services struggle with high demand, hospital handovers, and increasing wait times, affecting response efficiency.&#10;&#10;AI-generated content may be incorrect.">
            <a:extLst>
              <a:ext uri="{FF2B5EF4-FFF2-40B4-BE49-F238E27FC236}">
                <a16:creationId xmlns:a16="http://schemas.microsoft.com/office/drawing/2014/main" id="{ED4F0F9F-7D7F-504A-1E9C-53B0BB7804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14800" y="1280161"/>
            <a:ext cx="4251540" cy="2009576"/>
          </a:xfrm>
          <a:prstGeom prst="rect">
            <a:avLst/>
          </a:prstGeom>
        </p:spPr>
      </p:pic>
      <p:pic>
        <p:nvPicPr>
          <p:cNvPr id="30" name="Picture 29" descr="Emergency services collaborate with various organizations to provide comprehensive care, including medical assistance, disaster response, and support for vulnerable individuals.">
            <a:extLst>
              <a:ext uri="{FF2B5EF4-FFF2-40B4-BE49-F238E27FC236}">
                <a16:creationId xmlns:a16="http://schemas.microsoft.com/office/drawing/2014/main" id="{0869F88C-308A-82DF-242D-B7809335F7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4526" y="3199417"/>
            <a:ext cx="4206240" cy="1725286"/>
          </a:xfrm>
          <a:prstGeom prst="rect">
            <a:avLst/>
          </a:prstGeom>
        </p:spPr>
      </p:pic>
      <p:pic>
        <p:nvPicPr>
          <p:cNvPr id="34" name="Picture 33" descr="The image illustrates various communication channels the NHS uses to inform the public about health services, including the emergency number, social media, public campaigns, and educational events.">
            <a:extLst>
              <a:ext uri="{FF2B5EF4-FFF2-40B4-BE49-F238E27FC236}">
                <a16:creationId xmlns:a16="http://schemas.microsoft.com/office/drawing/2014/main" id="{BD5FF8F3-D889-F618-852F-7068DD6B7E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02206" y="1280161"/>
            <a:ext cx="3886619" cy="1920240"/>
          </a:xfrm>
          <a:prstGeom prst="rect">
            <a:avLst/>
          </a:prstGeom>
        </p:spPr>
      </p:pic>
      <p:pic>
        <p:nvPicPr>
          <p:cNvPr id="36" name="Picture 35" descr="The diagram illustrates the process of a medical emergency call, starting from the dialing of the emergency number (999), followed by the dispatcher, treatment, transportation, and finally, the arrival of paramedics at the scene and hospital.">
            <a:extLst>
              <a:ext uri="{FF2B5EF4-FFF2-40B4-BE49-F238E27FC236}">
                <a16:creationId xmlns:a16="http://schemas.microsoft.com/office/drawing/2014/main" id="{553B41A6-E600-E070-D649-C5CE008A703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91440" y="5174499"/>
            <a:ext cx="4302441" cy="1725287"/>
          </a:xfrm>
          <a:prstGeom prst="rect">
            <a:avLst/>
          </a:prstGeom>
        </p:spPr>
      </p:pic>
      <p:pic>
        <p:nvPicPr>
          <p:cNvPr id="38" name="Picture 37" descr="Ambulance services are crucial for saving lives, providing immediate care, reducing pressure on the NHS, and ensuring public safety during emergencies.">
            <a:extLst>
              <a:ext uri="{FF2B5EF4-FFF2-40B4-BE49-F238E27FC236}">
                <a16:creationId xmlns:a16="http://schemas.microsoft.com/office/drawing/2014/main" id="{C23C324A-39B6-F010-B5D7-C0DD95DFEE3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65466" y="3149670"/>
            <a:ext cx="4028120" cy="1188720"/>
          </a:xfrm>
          <a:prstGeom prst="rect">
            <a:avLst/>
          </a:prstGeom>
        </p:spPr>
      </p:pic>
      <p:pic>
        <p:nvPicPr>
          <p:cNvPr id="42" name="Picture 41" descr="Prifysgol Cymru, Y Drindod Dewi Sant, and Trinity Saint David University of Wales.&#10;&#10;AI-generated content may be incorrect.">
            <a:extLst>
              <a:ext uri="{FF2B5EF4-FFF2-40B4-BE49-F238E27FC236}">
                <a16:creationId xmlns:a16="http://schemas.microsoft.com/office/drawing/2014/main" id="{8304550F-6859-EBC5-BBBE-88FB4E80600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199" y="-62595"/>
            <a:ext cx="1284919" cy="702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Keeran Wahid</dc:creator>
  <cp:keywords/>
  <dc:description>generated using python-pptx</dc:description>
  <cp:revision>1</cp:revision>
  <dcterms:created xsi:type="dcterms:W3CDTF">2013-01-27T09:14:16Z</dcterms:created>
  <dcterms:modified xsi:type="dcterms:W3CDTF">2026-06-22T06:51:37Z</dcterms:modified>
  <cp:category/>
</cp:coreProperties>
</file>