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handoutMasterIdLst>
    <p:handoutMasterId r:id="rId33"/>
  </p:handoutMasterIdLst>
  <p:sldIdLst>
    <p:sldId id="319" r:id="rId2"/>
    <p:sldId id="318" r:id="rId3"/>
    <p:sldId id="320" r:id="rId4"/>
    <p:sldId id="321" r:id="rId5"/>
    <p:sldId id="322" r:id="rId6"/>
    <p:sldId id="323" r:id="rId7"/>
    <p:sldId id="326" r:id="rId8"/>
    <p:sldId id="324" r:id="rId9"/>
    <p:sldId id="279" r:id="rId10"/>
    <p:sldId id="325" r:id="rId11"/>
    <p:sldId id="283" r:id="rId12"/>
    <p:sldId id="327" r:id="rId13"/>
    <p:sldId id="287" r:id="rId14"/>
    <p:sldId id="328" r:id="rId15"/>
    <p:sldId id="303" r:id="rId16"/>
    <p:sldId id="299" r:id="rId17"/>
    <p:sldId id="300" r:id="rId18"/>
    <p:sldId id="290" r:id="rId19"/>
    <p:sldId id="309" r:id="rId20"/>
    <p:sldId id="291" r:id="rId21"/>
    <p:sldId id="311" r:id="rId22"/>
    <p:sldId id="329" r:id="rId23"/>
    <p:sldId id="330" r:id="rId24"/>
    <p:sldId id="313" r:id="rId25"/>
    <p:sldId id="316" r:id="rId26"/>
    <p:sldId id="296" r:id="rId27"/>
    <p:sldId id="280" r:id="rId28"/>
    <p:sldId id="306" r:id="rId29"/>
    <p:sldId id="293" r:id="rId30"/>
    <p:sldId id="317" r:id="rId31"/>
  </p:sldIdLst>
  <p:sldSz cx="9144000" cy="6858000" type="screen4x3"/>
  <p:notesSz cx="6761163" cy="99425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8CACA"/>
    <a:srgbClr val="C6CBCC"/>
    <a:srgbClr val="D1D1D1"/>
    <a:srgbClr val="C0C0C0"/>
    <a:srgbClr val="DDDDDD"/>
    <a:srgbClr val="FF0000"/>
    <a:srgbClr val="0000FF"/>
    <a:srgbClr val="008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159" autoAdjust="0"/>
  </p:normalViewPr>
  <p:slideViewPr>
    <p:cSldViewPr>
      <p:cViewPr varScale="1">
        <p:scale>
          <a:sx n="48" d="100"/>
          <a:sy n="48" d="100"/>
        </p:scale>
        <p:origin x="-20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DB05207-99D9-456C-AC7B-57F1982FEC9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493928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46125"/>
            <a:ext cx="4967287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6117" y="4722694"/>
            <a:ext cx="5408930" cy="4474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8650C59-32C6-4564-93F4-5EA38B6D450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786859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nvestopedia.com/terms/c/commonstock.asp" TargetMode="External"/><Relationship Id="rId3" Type="http://schemas.openxmlformats.org/officeDocument/2006/relationships/hyperlink" Target="http://www.investopedia.com/terms/d/debtratio.asp" TargetMode="External"/><Relationship Id="rId7" Type="http://schemas.openxmlformats.org/officeDocument/2006/relationships/hyperlink" Target="http://www.investopedia.com/terms/e/ebit.asp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://www.investopedia.com/terms/d/debt.asp" TargetMode="External"/><Relationship Id="rId11" Type="http://schemas.openxmlformats.org/officeDocument/2006/relationships/hyperlink" Target="http://www.investopedia.com/terms/e/eps.asp" TargetMode="External"/><Relationship Id="rId5" Type="http://schemas.openxmlformats.org/officeDocument/2006/relationships/hyperlink" Target="http://www.investopedia.com/terms/i/interest.asp" TargetMode="External"/><Relationship Id="rId10" Type="http://schemas.openxmlformats.org/officeDocument/2006/relationships/hyperlink" Target="http://www.investopedia.com/terms/s/shares.asp" TargetMode="External"/><Relationship Id="rId4" Type="http://schemas.openxmlformats.org/officeDocument/2006/relationships/hyperlink" Target="http://www.investopedia.com/terms/p/profitabilityratios.asp" TargetMode="External"/><Relationship Id="rId9" Type="http://schemas.openxmlformats.org/officeDocument/2006/relationships/hyperlink" Target="http://www.investopedia.com/terms/e/earnings.asp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vestopedia.com/terms/d/dividend.asp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investopedia.com/terms/s/shares.asp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709883-1451-407B-A27E-3DFDA8DE8D7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146733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68170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'Interest Coverage Ratio'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A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3"/>
              </a:rPr>
              <a:t>debt ratio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and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4"/>
              </a:rPr>
              <a:t>profitability ratio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used to determine how easily a company can pay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5"/>
              </a:rPr>
              <a:t>interest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on outstanding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6"/>
              </a:rPr>
              <a:t>debt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 The interest coverage ratio may be calculated by dividing a company's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7"/>
              </a:rPr>
              <a:t>earnings before interest and taxes (EBIT)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during a given period by the amount a company must pay in interest on its debts during the same period.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'Earnings Per Share - EPS'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portion of a company's profit allocated to each outstanding share of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8"/>
              </a:rPr>
              <a:t>common stock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9"/>
              </a:rPr>
              <a:t>Earnings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per share serves as an indicator of a company's profitability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'Price-Earnings Ratio - P/E Ratio'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Price-to-Earnings Ratio or P/E ratio is a ratio for valuing a company that measures its current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10"/>
              </a:rPr>
              <a:t>share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price relative to its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11"/>
              </a:rPr>
              <a:t>per-share earnings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.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price-earnings ratio can be calculated as:</a:t>
            </a:r>
          </a:p>
          <a:p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Market Value per Share / Earnings per Share</a:t>
            </a:r>
            <a:endParaRPr lang="en-GB" sz="1200" u="none" strike="noStrike" kern="1200" dirty="0" smtClean="0">
              <a:solidFill>
                <a:schemeClr val="tx1"/>
              </a:solidFill>
              <a:effectLst/>
              <a:latin typeface="Arial" charset="0"/>
              <a:ea typeface="+mn-ea"/>
              <a:cs typeface="Arial" charset="0"/>
            </a:endParaRP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For example, suppose that a company is currently trading at $43 a share and its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9"/>
              </a:rPr>
              <a:t>earnings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over the last 12 months were $1.95 per share. The P/E ratio for the stock could then be calculated as 43/1.95, or 22.05.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02399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1" dirty="0" smtClean="0">
                <a:effectLst/>
              </a:rPr>
              <a:t>Dividend cover</a:t>
            </a:r>
            <a:r>
              <a:rPr lang="en-GB" dirty="0" smtClean="0">
                <a:effectLst/>
              </a:rPr>
              <a:t> is the ratio of company's net income over the </a:t>
            </a:r>
            <a:r>
              <a:rPr lang="en-GB" b="1" i="1" dirty="0" smtClean="0">
                <a:effectLst/>
              </a:rPr>
              <a:t>dividend</a:t>
            </a:r>
            <a:r>
              <a:rPr lang="en-GB" dirty="0" smtClean="0">
                <a:effectLst/>
              </a:rPr>
              <a:t> paid to shareholders, calculated as earnings per share divided by the </a:t>
            </a:r>
            <a:r>
              <a:rPr lang="en-GB" b="1" i="1" dirty="0" smtClean="0">
                <a:effectLst/>
              </a:rPr>
              <a:t>dividend</a:t>
            </a:r>
            <a:r>
              <a:rPr lang="en-GB" dirty="0" smtClean="0">
                <a:effectLst/>
              </a:rPr>
              <a:t> per share. It helps indicate how sustainable a </a:t>
            </a:r>
            <a:r>
              <a:rPr lang="en-GB" b="1" i="1" dirty="0" smtClean="0">
                <a:effectLst/>
              </a:rPr>
              <a:t>dividend</a:t>
            </a:r>
            <a:r>
              <a:rPr lang="en-GB" dirty="0" smtClean="0">
                <a:effectLst/>
              </a:rPr>
              <a:t> is. </a:t>
            </a:r>
            <a:r>
              <a:rPr lang="en-GB" b="1" i="1" dirty="0" smtClean="0">
                <a:effectLst/>
              </a:rPr>
              <a:t>Dividend Cover</a:t>
            </a:r>
            <a:r>
              <a:rPr lang="en-GB" dirty="0" smtClean="0">
                <a:effectLst/>
              </a:rPr>
              <a:t> of less than 1.5 may indicate a danger of a </a:t>
            </a:r>
            <a:r>
              <a:rPr lang="en-GB" b="1" i="1" dirty="0" smtClean="0">
                <a:effectLst/>
              </a:rPr>
              <a:t>dividend</a:t>
            </a:r>
            <a:r>
              <a:rPr lang="en-GB" dirty="0" smtClean="0">
                <a:effectLst/>
              </a:rPr>
              <a:t> cut while more than 2 is viewed as healthy.</a:t>
            </a:r>
          </a:p>
          <a:p>
            <a:endParaRPr lang="en-US" dirty="0" smtClean="0">
              <a:effectLst/>
            </a:endParaRPr>
          </a:p>
          <a:p>
            <a:r>
              <a:rPr lang="en-GB" sz="1200" b="1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DEFINITION of 'Dividend Yield'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A financial ratio that indicates how much a company pays out in 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3"/>
              </a:rPr>
              <a:t>dividends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 each year relative to its 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  <a:hlinkClick r:id="rId4"/>
              </a:rPr>
              <a:t>share</a:t>
            </a: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 price. Dividend yield is represented as a percentage and can be calculated by dividing the dollar value of dividends paid in a given year per share of stock held by the dollar value of one share of stock.</a:t>
            </a:r>
          </a:p>
          <a:p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/>
            </a:r>
            <a:br>
              <a:rPr lang="en-GB" sz="1200" u="none" strike="noStrike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616498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88540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585626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A25BE-B27E-427B-B4A6-F5E171407E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F49BAA-D77F-4070-8418-6447A873178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A9D6FC-BA07-497E-A6FB-0D136614A4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E57B76-E796-4951-9961-F20038E92E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F7E491-91CA-468D-910F-E252CFEEAC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70556B-70C3-4E3D-9979-076A728BBF6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BB7B6-EC5B-4BED-830A-2D0C2EEF8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C60C79-1D13-42CC-AC54-175BFF9435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1C9862-B337-4F77-9E84-0A8445582D3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8C442A-F9E0-4986-AC2F-E07BBDB9CFD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857C3-8FF1-4B3A-8135-84CD9C5523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807B332-C44D-4E2B-81DD-084FEDEFD904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ccounting-basics-for-students.com/cash-flow-statement-example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tutor2u.net/business/presentations/accounts/efficiencyratios/default.html" TargetMode="External"/><Relationship Id="rId2" Type="http://schemas.openxmlformats.org/officeDocument/2006/relationships/hyperlink" Target="http://tutor2u.net/business/presentations/accounts/profitabilityratios/defaul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utor2u.net/business/presentations/accounts/gearing/default.html" TargetMode="External"/><Relationship Id="rId4" Type="http://schemas.openxmlformats.org/officeDocument/2006/relationships/hyperlink" Target="http://tutor2u.net/business/presentations/accounts/liquidityratios/defaul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Week 4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Ratio Analysis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Ratios - setting the scene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335219-8CEA-4025-9F34-8035C66A1786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40089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from last week…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Cash Flow Statement</a:t>
            </a:r>
          </a:p>
          <a:p>
            <a:r>
              <a:rPr lang="en-GB" sz="1600" dirty="0">
                <a:hlinkClick r:id="rId2"/>
              </a:rPr>
              <a:t>http://</a:t>
            </a:r>
            <a:r>
              <a:rPr lang="en-GB" sz="1600" dirty="0" smtClean="0">
                <a:hlinkClick r:id="rId2"/>
              </a:rPr>
              <a:t>www.accounting-basics-for-students.com/cash-flow-statement-example.html</a:t>
            </a:r>
            <a:endParaRPr lang="en-GB" sz="1600" dirty="0" smtClean="0"/>
          </a:p>
          <a:p>
            <a:r>
              <a:rPr lang="en-GB" dirty="0" smtClean="0"/>
              <a:t>Interaction between Income Statement and Cash Flow Statement</a:t>
            </a:r>
          </a:p>
          <a:p>
            <a:r>
              <a:rPr lang="en-GB" dirty="0" smtClean="0"/>
              <a:t>Limitations of </a:t>
            </a:r>
            <a:r>
              <a:rPr lang="en-GB" dirty="0"/>
              <a:t>F</a:t>
            </a:r>
            <a:r>
              <a:rPr lang="en-GB" dirty="0" smtClean="0"/>
              <a:t>inancial Statements</a:t>
            </a:r>
          </a:p>
          <a:p>
            <a:r>
              <a:rPr lang="en-GB" dirty="0" smtClean="0"/>
              <a:t>Working Capital</a:t>
            </a:r>
          </a:p>
          <a:p>
            <a:pPr lvl="1"/>
            <a:r>
              <a:rPr lang="en-GB" dirty="0" smtClean="0"/>
              <a:t>Current assets plus current liabilities</a:t>
            </a:r>
          </a:p>
          <a:p>
            <a:pPr lvl="1"/>
            <a:r>
              <a:rPr lang="en-GB" dirty="0" smtClean="0"/>
              <a:t>Control of liquidity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Ratios - setting the scene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FB807F-DEEA-426F-A439-AF82C333745D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47696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…continued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Capital Cycle</a:t>
            </a:r>
          </a:p>
          <a:p>
            <a:pPr lvl="1"/>
            <a:r>
              <a:rPr lang="en-GB" dirty="0"/>
              <a:t>Debtor Control</a:t>
            </a:r>
          </a:p>
          <a:p>
            <a:pPr lvl="1"/>
            <a:r>
              <a:rPr lang="en-GB" dirty="0"/>
              <a:t>Creditor Control</a:t>
            </a:r>
          </a:p>
          <a:p>
            <a:pPr lvl="1"/>
            <a:r>
              <a:rPr lang="en-GB" dirty="0"/>
              <a:t>Stock Control – methods adopted</a:t>
            </a:r>
          </a:p>
          <a:p>
            <a:endParaRPr lang="en-GB" dirty="0" smtClean="0"/>
          </a:p>
          <a:p>
            <a:r>
              <a:rPr lang="en-GB" dirty="0" smtClean="0"/>
              <a:t>Operating Cash Cycle: -</a:t>
            </a:r>
          </a:p>
          <a:p>
            <a:pPr lvl="1"/>
            <a:r>
              <a:rPr lang="en-GB" dirty="0" smtClean="0"/>
              <a:t>Hercules exercise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Ratios - setting the scene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FB807F-DEEA-426F-A439-AF82C333745D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281043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066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507288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u="sng" dirty="0" smtClean="0"/>
              <a:t>Operating Cash Cycle</a:t>
            </a:r>
            <a:r>
              <a:rPr lang="en-GB" sz="2800" b="1" dirty="0" smtClean="0"/>
              <a:t>  </a:t>
            </a:r>
            <a:r>
              <a:rPr lang="en-GB" sz="2800" b="1" dirty="0" smtClean="0">
                <a:solidFill>
                  <a:srgbClr val="FF0000"/>
                </a:solidFill>
              </a:rPr>
              <a:t>EQUALS</a:t>
            </a:r>
            <a:endParaRPr lang="en-GB" sz="2800" b="1" u="sng" dirty="0">
              <a:solidFill>
                <a:srgbClr val="FF0000"/>
              </a:solidFill>
            </a:endParaRPr>
          </a:p>
        </p:txBody>
      </p:sp>
      <p:sp>
        <p:nvSpPr>
          <p:cNvPr id="70661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68313" y="1124744"/>
            <a:ext cx="8229600" cy="4525963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sz="2400" b="1" dirty="0" smtClean="0"/>
              <a:t>Average Inventories Holding Period: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b="1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1600" u="sng" dirty="0" smtClean="0"/>
              <a:t>(Opening inventories + Closing inventories)/2 </a:t>
            </a:r>
            <a:r>
              <a:rPr lang="en-GB" sz="1600" dirty="0" smtClean="0"/>
              <a:t>     x 365   days  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sz="1600" dirty="0" smtClean="0"/>
              <a:t>                                                 Cost of sales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1600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PLUS </a:t>
            </a:r>
            <a:r>
              <a:rPr lang="en-GB" sz="2400" b="1" dirty="0" smtClean="0"/>
              <a:t>     </a:t>
            </a:r>
            <a:r>
              <a:rPr lang="en-GB" sz="2400" b="1" dirty="0"/>
              <a:t>Average Settlement Period for Receivables: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400" b="1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1600" u="sng" dirty="0"/>
              <a:t>Trade </a:t>
            </a:r>
            <a:r>
              <a:rPr lang="en-GB" sz="1600" u="sng" dirty="0" smtClean="0"/>
              <a:t>receivables</a:t>
            </a:r>
            <a:r>
              <a:rPr lang="en-GB" sz="1600" dirty="0" smtClean="0"/>
              <a:t>      </a:t>
            </a:r>
            <a:r>
              <a:rPr lang="en-GB" sz="1600" dirty="0"/>
              <a:t>x 365   days  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sz="1600" dirty="0"/>
              <a:t>                                         </a:t>
            </a:r>
            <a:r>
              <a:rPr lang="en-GB" sz="1600" dirty="0" smtClean="0"/>
              <a:t>Credit sales revenue               </a:t>
            </a:r>
            <a:endParaRPr lang="en-GB" sz="1600" dirty="0"/>
          </a:p>
          <a:p>
            <a:pPr algn="ctr">
              <a:lnSpc>
                <a:spcPct val="90000"/>
              </a:lnSpc>
              <a:buFontTx/>
              <a:buNone/>
            </a:pPr>
            <a:endParaRPr lang="en-GB" sz="1600" dirty="0" smtClean="0"/>
          </a:p>
          <a:p>
            <a:pPr algn="ctr">
              <a:lnSpc>
                <a:spcPct val="90000"/>
              </a:lnSpc>
              <a:buFontTx/>
              <a:buNone/>
            </a:pPr>
            <a:endParaRPr lang="en-GB" sz="1600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400" b="1" dirty="0" smtClean="0">
                <a:solidFill>
                  <a:srgbClr val="FF0000"/>
                </a:solidFill>
              </a:rPr>
              <a:t>MINUS</a:t>
            </a:r>
            <a:r>
              <a:rPr lang="en-GB" sz="2400" b="1" dirty="0" smtClean="0"/>
              <a:t>     Average Settlement Period for Payables: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000" b="1" dirty="0" smtClean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1600" u="sng" dirty="0" smtClean="0"/>
              <a:t>Trade payables</a:t>
            </a:r>
            <a:r>
              <a:rPr lang="en-GB" sz="1600" dirty="0" smtClean="0"/>
              <a:t>      x 365   days  </a:t>
            </a:r>
          </a:p>
          <a:p>
            <a:pPr algn="just">
              <a:lnSpc>
                <a:spcPct val="90000"/>
              </a:lnSpc>
              <a:buFontTx/>
              <a:buNone/>
            </a:pPr>
            <a:r>
              <a:rPr lang="en-GB" sz="1600" dirty="0" smtClean="0"/>
              <a:t>                                             Credit purchases               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1600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59832" y="6381750"/>
            <a:ext cx="2895600" cy="476250"/>
          </a:xfrm>
        </p:spPr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5CE8C-92F6-477A-B47F-3EDE6EB923A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33981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Ratios - setting the scene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FB807F-DEEA-426F-A439-AF82C333745D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539552" y="404666"/>
          <a:ext cx="8147248" cy="547260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7031732"/>
                <a:gridCol w="1115516"/>
              </a:tblGrid>
              <a:tr h="563267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OPERATING CASH CYCLE - HERCULES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No. of days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Average inventories holding period: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50994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sng" strike="noStrike" dirty="0">
                          <a:effectLst/>
                        </a:rPr>
                        <a:t>((Opening inventories + Closing inventories)/2) </a:t>
                      </a:r>
                      <a:r>
                        <a:rPr lang="en-GB" sz="1600" u="none" strike="noStrike" dirty="0">
                          <a:effectLst/>
                        </a:rPr>
                        <a:t>x 365 = </a:t>
                      </a:r>
                      <a:r>
                        <a:rPr lang="en-GB" sz="1600" u="sng" strike="noStrike" dirty="0">
                          <a:effectLst/>
                        </a:rPr>
                        <a:t>((125 + 143)/2) </a:t>
                      </a:r>
                      <a:r>
                        <a:rPr lang="en-GB" sz="1600" u="none" strike="noStrike" dirty="0">
                          <a:effectLst/>
                        </a:rPr>
                        <a:t>x 365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151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63268"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 smtClean="0">
                          <a:effectLst/>
                        </a:rPr>
                        <a:t>        Cost </a:t>
                      </a:r>
                      <a:r>
                        <a:rPr lang="en-GB" sz="1600" u="none" strike="noStrike" dirty="0">
                          <a:effectLst/>
                        </a:rPr>
                        <a:t>of sales                                              </a:t>
                      </a:r>
                      <a:r>
                        <a:rPr lang="en-GB" sz="1600" u="none" strike="noStrike" dirty="0" smtClean="0">
                          <a:effectLst/>
                        </a:rPr>
                        <a:t>     323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48162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Add average settlement period for receivables: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sng" strike="noStrike" dirty="0" smtClean="0">
                          <a:effectLst/>
                        </a:rPr>
                        <a:t>  Trade </a:t>
                      </a:r>
                      <a:r>
                        <a:rPr lang="en-GB" sz="1600" u="sng" strike="noStrike" dirty="0">
                          <a:effectLst/>
                        </a:rPr>
                        <a:t>receivables </a:t>
                      </a:r>
                      <a:r>
                        <a:rPr lang="en-GB" sz="1600" u="sng" strike="noStrike" dirty="0" smtClean="0">
                          <a:effectLst/>
                        </a:rPr>
                        <a:t>     </a:t>
                      </a:r>
                      <a:r>
                        <a:rPr lang="en-GB" sz="1600" u="none" strike="noStrike" dirty="0" smtClean="0">
                          <a:effectLst/>
                        </a:rPr>
                        <a:t>x </a:t>
                      </a:r>
                      <a:r>
                        <a:rPr lang="en-GB" sz="1600" u="none" strike="noStrike" dirty="0">
                          <a:effectLst/>
                        </a:rPr>
                        <a:t>365 = </a:t>
                      </a:r>
                      <a:r>
                        <a:rPr lang="en-GB" sz="1600" u="sng" strike="noStrike" dirty="0">
                          <a:effectLst/>
                        </a:rPr>
                        <a:t>163</a:t>
                      </a:r>
                      <a:r>
                        <a:rPr lang="en-GB" sz="1600" u="none" strike="noStrike" dirty="0">
                          <a:effectLst/>
                        </a:rPr>
                        <a:t> x 365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sng" strike="noStrike" dirty="0" smtClean="0">
                          <a:effectLst/>
                        </a:rPr>
                        <a:t>132</a:t>
                      </a:r>
                      <a:endParaRPr lang="en-GB" sz="1600" b="0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Credit sales revenue         </a:t>
                      </a:r>
                      <a:r>
                        <a:rPr lang="en-GB" sz="1600" u="none" strike="noStrike" dirty="0" smtClean="0">
                          <a:effectLst/>
                        </a:rPr>
                        <a:t>       </a:t>
                      </a:r>
                      <a:r>
                        <a:rPr lang="en-GB" sz="1600" u="none" strike="noStrike" dirty="0">
                          <a:effectLst/>
                        </a:rPr>
                        <a:t>452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283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350691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Less average settlement period for payables: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sng" strike="noStrike" dirty="0" smtClean="0">
                          <a:effectLst/>
                        </a:rPr>
                        <a:t> Trade </a:t>
                      </a:r>
                      <a:r>
                        <a:rPr lang="en-GB" sz="1600" u="sng" strike="noStrike" dirty="0">
                          <a:effectLst/>
                        </a:rPr>
                        <a:t>payables </a:t>
                      </a:r>
                      <a:r>
                        <a:rPr lang="en-GB" sz="1600" u="sng" strike="noStrike" dirty="0" smtClean="0">
                          <a:effectLst/>
                        </a:rPr>
                        <a:t> </a:t>
                      </a:r>
                      <a:r>
                        <a:rPr lang="en-GB" sz="1600" u="none" strike="noStrike" dirty="0" smtClean="0">
                          <a:effectLst/>
                        </a:rPr>
                        <a:t>x </a:t>
                      </a:r>
                      <a:r>
                        <a:rPr lang="en-GB" sz="1600" u="none" strike="noStrike" dirty="0">
                          <a:effectLst/>
                        </a:rPr>
                        <a:t>365 = </a:t>
                      </a:r>
                      <a:r>
                        <a:rPr lang="en-GB" sz="1600" u="sng" strike="noStrike" dirty="0">
                          <a:effectLst/>
                        </a:rPr>
                        <a:t>145</a:t>
                      </a:r>
                      <a:r>
                        <a:rPr lang="en-GB" sz="1600" u="none" strike="noStrike" dirty="0">
                          <a:effectLst/>
                        </a:rPr>
                        <a:t> x 365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sng" strike="noStrike" dirty="0" smtClean="0">
                          <a:effectLst/>
                        </a:rPr>
                        <a:t>155</a:t>
                      </a:r>
                      <a:endParaRPr lang="en-GB" sz="1600" b="0" i="0" u="sng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Credit purchases            </a:t>
                      </a:r>
                      <a:r>
                        <a:rPr lang="en-GB" sz="1600" u="none" strike="noStrike" dirty="0" smtClean="0">
                          <a:effectLst/>
                        </a:rPr>
                        <a:t> 341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  <a:tr h="286439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Operating cash cycle</a:t>
                      </a:r>
                      <a:endParaRPr lang="en-GB" sz="1600" b="0" i="0" u="none" strike="noStrike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600" u="none" strike="noStrike" dirty="0">
                          <a:effectLst/>
                        </a:rPr>
                        <a:t>128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03354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To Reduce Operating Cash Cycle </a:t>
            </a:r>
            <a:endParaRPr lang="en-GB" sz="40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00100" indent="-457200">
              <a:lnSpc>
                <a:spcPct val="90000"/>
              </a:lnSpc>
            </a:pPr>
            <a:r>
              <a:rPr lang="en-GB" sz="2800" b="1" dirty="0" smtClean="0"/>
              <a:t>Reduce </a:t>
            </a:r>
            <a:r>
              <a:rPr lang="en-GB" sz="2800" b="1" dirty="0"/>
              <a:t>need for stock or stock holding time – JIT</a:t>
            </a:r>
            <a:r>
              <a:rPr lang="en-GB" sz="2800" b="1" dirty="0" smtClean="0"/>
              <a:t>?</a:t>
            </a:r>
          </a:p>
          <a:p>
            <a:pPr indent="0">
              <a:lnSpc>
                <a:spcPct val="90000"/>
              </a:lnSpc>
              <a:buNone/>
            </a:pPr>
            <a:endParaRPr lang="en-GB" sz="2800" b="1" dirty="0"/>
          </a:p>
          <a:p>
            <a:pPr marL="800100" indent="-457200">
              <a:lnSpc>
                <a:spcPct val="90000"/>
              </a:lnSpc>
            </a:pPr>
            <a:r>
              <a:rPr lang="en-GB" sz="2800" b="1" dirty="0" smtClean="0"/>
              <a:t>Negotiate </a:t>
            </a:r>
            <a:r>
              <a:rPr lang="en-GB" sz="2800" b="1" dirty="0"/>
              <a:t>quicker payments from customers – incentives?</a:t>
            </a:r>
          </a:p>
          <a:p>
            <a:pPr indent="0">
              <a:lnSpc>
                <a:spcPct val="90000"/>
              </a:lnSpc>
            </a:pPr>
            <a:endParaRPr lang="en-GB" sz="2800" b="1" dirty="0"/>
          </a:p>
          <a:p>
            <a:pPr marL="800100" indent="-457200">
              <a:lnSpc>
                <a:spcPct val="90000"/>
              </a:lnSpc>
            </a:pPr>
            <a:r>
              <a:rPr lang="en-GB" sz="2800" b="1" dirty="0" smtClean="0"/>
              <a:t>Negotiate </a:t>
            </a:r>
            <a:r>
              <a:rPr lang="en-GB" sz="2800" b="1" dirty="0"/>
              <a:t>longer payment times to suppliers – risky to reputation as </a:t>
            </a:r>
            <a:r>
              <a:rPr lang="en-GB" sz="2800" b="1" dirty="0" smtClean="0"/>
              <a:t>regarded as slow </a:t>
            </a:r>
            <a:r>
              <a:rPr lang="en-GB" sz="2800" b="1" dirty="0"/>
              <a:t>payer?</a:t>
            </a:r>
          </a:p>
          <a:p>
            <a:endParaRPr lang="en-GB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Ratios - setting the scene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CEF872-E807-4D77-83B5-00AD5905ACB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359005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Setting the Scene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8000" dirty="0" smtClean="0"/>
              <a:t>Ratios</a:t>
            </a:r>
            <a:endParaRPr lang="en-GB" sz="8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12067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RATIOS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Measure </a:t>
            </a:r>
            <a:r>
              <a:rPr lang="en-GB" dirty="0"/>
              <a:t>critical dimensions of the economic performance of an </a:t>
            </a:r>
            <a:r>
              <a:rPr lang="en-GB" dirty="0" smtClean="0"/>
              <a:t>organisation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Managers can use ratios to guide, measure &amp; reward workforce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44933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title"/>
          </p:nvPr>
        </p:nvSpPr>
        <p:spPr>
          <a:xfrm>
            <a:off x="395288" y="476249"/>
            <a:ext cx="8497192" cy="720725"/>
          </a:xfrm>
        </p:spPr>
        <p:txBody>
          <a:bodyPr/>
          <a:lstStyle/>
          <a:p>
            <a:r>
              <a:rPr lang="en-GB" sz="3200" dirty="0" smtClean="0"/>
              <a:t>Financial Ratio Classifications</a:t>
            </a:r>
            <a:endParaRPr lang="en-GB" sz="3200" dirty="0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395288" y="1196975"/>
            <a:ext cx="8497192" cy="5048250"/>
          </a:xfrm>
        </p:spPr>
        <p:txBody>
          <a:bodyPr/>
          <a:lstStyle/>
          <a:p>
            <a:pPr algn="ctr">
              <a:lnSpc>
                <a:spcPct val="80000"/>
              </a:lnSpc>
              <a:buFontTx/>
              <a:buNone/>
            </a:pPr>
            <a:endParaRPr lang="en-GB" sz="2000" b="1" dirty="0"/>
          </a:p>
          <a:p>
            <a:pPr>
              <a:lnSpc>
                <a:spcPct val="80000"/>
              </a:lnSpc>
            </a:pPr>
            <a:r>
              <a:rPr lang="en-GB" sz="2400" b="1" dirty="0" smtClean="0"/>
              <a:t>Grouped into categories relating to a particular aspect of financial performance or position.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dirty="0" smtClean="0"/>
          </a:p>
          <a:p>
            <a:pPr lvl="1">
              <a:lnSpc>
                <a:spcPct val="80000"/>
              </a:lnSpc>
            </a:pPr>
            <a:r>
              <a:rPr lang="en-GB" sz="2400" b="1" dirty="0" smtClean="0"/>
              <a:t>Profitability</a:t>
            </a:r>
            <a:endParaRPr lang="en-GB" sz="2400" b="1" dirty="0"/>
          </a:p>
          <a:p>
            <a:pPr lvl="1">
              <a:lnSpc>
                <a:spcPct val="80000"/>
              </a:lnSpc>
            </a:pPr>
            <a:r>
              <a:rPr lang="en-GB" sz="2400" b="1" dirty="0"/>
              <a:t>Efficiency</a:t>
            </a:r>
          </a:p>
          <a:p>
            <a:pPr lvl="1">
              <a:lnSpc>
                <a:spcPct val="80000"/>
              </a:lnSpc>
            </a:pPr>
            <a:r>
              <a:rPr lang="en-GB" sz="2400" b="1" dirty="0"/>
              <a:t>Liquidity</a:t>
            </a:r>
          </a:p>
          <a:p>
            <a:pPr lvl="1">
              <a:lnSpc>
                <a:spcPct val="80000"/>
              </a:lnSpc>
            </a:pPr>
            <a:r>
              <a:rPr lang="en-GB" sz="2400" b="1" dirty="0" smtClean="0"/>
              <a:t>Financial Gearing</a:t>
            </a:r>
            <a:endParaRPr lang="en-GB" sz="2400" b="1" dirty="0"/>
          </a:p>
          <a:p>
            <a:pPr lvl="1">
              <a:lnSpc>
                <a:spcPct val="80000"/>
              </a:lnSpc>
            </a:pPr>
            <a:r>
              <a:rPr lang="en-GB" sz="2400" b="1" dirty="0"/>
              <a:t>Investment (of more interest to external stakeholders)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</a:pPr>
            <a:endParaRPr lang="en-GB" sz="2000" b="1" dirty="0" smtClean="0"/>
          </a:p>
          <a:p>
            <a:pPr>
              <a:lnSpc>
                <a:spcPct val="80000"/>
              </a:lnSpc>
            </a:pPr>
            <a:r>
              <a:rPr lang="en-GB" sz="2000" b="1" dirty="0" err="1" smtClean="0"/>
              <a:t>Atrill</a:t>
            </a:r>
            <a:r>
              <a:rPr lang="en-GB" sz="2000" b="1" dirty="0" smtClean="0"/>
              <a:t> </a:t>
            </a:r>
            <a:r>
              <a:rPr lang="en-GB" sz="2000" b="1" dirty="0"/>
              <a:t>&amp; </a:t>
            </a:r>
            <a:r>
              <a:rPr lang="en-GB" sz="2000" b="1" dirty="0" err="1"/>
              <a:t>McLaney</a:t>
            </a:r>
            <a:r>
              <a:rPr lang="en-GB" sz="2000" b="1" dirty="0"/>
              <a:t> chapter</a:t>
            </a:r>
            <a:r>
              <a:rPr lang="en-GB" sz="2000" b="1" dirty="0" smtClean="0"/>
              <a:t>: 6</a:t>
            </a:r>
            <a:endParaRPr lang="en-GB" sz="2000" b="1" dirty="0"/>
          </a:p>
          <a:p>
            <a:pPr lvl="1">
              <a:lnSpc>
                <a:spcPct val="80000"/>
              </a:lnSpc>
            </a:pPr>
            <a:r>
              <a:rPr lang="en-GB" sz="1800" b="1" dirty="0"/>
              <a:t>Analysing and interpreting financial </a:t>
            </a:r>
            <a:r>
              <a:rPr lang="en-GB" sz="1800" b="1" dirty="0" smtClean="0"/>
              <a:t>statements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0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EVALUATING RATIOS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b="1" dirty="0" smtClean="0"/>
              <a:t>Time </a:t>
            </a:r>
            <a:r>
              <a:rPr lang="en-GB" b="1" dirty="0"/>
              <a:t>Series Comparisons </a:t>
            </a:r>
          </a:p>
          <a:p>
            <a:pPr lvl="1">
              <a:lnSpc>
                <a:spcPct val="90000"/>
              </a:lnSpc>
            </a:pPr>
            <a:r>
              <a:rPr lang="en-GB" sz="3200" b="1" dirty="0"/>
              <a:t>compare past periods in same business</a:t>
            </a:r>
          </a:p>
          <a:p>
            <a:pPr>
              <a:lnSpc>
                <a:spcPct val="90000"/>
              </a:lnSpc>
            </a:pPr>
            <a:r>
              <a:rPr lang="en-GB" b="1" dirty="0" smtClean="0"/>
              <a:t>Benchmarking</a:t>
            </a:r>
            <a:endParaRPr lang="en-GB" b="1" dirty="0"/>
          </a:p>
          <a:p>
            <a:pPr lvl="1">
              <a:lnSpc>
                <a:spcPct val="90000"/>
              </a:lnSpc>
            </a:pPr>
            <a:r>
              <a:rPr lang="en-GB" sz="3200" b="1" dirty="0"/>
              <a:t>against similar businesses or planned performance</a:t>
            </a:r>
          </a:p>
          <a:p>
            <a:pPr>
              <a:lnSpc>
                <a:spcPct val="90000"/>
              </a:lnSpc>
            </a:pPr>
            <a:r>
              <a:rPr lang="en-GB" b="1" dirty="0"/>
              <a:t>Cross-Sectional Comparisons </a:t>
            </a:r>
          </a:p>
          <a:p>
            <a:pPr lvl="1">
              <a:lnSpc>
                <a:spcPct val="90000"/>
              </a:lnSpc>
            </a:pPr>
            <a:r>
              <a:rPr lang="en-GB" sz="3200" b="1" dirty="0"/>
              <a:t>against competition or industry for the same or past periods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26228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939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Profitability &amp; Efficiency ratios</a:t>
            </a:r>
            <a:endParaRPr lang="en-GB" sz="3600" b="1" u="sng" dirty="0"/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752975"/>
          </a:xfrm>
          <a:noFill/>
          <a:ln/>
        </p:spPr>
        <p:txBody>
          <a:bodyPr/>
          <a:lstStyle/>
          <a:p>
            <a:endParaRPr lang="en-GB" sz="2000" b="1" dirty="0"/>
          </a:p>
          <a:p>
            <a:pPr>
              <a:buNone/>
            </a:pPr>
            <a:r>
              <a:rPr lang="en-GB" b="1" dirty="0" smtClean="0"/>
              <a:t>Relates </a:t>
            </a:r>
            <a:r>
              <a:rPr lang="en-GB" b="1" dirty="0"/>
              <a:t>profit to:</a:t>
            </a:r>
          </a:p>
          <a:p>
            <a:pPr>
              <a:buFontTx/>
              <a:buNone/>
            </a:pPr>
            <a:endParaRPr lang="en-GB" sz="1800" b="1" dirty="0"/>
          </a:p>
          <a:p>
            <a:pPr lvl="1"/>
            <a:r>
              <a:rPr lang="en-GB" b="1" dirty="0"/>
              <a:t>Sales</a:t>
            </a:r>
          </a:p>
          <a:p>
            <a:pPr lvl="1"/>
            <a:r>
              <a:rPr lang="en-GB" b="1" dirty="0"/>
              <a:t>Assets used to generate the sales</a:t>
            </a:r>
          </a:p>
          <a:p>
            <a:pPr lvl="1"/>
            <a:r>
              <a:rPr lang="en-GB" b="1" dirty="0"/>
              <a:t>Operating Profit (PBIT)</a:t>
            </a:r>
          </a:p>
          <a:p>
            <a:pPr lvl="2"/>
            <a:r>
              <a:rPr lang="en-GB" sz="2000" b="1" dirty="0"/>
              <a:t>Excludes interest &amp; tax (outside managers control)</a:t>
            </a:r>
          </a:p>
          <a:p>
            <a:pPr lvl="1"/>
            <a:r>
              <a:rPr lang="en-GB" b="1" dirty="0"/>
              <a:t>Operating Assets</a:t>
            </a:r>
          </a:p>
          <a:p>
            <a:pPr lvl="1"/>
            <a:r>
              <a:rPr lang="en-GB" b="1" dirty="0"/>
              <a:t>Fixed &amp; current assets</a:t>
            </a:r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Profitability Ratios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Return </a:t>
            </a:r>
            <a:r>
              <a:rPr lang="en-GB" dirty="0"/>
              <a:t>on Ordinary Shareholders </a:t>
            </a:r>
            <a:r>
              <a:rPr lang="en-GB" dirty="0" smtClean="0"/>
              <a:t>Funds</a:t>
            </a:r>
          </a:p>
          <a:p>
            <a:endParaRPr lang="en-GB" dirty="0" smtClean="0"/>
          </a:p>
          <a:p>
            <a:r>
              <a:rPr lang="en-GB" dirty="0" smtClean="0"/>
              <a:t>Return </a:t>
            </a:r>
            <a:r>
              <a:rPr lang="en-GB" dirty="0"/>
              <a:t>on Capital </a:t>
            </a:r>
            <a:r>
              <a:rPr lang="en-GB" dirty="0" smtClean="0"/>
              <a:t>Employed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Operating Profit Margin (net profit 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Gross Profit Margin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4052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349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Example (Profitability)</a:t>
            </a:r>
            <a:endParaRPr lang="en-GB" sz="2800" b="1" u="sng" dirty="0"/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484313"/>
            <a:ext cx="7772400" cy="4257675"/>
          </a:xfrm>
          <a:noFill/>
          <a:ln/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endParaRPr lang="en-GB" sz="2800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 dirty="0"/>
              <a:t> Operating Profit  </a:t>
            </a:r>
            <a:r>
              <a:rPr lang="en-GB" sz="2800" b="1" dirty="0"/>
              <a:t>  x 100%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 smtClean="0"/>
              <a:t>Capital Employed</a:t>
            </a:r>
            <a:endParaRPr lang="en-GB" sz="2800" b="1" dirty="0"/>
          </a:p>
          <a:p>
            <a:pPr>
              <a:lnSpc>
                <a:spcPct val="90000"/>
              </a:lnSpc>
            </a:pPr>
            <a:endParaRPr lang="en-GB" sz="28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u="sng" dirty="0"/>
              <a:t>  178,000 </a:t>
            </a:r>
            <a:r>
              <a:rPr lang="en-GB" sz="2800" b="1" u="sng" dirty="0" smtClean="0"/>
              <a:t> </a:t>
            </a:r>
            <a:r>
              <a:rPr lang="en-GB" sz="2800" b="1" dirty="0" smtClean="0"/>
              <a:t>    </a:t>
            </a:r>
            <a:r>
              <a:rPr lang="en-GB" sz="2800" b="1" dirty="0"/>
              <a:t>x 100% = 13.4%</a:t>
            </a:r>
            <a:endParaRPr lang="en-GB" sz="2800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b="1" dirty="0"/>
              <a:t>1,328,250 </a:t>
            </a:r>
            <a:endParaRPr lang="en-GB" sz="18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18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1800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Efficiency Ratios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Average inventories turnover period</a:t>
            </a:r>
          </a:p>
          <a:p>
            <a:r>
              <a:rPr lang="en-GB" dirty="0" smtClean="0"/>
              <a:t>Average settlement period for trade receivables</a:t>
            </a:r>
          </a:p>
          <a:p>
            <a:r>
              <a:rPr lang="en-GB" dirty="0" smtClean="0"/>
              <a:t>Average settlement period for trade payables</a:t>
            </a:r>
          </a:p>
          <a:p>
            <a:r>
              <a:rPr lang="en-GB" dirty="0" smtClean="0"/>
              <a:t>Sales revenue to Capital Employed</a:t>
            </a:r>
          </a:p>
          <a:p>
            <a:r>
              <a:rPr lang="en-GB" dirty="0" smtClean="0"/>
              <a:t>Sales revenue per employee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2036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Example (Efficiency)</a:t>
            </a:r>
            <a:endParaRPr lang="en-GB" sz="3600" dirty="0"/>
          </a:p>
        </p:txBody>
      </p:sp>
      <p:sp>
        <p:nvSpPr>
          <p:cNvPr id="79876" name="Rectangle 4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9877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824412"/>
          </a:xfrm>
          <a:solidFill>
            <a:schemeClr val="bg1"/>
          </a:solidFill>
          <a:ln/>
        </p:spPr>
        <p:txBody>
          <a:bodyPr/>
          <a:lstStyle/>
          <a:p>
            <a:endParaRPr lang="en-GB" sz="2800" b="1" u="sng" dirty="0"/>
          </a:p>
          <a:p>
            <a:pPr>
              <a:buFontTx/>
              <a:buNone/>
            </a:pPr>
            <a:r>
              <a:rPr lang="en-GB" sz="2800" b="1" dirty="0"/>
              <a:t>            </a:t>
            </a:r>
            <a:r>
              <a:rPr lang="en-GB" sz="2800" b="1" u="sng" dirty="0"/>
              <a:t>      </a:t>
            </a:r>
            <a:r>
              <a:rPr lang="en-GB" sz="2800" b="1" u="sng" dirty="0" smtClean="0"/>
              <a:t>Average Inventories       </a:t>
            </a:r>
            <a:r>
              <a:rPr lang="en-GB" sz="2800" b="1" dirty="0" smtClean="0"/>
              <a:t>  </a:t>
            </a:r>
            <a:r>
              <a:rPr lang="en-GB" sz="2800" b="1" dirty="0">
                <a:solidFill>
                  <a:schemeClr val="bg1"/>
                </a:solidFill>
              </a:rPr>
              <a:t>x</a:t>
            </a:r>
          </a:p>
          <a:p>
            <a:pPr>
              <a:buFontTx/>
              <a:buNone/>
            </a:pPr>
            <a:r>
              <a:rPr lang="en-GB" sz="2800" b="1" dirty="0"/>
              <a:t>                </a:t>
            </a:r>
            <a:r>
              <a:rPr lang="en-GB" sz="2800" b="1" dirty="0" smtClean="0"/>
              <a:t>        Cost of Sales</a:t>
            </a:r>
            <a:endParaRPr lang="en-GB" sz="2800" b="1" dirty="0"/>
          </a:p>
          <a:p>
            <a:endParaRPr lang="en-GB" sz="2800" b="1" dirty="0"/>
          </a:p>
          <a:p>
            <a:pPr>
              <a:buFontTx/>
              <a:buNone/>
            </a:pPr>
            <a:r>
              <a:rPr lang="en-GB" sz="2800" b="1" u="sng" dirty="0"/>
              <a:t>  </a:t>
            </a:r>
            <a:r>
              <a:rPr lang="en-GB" sz="2800" b="1" u="sng" dirty="0" smtClean="0"/>
              <a:t>(3,000 + 4,060)/2 </a:t>
            </a:r>
            <a:r>
              <a:rPr lang="en-GB" sz="2800" b="1" dirty="0" smtClean="0"/>
              <a:t>   x 365 </a:t>
            </a:r>
            <a:r>
              <a:rPr lang="en-GB" sz="2800" b="1" dirty="0"/>
              <a:t>= </a:t>
            </a:r>
            <a:r>
              <a:rPr lang="en-GB" sz="2800" b="1" dirty="0" smtClean="0"/>
              <a:t>56.7 days</a:t>
            </a:r>
          </a:p>
          <a:p>
            <a:pPr>
              <a:buFontTx/>
              <a:buNone/>
            </a:pPr>
            <a:r>
              <a:rPr lang="en-GB" sz="2800" b="1" dirty="0"/>
              <a:t> </a:t>
            </a:r>
            <a:r>
              <a:rPr lang="en-GB" sz="2800" b="1" dirty="0" smtClean="0"/>
              <a:t>         22,720</a:t>
            </a: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r>
              <a:rPr lang="en-GB" sz="1800" b="1" dirty="0"/>
              <a:t>This tells us that stock turns over, on average, </a:t>
            </a:r>
            <a:r>
              <a:rPr lang="en-GB" sz="1800" b="1" dirty="0" smtClean="0"/>
              <a:t>56.7 days.</a:t>
            </a:r>
          </a:p>
          <a:p>
            <a:pPr>
              <a:buNone/>
            </a:pPr>
            <a:r>
              <a:rPr lang="en-GB" sz="1800" b="1" dirty="0" smtClean="0"/>
              <a:t>Can be measured  in weeks or months (x 52 or 12)</a:t>
            </a:r>
            <a:r>
              <a:rPr lang="en-GB" sz="1800" b="1" dirty="0"/>
              <a:t> </a:t>
            </a:r>
            <a:endParaRPr lang="en-GB" sz="1800" b="1" dirty="0" smtClean="0"/>
          </a:p>
          <a:p>
            <a:pPr>
              <a:buNone/>
            </a:pPr>
            <a:r>
              <a:rPr lang="en-GB" sz="1800" b="1" dirty="0" smtClean="0"/>
              <a:t>The </a:t>
            </a:r>
            <a:r>
              <a:rPr lang="en-GB" sz="1800" b="1" dirty="0"/>
              <a:t>lower the number of days items remain in stock, the higher the efficiency.</a:t>
            </a:r>
          </a:p>
          <a:p>
            <a:pPr>
              <a:buFontTx/>
              <a:buNone/>
            </a:pPr>
            <a:endParaRPr lang="en-GB" sz="1800" b="1" dirty="0" smtClean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  <a:p>
            <a:pPr>
              <a:buFontTx/>
              <a:buNone/>
            </a:pPr>
            <a:endParaRPr lang="en-GB" sz="18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5780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Example (Efficiency)</a:t>
            </a:r>
            <a:endParaRPr lang="en-GB" sz="2800" b="1" u="sng" dirty="0"/>
          </a:p>
        </p:txBody>
      </p:sp>
      <p:sp>
        <p:nvSpPr>
          <p:cNvPr id="75781" name="Rectangle 5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578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257675"/>
          </a:xfrm>
          <a:solidFill>
            <a:schemeClr val="bg1"/>
          </a:solidFill>
          <a:ln/>
        </p:spPr>
        <p:txBody>
          <a:bodyPr/>
          <a:lstStyle/>
          <a:p>
            <a:endParaRPr lang="en-GB" b="1" u="sng" dirty="0"/>
          </a:p>
          <a:p>
            <a:pPr>
              <a:buFontTx/>
              <a:buNone/>
            </a:pPr>
            <a:r>
              <a:rPr lang="en-GB" b="1" dirty="0"/>
              <a:t>            </a:t>
            </a:r>
            <a:r>
              <a:rPr lang="en-GB" b="1" u="sng" dirty="0"/>
              <a:t>      </a:t>
            </a:r>
            <a:r>
              <a:rPr lang="en-GB" b="1" u="sng" dirty="0" smtClean="0"/>
              <a:t>      Sales       </a:t>
            </a:r>
            <a:r>
              <a:rPr lang="en-GB" b="1" dirty="0" smtClean="0"/>
              <a:t>  </a:t>
            </a:r>
            <a:r>
              <a:rPr lang="en-GB" b="1" dirty="0">
                <a:solidFill>
                  <a:schemeClr val="bg1"/>
                </a:solidFill>
              </a:rPr>
              <a:t>x</a:t>
            </a:r>
          </a:p>
          <a:p>
            <a:pPr>
              <a:buFontTx/>
              <a:buNone/>
            </a:pPr>
            <a:r>
              <a:rPr lang="en-GB" b="1" dirty="0"/>
              <a:t>          </a:t>
            </a:r>
            <a:r>
              <a:rPr lang="en-GB" b="1" dirty="0" smtClean="0"/>
              <a:t>Non Current </a:t>
            </a:r>
            <a:r>
              <a:rPr lang="en-GB" b="1" dirty="0"/>
              <a:t>Assets</a:t>
            </a:r>
          </a:p>
          <a:p>
            <a:endParaRPr lang="en-GB" b="1" dirty="0"/>
          </a:p>
          <a:p>
            <a:pPr>
              <a:buFontTx/>
              <a:buNone/>
            </a:pPr>
            <a:r>
              <a:rPr lang="en-GB" b="1" dirty="0" smtClean="0"/>
              <a:t>          </a:t>
            </a:r>
            <a:r>
              <a:rPr lang="en-GB" b="1" u="sng" dirty="0" smtClean="0"/>
              <a:t>1,160,000</a:t>
            </a:r>
            <a:r>
              <a:rPr lang="en-GB" b="1" dirty="0" smtClean="0"/>
              <a:t>   = </a:t>
            </a:r>
            <a:r>
              <a:rPr lang="en-GB" b="1" dirty="0"/>
              <a:t>2.42</a:t>
            </a:r>
            <a:endParaRPr lang="en-GB" b="1" u="sng" dirty="0"/>
          </a:p>
          <a:p>
            <a:pPr>
              <a:buFontTx/>
              <a:buNone/>
            </a:pPr>
            <a:r>
              <a:rPr lang="en-GB" b="1" dirty="0"/>
              <a:t>    </a:t>
            </a:r>
            <a:r>
              <a:rPr lang="en-GB" b="1" dirty="0" smtClean="0"/>
              <a:t>        479,500 </a:t>
            </a: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  <a:p>
            <a:pPr>
              <a:buFontTx/>
              <a:buNone/>
            </a:pPr>
            <a:endParaRPr lang="en-GB" sz="20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680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Example (Efficiency)</a:t>
            </a:r>
            <a:endParaRPr lang="en-GB" sz="3600" dirty="0"/>
          </a:p>
        </p:txBody>
      </p:sp>
      <p:sp>
        <p:nvSpPr>
          <p:cNvPr id="76805" name="Rectangle 5"/>
          <p:cNvSpPr>
            <a:spLocks noChangeArrowheads="1"/>
          </p:cNvSpPr>
          <p:nvPr/>
        </p:nvSpPr>
        <p:spPr bwMode="auto">
          <a:xfrm>
            <a:off x="2286000" y="2009775"/>
            <a:ext cx="45720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b="1" u="sng">
                <a:solidFill>
                  <a:schemeClr val="bg1"/>
                </a:solidFill>
              </a:rPr>
              <a:t>RATIOS</a:t>
            </a:r>
          </a:p>
          <a:p>
            <a:r>
              <a:rPr lang="en-GB" b="1">
                <a:solidFill>
                  <a:schemeClr val="bg1"/>
                </a:solidFill>
              </a:rPr>
              <a:t>Measure critical dimensions of the economic performance of an organisation</a:t>
            </a:r>
          </a:p>
          <a:p>
            <a:r>
              <a:rPr lang="en-GB" b="1">
                <a:solidFill>
                  <a:schemeClr val="bg1"/>
                </a:solidFill>
              </a:rPr>
              <a:t>Managers use ratios to guide, measure &amp; reward workforce</a:t>
            </a:r>
          </a:p>
          <a:p>
            <a:r>
              <a:rPr lang="en-GB" b="1" u="sng">
                <a:solidFill>
                  <a:schemeClr val="bg1"/>
                </a:solidFill>
              </a:rPr>
              <a:t>EVALUATING RATIOS</a:t>
            </a:r>
          </a:p>
          <a:p>
            <a:r>
              <a:rPr lang="en-GB" b="1">
                <a:solidFill>
                  <a:schemeClr val="bg1"/>
                </a:solidFill>
              </a:rPr>
              <a:t>Time Series Comparisons</a:t>
            </a:r>
          </a:p>
          <a:p>
            <a:r>
              <a:rPr lang="en-GB" b="1">
                <a:solidFill>
                  <a:schemeClr val="bg1"/>
                </a:solidFill>
              </a:rPr>
              <a:t>Benchmarks</a:t>
            </a:r>
          </a:p>
          <a:p>
            <a:r>
              <a:rPr lang="en-GB" b="1">
                <a:solidFill>
                  <a:schemeClr val="bg1"/>
                </a:solidFill>
              </a:rPr>
              <a:t>Cross-Sectional Comparisons</a:t>
            </a:r>
          </a:p>
        </p:txBody>
      </p:sp>
      <p:sp>
        <p:nvSpPr>
          <p:cNvPr id="7680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4213" y="1341438"/>
            <a:ext cx="7772400" cy="4392612"/>
          </a:xfrm>
          <a:solidFill>
            <a:schemeClr val="bg1"/>
          </a:solidFill>
          <a:ln/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endParaRPr lang="en-GB" sz="2800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800" dirty="0"/>
              <a:t>....can also be represented as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b="1" u="sng" dirty="0"/>
              <a:t>      </a:t>
            </a:r>
            <a:endParaRPr lang="en-GB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u="sng" dirty="0"/>
              <a:t> £1,000 </a:t>
            </a:r>
            <a:r>
              <a:rPr lang="en-GB" b="1" dirty="0"/>
              <a:t>   = £413.22</a:t>
            </a:r>
            <a:endParaRPr lang="en-GB" b="1" u="sng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b="1" dirty="0"/>
              <a:t>   2.42</a:t>
            </a:r>
            <a:endParaRPr lang="en-GB" sz="2000" b="1" dirty="0"/>
          </a:p>
          <a:p>
            <a:pPr>
              <a:lnSpc>
                <a:spcPct val="90000"/>
              </a:lnSpc>
              <a:buFontTx/>
              <a:buNone/>
            </a:pPr>
            <a:endParaRPr lang="en-GB" sz="2000" b="1" dirty="0"/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This means £413.22 of fixed assets generate £1000 of sales.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000" b="1" dirty="0"/>
              <a:t>The lower this £ value is the higher the efficiency.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000" b="1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656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 smtClean="0"/>
              <a:t>LIQUIDITY RATIOS</a:t>
            </a:r>
            <a:endParaRPr lang="en-GB" sz="3600" b="1" u="sng" dirty="0"/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7772400" cy="4535487"/>
          </a:xfrm>
          <a:noFill/>
          <a:ln/>
        </p:spPr>
        <p:txBody>
          <a:bodyPr/>
          <a:lstStyle/>
          <a:p>
            <a:pPr>
              <a:lnSpc>
                <a:spcPct val="80000"/>
              </a:lnSpc>
            </a:pPr>
            <a:endParaRPr lang="en-GB" sz="2400" b="1" u="sng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dirty="0"/>
              <a:t>The ability to pay the day-to-day running expenses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u="sng" dirty="0"/>
              <a:t>CURRENT RATIO (2:1)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u="sng" dirty="0"/>
          </a:p>
          <a:p>
            <a:pPr>
              <a:lnSpc>
                <a:spcPct val="80000"/>
              </a:lnSpc>
            </a:pPr>
            <a:r>
              <a:rPr lang="en-GB" sz="2400" b="1" dirty="0"/>
              <a:t>Current Assets/Current Liabilities</a:t>
            </a:r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</a:pPr>
            <a:endParaRPr lang="en-GB" sz="2400" b="1" dirty="0"/>
          </a:p>
          <a:p>
            <a:pPr>
              <a:lnSpc>
                <a:spcPct val="80000"/>
              </a:lnSpc>
              <a:buFontTx/>
              <a:buNone/>
            </a:pPr>
            <a:r>
              <a:rPr lang="en-GB" sz="2400" b="1" u="sng" dirty="0"/>
              <a:t>QUICK (ACID TEST) RATIO (1:1)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400" b="1" u="sng" dirty="0"/>
          </a:p>
          <a:p>
            <a:pPr>
              <a:lnSpc>
                <a:spcPct val="80000"/>
              </a:lnSpc>
            </a:pPr>
            <a:r>
              <a:rPr lang="en-GB" sz="2400" b="1" dirty="0"/>
              <a:t>Current Assets (less stock)/Current Liabilities</a:t>
            </a:r>
          </a:p>
          <a:p>
            <a:pPr>
              <a:lnSpc>
                <a:spcPct val="80000"/>
              </a:lnSpc>
            </a:pPr>
            <a:endParaRPr lang="en-GB" sz="2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260648"/>
            <a:ext cx="8135937" cy="5688632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800" b="1" u="sng" dirty="0" smtClean="0"/>
              <a:t>GEARING</a:t>
            </a:r>
            <a:endParaRPr lang="en-GB" sz="2800" b="1" u="sng" dirty="0"/>
          </a:p>
          <a:p>
            <a:pPr>
              <a:buFontTx/>
              <a:buNone/>
            </a:pPr>
            <a:endParaRPr lang="en-GB" sz="2400" b="1" u="sng" dirty="0" smtClean="0"/>
          </a:p>
          <a:p>
            <a:pPr marL="0" indent="0">
              <a:buNone/>
            </a:pPr>
            <a:r>
              <a:rPr lang="en-GB" sz="2400" b="1" dirty="0" smtClean="0"/>
              <a:t>Definition: </a:t>
            </a:r>
          </a:p>
          <a:p>
            <a:pPr marL="0" indent="0">
              <a:buNone/>
            </a:pPr>
            <a:r>
              <a:rPr lang="en-GB" sz="2400" dirty="0" smtClean="0"/>
              <a:t>Gearing (otherwise known as "leverage") measures the proportion of assets invested in a business that are financed by borrowing. </a:t>
            </a:r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dirty="0" smtClean="0"/>
              <a:t>The higher the gearing, the higher the dependence on borrowings and long term financing. </a:t>
            </a:r>
          </a:p>
          <a:p>
            <a:r>
              <a:rPr lang="en-GB" sz="2400" dirty="0" smtClean="0"/>
              <a:t>The lower the gearing ratio, the higher the dependence on equity financing. </a:t>
            </a:r>
          </a:p>
          <a:p>
            <a:r>
              <a:rPr lang="en-GB" sz="2400" dirty="0" smtClean="0"/>
              <a:t>Traditionally, the higher the level of gearing, the higher the level of financial risk due to the increased volatility of profits. </a:t>
            </a:r>
          </a:p>
          <a:p>
            <a:endParaRPr lang="en-GB" sz="1800" dirty="0" smtClean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80728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 smtClean="0"/>
          </a:p>
          <a:p>
            <a:pPr marL="0" indent="0">
              <a:buNone/>
            </a:pPr>
            <a:r>
              <a:rPr lang="en-GB" sz="2400" b="1" u="sng" dirty="0" smtClean="0"/>
              <a:t>          Long-Term </a:t>
            </a:r>
            <a:r>
              <a:rPr lang="en-GB" sz="2400" b="1" i="1" u="sng" dirty="0"/>
              <a:t>Debt </a:t>
            </a:r>
            <a:r>
              <a:rPr lang="en-GB" sz="2400" b="1" i="1" u="sng" dirty="0" smtClean="0"/>
              <a:t>           </a:t>
            </a:r>
            <a:r>
              <a:rPr lang="en-GB" sz="2400" b="1" i="1" dirty="0" smtClean="0"/>
              <a:t>x 100</a:t>
            </a:r>
          </a:p>
          <a:p>
            <a:pPr marL="0" indent="0">
              <a:buNone/>
            </a:pPr>
            <a:r>
              <a:rPr lang="en-GB" sz="2400" b="1" dirty="0" smtClean="0"/>
              <a:t>(</a:t>
            </a:r>
            <a:r>
              <a:rPr lang="en-GB" sz="2400" b="1" dirty="0"/>
              <a:t>Equity + Long Term Debt</a:t>
            </a:r>
            <a:r>
              <a:rPr lang="en-GB" sz="2400" b="1" dirty="0" smtClean="0"/>
              <a:t>)</a:t>
            </a:r>
          </a:p>
          <a:p>
            <a:pPr marL="0" indent="0">
              <a:buNone/>
            </a:pPr>
            <a:endParaRPr lang="en-GB" sz="1600" b="1" dirty="0"/>
          </a:p>
          <a:p>
            <a:pPr>
              <a:buNone/>
            </a:pPr>
            <a:r>
              <a:rPr lang="en-GB" sz="2800" b="1" dirty="0" smtClean="0"/>
              <a:t>		</a:t>
            </a:r>
            <a:r>
              <a:rPr lang="en-GB" sz="2400" b="1" dirty="0" smtClean="0"/>
              <a:t>   </a:t>
            </a:r>
          </a:p>
          <a:p>
            <a:pPr>
              <a:buFontTx/>
              <a:buNone/>
            </a:pPr>
            <a:r>
              <a:rPr lang="en-GB" sz="2000" dirty="0" smtClean="0"/>
              <a:t>N.B</a:t>
            </a:r>
            <a:r>
              <a:rPr lang="en-GB" sz="2000" dirty="0"/>
              <a:t>. Equity = Ordinary Shares + Reserves + P&amp;L </a:t>
            </a:r>
            <a:r>
              <a:rPr lang="en-GB" sz="2000" dirty="0" smtClean="0"/>
              <a:t>C/F Retained Profit/Reserves)</a:t>
            </a:r>
          </a:p>
          <a:p>
            <a:pPr>
              <a:buFontTx/>
              <a:buNone/>
            </a:pPr>
            <a:endParaRPr lang="en-GB" sz="1600" dirty="0" smtClean="0"/>
          </a:p>
          <a:p>
            <a:pPr>
              <a:buFontTx/>
              <a:buNone/>
            </a:pPr>
            <a:endParaRPr lang="en-GB" sz="2400" b="1" u="sng" dirty="0" smtClean="0"/>
          </a:p>
          <a:p>
            <a:pPr>
              <a:buFontTx/>
              <a:buNone/>
            </a:pPr>
            <a:endParaRPr lang="en-GB" sz="2400" b="1" dirty="0" smtClean="0"/>
          </a:p>
          <a:p>
            <a:pPr>
              <a:buFontTx/>
              <a:buNone/>
            </a:pPr>
            <a:endParaRPr lang="en-GB" sz="1600" dirty="0" smtClean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 smtClean="0"/>
              <a:t>GEARING RATIO</a:t>
            </a:r>
            <a:endParaRPr lang="en-GB" sz="36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9552" y="260648"/>
            <a:ext cx="8135937" cy="4114800"/>
          </a:xfrm>
          <a:noFill/>
          <a:ln/>
        </p:spPr>
        <p:txBody>
          <a:bodyPr/>
          <a:lstStyle/>
          <a:p>
            <a:pPr algn="ctr">
              <a:buFontTx/>
              <a:buNone/>
            </a:pPr>
            <a:r>
              <a:rPr lang="en-GB" sz="2400" b="1" u="sng" dirty="0" smtClean="0"/>
              <a:t>Example of GEARING</a:t>
            </a:r>
            <a:endParaRPr lang="en-GB" sz="2400" b="1" u="sng" dirty="0"/>
          </a:p>
          <a:p>
            <a:pPr>
              <a:buFontTx/>
              <a:buNone/>
            </a:pPr>
            <a:endParaRPr lang="en-GB" sz="2400" b="1" u="sng" dirty="0" smtClean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21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987425"/>
            <a:ext cx="7848872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Gearing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en-GB" sz="2400" dirty="0" smtClean="0">
                <a:solidFill>
                  <a:srgbClr val="000000"/>
                </a:solidFill>
              </a:rPr>
              <a:t>	Financial </a:t>
            </a:r>
            <a:r>
              <a:rPr lang="en-GB" sz="2400" dirty="0">
                <a:solidFill>
                  <a:srgbClr val="000000"/>
                </a:solidFill>
              </a:rPr>
              <a:t>managers face a difficult dilemma. Most businesses require long term debt in order to finance growth, as equity financing is rarely sufficient. </a:t>
            </a:r>
            <a:endParaRPr lang="en-GB" sz="2400" dirty="0" smtClean="0">
              <a:solidFill>
                <a:srgbClr val="000000"/>
              </a:solidFill>
            </a:endParaRPr>
          </a:p>
          <a:p>
            <a:pPr lvl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dirty="0" smtClean="0">
                <a:solidFill>
                  <a:srgbClr val="000000"/>
                </a:solidFill>
              </a:rPr>
              <a:t>	On </a:t>
            </a:r>
            <a:r>
              <a:rPr lang="en-GB" sz="2400" dirty="0">
                <a:solidFill>
                  <a:srgbClr val="000000"/>
                </a:solidFill>
              </a:rPr>
              <a:t>the other hand, the introduction of debt and gearing increases financial risk. But the company dependant on equity financing alone is unable to sustain growth. </a:t>
            </a:r>
            <a:endParaRPr lang="en-GB" sz="2400" dirty="0" smtClean="0">
              <a:solidFill>
                <a:srgbClr val="000000"/>
              </a:solidFill>
            </a:endParaRPr>
          </a:p>
          <a:p>
            <a:pPr lvl="0">
              <a:buNone/>
            </a:pPr>
            <a:endParaRPr lang="en-GB" sz="2400" b="1" dirty="0">
              <a:solidFill>
                <a:srgbClr val="000000"/>
              </a:solidFill>
            </a:endParaRPr>
          </a:p>
          <a:p>
            <a:pPr lvl="0">
              <a:buNone/>
            </a:pPr>
            <a:r>
              <a:rPr lang="en-GB" sz="2400" b="1" dirty="0" smtClean="0">
                <a:solidFill>
                  <a:srgbClr val="000000"/>
                </a:solidFill>
              </a:rPr>
              <a:t>	The </a:t>
            </a:r>
            <a:r>
              <a:rPr lang="en-GB" sz="2400" b="1" dirty="0">
                <a:solidFill>
                  <a:srgbClr val="000000"/>
                </a:solidFill>
              </a:rPr>
              <a:t>question is how much debt can a company take on before the benefits of growth are overtaken by the disadvantages of financial risk?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679527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Borrow or not?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Some companies borrow heavily, for example to make an acquisition, or else to invest in developing a fast-growing part of their businesses. If this pays off, it may increase a company's turnover and profits more rapidly than if it had not borrowed any money. This in turn should bolster its market value.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That’s the theory…………but it carries risk!!</a:t>
            </a:r>
          </a:p>
          <a:p>
            <a:endParaRPr lang="en-GB" sz="28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290144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980728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 smtClean="0"/>
          </a:p>
          <a:p>
            <a:pPr>
              <a:buFontTx/>
              <a:buNone/>
            </a:pPr>
            <a:endParaRPr lang="en-GB" sz="1600" dirty="0" smtClean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 smtClean="0"/>
              <a:t>INVESTMENT RATIOS</a:t>
            </a:r>
            <a:endParaRPr lang="en-GB" sz="3600" b="1" u="sng" dirty="0"/>
          </a:p>
        </p:txBody>
      </p:sp>
      <p:sp>
        <p:nvSpPr>
          <p:cNvPr id="41" name="Rectangle 40"/>
          <p:cNvSpPr/>
          <p:nvPr/>
        </p:nvSpPr>
        <p:spPr>
          <a:xfrm>
            <a:off x="539552" y="764704"/>
            <a:ext cx="7920880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endParaRPr lang="en-GB" sz="2400" b="1" u="sng" dirty="0" smtClean="0"/>
          </a:p>
          <a:p>
            <a:pPr>
              <a:buFontTx/>
              <a:buNone/>
            </a:pPr>
            <a:r>
              <a:rPr lang="en-GB" sz="2400" b="1" u="sng" dirty="0" smtClean="0"/>
              <a:t>INTEREST COVER (High)</a:t>
            </a:r>
          </a:p>
          <a:p>
            <a:pPr>
              <a:buFontTx/>
              <a:buNone/>
            </a:pPr>
            <a:endParaRPr lang="en-GB" sz="1600" b="1" u="sng" dirty="0" smtClean="0"/>
          </a:p>
          <a:p>
            <a:r>
              <a:rPr lang="en-GB" sz="2400" b="1" dirty="0" smtClean="0"/>
              <a:t>P.B.I.T. / Interest Paid</a:t>
            </a:r>
            <a:endParaRPr lang="en-GB" sz="2400" b="1" u="sng" dirty="0" smtClean="0"/>
          </a:p>
          <a:p>
            <a:pPr>
              <a:buFontTx/>
              <a:buNone/>
            </a:pPr>
            <a:endParaRPr lang="en-GB" sz="2400" b="1" u="sng" dirty="0" smtClean="0"/>
          </a:p>
          <a:p>
            <a:pPr>
              <a:buFontTx/>
              <a:buNone/>
            </a:pPr>
            <a:r>
              <a:rPr lang="en-GB" sz="2400" b="1" u="sng" dirty="0" smtClean="0"/>
              <a:t>Earnings Per Share (£)</a:t>
            </a:r>
          </a:p>
          <a:p>
            <a:pPr>
              <a:buFontTx/>
              <a:buNone/>
            </a:pPr>
            <a:endParaRPr lang="en-GB" sz="2400" b="1" u="sng" dirty="0" smtClean="0"/>
          </a:p>
          <a:p>
            <a:r>
              <a:rPr lang="en-GB" sz="2400" b="1" dirty="0" smtClean="0"/>
              <a:t>Profit / No. of ordinary shares</a:t>
            </a:r>
          </a:p>
          <a:p>
            <a:endParaRPr lang="en-GB" sz="2400" b="1" dirty="0" smtClean="0"/>
          </a:p>
          <a:p>
            <a:pPr>
              <a:buFontTx/>
              <a:buNone/>
            </a:pPr>
            <a:r>
              <a:rPr lang="en-GB" sz="2400" b="1" u="sng" dirty="0" smtClean="0"/>
              <a:t>Price per Earnings ratio (P/E)</a:t>
            </a:r>
          </a:p>
          <a:p>
            <a:pPr>
              <a:buFontTx/>
              <a:buNone/>
            </a:pPr>
            <a:endParaRPr lang="en-GB" sz="2400" b="1" u="sng" dirty="0" smtClean="0"/>
          </a:p>
          <a:p>
            <a:r>
              <a:rPr lang="en-GB" sz="2400" b="1" dirty="0" smtClean="0"/>
              <a:t>Market Value per Share / Earnings per Share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759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683568" y="836712"/>
            <a:ext cx="8135937" cy="4114800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GB" sz="2400" b="1" u="sng" dirty="0" smtClean="0"/>
          </a:p>
          <a:p>
            <a:pPr>
              <a:buFontTx/>
              <a:buNone/>
            </a:pPr>
            <a:endParaRPr lang="en-GB" sz="1600" dirty="0" smtClean="0"/>
          </a:p>
          <a:p>
            <a:pPr>
              <a:buFontTx/>
              <a:buNone/>
            </a:pPr>
            <a:endParaRPr lang="en-GB" sz="16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Financial Management</a:t>
            </a:r>
            <a:endParaRPr lang="en-GB" dirty="0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4318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b="1" u="sng" dirty="0" smtClean="0"/>
              <a:t>INVESTMENT RATIOS</a:t>
            </a:r>
            <a:endParaRPr lang="en-GB" sz="3600" b="1" u="sng" dirty="0"/>
          </a:p>
        </p:txBody>
      </p:sp>
      <p:sp>
        <p:nvSpPr>
          <p:cNvPr id="41" name="Rectangle 40"/>
          <p:cNvSpPr/>
          <p:nvPr/>
        </p:nvSpPr>
        <p:spPr>
          <a:xfrm>
            <a:off x="539552" y="1534140"/>
            <a:ext cx="792088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en-GB" sz="2400" b="1" u="sng" dirty="0" smtClean="0"/>
              <a:t>Dividend Cover</a:t>
            </a:r>
          </a:p>
          <a:p>
            <a:pPr>
              <a:buFontTx/>
              <a:buNone/>
            </a:pPr>
            <a:endParaRPr lang="en-GB" sz="2400" b="1" u="sng" dirty="0" smtClean="0"/>
          </a:p>
          <a:p>
            <a:r>
              <a:rPr lang="en-GB" sz="2400" b="1" dirty="0" smtClean="0"/>
              <a:t>Earnings per share / Dividends per share</a:t>
            </a:r>
          </a:p>
          <a:p>
            <a:endParaRPr lang="en-GB" sz="2400" b="1" dirty="0" smtClean="0"/>
          </a:p>
          <a:p>
            <a:pPr>
              <a:buFontTx/>
              <a:buNone/>
            </a:pPr>
            <a:r>
              <a:rPr lang="en-GB" sz="2400" b="1" u="sng" dirty="0" smtClean="0"/>
              <a:t>Dividend Yield Ratio</a:t>
            </a:r>
          </a:p>
          <a:p>
            <a:pPr>
              <a:buFontTx/>
              <a:buNone/>
            </a:pPr>
            <a:endParaRPr lang="en-GB" sz="2400" b="1" u="sng" dirty="0" smtClean="0"/>
          </a:p>
          <a:p>
            <a:r>
              <a:rPr lang="en-GB" sz="2400" b="1" dirty="0" smtClean="0"/>
              <a:t>Dividend per Share / Market Value per Share x 100%</a:t>
            </a:r>
          </a:p>
          <a:p>
            <a:r>
              <a:rPr lang="en-GB" sz="2400" b="1" dirty="0" smtClean="0"/>
              <a:t>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2708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Ratio Analysis Advantages</a:t>
            </a:r>
            <a:endParaRPr lang="en-GB" sz="3600" b="1" u="sng" dirty="0"/>
          </a:p>
        </p:txBody>
      </p:sp>
      <p:sp>
        <p:nvSpPr>
          <p:cNvPr id="72712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755650" y="1700213"/>
            <a:ext cx="7772400" cy="4114800"/>
          </a:xfrm>
          <a:noFill/>
          <a:ln/>
        </p:spPr>
        <p:txBody>
          <a:bodyPr/>
          <a:lstStyle/>
          <a:p>
            <a:r>
              <a:rPr lang="en-GB" sz="2400" b="1" dirty="0" smtClean="0"/>
              <a:t>Means </a:t>
            </a:r>
            <a:r>
              <a:rPr lang="en-GB" sz="2400" b="1" dirty="0"/>
              <a:t>of interpretation</a:t>
            </a:r>
          </a:p>
          <a:p>
            <a:r>
              <a:rPr lang="en-GB" sz="2400" b="1" dirty="0"/>
              <a:t>Comparison of yearly figures</a:t>
            </a:r>
          </a:p>
          <a:p>
            <a:r>
              <a:rPr lang="en-GB" sz="2400" b="1" dirty="0"/>
              <a:t>Comparison against competitors &amp; industry averages</a:t>
            </a:r>
          </a:p>
          <a:p>
            <a:r>
              <a:rPr lang="en-GB" sz="2400" b="1" dirty="0"/>
              <a:t>Comparisons of actual against forecasted figures</a:t>
            </a:r>
          </a:p>
          <a:p>
            <a:r>
              <a:rPr lang="en-GB" sz="2400" b="1" dirty="0"/>
              <a:t>Used as a predictor of business failure</a:t>
            </a:r>
          </a:p>
          <a:p>
            <a:r>
              <a:rPr lang="en-GB" sz="2400" b="1" dirty="0"/>
              <a:t>Evaluates every financial aspect of an organisation</a:t>
            </a:r>
          </a:p>
          <a:p>
            <a:endParaRPr lang="en-GB" sz="24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5632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r>
              <a:rPr lang="en-GB" sz="3600" b="1" u="sng" dirty="0" smtClean="0"/>
              <a:t>Ratio Analysis Disadvantages</a:t>
            </a:r>
            <a:endParaRPr lang="en-GB" sz="3600" b="1" u="sng" dirty="0"/>
          </a:p>
        </p:txBody>
      </p:sp>
      <p:sp>
        <p:nvSpPr>
          <p:cNvPr id="56328" name="Rectangle 8"/>
          <p:cNvSpPr>
            <a:spLocks noGrp="1" noChangeArrowheads="1"/>
          </p:cNvSpPr>
          <p:nvPr>
            <p:ph type="body" idx="1"/>
          </p:nvPr>
        </p:nvSpPr>
        <p:spPr>
          <a:xfrm>
            <a:off x="611188" y="1484313"/>
            <a:ext cx="7772400" cy="4464050"/>
          </a:xfrm>
          <a:noFill/>
          <a:ln/>
        </p:spPr>
        <p:txBody>
          <a:bodyPr/>
          <a:lstStyle/>
          <a:p>
            <a:r>
              <a:rPr lang="en-GB" sz="2400" b="1" dirty="0" smtClean="0"/>
              <a:t>Do </a:t>
            </a:r>
            <a:r>
              <a:rPr lang="en-GB" sz="2400" b="1" dirty="0"/>
              <a:t>not interpret non-monetary items</a:t>
            </a:r>
          </a:p>
          <a:p>
            <a:r>
              <a:rPr lang="en-GB" sz="2400" b="1" dirty="0"/>
              <a:t>Based on historic cost accounting</a:t>
            </a:r>
          </a:p>
          <a:p>
            <a:r>
              <a:rPr lang="en-GB" sz="2400" b="1" dirty="0"/>
              <a:t>Do not look at short-term fluctuations</a:t>
            </a:r>
          </a:p>
          <a:p>
            <a:r>
              <a:rPr lang="en-GB" sz="2400" b="1" dirty="0"/>
              <a:t>Cannot predict future trends</a:t>
            </a:r>
          </a:p>
          <a:p>
            <a:r>
              <a:rPr lang="en-GB" sz="2400" b="1" dirty="0"/>
              <a:t>Cannot account for time value of money</a:t>
            </a:r>
          </a:p>
          <a:p>
            <a:r>
              <a:rPr lang="en-GB" sz="2400" b="1" dirty="0"/>
              <a:t>Useless on their </a:t>
            </a:r>
            <a:r>
              <a:rPr lang="en-GB" sz="2400" b="1" dirty="0" smtClean="0"/>
              <a:t>own – useful only in multivariate analysis</a:t>
            </a:r>
            <a:endParaRPr lang="en-GB" sz="2400" b="1" dirty="0"/>
          </a:p>
          <a:p>
            <a:r>
              <a:rPr lang="en-GB" sz="2400" b="1" dirty="0"/>
              <a:t>Different accounting policies distort ratios</a:t>
            </a:r>
          </a:p>
          <a:p>
            <a:r>
              <a:rPr lang="en-GB" sz="2400" b="1" dirty="0"/>
              <a:t>Several formulas lead to confusion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82950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908720"/>
            <a:ext cx="8135937" cy="4114800"/>
          </a:xfrm>
          <a:noFill/>
          <a:ln/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RATIOS HIGHLIGHT STRENGTHS AND WEAKNESSES OF A BUSINESS.....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dirty="0"/>
              <a:t>.....BUT THEY CANNOT TELL MANAGERS HOW TO ADDRESS THEM!</a:t>
            </a:r>
          </a:p>
          <a:p>
            <a:pPr algn="ctr">
              <a:lnSpc>
                <a:spcPct val="90000"/>
              </a:lnSpc>
              <a:buFontTx/>
              <a:buNone/>
            </a:pPr>
            <a:endParaRPr lang="en-GB" sz="2800" dirty="0"/>
          </a:p>
          <a:p>
            <a:pPr algn="ctr">
              <a:lnSpc>
                <a:spcPct val="90000"/>
              </a:lnSpc>
              <a:buFontTx/>
              <a:buNone/>
            </a:pPr>
            <a:r>
              <a:rPr lang="en-GB" sz="2800" u="sng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IT IS UP TO MANAGERS TO INTERPRET THE INFORMATION THAT RATIOS PROVIDE, AND MAKE DECISIONS BASED ON THEM</a:t>
            </a:r>
            <a:endParaRPr lang="en-GB" sz="2800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6963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Tasks 1,2,3</a:t>
            </a:r>
            <a:endParaRPr lang="en-GB" sz="3600" b="1" u="sng" dirty="0"/>
          </a:p>
        </p:txBody>
      </p:sp>
      <p:sp>
        <p:nvSpPr>
          <p:cNvPr id="696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755576" y="1340768"/>
            <a:ext cx="7772400" cy="4114800"/>
          </a:xfrm>
          <a:noFill/>
          <a:ln/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Why is profit when stated in absolute terms (e.g. £50,000) of limited usefulness to managers?</a:t>
            </a:r>
            <a:endParaRPr lang="en-GB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Why is comparison of ratios over a period of time important?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Why can it be misleading to compare ratios of companies of very different size or companies operating in different industries?</a:t>
            </a:r>
          </a:p>
          <a:p>
            <a:pPr>
              <a:lnSpc>
                <a:spcPct val="90000"/>
              </a:lnSpc>
            </a:pPr>
            <a:endParaRPr lang="en-GB" b="1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7168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476250"/>
            <a:ext cx="8229600" cy="431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3600" b="1" u="sng" dirty="0" smtClean="0"/>
              <a:t>Useful Resources</a:t>
            </a:r>
            <a:endParaRPr lang="en-GB" sz="3600" b="1" u="sng" dirty="0"/>
          </a:p>
        </p:txBody>
      </p:sp>
      <p:sp>
        <p:nvSpPr>
          <p:cNvPr id="71687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229600" cy="4525962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endParaRPr lang="en-GB" sz="2800" b="1" u="sng" dirty="0"/>
          </a:p>
          <a:p>
            <a:pPr>
              <a:lnSpc>
                <a:spcPct val="90000"/>
              </a:lnSpc>
            </a:pPr>
            <a:r>
              <a:rPr lang="en-GB" sz="2800" b="1" dirty="0" smtClean="0"/>
              <a:t>Profitability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 smtClean="0"/>
              <a:t>	</a:t>
            </a:r>
            <a:r>
              <a:rPr lang="en-GB" sz="1200" b="1" dirty="0" smtClean="0">
                <a:hlinkClick r:id="rId2"/>
              </a:rPr>
              <a:t>http://tutor2u.net/business/presentations/accounts/profitabilityratios/default.html</a:t>
            </a:r>
            <a:endParaRPr lang="en-GB" sz="1200" b="1" dirty="0" smtClean="0"/>
          </a:p>
          <a:p>
            <a:pPr>
              <a:lnSpc>
                <a:spcPct val="90000"/>
              </a:lnSpc>
            </a:pPr>
            <a:r>
              <a:rPr lang="en-GB" sz="2800" b="1" dirty="0" smtClean="0"/>
              <a:t>Efficiency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 smtClean="0"/>
              <a:t>	</a:t>
            </a:r>
            <a:r>
              <a:rPr lang="en-GB" sz="1200" b="1" dirty="0" smtClean="0">
                <a:hlinkClick r:id="rId3"/>
              </a:rPr>
              <a:t>http://tutor2u.net/business/presentations/accounts/efficiencyratios/default.html</a:t>
            </a:r>
            <a:endParaRPr lang="en-GB" sz="1200" b="1" dirty="0" smtClean="0"/>
          </a:p>
          <a:p>
            <a:pPr>
              <a:lnSpc>
                <a:spcPct val="90000"/>
              </a:lnSpc>
            </a:pPr>
            <a:r>
              <a:rPr lang="en-GB" sz="2800" b="1" dirty="0" smtClean="0"/>
              <a:t>Liquidity ratios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 smtClean="0"/>
              <a:t>	</a:t>
            </a:r>
            <a:r>
              <a:rPr lang="en-GB" sz="1200" b="1" dirty="0" smtClean="0">
                <a:hlinkClick r:id="rId4"/>
              </a:rPr>
              <a:t>http://tutor2u.net/business/presentations/accounts/liquidityratios/default.html</a:t>
            </a:r>
            <a:endParaRPr lang="en-GB" sz="1200" b="1" dirty="0" smtClean="0"/>
          </a:p>
          <a:p>
            <a:pPr>
              <a:lnSpc>
                <a:spcPct val="90000"/>
              </a:lnSpc>
            </a:pPr>
            <a:r>
              <a:rPr lang="en-GB" sz="2800" b="1" dirty="0" smtClean="0"/>
              <a:t>Gearing</a:t>
            </a:r>
          </a:p>
          <a:p>
            <a:pPr>
              <a:lnSpc>
                <a:spcPct val="90000"/>
              </a:lnSpc>
              <a:buNone/>
            </a:pPr>
            <a:r>
              <a:rPr lang="en-GB" sz="1200" b="1" dirty="0" smtClean="0"/>
              <a:t>	</a:t>
            </a:r>
            <a:r>
              <a:rPr lang="en-GB" sz="1200" b="1" dirty="0" smtClean="0">
                <a:hlinkClick r:id="rId5"/>
              </a:rPr>
              <a:t>http://tutor2u.net/business/presentations/accounts/gearing/default.html</a:t>
            </a:r>
            <a:endParaRPr lang="en-GB" sz="1200" b="1" dirty="0" smtClean="0"/>
          </a:p>
          <a:p>
            <a:pPr>
              <a:lnSpc>
                <a:spcPct val="90000"/>
              </a:lnSpc>
              <a:buNone/>
            </a:pPr>
            <a:endParaRPr lang="en-GB" sz="1200" b="1" dirty="0" smtClean="0"/>
          </a:p>
          <a:p>
            <a:pPr>
              <a:lnSpc>
                <a:spcPct val="90000"/>
              </a:lnSpc>
              <a:buNone/>
            </a:pPr>
            <a:endParaRPr lang="en-GB" sz="1200" b="1" dirty="0" smtClean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F49BAA-D77F-4070-8418-6447A873178A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Financial Management</a:t>
            </a: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8047</TotalTime>
  <Words>1321</Words>
  <Application>Microsoft Office PowerPoint</Application>
  <PresentationFormat>On-screen Show (4:3)</PresentationFormat>
  <Paragraphs>349</Paragraphs>
  <Slides>30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Bridgend College Master Slide</vt:lpstr>
      <vt:lpstr>Week 4</vt:lpstr>
      <vt:lpstr>Recap from last week…</vt:lpstr>
      <vt:lpstr>…continued</vt:lpstr>
      <vt:lpstr>Operating Cash Cycle  EQUALS</vt:lpstr>
      <vt:lpstr>Slide 5</vt:lpstr>
      <vt:lpstr>To Reduce Operating Cash Cycle </vt:lpstr>
      <vt:lpstr>Setting the Scene</vt:lpstr>
      <vt:lpstr>RATIOS</vt:lpstr>
      <vt:lpstr>Financial Ratio Classifications</vt:lpstr>
      <vt:lpstr>EVALUATING RATIOS</vt:lpstr>
      <vt:lpstr>Profitability &amp; Efficiency ratios</vt:lpstr>
      <vt:lpstr>Profitability Ratios</vt:lpstr>
      <vt:lpstr>Example (Profitability)</vt:lpstr>
      <vt:lpstr>Efficiency Ratios</vt:lpstr>
      <vt:lpstr>Example (Efficiency)</vt:lpstr>
      <vt:lpstr>Example (Efficiency)</vt:lpstr>
      <vt:lpstr>Example (Efficiency)</vt:lpstr>
      <vt:lpstr>LIQUIDITY RATIOS</vt:lpstr>
      <vt:lpstr>Slide 19</vt:lpstr>
      <vt:lpstr>GEARING RATIO</vt:lpstr>
      <vt:lpstr>Slide 21</vt:lpstr>
      <vt:lpstr>Managing Gearing</vt:lpstr>
      <vt:lpstr>Borrow or not?</vt:lpstr>
      <vt:lpstr>INVESTMENT RATIOS</vt:lpstr>
      <vt:lpstr>INVESTMENT RATIOS</vt:lpstr>
      <vt:lpstr>Ratio Analysis Advantages</vt:lpstr>
      <vt:lpstr>Ratio Analysis Disadvantages</vt:lpstr>
      <vt:lpstr>Slide 28</vt:lpstr>
      <vt:lpstr>Tasks 1,2,3</vt:lpstr>
      <vt:lpstr>Useful Resources</vt:lpstr>
    </vt:vector>
  </TitlesOfParts>
  <Company>3M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Administrator</cp:lastModifiedBy>
  <cp:revision>217</cp:revision>
  <cp:lastPrinted>2015-10-18T09:42:21Z</cp:lastPrinted>
  <dcterms:created xsi:type="dcterms:W3CDTF">2011-01-21T19:00:12Z</dcterms:created>
  <dcterms:modified xsi:type="dcterms:W3CDTF">2017-10-02T15:13:34Z</dcterms:modified>
</cp:coreProperties>
</file>