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5143500" cy="9144000"/>
  <p:defaultTextStyle>
    <a:defPPr lvl="0"/>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03"/>
    <p:restoredTop sz="94612"/>
  </p:normalViewPr>
  <p:slideViewPr>
    <p:cSldViewPr snapToGrid="0">
      <p:cViewPr varScale="1">
        <p:scale>
          <a:sx n="152" d="100"/>
          <a:sy n="152" d="100"/>
        </p:scale>
        <p:origin x="2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al Becker (2310797)" userId="8b306f6f-1a7e-4b04-bd13-320ba89c15f1" providerId="ADAL" clId="{04D103F7-C8AF-5EA5-9616-2DF2F2701CB3}"/>
    <pc:docChg chg="custSel modSld">
      <pc:chgData name="Racheal Becker (2310797)" userId="8b306f6f-1a7e-4b04-bd13-320ba89c15f1" providerId="ADAL" clId="{04D103F7-C8AF-5EA5-9616-2DF2F2701CB3}" dt="2026-06-18T16:33:15.315" v="107" actId="20577"/>
      <pc:docMkLst>
        <pc:docMk/>
      </pc:docMkLst>
      <pc:sldChg chg="modSp mod">
        <pc:chgData name="Racheal Becker (2310797)" userId="8b306f6f-1a7e-4b04-bd13-320ba89c15f1" providerId="ADAL" clId="{04D103F7-C8AF-5EA5-9616-2DF2F2701CB3}" dt="2026-06-14T16:28:59.587" v="64" actId="20577"/>
        <pc:sldMkLst>
          <pc:docMk/>
          <pc:sldMk cId="0" sldId="256"/>
        </pc:sldMkLst>
        <pc:spChg chg="mod">
          <ac:chgData name="Racheal Becker (2310797)" userId="8b306f6f-1a7e-4b04-bd13-320ba89c15f1" providerId="ADAL" clId="{04D103F7-C8AF-5EA5-9616-2DF2F2701CB3}" dt="2026-06-14T16:28:59.587" v="64" actId="20577"/>
          <ac:spMkLst>
            <pc:docMk/>
            <pc:sldMk cId="0" sldId="256"/>
            <ac:spMk id="33" creationId="{00000000-0000-0000-0000-000000000000}"/>
          </ac:spMkLst>
        </pc:spChg>
        <pc:spChg chg="mod">
          <ac:chgData name="Racheal Becker (2310797)" userId="8b306f6f-1a7e-4b04-bd13-320ba89c15f1" providerId="ADAL" clId="{04D103F7-C8AF-5EA5-9616-2DF2F2701CB3}" dt="2026-06-14T16:28:01.539" v="53" actId="20577"/>
          <ac:spMkLst>
            <pc:docMk/>
            <pc:sldMk cId="0" sldId="256"/>
            <ac:spMk id="35" creationId="{00000000-0000-0000-0000-000000000000}"/>
          </ac:spMkLst>
        </pc:spChg>
      </pc:sldChg>
      <pc:sldChg chg="modSp mod">
        <pc:chgData name="Racheal Becker (2310797)" userId="8b306f6f-1a7e-4b04-bd13-320ba89c15f1" providerId="ADAL" clId="{04D103F7-C8AF-5EA5-9616-2DF2F2701CB3}" dt="2026-06-18T16:33:15.315" v="107" actId="20577"/>
        <pc:sldMkLst>
          <pc:docMk/>
          <pc:sldMk cId="0" sldId="263"/>
        </pc:sldMkLst>
        <pc:spChg chg="mod">
          <ac:chgData name="Racheal Becker (2310797)" userId="8b306f6f-1a7e-4b04-bd13-320ba89c15f1" providerId="ADAL" clId="{04D103F7-C8AF-5EA5-9616-2DF2F2701CB3}" dt="2026-06-18T16:33:15.315" v="107" actId="20577"/>
          <ac:spMkLst>
            <pc:docMk/>
            <pc:sldMk cId="0" sldId="263"/>
            <ac:spMk id="13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6/17/26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yourself, state the module and the focus of today's presentation: critically examining how health, wellbeing and sustainable development are integrated across UK health and social care.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Emphasise the shift from biomedical to biopsychosocial — Engel argued medicine was failing patients by ignoring psychological and social context. The Ecological Model explains why structural conditions matter as much as individual behaviour.</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 critical — HiAP is ambitious but lacks enforcement mechanisms. The Long Term Plan is the most funded but COVID disrupted it. The Health and Care Act is the structural fix, but ICSs are still in early stages and facing real financial pressure.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through the HBM components methodically but don't read them. Explain the logic. The digital exclusion critique is critical — even well-designed programmes replicate inequality when access barriers are ignored. That links directly to the equity slide.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9c7d2638c31ab76_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1" name="Google Shape;241;g9c7d2638c31ab76_31: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2" name="Google Shape;242;g9c7d2638c31ab76_31: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where your critical voice needs to be strongest. The data is damning. A decade of austerity actively widened the health gap. The recommendations must feel specific and evidence-based, not generic.</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9c7d2638c31ab76_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1" name="Google Shape;261;g9c7d2638c31ab76_2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2" name="Google Shape;262;g9c7d2638c31ab76_25: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g9c7d2638c31ab76_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8" name="Google Shape;268;g9c7d2638c31ab76_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9" name="Google Shape;269;g9c7d2638c31ab76_4: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Bring it together. The central thesis is that integration works when policy, theory, funding and community voice are aligned. When any one is missing, care becomes uneven. Invite questions.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20 references — double the required minimum of 10. All sourced from peer-reviewed journals, WHO/UN primary documents, Marmot Review, government legislation, ONS data and NHS England reports. UWTSD Harvard format applied throughout.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9c7d2638c31ab76_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8" name="Google Shape;288;g9c7d2638c31ab76_1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9" name="Google Shape;289;g9c7d2638c31ab76_1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B3A6B"/>
        </a:solidFill>
        <a:effectLst/>
      </p:bgPr>
    </p:bg>
    <p:spTree>
      <p:nvGrpSpPr>
        <p:cNvPr id="1" name="Shape 31"/>
        <p:cNvGrpSpPr/>
        <p:nvPr/>
      </p:nvGrpSpPr>
      <p:grpSpPr>
        <a:xfrm>
          <a:off x="0" y="0"/>
          <a:ext cx="0" cy="0"/>
          <a:chOff x="0" y="0"/>
          <a:chExt cx="0" cy="0"/>
        </a:xfrm>
      </p:grpSpPr>
      <p:sp>
        <p:nvSpPr>
          <p:cNvPr id="32" name="Google Shape;32;p1"/>
          <p:cNvSpPr/>
          <p:nvPr/>
        </p:nvSpPr>
        <p:spPr>
          <a:xfrm>
            <a:off x="548640" y="640080"/>
            <a:ext cx="8046600" cy="18288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FFFFFF"/>
              </a:buClr>
              <a:buSzPts val="3400"/>
              <a:buFont typeface="Calibri"/>
              <a:buNone/>
            </a:pPr>
            <a:r>
              <a:rPr lang="en-US" sz="3400" b="1" i="0" u="none" strike="noStrike" cap="none">
                <a:solidFill>
                  <a:srgbClr val="FFFFFF"/>
                </a:solidFill>
                <a:latin typeface="Calibri"/>
                <a:ea typeface="Calibri"/>
                <a:cs typeface="Calibri"/>
                <a:sym typeface="Calibri"/>
              </a:rPr>
              <a:t>Health, Wellbeing and</a:t>
            </a:r>
            <a:endParaRPr sz="340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Clr>
                <a:srgbClr val="FFFFFF"/>
              </a:buClr>
              <a:buSzPts val="3400"/>
              <a:buFont typeface="Calibri"/>
              <a:buNone/>
            </a:pPr>
            <a:r>
              <a:rPr lang="en-US" sz="3400" b="1" i="0" u="none" strike="noStrike" cap="none">
                <a:solidFill>
                  <a:srgbClr val="FFFFFF"/>
                </a:solidFill>
                <a:latin typeface="Calibri"/>
                <a:ea typeface="Calibri"/>
                <a:cs typeface="Calibri"/>
                <a:sym typeface="Calibri"/>
              </a:rPr>
              <a:t>Sustainable Development</a:t>
            </a:r>
            <a:endParaRPr sz="3400" b="0" i="0" u="none" strike="noStrike" cap="none">
              <a:solidFill>
                <a:schemeClr val="dk1"/>
              </a:solidFill>
              <a:latin typeface="Calibri"/>
              <a:ea typeface="Calibri"/>
              <a:cs typeface="Calibri"/>
              <a:sym typeface="Calibri"/>
            </a:endParaRPr>
          </a:p>
        </p:txBody>
      </p:sp>
      <p:sp>
        <p:nvSpPr>
          <p:cNvPr id="33" name="Google Shape;33;p1"/>
          <p:cNvSpPr/>
          <p:nvPr/>
        </p:nvSpPr>
        <p:spPr>
          <a:xfrm>
            <a:off x="548640" y="2423160"/>
            <a:ext cx="7863900" cy="4572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D6E4F7"/>
              </a:buClr>
              <a:buSzPts val="1500"/>
              <a:buFont typeface="Calibri"/>
              <a:buNone/>
            </a:pPr>
            <a:r>
              <a:rPr lang="en-US" sz="1500" b="0" i="1" u="none" strike="noStrike" cap="none" dirty="0">
                <a:solidFill>
                  <a:srgbClr val="D6E4F7"/>
                </a:solidFill>
                <a:latin typeface="Calibri"/>
                <a:ea typeface="Calibri"/>
                <a:cs typeface="Calibri"/>
                <a:sym typeface="Calibri"/>
              </a:rPr>
              <a:t>Integration in UK Health and Social Care</a:t>
            </a:r>
            <a:endParaRPr sz="1500" b="0" i="0" u="none" strike="noStrike" cap="none" dirty="0">
              <a:solidFill>
                <a:schemeClr val="dk1"/>
              </a:solidFill>
              <a:latin typeface="Calibri"/>
              <a:ea typeface="Calibri"/>
              <a:cs typeface="Calibri"/>
              <a:sym typeface="Calibri"/>
            </a:endParaRPr>
          </a:p>
        </p:txBody>
      </p:sp>
      <p:sp>
        <p:nvSpPr>
          <p:cNvPr id="34" name="Google Shape;34;p1"/>
          <p:cNvSpPr/>
          <p:nvPr/>
        </p:nvSpPr>
        <p:spPr>
          <a:xfrm>
            <a:off x="548640" y="3017520"/>
            <a:ext cx="4755000" cy="1600200"/>
          </a:xfrm>
          <a:prstGeom prst="rect">
            <a:avLst/>
          </a:prstGeom>
          <a:solidFill>
            <a:srgbClr val="FFFFFF">
              <a:alpha val="90200"/>
            </a:srgbClr>
          </a:solidFill>
          <a:ln w="12700" cap="flat" cmpd="sng">
            <a:solidFill>
              <a:srgbClr val="FFFFFF">
                <a:alpha val="90200"/>
              </a:srgbClr>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1"/>
          <p:cNvSpPr/>
          <p:nvPr/>
        </p:nvSpPr>
        <p:spPr>
          <a:xfrm>
            <a:off x="777240" y="3127248"/>
            <a:ext cx="4389000" cy="13716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B3A6B"/>
              </a:buClr>
              <a:buSzPts val="1300"/>
              <a:buFont typeface="Calibri"/>
              <a:buNone/>
            </a:pPr>
            <a:r>
              <a:rPr lang="en-US" sz="1300" b="1" i="0" u="none" strike="noStrike" cap="none" dirty="0">
                <a:solidFill>
                  <a:srgbClr val="1B3A6B"/>
                </a:solidFill>
                <a:latin typeface="Calibri"/>
                <a:ea typeface="Calibri"/>
                <a:cs typeface="Calibri"/>
                <a:sym typeface="Calibri"/>
              </a:rPr>
              <a:t>Student Name: </a:t>
            </a:r>
            <a:r>
              <a:rPr lang="en-US" sz="1300" b="1" dirty="0">
                <a:solidFill>
                  <a:srgbClr val="1A1A2E"/>
                </a:solidFill>
                <a:latin typeface="Calibri"/>
                <a:ea typeface="Calibri"/>
                <a:cs typeface="Calibri"/>
                <a:sym typeface="Calibri"/>
              </a:rPr>
              <a:t>RACHEAL MONISOLA BECKER</a:t>
            </a:r>
            <a:endParaRPr sz="1300" b="0" i="0" u="none" strike="noStrike" cap="none" dirty="0">
              <a:solidFill>
                <a:schemeClr val="dk1"/>
              </a:solidFill>
              <a:latin typeface="Calibri"/>
              <a:ea typeface="Calibri"/>
              <a:cs typeface="Calibri"/>
              <a:sym typeface="Calibri"/>
            </a:endParaRPr>
          </a:p>
          <a:p>
            <a:pPr marL="0" marR="0" lvl="0" indent="0" algn="l" rtl="0">
              <a:spcBef>
                <a:spcPts val="0"/>
              </a:spcBef>
              <a:spcAft>
                <a:spcPts val="0"/>
              </a:spcAft>
              <a:buClr>
                <a:srgbClr val="1B3A6B"/>
              </a:buClr>
              <a:buSzPts val="1300"/>
              <a:buFont typeface="Calibri"/>
              <a:buNone/>
            </a:pPr>
            <a:endParaRPr sz="1300" b="1" dirty="0">
              <a:solidFill>
                <a:srgbClr val="1B3A6B"/>
              </a:solidFill>
              <a:latin typeface="Calibri"/>
              <a:ea typeface="Calibri"/>
              <a:cs typeface="Calibri"/>
              <a:sym typeface="Calibri"/>
            </a:endParaRPr>
          </a:p>
          <a:p>
            <a:pPr marL="0" marR="0" lvl="0" indent="0" algn="l" rtl="0">
              <a:spcBef>
                <a:spcPts val="0"/>
              </a:spcBef>
              <a:spcAft>
                <a:spcPts val="0"/>
              </a:spcAft>
              <a:buClr>
                <a:srgbClr val="1B3A6B"/>
              </a:buClr>
              <a:buSzPts val="1300"/>
              <a:buFont typeface="Calibri"/>
              <a:buNone/>
            </a:pPr>
            <a:r>
              <a:rPr lang="en-US" sz="1300" b="1" i="0" u="none" strike="noStrike" cap="none" dirty="0">
                <a:solidFill>
                  <a:srgbClr val="1B3A6B"/>
                </a:solidFill>
                <a:latin typeface="Calibri"/>
                <a:ea typeface="Calibri"/>
                <a:cs typeface="Calibri"/>
                <a:sym typeface="Calibri"/>
              </a:rPr>
              <a:t>Student ID:      2310797</a:t>
            </a:r>
            <a:endParaRPr sz="1300" b="1" dirty="0">
              <a:solidFill>
                <a:srgbClr val="1B3A6B"/>
              </a:solidFill>
              <a:latin typeface="Calibri"/>
              <a:ea typeface="Calibri"/>
              <a:cs typeface="Calibri"/>
              <a:sym typeface="Calibri"/>
            </a:endParaRPr>
          </a:p>
          <a:p>
            <a:pPr marL="0" marR="0" lvl="0" indent="0" algn="l" rtl="0">
              <a:spcBef>
                <a:spcPts val="0"/>
              </a:spcBef>
              <a:spcAft>
                <a:spcPts val="0"/>
              </a:spcAft>
              <a:buClr>
                <a:srgbClr val="1B3A6B"/>
              </a:buClr>
              <a:buSzPts val="1300"/>
              <a:buFont typeface="Calibri"/>
              <a:buNone/>
            </a:pPr>
            <a:r>
              <a:rPr lang="en-US" sz="1300" b="1" i="0" u="none" strike="noStrike" cap="none" dirty="0">
                <a:solidFill>
                  <a:srgbClr val="1B3A6B"/>
                </a:solidFill>
                <a:latin typeface="Calibri"/>
                <a:ea typeface="Calibri"/>
                <a:cs typeface="Calibri"/>
                <a:sym typeface="Calibri"/>
              </a:rPr>
              <a:t>Module:           </a:t>
            </a:r>
            <a:r>
              <a:rPr lang="en-US" sz="1300" b="1" i="0" u="none" strike="noStrike" cap="none" dirty="0">
                <a:solidFill>
                  <a:srgbClr val="1A1A2E"/>
                </a:solidFill>
                <a:latin typeface="Calibri"/>
                <a:ea typeface="Calibri"/>
                <a:cs typeface="Calibri"/>
                <a:sym typeface="Calibri"/>
              </a:rPr>
              <a:t>BMHP6030_BIRM</a:t>
            </a:r>
          </a:p>
          <a:p>
            <a:pPr marL="0" marR="0" lvl="0" indent="0" algn="l" rtl="0">
              <a:spcBef>
                <a:spcPts val="0"/>
              </a:spcBef>
              <a:spcAft>
                <a:spcPts val="0"/>
              </a:spcAft>
              <a:buClr>
                <a:srgbClr val="1B3A6B"/>
              </a:buClr>
              <a:buSzPts val="1300"/>
              <a:buFont typeface="Calibri"/>
              <a:buNone/>
            </a:pPr>
            <a:r>
              <a:rPr lang="en-US" sz="1300" b="1" dirty="0">
                <a:solidFill>
                  <a:srgbClr val="1A1A2E"/>
                </a:solidFill>
                <a:latin typeface="Calibri"/>
                <a:ea typeface="Calibri"/>
                <a:cs typeface="Calibri"/>
                <a:sym typeface="Calibri"/>
              </a:rPr>
              <a:t>Lecturer:	  Philip Jones</a:t>
            </a:r>
            <a:endParaRPr lang="en-US" sz="1300" b="1" i="0" u="none" strike="noStrike" cap="none" dirty="0">
              <a:solidFill>
                <a:srgbClr val="1A1A2E"/>
              </a:solidFill>
              <a:latin typeface="Calibri"/>
              <a:ea typeface="Calibri"/>
              <a:cs typeface="Calibri"/>
              <a:sym typeface="Calibri"/>
            </a:endParaRPr>
          </a:p>
          <a:p>
            <a:pPr marL="0" marR="0" lvl="0" indent="0" algn="l" rtl="0">
              <a:spcBef>
                <a:spcPts val="0"/>
              </a:spcBef>
              <a:spcAft>
                <a:spcPts val="0"/>
              </a:spcAft>
              <a:buClr>
                <a:srgbClr val="1B3A6B"/>
              </a:buClr>
              <a:buSzPts val="1300"/>
              <a:buFont typeface="Calibri"/>
              <a:buNone/>
            </a:pPr>
            <a:r>
              <a:rPr lang="en-US" sz="1300" b="1" i="0" u="none" strike="noStrike" cap="none" dirty="0">
                <a:solidFill>
                  <a:srgbClr val="1A1A2E"/>
                </a:solidFill>
                <a:latin typeface="Calibri"/>
                <a:ea typeface="Calibri"/>
                <a:cs typeface="Calibri"/>
                <a:sym typeface="Calibri"/>
              </a:rPr>
              <a:t>  | </a:t>
            </a:r>
            <a:endParaRPr sz="1300" b="1" i="0" u="none" strike="noStrike" cap="none" dirty="0">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4F7FC"/>
        </a:solidFill>
        <a:effectLst/>
      </p:bgPr>
    </p:bg>
    <p:spTree>
      <p:nvGrpSpPr>
        <p:cNvPr id="1" name="Shape 190"/>
        <p:cNvGrpSpPr/>
        <p:nvPr/>
      </p:nvGrpSpPr>
      <p:grpSpPr>
        <a:xfrm>
          <a:off x="0" y="0"/>
          <a:ext cx="0" cy="0"/>
          <a:chOff x="0" y="0"/>
          <a:chExt cx="0" cy="0"/>
        </a:xfrm>
      </p:grpSpPr>
      <p:sp>
        <p:nvSpPr>
          <p:cNvPr id="191" name="Google Shape;191;p1"/>
          <p:cNvSpPr/>
          <p:nvPr/>
        </p:nvSpPr>
        <p:spPr>
          <a:xfrm>
            <a:off x="457200" y="201168"/>
            <a:ext cx="8229600" cy="5028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B3A6B"/>
              </a:buClr>
              <a:buSzPts val="2400"/>
              <a:buFont typeface="Calibri"/>
              <a:buNone/>
            </a:pPr>
            <a:r>
              <a:rPr lang="en-US" sz="2400" b="1" i="0" u="none" strike="noStrike" cap="none">
                <a:solidFill>
                  <a:srgbClr val="1B3A6B"/>
                </a:solidFill>
                <a:latin typeface="Calibri"/>
                <a:ea typeface="Calibri"/>
                <a:cs typeface="Calibri"/>
                <a:sym typeface="Calibri"/>
              </a:rPr>
              <a:t>Introduction</a:t>
            </a:r>
            <a:endParaRPr sz="2400" b="0" i="0" u="none" strike="noStrike" cap="none">
              <a:solidFill>
                <a:schemeClr val="dk1"/>
              </a:solidFill>
              <a:latin typeface="Calibri"/>
              <a:ea typeface="Calibri"/>
              <a:cs typeface="Calibri"/>
              <a:sym typeface="Calibri"/>
            </a:endParaRPr>
          </a:p>
        </p:txBody>
      </p:sp>
      <p:sp>
        <p:nvSpPr>
          <p:cNvPr id="192" name="Google Shape;192;p1"/>
          <p:cNvSpPr/>
          <p:nvPr/>
        </p:nvSpPr>
        <p:spPr>
          <a:xfrm>
            <a:off x="457200" y="694944"/>
            <a:ext cx="8229600" cy="274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A6A80"/>
              </a:buClr>
              <a:buSzPts val="1200"/>
              <a:buFont typeface="Calibri"/>
              <a:buNone/>
            </a:pPr>
            <a:r>
              <a:rPr lang="en-US" sz="1200" b="1" i="1" u="none" strike="noStrike" cap="none">
                <a:solidFill>
                  <a:schemeClr val="dk1"/>
                </a:solidFill>
                <a:latin typeface="Calibri"/>
                <a:ea typeface="Calibri"/>
                <a:cs typeface="Calibri"/>
                <a:sym typeface="Calibri"/>
              </a:rPr>
              <a:t>Why health, wellbeing and sustainable development must be considered together</a:t>
            </a:r>
            <a:endParaRPr sz="1200" b="1" i="0" u="none" strike="noStrike" cap="none">
              <a:solidFill>
                <a:schemeClr val="dk1"/>
              </a:solidFill>
              <a:latin typeface="Calibri"/>
              <a:ea typeface="Calibri"/>
              <a:cs typeface="Calibri"/>
              <a:sym typeface="Calibri"/>
            </a:endParaRPr>
          </a:p>
        </p:txBody>
      </p:sp>
      <p:cxnSp>
        <p:nvCxnSpPr>
          <p:cNvPr id="193" name="Google Shape;193;p1"/>
          <p:cNvCxnSpPr/>
          <p:nvPr/>
        </p:nvCxnSpPr>
        <p:spPr>
          <a:xfrm>
            <a:off x="457200" y="996696"/>
            <a:ext cx="8229600" cy="0"/>
          </a:xfrm>
          <a:prstGeom prst="straightConnector1">
            <a:avLst/>
          </a:prstGeom>
          <a:noFill/>
          <a:ln w="12700" cap="flat" cmpd="sng">
            <a:solidFill>
              <a:srgbClr val="2C5F9E"/>
            </a:solidFill>
            <a:prstDash val="solid"/>
            <a:round/>
            <a:headEnd type="none" w="sm" len="sm"/>
            <a:tailEnd type="none" w="sm" len="sm"/>
          </a:ln>
        </p:spPr>
      </p:cxnSp>
      <p:sp>
        <p:nvSpPr>
          <p:cNvPr id="194" name="Google Shape;194;p1"/>
          <p:cNvSpPr/>
          <p:nvPr/>
        </p:nvSpPr>
        <p:spPr>
          <a:xfrm>
            <a:off x="346900" y="1289308"/>
            <a:ext cx="8229600" cy="17796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300"/>
              <a:buFont typeface="Calibri"/>
              <a:buNone/>
            </a:pPr>
            <a:r>
              <a:rPr lang="en-US" sz="1300" b="0" i="0" u="none" strike="noStrike" cap="none">
                <a:solidFill>
                  <a:srgbClr val="1A1A2E"/>
                </a:solidFill>
                <a:latin typeface="Calibri"/>
                <a:ea typeface="Calibri"/>
                <a:cs typeface="Calibri"/>
                <a:sym typeface="Calibri"/>
              </a:rPr>
              <a:t>Modern health systems cannot treat disease as an isolated biological event, separate from the social, economic and environmental conditions in which people live. The World Health Organization's 1948 constitution defined health as a 'state of complete physical, mental and social well-being' a definition that already anticipated the holistic and sustainable agenda now embedded in UK policy (WHO, 1948).</a:t>
            </a:r>
            <a:endParaRPr sz="1300" b="0" i="0" u="none" strike="noStrike" cap="non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4F7FC"/>
        </a:solidFill>
        <a:effectLst/>
      </p:bgPr>
    </p:bg>
    <p:spTree>
      <p:nvGrpSpPr>
        <p:cNvPr id="1" name="Shape 41"/>
        <p:cNvGrpSpPr/>
        <p:nvPr/>
      </p:nvGrpSpPr>
      <p:grpSpPr>
        <a:xfrm>
          <a:off x="0" y="0"/>
          <a:ext cx="0" cy="0"/>
          <a:chOff x="0" y="0"/>
          <a:chExt cx="0" cy="0"/>
        </a:xfrm>
      </p:grpSpPr>
      <p:sp>
        <p:nvSpPr>
          <p:cNvPr id="42" name="Google Shape;42;p3"/>
          <p:cNvSpPr/>
          <p:nvPr/>
        </p:nvSpPr>
        <p:spPr>
          <a:xfrm>
            <a:off x="457200" y="201168"/>
            <a:ext cx="8229600" cy="5028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B3A6B"/>
              </a:buClr>
              <a:buSzPts val="2400"/>
              <a:buFont typeface="Calibri"/>
              <a:buNone/>
            </a:pPr>
            <a:r>
              <a:rPr lang="en-US" sz="2400" b="1" i="0" u="none" strike="noStrike" cap="none">
                <a:solidFill>
                  <a:srgbClr val="1B3A6B"/>
                </a:solidFill>
                <a:latin typeface="Calibri"/>
                <a:ea typeface="Calibri"/>
                <a:cs typeface="Calibri"/>
                <a:sym typeface="Calibri"/>
              </a:rPr>
              <a:t>Definitions and Theoretical Models</a:t>
            </a:r>
            <a:endParaRPr sz="2400" b="0" i="0" u="none" strike="noStrike" cap="none">
              <a:solidFill>
                <a:schemeClr val="dk1"/>
              </a:solidFill>
              <a:latin typeface="Calibri"/>
              <a:ea typeface="Calibri"/>
              <a:cs typeface="Calibri"/>
              <a:sym typeface="Calibri"/>
            </a:endParaRPr>
          </a:p>
        </p:txBody>
      </p:sp>
      <p:cxnSp>
        <p:nvCxnSpPr>
          <p:cNvPr id="43" name="Google Shape;43;p3"/>
          <p:cNvCxnSpPr/>
          <p:nvPr/>
        </p:nvCxnSpPr>
        <p:spPr>
          <a:xfrm>
            <a:off x="457200" y="777240"/>
            <a:ext cx="8229600" cy="0"/>
          </a:xfrm>
          <a:prstGeom prst="straightConnector1">
            <a:avLst/>
          </a:prstGeom>
          <a:noFill/>
          <a:ln w="12700" cap="flat" cmpd="sng">
            <a:solidFill>
              <a:srgbClr val="2C5F9E"/>
            </a:solidFill>
            <a:prstDash val="solid"/>
            <a:round/>
            <a:headEnd type="none" w="sm" len="sm"/>
            <a:tailEnd type="none" w="sm" len="sm"/>
          </a:ln>
        </p:spPr>
      </p:cxnSp>
      <p:sp>
        <p:nvSpPr>
          <p:cNvPr id="44" name="Google Shape;44;p3"/>
          <p:cNvSpPr/>
          <p:nvPr/>
        </p:nvSpPr>
        <p:spPr>
          <a:xfrm>
            <a:off x="457200" y="1097280"/>
            <a:ext cx="3840600" cy="347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B3A6B"/>
              </a:buClr>
              <a:buSzPts val="1400"/>
              <a:buFont typeface="Calibri"/>
              <a:buNone/>
            </a:pPr>
            <a:r>
              <a:rPr lang="en-US" sz="1400" b="1" i="0" u="none" strike="noStrike" cap="none">
                <a:solidFill>
                  <a:srgbClr val="1B3A6B"/>
                </a:solidFill>
                <a:latin typeface="Calibri"/>
                <a:ea typeface="Calibri"/>
                <a:cs typeface="Calibri"/>
                <a:sym typeface="Calibri"/>
              </a:rPr>
              <a:t>Key Definitions</a:t>
            </a:r>
            <a:endParaRPr sz="1400" b="0" i="0" u="none" strike="noStrike" cap="none">
              <a:solidFill>
                <a:schemeClr val="dk1"/>
              </a:solidFill>
              <a:latin typeface="Calibri"/>
              <a:ea typeface="Calibri"/>
              <a:cs typeface="Calibri"/>
              <a:sym typeface="Calibri"/>
            </a:endParaRPr>
          </a:p>
        </p:txBody>
      </p:sp>
      <p:sp>
        <p:nvSpPr>
          <p:cNvPr id="45" name="Google Shape;45;p3"/>
          <p:cNvSpPr/>
          <p:nvPr/>
        </p:nvSpPr>
        <p:spPr>
          <a:xfrm>
            <a:off x="457200" y="1508760"/>
            <a:ext cx="3840600" cy="896100"/>
          </a:xfrm>
          <a:prstGeom prst="rect">
            <a:avLst/>
          </a:prstGeom>
          <a:solidFill>
            <a:srgbClr val="FFFFFF"/>
          </a:solidFill>
          <a:ln w="12700" cap="flat" cmpd="sng">
            <a:solidFill>
              <a:srgbClr val="D6E4F7"/>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594360" y="1563624"/>
            <a:ext cx="3566100" cy="7863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2C5F9E"/>
              </a:buClr>
              <a:buSzPts val="1100"/>
              <a:buFont typeface="Calibri"/>
              <a:buNone/>
            </a:pPr>
            <a:r>
              <a:rPr lang="en-US" sz="1100" b="1" i="0" u="none" strike="noStrike" cap="none">
                <a:solidFill>
                  <a:srgbClr val="2C5F9E"/>
                </a:solidFill>
                <a:latin typeface="Calibri"/>
                <a:ea typeface="Calibri"/>
                <a:cs typeface="Calibri"/>
                <a:sym typeface="Calibri"/>
              </a:rPr>
              <a:t>Health (WHO, 1948)</a:t>
            </a:r>
            <a:br>
              <a:rPr lang="en-US" sz="1100" b="1" i="0" u="none" strike="noStrike" cap="none">
                <a:solidFill>
                  <a:srgbClr val="2C5F9E"/>
                </a:solidFill>
                <a:latin typeface="Calibri"/>
                <a:ea typeface="Calibri"/>
                <a:cs typeface="Calibri"/>
                <a:sym typeface="Calibri"/>
              </a:rPr>
            </a:br>
            <a:endParaRPr sz="110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Clr>
                <a:srgbClr val="1A1A2E"/>
              </a:buClr>
              <a:buSzPts val="1100"/>
              <a:buFont typeface="Calibri"/>
              <a:buNone/>
            </a:pPr>
            <a:r>
              <a:rPr lang="en-US" sz="1100" b="0" i="0" u="none" strike="noStrike" cap="none">
                <a:solidFill>
                  <a:srgbClr val="1A1A2E"/>
                </a:solidFill>
                <a:latin typeface="Calibri"/>
                <a:ea typeface="Calibri"/>
                <a:cs typeface="Calibri"/>
                <a:sym typeface="Calibri"/>
              </a:rPr>
              <a:t>Complete physical, mental and social well-being not merely the absence of disease.</a:t>
            </a:r>
            <a:endParaRPr sz="1100" b="0" i="0" u="none" strike="noStrike" cap="none">
              <a:solidFill>
                <a:schemeClr val="dk1"/>
              </a:solidFill>
              <a:latin typeface="Calibri"/>
              <a:ea typeface="Calibri"/>
              <a:cs typeface="Calibri"/>
              <a:sym typeface="Calibri"/>
            </a:endParaRPr>
          </a:p>
        </p:txBody>
      </p:sp>
      <p:sp>
        <p:nvSpPr>
          <p:cNvPr id="47" name="Google Shape;47;p3"/>
          <p:cNvSpPr/>
          <p:nvPr/>
        </p:nvSpPr>
        <p:spPr>
          <a:xfrm>
            <a:off x="457200" y="2496312"/>
            <a:ext cx="3840600" cy="896100"/>
          </a:xfrm>
          <a:prstGeom prst="rect">
            <a:avLst/>
          </a:prstGeom>
          <a:solidFill>
            <a:srgbClr val="FFFFFF"/>
          </a:solidFill>
          <a:ln w="12700" cap="flat" cmpd="sng">
            <a:solidFill>
              <a:srgbClr val="D6E4F7"/>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3"/>
          <p:cNvSpPr/>
          <p:nvPr/>
        </p:nvSpPr>
        <p:spPr>
          <a:xfrm>
            <a:off x="594360" y="2551176"/>
            <a:ext cx="3566100" cy="7863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2C5F9E"/>
              </a:buClr>
              <a:buSzPts val="1100"/>
              <a:buFont typeface="Calibri"/>
              <a:buNone/>
            </a:pPr>
            <a:r>
              <a:rPr lang="en-US" sz="1100" b="1" i="0" u="none" strike="noStrike" cap="none">
                <a:solidFill>
                  <a:srgbClr val="2C5F9E"/>
                </a:solidFill>
                <a:latin typeface="Calibri"/>
                <a:ea typeface="Calibri"/>
                <a:cs typeface="Calibri"/>
                <a:sym typeface="Calibri"/>
              </a:rPr>
              <a:t>Wellbeing (ONS, 2023)</a:t>
            </a:r>
            <a:br>
              <a:rPr lang="en-US" sz="1100" b="1" i="0" u="none" strike="noStrike" cap="none">
                <a:solidFill>
                  <a:srgbClr val="2C5F9E"/>
                </a:solidFill>
                <a:latin typeface="Calibri"/>
                <a:ea typeface="Calibri"/>
                <a:cs typeface="Calibri"/>
                <a:sym typeface="Calibri"/>
              </a:rPr>
            </a:br>
            <a:endParaRPr sz="110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Clr>
                <a:srgbClr val="1A1A2E"/>
              </a:buClr>
              <a:buSzPts val="1100"/>
              <a:buFont typeface="Calibri"/>
              <a:buNone/>
            </a:pPr>
            <a:r>
              <a:rPr lang="en-US" sz="1100" b="0" i="0" u="none" strike="noStrike" cap="none">
                <a:solidFill>
                  <a:srgbClr val="1A1A2E"/>
                </a:solidFill>
                <a:latin typeface="Calibri"/>
                <a:ea typeface="Calibri"/>
                <a:cs typeface="Calibri"/>
                <a:sym typeface="Calibri"/>
              </a:rPr>
              <a:t>Subjective (happiness, satisfaction) and objective (income, education, environment) dimensions.</a:t>
            </a:r>
            <a:endParaRPr sz="1100" b="0" i="0" u="none" strike="noStrike" cap="none">
              <a:solidFill>
                <a:schemeClr val="dk1"/>
              </a:solidFill>
              <a:latin typeface="Calibri"/>
              <a:ea typeface="Calibri"/>
              <a:cs typeface="Calibri"/>
              <a:sym typeface="Calibri"/>
            </a:endParaRPr>
          </a:p>
        </p:txBody>
      </p:sp>
      <p:sp>
        <p:nvSpPr>
          <p:cNvPr id="49" name="Google Shape;49;p3"/>
          <p:cNvSpPr/>
          <p:nvPr/>
        </p:nvSpPr>
        <p:spPr>
          <a:xfrm>
            <a:off x="457200" y="3483864"/>
            <a:ext cx="3840600" cy="896100"/>
          </a:xfrm>
          <a:prstGeom prst="rect">
            <a:avLst/>
          </a:prstGeom>
          <a:solidFill>
            <a:srgbClr val="FFFFFF"/>
          </a:solidFill>
          <a:ln w="12700" cap="flat" cmpd="sng">
            <a:solidFill>
              <a:srgbClr val="D6E4F7"/>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3"/>
          <p:cNvSpPr/>
          <p:nvPr/>
        </p:nvSpPr>
        <p:spPr>
          <a:xfrm>
            <a:off x="594360" y="3538728"/>
            <a:ext cx="3566100" cy="7863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2C5F9E"/>
              </a:buClr>
              <a:buSzPts val="1100"/>
              <a:buFont typeface="Calibri"/>
              <a:buNone/>
            </a:pPr>
            <a:r>
              <a:rPr lang="en-US" sz="1100" b="1" i="0" u="none" strike="noStrike" cap="none">
                <a:solidFill>
                  <a:srgbClr val="2C5F9E"/>
                </a:solidFill>
                <a:latin typeface="Calibri"/>
                <a:ea typeface="Calibri"/>
                <a:cs typeface="Calibri"/>
                <a:sym typeface="Calibri"/>
              </a:rPr>
              <a:t>Sustainable Development (Brundtland, 1987)</a:t>
            </a:r>
            <a:br>
              <a:rPr lang="en-US" sz="1100" b="1" i="0" u="none" strike="noStrike" cap="none">
                <a:solidFill>
                  <a:srgbClr val="2C5F9E"/>
                </a:solidFill>
                <a:latin typeface="Calibri"/>
                <a:ea typeface="Calibri"/>
                <a:cs typeface="Calibri"/>
                <a:sym typeface="Calibri"/>
              </a:rPr>
            </a:br>
            <a:endParaRPr sz="110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Clr>
                <a:srgbClr val="1A1A2E"/>
              </a:buClr>
              <a:buSzPts val="1100"/>
              <a:buFont typeface="Calibri"/>
              <a:buNone/>
            </a:pPr>
            <a:r>
              <a:rPr lang="en-US" sz="1100" b="0" i="0" u="none" strike="noStrike" cap="none">
                <a:solidFill>
                  <a:srgbClr val="1A1A2E"/>
                </a:solidFill>
                <a:latin typeface="Calibri"/>
                <a:ea typeface="Calibri"/>
                <a:cs typeface="Calibri"/>
                <a:sym typeface="Calibri"/>
              </a:rPr>
              <a:t>Meeting present needs without compromising future generations' ability to meet their own.</a:t>
            </a:r>
            <a:endParaRPr sz="1100" b="0" i="0" u="none" strike="noStrike" cap="none">
              <a:solidFill>
                <a:schemeClr val="dk1"/>
              </a:solidFill>
              <a:latin typeface="Calibri"/>
              <a:ea typeface="Calibri"/>
              <a:cs typeface="Calibri"/>
              <a:sym typeface="Calibri"/>
            </a:endParaRPr>
          </a:p>
        </p:txBody>
      </p:sp>
      <p:sp>
        <p:nvSpPr>
          <p:cNvPr id="51" name="Google Shape;51;p3"/>
          <p:cNvSpPr/>
          <p:nvPr/>
        </p:nvSpPr>
        <p:spPr>
          <a:xfrm>
            <a:off x="4663440" y="1097280"/>
            <a:ext cx="4023300" cy="347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B3A6B"/>
              </a:buClr>
              <a:buSzPts val="1400"/>
              <a:buFont typeface="Calibri"/>
              <a:buNone/>
            </a:pPr>
            <a:r>
              <a:rPr lang="en-US" sz="1400" b="1" i="0" u="none" strike="noStrike" cap="none">
                <a:solidFill>
                  <a:srgbClr val="1B3A6B"/>
                </a:solidFill>
                <a:latin typeface="Calibri"/>
                <a:ea typeface="Calibri"/>
                <a:cs typeface="Calibri"/>
                <a:sym typeface="Calibri"/>
              </a:rPr>
              <a:t>Theoretical Models</a:t>
            </a:r>
            <a:endParaRPr sz="1400" b="0" i="0" u="none" strike="noStrike" cap="none">
              <a:solidFill>
                <a:schemeClr val="dk1"/>
              </a:solidFill>
              <a:latin typeface="Calibri"/>
              <a:ea typeface="Calibri"/>
              <a:cs typeface="Calibri"/>
              <a:sym typeface="Calibri"/>
            </a:endParaRPr>
          </a:p>
        </p:txBody>
      </p:sp>
      <p:sp>
        <p:nvSpPr>
          <p:cNvPr id="52" name="Google Shape;52;p3"/>
          <p:cNvSpPr/>
          <p:nvPr/>
        </p:nvSpPr>
        <p:spPr>
          <a:xfrm>
            <a:off x="4663440" y="1508760"/>
            <a:ext cx="4023300" cy="896100"/>
          </a:xfrm>
          <a:prstGeom prst="rect">
            <a:avLst/>
          </a:prstGeom>
          <a:solidFill>
            <a:srgbClr val="FFFFFF"/>
          </a:solidFill>
          <a:ln w="12700" cap="flat" cmpd="sng">
            <a:solidFill>
              <a:srgbClr val="D6E4F7"/>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3"/>
          <p:cNvSpPr/>
          <p:nvPr/>
        </p:nvSpPr>
        <p:spPr>
          <a:xfrm>
            <a:off x="4736592" y="1600200"/>
            <a:ext cx="274200" cy="274200"/>
          </a:xfrm>
          <a:prstGeom prst="ellipse">
            <a:avLst/>
          </a:prstGeom>
          <a:solidFill>
            <a:srgbClr val="1B3A6B"/>
          </a:solidFill>
          <a:ln w="12700" cap="flat" cmpd="sng">
            <a:solidFill>
              <a:srgbClr val="1B3A6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3"/>
          <p:cNvSpPr/>
          <p:nvPr/>
        </p:nvSpPr>
        <p:spPr>
          <a:xfrm>
            <a:off x="4736592" y="1600200"/>
            <a:ext cx="274200" cy="274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100"/>
              <a:buFont typeface="Calibri"/>
              <a:buNone/>
            </a:pPr>
            <a:r>
              <a:rPr lang="en-US" sz="1100" b="1" i="0" u="none" strike="noStrike" cap="none">
                <a:solidFill>
                  <a:srgbClr val="FFFFFF"/>
                </a:solidFill>
                <a:latin typeface="Calibri"/>
                <a:ea typeface="Calibri"/>
                <a:cs typeface="Calibri"/>
                <a:sym typeface="Calibri"/>
              </a:rPr>
              <a:t>1</a:t>
            </a:r>
            <a:endParaRPr sz="1100" b="0" i="0" u="none" strike="noStrike" cap="none">
              <a:solidFill>
                <a:schemeClr val="dk1"/>
              </a:solidFill>
              <a:latin typeface="Calibri"/>
              <a:ea typeface="Calibri"/>
              <a:cs typeface="Calibri"/>
              <a:sym typeface="Calibri"/>
            </a:endParaRPr>
          </a:p>
        </p:txBody>
      </p:sp>
      <p:sp>
        <p:nvSpPr>
          <p:cNvPr id="55" name="Google Shape;55;p3"/>
          <p:cNvSpPr/>
          <p:nvPr/>
        </p:nvSpPr>
        <p:spPr>
          <a:xfrm>
            <a:off x="5074920" y="1563624"/>
            <a:ext cx="3547800" cy="7863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2C5F9E"/>
              </a:buClr>
              <a:buSzPts val="1050"/>
              <a:buFont typeface="Calibri"/>
              <a:buNone/>
            </a:pPr>
            <a:r>
              <a:rPr lang="en-US" sz="1050" b="1" i="0" u="none" strike="noStrike" cap="none">
                <a:solidFill>
                  <a:srgbClr val="2C5F9E"/>
                </a:solidFill>
                <a:latin typeface="Calibri"/>
                <a:ea typeface="Calibri"/>
                <a:cs typeface="Calibri"/>
                <a:sym typeface="Calibri"/>
              </a:rPr>
              <a:t>Biopsychosocial Model  </a:t>
            </a:r>
            <a:r>
              <a:rPr lang="en-US" sz="1050" b="0" i="0" u="none" strike="noStrike" cap="none">
                <a:solidFill>
                  <a:srgbClr val="1A1A2E"/>
                </a:solidFill>
                <a:latin typeface="Calibri"/>
                <a:ea typeface="Calibri"/>
                <a:cs typeface="Calibri"/>
                <a:sym typeface="Calibri"/>
              </a:rPr>
              <a:t>Engel (1977)  integrates biological, psychological and social factors; challenged purely biomedical thinking and reshaped how services are designed.</a:t>
            </a:r>
            <a:endParaRPr sz="1050" b="0" i="0" u="none" strike="noStrike" cap="none">
              <a:solidFill>
                <a:schemeClr val="dk1"/>
              </a:solidFill>
              <a:latin typeface="Calibri"/>
              <a:ea typeface="Calibri"/>
              <a:cs typeface="Calibri"/>
              <a:sym typeface="Calibri"/>
            </a:endParaRPr>
          </a:p>
        </p:txBody>
      </p:sp>
      <p:sp>
        <p:nvSpPr>
          <p:cNvPr id="56" name="Google Shape;56;p3"/>
          <p:cNvSpPr/>
          <p:nvPr/>
        </p:nvSpPr>
        <p:spPr>
          <a:xfrm>
            <a:off x="4663440" y="2496312"/>
            <a:ext cx="4023300" cy="896100"/>
          </a:xfrm>
          <a:prstGeom prst="rect">
            <a:avLst/>
          </a:prstGeom>
          <a:solidFill>
            <a:srgbClr val="FFFFFF"/>
          </a:solidFill>
          <a:ln w="12700" cap="flat" cmpd="sng">
            <a:solidFill>
              <a:srgbClr val="D6E4F7"/>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3"/>
          <p:cNvSpPr/>
          <p:nvPr/>
        </p:nvSpPr>
        <p:spPr>
          <a:xfrm>
            <a:off x="4736592" y="2587752"/>
            <a:ext cx="274200" cy="274200"/>
          </a:xfrm>
          <a:prstGeom prst="ellipse">
            <a:avLst/>
          </a:prstGeom>
          <a:solidFill>
            <a:srgbClr val="1B3A6B"/>
          </a:solidFill>
          <a:ln w="12700" cap="flat" cmpd="sng">
            <a:solidFill>
              <a:srgbClr val="1B3A6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3"/>
          <p:cNvSpPr/>
          <p:nvPr/>
        </p:nvSpPr>
        <p:spPr>
          <a:xfrm>
            <a:off x="4736592" y="2587752"/>
            <a:ext cx="274200" cy="274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100"/>
              <a:buFont typeface="Calibri"/>
              <a:buNone/>
            </a:pPr>
            <a:r>
              <a:rPr lang="en-US" sz="1100" b="1" i="0" u="none" strike="noStrike" cap="none">
                <a:solidFill>
                  <a:srgbClr val="FFFFFF"/>
                </a:solidFill>
                <a:latin typeface="Calibri"/>
                <a:ea typeface="Calibri"/>
                <a:cs typeface="Calibri"/>
                <a:sym typeface="Calibri"/>
              </a:rPr>
              <a:t>2</a:t>
            </a:r>
            <a:endParaRPr sz="1100" b="0" i="0" u="none" strike="noStrike" cap="none">
              <a:solidFill>
                <a:schemeClr val="dk1"/>
              </a:solidFill>
              <a:latin typeface="Calibri"/>
              <a:ea typeface="Calibri"/>
              <a:cs typeface="Calibri"/>
              <a:sym typeface="Calibri"/>
            </a:endParaRPr>
          </a:p>
        </p:txBody>
      </p:sp>
      <p:sp>
        <p:nvSpPr>
          <p:cNvPr id="59" name="Google Shape;59;p3"/>
          <p:cNvSpPr/>
          <p:nvPr/>
        </p:nvSpPr>
        <p:spPr>
          <a:xfrm>
            <a:off x="5074920" y="2551176"/>
            <a:ext cx="3547800" cy="7863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2C5F9E"/>
              </a:buClr>
              <a:buSzPts val="1050"/>
              <a:buFont typeface="Calibri"/>
              <a:buNone/>
            </a:pPr>
            <a:r>
              <a:rPr lang="en-US" sz="1050" b="1" i="0" u="none" strike="noStrike" cap="none">
                <a:solidFill>
                  <a:srgbClr val="2C5F9E"/>
                </a:solidFill>
                <a:latin typeface="Calibri"/>
                <a:ea typeface="Calibri"/>
                <a:cs typeface="Calibri"/>
                <a:sym typeface="Calibri"/>
              </a:rPr>
              <a:t>Ecological Model  </a:t>
            </a:r>
            <a:r>
              <a:rPr lang="en-US" sz="1050" b="0" i="0" u="none" strike="noStrike" cap="none">
                <a:solidFill>
                  <a:srgbClr val="1A1A2E"/>
                </a:solidFill>
                <a:latin typeface="Calibri"/>
                <a:ea typeface="Calibri"/>
                <a:cs typeface="Calibri"/>
                <a:sym typeface="Calibri"/>
              </a:rPr>
              <a:t>Bronfenbrenner (1979) individuals exist within layered social systems; health is shaped from family to national policy. Explains why postcode predicts outcomes.</a:t>
            </a:r>
            <a:endParaRPr sz="1050" b="0" i="0" u="none" strike="noStrike" cap="none">
              <a:solidFill>
                <a:schemeClr val="dk1"/>
              </a:solidFill>
              <a:latin typeface="Calibri"/>
              <a:ea typeface="Calibri"/>
              <a:cs typeface="Calibri"/>
              <a:sym typeface="Calibri"/>
            </a:endParaRPr>
          </a:p>
        </p:txBody>
      </p:sp>
      <p:sp>
        <p:nvSpPr>
          <p:cNvPr id="60" name="Google Shape;60;p3"/>
          <p:cNvSpPr/>
          <p:nvPr/>
        </p:nvSpPr>
        <p:spPr>
          <a:xfrm>
            <a:off x="4663440" y="3483864"/>
            <a:ext cx="4023300" cy="896100"/>
          </a:xfrm>
          <a:prstGeom prst="rect">
            <a:avLst/>
          </a:prstGeom>
          <a:solidFill>
            <a:srgbClr val="FFFFFF"/>
          </a:solidFill>
          <a:ln w="12700" cap="flat" cmpd="sng">
            <a:solidFill>
              <a:srgbClr val="D6E4F7"/>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a:off x="4736592" y="3575304"/>
            <a:ext cx="274200" cy="274200"/>
          </a:xfrm>
          <a:prstGeom prst="ellipse">
            <a:avLst/>
          </a:prstGeom>
          <a:solidFill>
            <a:srgbClr val="1B3A6B"/>
          </a:solidFill>
          <a:ln w="12700" cap="flat" cmpd="sng">
            <a:solidFill>
              <a:srgbClr val="1B3A6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a:off x="4736592" y="3575304"/>
            <a:ext cx="274200" cy="2742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1100"/>
              <a:buFont typeface="Calibri"/>
              <a:buNone/>
            </a:pPr>
            <a:r>
              <a:rPr lang="en-US" sz="1100" b="1" i="0" u="none" strike="noStrike" cap="none">
                <a:solidFill>
                  <a:srgbClr val="FFFFFF"/>
                </a:solidFill>
                <a:latin typeface="Calibri"/>
                <a:ea typeface="Calibri"/>
                <a:cs typeface="Calibri"/>
                <a:sym typeface="Calibri"/>
              </a:rPr>
              <a:t>3</a:t>
            </a:r>
            <a:endParaRPr sz="1100" b="0" i="0" u="none" strike="noStrike" cap="none">
              <a:solidFill>
                <a:schemeClr val="dk1"/>
              </a:solidFill>
              <a:latin typeface="Calibri"/>
              <a:ea typeface="Calibri"/>
              <a:cs typeface="Calibri"/>
              <a:sym typeface="Calibri"/>
            </a:endParaRPr>
          </a:p>
        </p:txBody>
      </p:sp>
      <p:sp>
        <p:nvSpPr>
          <p:cNvPr id="63" name="Google Shape;63;p3"/>
          <p:cNvSpPr/>
          <p:nvPr/>
        </p:nvSpPr>
        <p:spPr>
          <a:xfrm>
            <a:off x="5074920" y="3538728"/>
            <a:ext cx="3547800" cy="7863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2C5F9E"/>
              </a:buClr>
              <a:buSzPts val="1050"/>
              <a:buFont typeface="Calibri"/>
              <a:buNone/>
            </a:pPr>
            <a:r>
              <a:rPr lang="en-US" sz="1050" b="1" i="0" u="none" strike="noStrike" cap="none">
                <a:solidFill>
                  <a:srgbClr val="2C5F9E"/>
                </a:solidFill>
                <a:latin typeface="Calibri"/>
                <a:ea typeface="Calibri"/>
                <a:cs typeface="Calibri"/>
                <a:sym typeface="Calibri"/>
              </a:rPr>
              <a:t>Holistic Model  </a:t>
            </a:r>
            <a:r>
              <a:rPr lang="en-US" sz="1050" b="0" i="0" u="none" strike="noStrike" cap="none">
                <a:solidFill>
                  <a:srgbClr val="1A1A2E"/>
                </a:solidFill>
                <a:latin typeface="Calibri"/>
                <a:ea typeface="Calibri"/>
                <a:cs typeface="Calibri"/>
                <a:sym typeface="Calibri"/>
              </a:rPr>
              <a:t>Bridges physical, mental, emotional and spiritual dimensions; underpins person-centred care, NICE guidelines and NHS wellbeing frameworks.</a:t>
            </a:r>
            <a:endParaRPr sz="1050" b="0" i="0" u="none" strike="noStrike" cap="none">
              <a:solidFill>
                <a:schemeClr val="dk1"/>
              </a:solidFill>
              <a:latin typeface="Calibri"/>
              <a:ea typeface="Calibri"/>
              <a:cs typeface="Calibri"/>
              <a:sym typeface="Calibri"/>
            </a:endParaRPr>
          </a:p>
        </p:txBody>
      </p:sp>
      <p:sp>
        <p:nvSpPr>
          <p:cNvPr id="64" name="Google Shape;64;p3"/>
          <p:cNvSpPr/>
          <p:nvPr/>
        </p:nvSpPr>
        <p:spPr>
          <a:xfrm>
            <a:off x="457200" y="4846320"/>
            <a:ext cx="8229600" cy="2013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A6A80"/>
              </a:buClr>
              <a:buSzPts val="850"/>
              <a:buFont typeface="Calibri"/>
              <a:buNone/>
            </a:pPr>
            <a:r>
              <a:rPr lang="en-US" sz="850" b="1" i="1" u="none" strike="noStrike" cap="none">
                <a:latin typeface="Calibri"/>
                <a:ea typeface="Calibri"/>
                <a:cs typeface="Calibri"/>
                <a:sym typeface="Calibri"/>
              </a:rPr>
              <a:t>Engel (1977). Science, 196(4286), pp.129–136  |  Bronfenbrenner (1979). The Ecology of Human Development. Cambridge: Harvard UP  |  ONS (2023). Measures of National Wellbeing</a:t>
            </a:r>
            <a:endParaRPr sz="850" b="1" i="0" u="none" strike="noStrike" cap="none">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4F7FC"/>
        </a:solidFill>
        <a:effectLst/>
      </p:bgPr>
    </p:bg>
    <p:spTree>
      <p:nvGrpSpPr>
        <p:cNvPr id="1" name="Shape 65"/>
        <p:cNvGrpSpPr/>
        <p:nvPr/>
      </p:nvGrpSpPr>
      <p:grpSpPr>
        <a:xfrm>
          <a:off x="0" y="0"/>
          <a:ext cx="0" cy="0"/>
          <a:chOff x="0" y="0"/>
          <a:chExt cx="0" cy="0"/>
        </a:xfrm>
      </p:grpSpPr>
      <p:sp>
        <p:nvSpPr>
          <p:cNvPr id="66" name="Google Shape;66;p4"/>
          <p:cNvSpPr/>
          <p:nvPr/>
        </p:nvSpPr>
        <p:spPr>
          <a:xfrm>
            <a:off x="457200" y="201168"/>
            <a:ext cx="8229600" cy="5028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B3A6B"/>
              </a:buClr>
              <a:buSzPts val="2400"/>
              <a:buFont typeface="Calibri"/>
              <a:buNone/>
            </a:pPr>
            <a:r>
              <a:rPr lang="en-US" sz="2400" b="1" i="0" u="none" strike="noStrike" cap="none">
                <a:solidFill>
                  <a:srgbClr val="1B3A6B"/>
                </a:solidFill>
                <a:latin typeface="Calibri"/>
                <a:ea typeface="Calibri"/>
                <a:cs typeface="Calibri"/>
                <a:sym typeface="Calibri"/>
              </a:rPr>
              <a:t>UN Sustainable Development Goals — SDG 3 in UK Context</a:t>
            </a:r>
            <a:endParaRPr sz="2400" b="0" i="0" u="none" strike="noStrike" cap="none">
              <a:solidFill>
                <a:schemeClr val="dk1"/>
              </a:solidFill>
              <a:latin typeface="Calibri"/>
              <a:ea typeface="Calibri"/>
              <a:cs typeface="Calibri"/>
              <a:sym typeface="Calibri"/>
            </a:endParaRPr>
          </a:p>
        </p:txBody>
      </p:sp>
      <p:cxnSp>
        <p:nvCxnSpPr>
          <p:cNvPr id="67" name="Google Shape;67;p4"/>
          <p:cNvCxnSpPr/>
          <p:nvPr/>
        </p:nvCxnSpPr>
        <p:spPr>
          <a:xfrm>
            <a:off x="457200" y="777240"/>
            <a:ext cx="8229600" cy="0"/>
          </a:xfrm>
          <a:prstGeom prst="straightConnector1">
            <a:avLst/>
          </a:prstGeom>
          <a:noFill/>
          <a:ln w="12700" cap="flat" cmpd="sng">
            <a:solidFill>
              <a:srgbClr val="2C5F9E"/>
            </a:solidFill>
            <a:prstDash val="solid"/>
            <a:round/>
            <a:headEnd type="none" w="sm" len="sm"/>
            <a:tailEnd type="none" w="sm" len="sm"/>
          </a:ln>
        </p:spPr>
      </p:cxnSp>
      <p:sp>
        <p:nvSpPr>
          <p:cNvPr id="68" name="Google Shape;68;p4"/>
          <p:cNvSpPr/>
          <p:nvPr/>
        </p:nvSpPr>
        <p:spPr>
          <a:xfrm>
            <a:off x="457200" y="1078992"/>
            <a:ext cx="8229600" cy="7773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250"/>
              <a:buFont typeface="Calibri"/>
              <a:buNone/>
            </a:pPr>
            <a:r>
              <a:rPr lang="en-US" sz="1250" b="0" i="0" u="none" strike="noStrike" cap="none">
                <a:solidFill>
                  <a:srgbClr val="1A1A2E"/>
                </a:solidFill>
                <a:latin typeface="Calibri"/>
                <a:ea typeface="Calibri"/>
                <a:cs typeface="Calibri"/>
                <a:sym typeface="Calibri"/>
              </a:rPr>
              <a:t>The UN's 17 Sustainable Development Goals (2015) represent the most ambitious global health and equity agenda ever adopted. SDG 3  'Good Health and Well-Being'  directly commits the UK to universal health coverage, prevention of premature mortality from non-communicable diseases, and reduced health inequalities by 2030 (UN, 2015).</a:t>
            </a:r>
            <a:endParaRPr sz="1250" b="0" i="0" u="none" strike="noStrike" cap="none">
              <a:solidFill>
                <a:schemeClr val="dk1"/>
              </a:solidFill>
              <a:latin typeface="Calibri"/>
              <a:ea typeface="Calibri"/>
              <a:cs typeface="Calibri"/>
              <a:sym typeface="Calibri"/>
            </a:endParaRPr>
          </a:p>
        </p:txBody>
      </p:sp>
      <p:sp>
        <p:nvSpPr>
          <p:cNvPr id="69" name="Google Shape;69;p4"/>
          <p:cNvSpPr/>
          <p:nvPr/>
        </p:nvSpPr>
        <p:spPr>
          <a:xfrm>
            <a:off x="457200" y="1965960"/>
            <a:ext cx="3931800" cy="1079100"/>
          </a:xfrm>
          <a:prstGeom prst="rect">
            <a:avLst/>
          </a:prstGeom>
          <a:solidFill>
            <a:srgbClr val="FFFFFF"/>
          </a:solidFill>
          <a:ln w="12700" cap="flat" cmpd="sng">
            <a:solidFill>
              <a:srgbClr val="D6E4F7"/>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4"/>
          <p:cNvSpPr/>
          <p:nvPr/>
        </p:nvSpPr>
        <p:spPr>
          <a:xfrm>
            <a:off x="594360" y="2057400"/>
            <a:ext cx="3657600" cy="3108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B3A6B"/>
              </a:buClr>
              <a:buSzPts val="1300"/>
              <a:buFont typeface="Calibri"/>
              <a:buNone/>
            </a:pPr>
            <a:r>
              <a:rPr lang="en-US" sz="1300" b="1" i="0" u="none" strike="noStrike" cap="none">
                <a:solidFill>
                  <a:srgbClr val="1B3A6B"/>
                </a:solidFill>
                <a:latin typeface="Calibri"/>
                <a:ea typeface="Calibri"/>
                <a:cs typeface="Calibri"/>
                <a:sym typeface="Calibri"/>
              </a:rPr>
              <a:t>SDG 3.4</a:t>
            </a:r>
            <a:endParaRPr sz="1300" b="0" i="0" u="none" strike="noStrike" cap="none">
              <a:solidFill>
                <a:schemeClr val="dk1"/>
              </a:solidFill>
              <a:latin typeface="Calibri"/>
              <a:ea typeface="Calibri"/>
              <a:cs typeface="Calibri"/>
              <a:sym typeface="Calibri"/>
            </a:endParaRPr>
          </a:p>
        </p:txBody>
      </p:sp>
      <p:sp>
        <p:nvSpPr>
          <p:cNvPr id="71" name="Google Shape;71;p4"/>
          <p:cNvSpPr/>
          <p:nvPr/>
        </p:nvSpPr>
        <p:spPr>
          <a:xfrm>
            <a:off x="594360" y="2368296"/>
            <a:ext cx="3657600" cy="6219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1100"/>
              <a:buFont typeface="Calibri"/>
              <a:buNone/>
            </a:pPr>
            <a:r>
              <a:rPr lang="en-US" sz="1100" b="0" i="0" u="none" strike="noStrike" cap="none">
                <a:solidFill>
                  <a:srgbClr val="1A1A2E"/>
                </a:solidFill>
                <a:latin typeface="Calibri"/>
                <a:ea typeface="Calibri"/>
                <a:cs typeface="Calibri"/>
                <a:sym typeface="Calibri"/>
              </a:rPr>
              <a:t>Reduce premature NCD mortality by one third through prevention and treatment by 2030</a:t>
            </a:r>
            <a:endParaRPr sz="1100" b="0" i="0" u="none" strike="noStrike" cap="none">
              <a:solidFill>
                <a:schemeClr val="dk1"/>
              </a:solidFill>
              <a:latin typeface="Calibri"/>
              <a:ea typeface="Calibri"/>
              <a:cs typeface="Calibri"/>
              <a:sym typeface="Calibri"/>
            </a:endParaRPr>
          </a:p>
        </p:txBody>
      </p:sp>
      <p:sp>
        <p:nvSpPr>
          <p:cNvPr id="72" name="Google Shape;72;p4"/>
          <p:cNvSpPr/>
          <p:nvPr/>
        </p:nvSpPr>
        <p:spPr>
          <a:xfrm>
            <a:off x="4709160" y="1965960"/>
            <a:ext cx="3931800" cy="1079100"/>
          </a:xfrm>
          <a:prstGeom prst="rect">
            <a:avLst/>
          </a:prstGeom>
          <a:solidFill>
            <a:srgbClr val="FFFFFF"/>
          </a:solidFill>
          <a:ln w="12700" cap="flat" cmpd="sng">
            <a:solidFill>
              <a:srgbClr val="D6E4F7"/>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4"/>
          <p:cNvSpPr/>
          <p:nvPr/>
        </p:nvSpPr>
        <p:spPr>
          <a:xfrm>
            <a:off x="4846320" y="2057400"/>
            <a:ext cx="3657600" cy="3108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B3A6B"/>
              </a:buClr>
              <a:buSzPts val="1300"/>
              <a:buFont typeface="Calibri"/>
              <a:buNone/>
            </a:pPr>
            <a:r>
              <a:rPr lang="en-US" sz="1300" b="1" i="0" u="none" strike="noStrike" cap="none">
                <a:solidFill>
                  <a:srgbClr val="1B3A6B"/>
                </a:solidFill>
                <a:latin typeface="Calibri"/>
                <a:ea typeface="Calibri"/>
                <a:cs typeface="Calibri"/>
                <a:sym typeface="Calibri"/>
              </a:rPr>
              <a:t>SDG 3.8</a:t>
            </a:r>
            <a:endParaRPr sz="1300" b="0" i="0" u="none" strike="noStrike" cap="none">
              <a:solidFill>
                <a:schemeClr val="dk1"/>
              </a:solidFill>
              <a:latin typeface="Calibri"/>
              <a:ea typeface="Calibri"/>
              <a:cs typeface="Calibri"/>
              <a:sym typeface="Calibri"/>
            </a:endParaRPr>
          </a:p>
        </p:txBody>
      </p:sp>
      <p:sp>
        <p:nvSpPr>
          <p:cNvPr id="74" name="Google Shape;74;p4"/>
          <p:cNvSpPr/>
          <p:nvPr/>
        </p:nvSpPr>
        <p:spPr>
          <a:xfrm>
            <a:off x="4846320" y="2368296"/>
            <a:ext cx="3657600" cy="6219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1100"/>
              <a:buFont typeface="Calibri"/>
              <a:buNone/>
            </a:pPr>
            <a:r>
              <a:rPr lang="en-US" sz="1100" b="0" i="0" u="none" strike="noStrike" cap="none">
                <a:solidFill>
                  <a:srgbClr val="1A1A2E"/>
                </a:solidFill>
                <a:latin typeface="Calibri"/>
                <a:ea typeface="Calibri"/>
                <a:cs typeface="Calibri"/>
                <a:sym typeface="Calibri"/>
              </a:rPr>
              <a:t>Achieve universal health coverage including financial risk protection and quality services</a:t>
            </a:r>
            <a:endParaRPr sz="1100" b="0" i="0" u="none" strike="noStrike" cap="none">
              <a:solidFill>
                <a:schemeClr val="dk1"/>
              </a:solidFill>
              <a:latin typeface="Calibri"/>
              <a:ea typeface="Calibri"/>
              <a:cs typeface="Calibri"/>
              <a:sym typeface="Calibri"/>
            </a:endParaRPr>
          </a:p>
        </p:txBody>
      </p:sp>
      <p:sp>
        <p:nvSpPr>
          <p:cNvPr id="75" name="Google Shape;75;p4"/>
          <p:cNvSpPr/>
          <p:nvPr/>
        </p:nvSpPr>
        <p:spPr>
          <a:xfrm>
            <a:off x="457200" y="3154680"/>
            <a:ext cx="3931800" cy="1079100"/>
          </a:xfrm>
          <a:prstGeom prst="rect">
            <a:avLst/>
          </a:prstGeom>
          <a:solidFill>
            <a:srgbClr val="FFFFFF"/>
          </a:solidFill>
          <a:ln w="12700" cap="flat" cmpd="sng">
            <a:solidFill>
              <a:srgbClr val="D6E4F7"/>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4"/>
          <p:cNvSpPr/>
          <p:nvPr/>
        </p:nvSpPr>
        <p:spPr>
          <a:xfrm>
            <a:off x="594360" y="3246120"/>
            <a:ext cx="3657600" cy="3108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B3A6B"/>
              </a:buClr>
              <a:buSzPts val="1300"/>
              <a:buFont typeface="Calibri"/>
              <a:buNone/>
            </a:pPr>
            <a:r>
              <a:rPr lang="en-US" sz="1300" b="1" i="0" u="none" strike="noStrike" cap="none">
                <a:solidFill>
                  <a:srgbClr val="1B3A6B"/>
                </a:solidFill>
                <a:latin typeface="Calibri"/>
                <a:ea typeface="Calibri"/>
                <a:cs typeface="Calibri"/>
                <a:sym typeface="Calibri"/>
              </a:rPr>
              <a:t>SDG 3.b</a:t>
            </a:r>
            <a:endParaRPr sz="1300" b="0" i="0" u="none" strike="noStrike" cap="none">
              <a:solidFill>
                <a:schemeClr val="dk1"/>
              </a:solidFill>
              <a:latin typeface="Calibri"/>
              <a:ea typeface="Calibri"/>
              <a:cs typeface="Calibri"/>
              <a:sym typeface="Calibri"/>
            </a:endParaRPr>
          </a:p>
        </p:txBody>
      </p:sp>
      <p:sp>
        <p:nvSpPr>
          <p:cNvPr id="77" name="Google Shape;77;p4"/>
          <p:cNvSpPr/>
          <p:nvPr/>
        </p:nvSpPr>
        <p:spPr>
          <a:xfrm>
            <a:off x="594360" y="3557016"/>
            <a:ext cx="3657600" cy="6219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1100"/>
              <a:buFont typeface="Calibri"/>
              <a:buNone/>
            </a:pPr>
            <a:r>
              <a:rPr lang="en-US" sz="1100" b="0" i="0" u="none" strike="noStrike" cap="none">
                <a:solidFill>
                  <a:srgbClr val="1A1A2E"/>
                </a:solidFill>
                <a:latin typeface="Calibri"/>
                <a:ea typeface="Calibri"/>
                <a:cs typeface="Calibri"/>
                <a:sym typeface="Calibri"/>
              </a:rPr>
              <a:t>Support R&amp;D for vaccines and medicines for communicable and non-communicable diseases</a:t>
            </a:r>
            <a:endParaRPr sz="1100" b="0" i="0" u="none" strike="noStrike" cap="none">
              <a:solidFill>
                <a:schemeClr val="dk1"/>
              </a:solidFill>
              <a:latin typeface="Calibri"/>
              <a:ea typeface="Calibri"/>
              <a:cs typeface="Calibri"/>
              <a:sym typeface="Calibri"/>
            </a:endParaRPr>
          </a:p>
        </p:txBody>
      </p:sp>
      <p:sp>
        <p:nvSpPr>
          <p:cNvPr id="78" name="Google Shape;78;p4"/>
          <p:cNvSpPr/>
          <p:nvPr/>
        </p:nvSpPr>
        <p:spPr>
          <a:xfrm>
            <a:off x="4709160" y="3154680"/>
            <a:ext cx="3931800" cy="1079100"/>
          </a:xfrm>
          <a:prstGeom prst="rect">
            <a:avLst/>
          </a:prstGeom>
          <a:solidFill>
            <a:srgbClr val="FFFFFF"/>
          </a:solidFill>
          <a:ln w="12700" cap="flat" cmpd="sng">
            <a:solidFill>
              <a:srgbClr val="D6E4F7"/>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4"/>
          <p:cNvSpPr/>
          <p:nvPr/>
        </p:nvSpPr>
        <p:spPr>
          <a:xfrm>
            <a:off x="4846320" y="3246120"/>
            <a:ext cx="3657600" cy="3108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B3A6B"/>
              </a:buClr>
              <a:buSzPts val="1300"/>
              <a:buFont typeface="Calibri"/>
              <a:buNone/>
            </a:pPr>
            <a:r>
              <a:rPr lang="en-US" sz="1300" b="1" i="0" u="none" strike="noStrike" cap="none">
                <a:solidFill>
                  <a:srgbClr val="1B3A6B"/>
                </a:solidFill>
                <a:latin typeface="Calibri"/>
                <a:ea typeface="Calibri"/>
                <a:cs typeface="Calibri"/>
                <a:sym typeface="Calibri"/>
              </a:rPr>
              <a:t>SDG 3.d</a:t>
            </a:r>
            <a:endParaRPr sz="1300" b="0" i="0" u="none" strike="noStrike" cap="none">
              <a:solidFill>
                <a:schemeClr val="dk1"/>
              </a:solidFill>
              <a:latin typeface="Calibri"/>
              <a:ea typeface="Calibri"/>
              <a:cs typeface="Calibri"/>
              <a:sym typeface="Calibri"/>
            </a:endParaRPr>
          </a:p>
        </p:txBody>
      </p:sp>
      <p:sp>
        <p:nvSpPr>
          <p:cNvPr id="80" name="Google Shape;80;p4"/>
          <p:cNvSpPr/>
          <p:nvPr/>
        </p:nvSpPr>
        <p:spPr>
          <a:xfrm>
            <a:off x="4846320" y="3557016"/>
            <a:ext cx="3657600" cy="6219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1100"/>
              <a:buFont typeface="Calibri"/>
              <a:buNone/>
            </a:pPr>
            <a:r>
              <a:rPr lang="en-US" sz="1100" b="0" i="0" u="none" strike="noStrike" cap="none">
                <a:solidFill>
                  <a:srgbClr val="1A1A2E"/>
                </a:solidFill>
                <a:latin typeface="Calibri"/>
                <a:ea typeface="Calibri"/>
                <a:cs typeface="Calibri"/>
                <a:sym typeface="Calibri"/>
              </a:rPr>
              <a:t>Strengthen national capacity for early warning, risk reduction and health security</a:t>
            </a:r>
            <a:endParaRPr sz="1100" b="0" i="0" u="none" strike="noStrike" cap="none">
              <a:solidFill>
                <a:schemeClr val="dk1"/>
              </a:solidFill>
              <a:latin typeface="Calibri"/>
              <a:ea typeface="Calibri"/>
              <a:cs typeface="Calibri"/>
              <a:sym typeface="Calibri"/>
            </a:endParaRPr>
          </a:p>
        </p:txBody>
      </p:sp>
      <p:sp>
        <p:nvSpPr>
          <p:cNvPr id="81" name="Google Shape;81;p4"/>
          <p:cNvSpPr/>
          <p:nvPr/>
        </p:nvSpPr>
        <p:spPr>
          <a:xfrm>
            <a:off x="457200" y="4361688"/>
            <a:ext cx="8229600" cy="502800"/>
          </a:xfrm>
          <a:prstGeom prst="rect">
            <a:avLst/>
          </a:prstGeom>
          <a:solidFill>
            <a:srgbClr val="1B3A6B"/>
          </a:solidFill>
          <a:ln w="12700" cap="flat" cmpd="sng">
            <a:solidFill>
              <a:srgbClr val="1B3A6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4F7FC"/>
        </a:solidFill>
        <a:effectLst/>
      </p:bgPr>
    </p:bg>
    <p:spTree>
      <p:nvGrpSpPr>
        <p:cNvPr id="1" name="Shape 195"/>
        <p:cNvGrpSpPr/>
        <p:nvPr/>
      </p:nvGrpSpPr>
      <p:grpSpPr>
        <a:xfrm>
          <a:off x="0" y="0"/>
          <a:ext cx="0" cy="0"/>
          <a:chOff x="0" y="0"/>
          <a:chExt cx="0" cy="0"/>
        </a:xfrm>
      </p:grpSpPr>
      <p:sp>
        <p:nvSpPr>
          <p:cNvPr id="196" name="Google Shape;196;p2"/>
          <p:cNvSpPr/>
          <p:nvPr/>
        </p:nvSpPr>
        <p:spPr>
          <a:xfrm>
            <a:off x="457200" y="201168"/>
            <a:ext cx="8229600" cy="5028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B3A6B"/>
              </a:buClr>
              <a:buSzPts val="2400"/>
              <a:buFont typeface="Calibri"/>
              <a:buNone/>
            </a:pPr>
            <a:r>
              <a:rPr lang="en-US" sz="2400" b="1" i="0" u="none" strike="noStrike" cap="none">
                <a:solidFill>
                  <a:srgbClr val="1B3A6B"/>
                </a:solidFill>
                <a:latin typeface="Calibri"/>
                <a:ea typeface="Calibri"/>
                <a:cs typeface="Calibri"/>
                <a:sym typeface="Calibri"/>
              </a:rPr>
              <a:t>Policy and Governance</a:t>
            </a:r>
            <a:endParaRPr sz="2400" b="0" i="0" u="none" strike="noStrike" cap="none">
              <a:solidFill>
                <a:schemeClr val="dk1"/>
              </a:solidFill>
              <a:latin typeface="Calibri"/>
              <a:ea typeface="Calibri"/>
              <a:cs typeface="Calibri"/>
              <a:sym typeface="Calibri"/>
            </a:endParaRPr>
          </a:p>
        </p:txBody>
      </p:sp>
      <p:sp>
        <p:nvSpPr>
          <p:cNvPr id="197" name="Google Shape;197;p2"/>
          <p:cNvSpPr/>
          <p:nvPr/>
        </p:nvSpPr>
        <p:spPr>
          <a:xfrm>
            <a:off x="457200" y="694944"/>
            <a:ext cx="8229600" cy="274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A6A80"/>
              </a:buClr>
              <a:buSzPts val="1200"/>
              <a:buFont typeface="Calibri"/>
              <a:buNone/>
            </a:pPr>
            <a:r>
              <a:rPr lang="en-US" sz="1200" b="1" i="1" u="none" strike="noStrike" cap="none">
                <a:solidFill>
                  <a:schemeClr val="dk1"/>
                </a:solidFill>
                <a:latin typeface="Calibri"/>
                <a:ea typeface="Calibri"/>
                <a:cs typeface="Calibri"/>
                <a:sym typeface="Calibri"/>
              </a:rPr>
              <a:t>Where integration becomes real or breaks down</a:t>
            </a:r>
            <a:endParaRPr sz="1200" b="1" i="0" u="none" strike="noStrike" cap="none">
              <a:solidFill>
                <a:schemeClr val="dk1"/>
              </a:solidFill>
              <a:latin typeface="Calibri"/>
              <a:ea typeface="Calibri"/>
              <a:cs typeface="Calibri"/>
              <a:sym typeface="Calibri"/>
            </a:endParaRPr>
          </a:p>
        </p:txBody>
      </p:sp>
      <p:cxnSp>
        <p:nvCxnSpPr>
          <p:cNvPr id="198" name="Google Shape;198;p2"/>
          <p:cNvCxnSpPr/>
          <p:nvPr/>
        </p:nvCxnSpPr>
        <p:spPr>
          <a:xfrm>
            <a:off x="457200" y="996696"/>
            <a:ext cx="8229600" cy="0"/>
          </a:xfrm>
          <a:prstGeom prst="straightConnector1">
            <a:avLst/>
          </a:prstGeom>
          <a:noFill/>
          <a:ln w="12700" cap="flat" cmpd="sng">
            <a:solidFill>
              <a:srgbClr val="2C5F9E"/>
            </a:solidFill>
            <a:prstDash val="solid"/>
            <a:round/>
            <a:headEnd type="none" w="sm" len="sm"/>
            <a:tailEnd type="none" w="sm" len="sm"/>
          </a:ln>
        </p:spPr>
      </p:cxnSp>
      <p:sp>
        <p:nvSpPr>
          <p:cNvPr id="199" name="Google Shape;199;p2"/>
          <p:cNvSpPr/>
          <p:nvPr/>
        </p:nvSpPr>
        <p:spPr>
          <a:xfrm>
            <a:off x="457200" y="1078992"/>
            <a:ext cx="2651700" cy="457200"/>
          </a:xfrm>
          <a:prstGeom prst="rect">
            <a:avLst/>
          </a:prstGeom>
          <a:solidFill>
            <a:srgbClr val="1B3A6B"/>
          </a:solidFill>
          <a:ln w="12700" cap="flat" cmpd="sng">
            <a:solidFill>
              <a:srgbClr val="1B3A6B"/>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0" name="Google Shape;200;p2"/>
          <p:cNvSpPr/>
          <p:nvPr/>
        </p:nvSpPr>
        <p:spPr>
          <a:xfrm>
            <a:off x="548640" y="1097280"/>
            <a:ext cx="2469000" cy="4206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050"/>
              <a:buFont typeface="Calibri"/>
              <a:buNone/>
            </a:pPr>
            <a:r>
              <a:rPr lang="en-US" sz="1050" b="1" i="0" u="none" strike="noStrike" cap="none">
                <a:solidFill>
                  <a:srgbClr val="FFFFFF"/>
                </a:solidFill>
                <a:latin typeface="Calibri"/>
                <a:ea typeface="Calibri"/>
                <a:cs typeface="Calibri"/>
                <a:sym typeface="Calibri"/>
              </a:rPr>
              <a:t>WHO Health in All Policies (2014)</a:t>
            </a:r>
            <a:endParaRPr sz="1050" b="0" i="0" u="none" strike="noStrike" cap="none">
              <a:solidFill>
                <a:schemeClr val="dk1"/>
              </a:solidFill>
              <a:latin typeface="Calibri"/>
              <a:ea typeface="Calibri"/>
              <a:cs typeface="Calibri"/>
              <a:sym typeface="Calibri"/>
            </a:endParaRPr>
          </a:p>
        </p:txBody>
      </p:sp>
      <p:sp>
        <p:nvSpPr>
          <p:cNvPr id="201" name="Google Shape;201;p2"/>
          <p:cNvSpPr/>
          <p:nvPr/>
        </p:nvSpPr>
        <p:spPr>
          <a:xfrm>
            <a:off x="457200" y="1536192"/>
            <a:ext cx="2651700" cy="1600200"/>
          </a:xfrm>
          <a:prstGeom prst="rect">
            <a:avLst/>
          </a:prstGeom>
          <a:solidFill>
            <a:srgbClr val="FFFFFF"/>
          </a:solidFill>
          <a:ln w="12700" cap="flat" cmpd="sng">
            <a:solidFill>
              <a:srgbClr val="D6E4F7"/>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2" name="Google Shape;202;p2"/>
          <p:cNvSpPr/>
          <p:nvPr/>
        </p:nvSpPr>
        <p:spPr>
          <a:xfrm>
            <a:off x="548640" y="1591056"/>
            <a:ext cx="2469000" cy="14904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1050"/>
              <a:buFont typeface="Calibri"/>
              <a:buNone/>
            </a:pPr>
            <a:r>
              <a:rPr lang="en-US" sz="1050" b="0" i="0" u="none" strike="noStrike" cap="none">
                <a:solidFill>
                  <a:srgbClr val="1A1A2E"/>
                </a:solidFill>
                <a:latin typeface="Calibri"/>
                <a:ea typeface="Calibri"/>
                <a:cs typeface="Calibri"/>
                <a:sym typeface="Calibri"/>
              </a:rPr>
              <a:t>Requires governments to consider health consequences across all sectors  transport, housing, agriculture, education. Applied in the UK through cross-departmental health impact assessments.</a:t>
            </a:r>
            <a:endParaRPr sz="1050" b="0" i="0" u="none" strike="noStrike" cap="none">
              <a:solidFill>
                <a:schemeClr val="dk1"/>
              </a:solidFill>
              <a:latin typeface="Calibri"/>
              <a:ea typeface="Calibri"/>
              <a:cs typeface="Calibri"/>
              <a:sym typeface="Calibri"/>
            </a:endParaRPr>
          </a:p>
        </p:txBody>
      </p:sp>
      <p:sp>
        <p:nvSpPr>
          <p:cNvPr id="203" name="Google Shape;203;p2"/>
          <p:cNvSpPr/>
          <p:nvPr/>
        </p:nvSpPr>
        <p:spPr>
          <a:xfrm>
            <a:off x="457200" y="3154680"/>
            <a:ext cx="2651700" cy="567000"/>
          </a:xfrm>
          <a:prstGeom prst="rect">
            <a:avLst/>
          </a:prstGeom>
          <a:solidFill>
            <a:srgbClr val="D6E4F7"/>
          </a:solidFill>
          <a:ln w="12700" cap="flat" cmpd="sng">
            <a:solidFill>
              <a:srgbClr val="D6E4F7"/>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4" name="Google Shape;204;p2"/>
          <p:cNvSpPr/>
          <p:nvPr/>
        </p:nvSpPr>
        <p:spPr>
          <a:xfrm>
            <a:off x="548640" y="3191256"/>
            <a:ext cx="2469000" cy="4938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B3A6B"/>
              </a:buClr>
              <a:buSzPts val="1000"/>
              <a:buFont typeface="Calibri"/>
              <a:buNone/>
            </a:pPr>
            <a:r>
              <a:rPr lang="en-US" sz="1000" b="0" i="0" u="none" strike="noStrike" cap="none">
                <a:solidFill>
                  <a:srgbClr val="1B3A6B"/>
                </a:solidFill>
                <a:latin typeface="Calibri"/>
                <a:ea typeface="Calibri"/>
                <a:cs typeface="Calibri"/>
                <a:sym typeface="Calibri"/>
              </a:rPr>
              <a:t>Cross-sectoral accountability; addresses social determinants</a:t>
            </a:r>
            <a:endParaRPr sz="1000" b="0" i="0" u="none" strike="noStrike" cap="none">
              <a:solidFill>
                <a:schemeClr val="dk1"/>
              </a:solidFill>
              <a:latin typeface="Calibri"/>
              <a:ea typeface="Calibri"/>
              <a:cs typeface="Calibri"/>
              <a:sym typeface="Calibri"/>
            </a:endParaRPr>
          </a:p>
        </p:txBody>
      </p:sp>
      <p:sp>
        <p:nvSpPr>
          <p:cNvPr id="205" name="Google Shape;205;p2"/>
          <p:cNvSpPr/>
          <p:nvPr/>
        </p:nvSpPr>
        <p:spPr>
          <a:xfrm>
            <a:off x="457200" y="3749040"/>
            <a:ext cx="2651700" cy="567000"/>
          </a:xfrm>
          <a:prstGeom prst="rect">
            <a:avLst/>
          </a:prstGeom>
          <a:solidFill>
            <a:srgbClr val="FFFFFF"/>
          </a:solidFill>
          <a:ln w="12700" cap="flat" cmpd="sng">
            <a:solidFill>
              <a:srgbClr val="D6E4F7"/>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6" name="Google Shape;206;p2"/>
          <p:cNvSpPr/>
          <p:nvPr/>
        </p:nvSpPr>
        <p:spPr>
          <a:xfrm>
            <a:off x="548640" y="3785616"/>
            <a:ext cx="2469000" cy="4938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1000"/>
              <a:buFont typeface="Calibri"/>
              <a:buNone/>
            </a:pPr>
            <a:r>
              <a:rPr lang="en-US" sz="1000" b="0" i="0" u="none" strike="noStrike" cap="none">
                <a:solidFill>
                  <a:srgbClr val="1A1A2E"/>
                </a:solidFill>
                <a:latin typeface="Calibri"/>
                <a:ea typeface="Calibri"/>
                <a:cs typeface="Calibri"/>
                <a:sym typeface="Calibri"/>
              </a:rPr>
              <a:t>Coordination failures; health sector has limited power over other ministries</a:t>
            </a:r>
            <a:endParaRPr sz="1000" b="0" i="0" u="none" strike="noStrike" cap="none">
              <a:solidFill>
                <a:schemeClr val="dk1"/>
              </a:solidFill>
              <a:latin typeface="Calibri"/>
              <a:ea typeface="Calibri"/>
              <a:cs typeface="Calibri"/>
              <a:sym typeface="Calibri"/>
            </a:endParaRPr>
          </a:p>
        </p:txBody>
      </p:sp>
      <p:sp>
        <p:nvSpPr>
          <p:cNvPr id="207" name="Google Shape;207;p2"/>
          <p:cNvSpPr/>
          <p:nvPr/>
        </p:nvSpPr>
        <p:spPr>
          <a:xfrm>
            <a:off x="3246120" y="1078992"/>
            <a:ext cx="2651700" cy="457200"/>
          </a:xfrm>
          <a:prstGeom prst="rect">
            <a:avLst/>
          </a:prstGeom>
          <a:solidFill>
            <a:srgbClr val="1B3A6B"/>
          </a:solidFill>
          <a:ln w="12700" cap="flat" cmpd="sng">
            <a:solidFill>
              <a:srgbClr val="1B3A6B"/>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08" name="Google Shape;208;p2"/>
          <p:cNvSpPr/>
          <p:nvPr/>
        </p:nvSpPr>
        <p:spPr>
          <a:xfrm>
            <a:off x="3337560" y="1097280"/>
            <a:ext cx="2469000" cy="4206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050"/>
              <a:buFont typeface="Calibri"/>
              <a:buNone/>
            </a:pPr>
            <a:r>
              <a:rPr lang="en-US" sz="1050" b="1" i="0" u="none" strike="noStrike" cap="none">
                <a:solidFill>
                  <a:srgbClr val="FFFFFF"/>
                </a:solidFill>
                <a:latin typeface="Calibri"/>
                <a:ea typeface="Calibri"/>
                <a:cs typeface="Calibri"/>
                <a:sym typeface="Calibri"/>
              </a:rPr>
              <a:t>NHS Long Term Plan (2019)</a:t>
            </a:r>
            <a:endParaRPr sz="1050" b="0" i="0" u="none" strike="noStrike" cap="none">
              <a:solidFill>
                <a:schemeClr val="dk1"/>
              </a:solidFill>
              <a:latin typeface="Calibri"/>
              <a:ea typeface="Calibri"/>
              <a:cs typeface="Calibri"/>
              <a:sym typeface="Calibri"/>
            </a:endParaRPr>
          </a:p>
        </p:txBody>
      </p:sp>
      <p:sp>
        <p:nvSpPr>
          <p:cNvPr id="209" name="Google Shape;209;p2"/>
          <p:cNvSpPr/>
          <p:nvPr/>
        </p:nvSpPr>
        <p:spPr>
          <a:xfrm>
            <a:off x="3246120" y="1536192"/>
            <a:ext cx="2651700" cy="1600200"/>
          </a:xfrm>
          <a:prstGeom prst="rect">
            <a:avLst/>
          </a:prstGeom>
          <a:solidFill>
            <a:srgbClr val="FFFFFF"/>
          </a:solidFill>
          <a:ln w="12700" cap="flat" cmpd="sng">
            <a:solidFill>
              <a:srgbClr val="D6E4F7"/>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0" name="Google Shape;210;p2"/>
          <p:cNvSpPr/>
          <p:nvPr/>
        </p:nvSpPr>
        <p:spPr>
          <a:xfrm>
            <a:off x="3337560" y="1591056"/>
            <a:ext cx="2469000" cy="14904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1050"/>
              <a:buFont typeface="Calibri"/>
              <a:buNone/>
            </a:pPr>
            <a:r>
              <a:rPr lang="en-US" sz="1050" b="0" i="0" u="none" strike="noStrike" cap="none">
                <a:solidFill>
                  <a:srgbClr val="1A1A2E"/>
                </a:solidFill>
                <a:latin typeface="Calibri"/>
                <a:ea typeface="Calibri"/>
                <a:cs typeface="Calibri"/>
                <a:sym typeface="Calibri"/>
              </a:rPr>
              <a:t>Commits £4.5bn to primary, community and mental health care growing faster than acute spending. Prevention, mental health parity and health inequalities explicitly embedded (NHS England, 2019).</a:t>
            </a:r>
            <a:endParaRPr sz="1050" b="0" i="0" u="none" strike="noStrike" cap="none">
              <a:solidFill>
                <a:schemeClr val="dk1"/>
              </a:solidFill>
              <a:latin typeface="Calibri"/>
              <a:ea typeface="Calibri"/>
              <a:cs typeface="Calibri"/>
              <a:sym typeface="Calibri"/>
            </a:endParaRPr>
          </a:p>
        </p:txBody>
      </p:sp>
      <p:sp>
        <p:nvSpPr>
          <p:cNvPr id="211" name="Google Shape;211;p2"/>
          <p:cNvSpPr/>
          <p:nvPr/>
        </p:nvSpPr>
        <p:spPr>
          <a:xfrm>
            <a:off x="3246120" y="3154680"/>
            <a:ext cx="2651700" cy="567000"/>
          </a:xfrm>
          <a:prstGeom prst="rect">
            <a:avLst/>
          </a:prstGeom>
          <a:solidFill>
            <a:srgbClr val="D6E4F7"/>
          </a:solidFill>
          <a:ln w="12700" cap="flat" cmpd="sng">
            <a:solidFill>
              <a:srgbClr val="D6E4F7"/>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2" name="Google Shape;212;p2"/>
          <p:cNvSpPr/>
          <p:nvPr/>
        </p:nvSpPr>
        <p:spPr>
          <a:xfrm>
            <a:off x="3337560" y="3191256"/>
            <a:ext cx="2469000" cy="4938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B3A6B"/>
              </a:buClr>
              <a:buSzPts val="1000"/>
              <a:buFont typeface="Calibri"/>
              <a:buNone/>
            </a:pPr>
            <a:r>
              <a:rPr lang="en-US" sz="1000" b="0" i="0" u="none" strike="noStrike" cap="none">
                <a:solidFill>
                  <a:srgbClr val="1B3A6B"/>
                </a:solidFill>
                <a:latin typeface="Calibri"/>
                <a:ea typeface="Calibri"/>
                <a:cs typeface="Calibri"/>
                <a:sym typeface="Calibri"/>
              </a:rPr>
              <a:t> Ring-fenced mental health funding; prevention at scale</a:t>
            </a:r>
            <a:endParaRPr sz="1000" b="0" i="0" u="none" strike="noStrike" cap="none">
              <a:solidFill>
                <a:schemeClr val="dk1"/>
              </a:solidFill>
              <a:latin typeface="Calibri"/>
              <a:ea typeface="Calibri"/>
              <a:cs typeface="Calibri"/>
              <a:sym typeface="Calibri"/>
            </a:endParaRPr>
          </a:p>
        </p:txBody>
      </p:sp>
      <p:sp>
        <p:nvSpPr>
          <p:cNvPr id="213" name="Google Shape;213;p2"/>
          <p:cNvSpPr/>
          <p:nvPr/>
        </p:nvSpPr>
        <p:spPr>
          <a:xfrm>
            <a:off x="3246120" y="3749040"/>
            <a:ext cx="2651700" cy="567000"/>
          </a:xfrm>
          <a:prstGeom prst="rect">
            <a:avLst/>
          </a:prstGeom>
          <a:solidFill>
            <a:srgbClr val="FFFFFF"/>
          </a:solidFill>
          <a:ln w="12700" cap="flat" cmpd="sng">
            <a:solidFill>
              <a:srgbClr val="D6E4F7"/>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4" name="Google Shape;214;p2"/>
          <p:cNvSpPr/>
          <p:nvPr/>
        </p:nvSpPr>
        <p:spPr>
          <a:xfrm>
            <a:off x="3337560" y="3785616"/>
            <a:ext cx="2469000" cy="4938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1000"/>
              <a:buFont typeface="Calibri"/>
              <a:buNone/>
            </a:pPr>
            <a:r>
              <a:rPr lang="en-US" sz="1000" b="0" i="0" u="none" strike="noStrike" cap="none">
                <a:solidFill>
                  <a:srgbClr val="1A1A2E"/>
                </a:solidFill>
                <a:latin typeface="Calibri"/>
                <a:ea typeface="Calibri"/>
                <a:cs typeface="Calibri"/>
                <a:sym typeface="Calibri"/>
              </a:rPr>
              <a:t>  COVID-19 severely disrupted implementation; workforce targets not yet met</a:t>
            </a:r>
            <a:endParaRPr sz="1000" b="0" i="0" u="none" strike="noStrike" cap="none">
              <a:solidFill>
                <a:schemeClr val="dk1"/>
              </a:solidFill>
              <a:latin typeface="Calibri"/>
              <a:ea typeface="Calibri"/>
              <a:cs typeface="Calibri"/>
              <a:sym typeface="Calibri"/>
            </a:endParaRPr>
          </a:p>
        </p:txBody>
      </p:sp>
      <p:sp>
        <p:nvSpPr>
          <p:cNvPr id="215" name="Google Shape;215;p2"/>
          <p:cNvSpPr/>
          <p:nvPr/>
        </p:nvSpPr>
        <p:spPr>
          <a:xfrm>
            <a:off x="6035040" y="1078992"/>
            <a:ext cx="2651700" cy="457200"/>
          </a:xfrm>
          <a:prstGeom prst="rect">
            <a:avLst/>
          </a:prstGeom>
          <a:solidFill>
            <a:srgbClr val="1B3A6B"/>
          </a:solidFill>
          <a:ln w="12700" cap="flat" cmpd="sng">
            <a:solidFill>
              <a:srgbClr val="1B3A6B"/>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6" name="Google Shape;216;p2"/>
          <p:cNvSpPr/>
          <p:nvPr/>
        </p:nvSpPr>
        <p:spPr>
          <a:xfrm>
            <a:off x="6126480" y="1097280"/>
            <a:ext cx="2469000" cy="4206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050"/>
              <a:buFont typeface="Calibri"/>
              <a:buNone/>
            </a:pPr>
            <a:r>
              <a:rPr lang="en-US" sz="1050" b="1" i="0" u="none" strike="noStrike" cap="none">
                <a:solidFill>
                  <a:srgbClr val="FFFFFF"/>
                </a:solidFill>
                <a:latin typeface="Calibri"/>
                <a:ea typeface="Calibri"/>
                <a:cs typeface="Calibri"/>
                <a:sym typeface="Calibri"/>
              </a:rPr>
              <a:t>Health and Care Act 2022</a:t>
            </a:r>
            <a:endParaRPr sz="1050" b="0" i="0" u="none" strike="noStrike" cap="none">
              <a:solidFill>
                <a:schemeClr val="dk1"/>
              </a:solidFill>
              <a:latin typeface="Calibri"/>
              <a:ea typeface="Calibri"/>
              <a:cs typeface="Calibri"/>
              <a:sym typeface="Calibri"/>
            </a:endParaRPr>
          </a:p>
        </p:txBody>
      </p:sp>
      <p:sp>
        <p:nvSpPr>
          <p:cNvPr id="217" name="Google Shape;217;p2"/>
          <p:cNvSpPr/>
          <p:nvPr/>
        </p:nvSpPr>
        <p:spPr>
          <a:xfrm>
            <a:off x="6035040" y="1536192"/>
            <a:ext cx="2651700" cy="1600200"/>
          </a:xfrm>
          <a:prstGeom prst="rect">
            <a:avLst/>
          </a:prstGeom>
          <a:solidFill>
            <a:srgbClr val="FFFFFF"/>
          </a:solidFill>
          <a:ln w="12700" cap="flat" cmpd="sng">
            <a:solidFill>
              <a:srgbClr val="D6E4F7"/>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18" name="Google Shape;218;p2"/>
          <p:cNvSpPr/>
          <p:nvPr/>
        </p:nvSpPr>
        <p:spPr>
          <a:xfrm>
            <a:off x="6126480" y="1591056"/>
            <a:ext cx="2469000" cy="14904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1050"/>
              <a:buFont typeface="Calibri"/>
              <a:buNone/>
            </a:pPr>
            <a:r>
              <a:rPr lang="en-US" sz="1050" b="0" i="0" u="none" strike="noStrike" cap="none">
                <a:solidFill>
                  <a:srgbClr val="1A1A2E"/>
                </a:solidFill>
                <a:latin typeface="Calibri"/>
                <a:ea typeface="Calibri"/>
                <a:cs typeface="Calibri"/>
                <a:sym typeface="Calibri"/>
              </a:rPr>
              <a:t>Established Integrated Care Systems (ICSs) as statutory bodies, legally requiring NHS and local authorities to plan jointly. </a:t>
            </a:r>
            <a:r>
              <a:rPr lang="en-US" sz="1050" b="0" i="0" u="none" strike="noStrike" cap="none">
                <a:solidFill>
                  <a:schemeClr val="dk1"/>
                </a:solidFill>
                <a:latin typeface="Calibri"/>
                <a:ea typeface="Calibri"/>
                <a:cs typeface="Calibri"/>
                <a:sym typeface="Calibri"/>
              </a:rPr>
              <a:t>Embeds</a:t>
            </a:r>
            <a:r>
              <a:rPr lang="en-US" sz="1050" b="0" i="0" u="none" strike="noStrike" cap="none">
                <a:solidFill>
                  <a:srgbClr val="1A1A2E"/>
                </a:solidFill>
                <a:latin typeface="Calibri"/>
                <a:ea typeface="Calibri"/>
                <a:cs typeface="Calibri"/>
                <a:sym typeface="Calibri"/>
              </a:rPr>
              <a:t> the ecological model in law health shared across housing, employment, social care (DHSC, 2022).</a:t>
            </a:r>
            <a:endParaRPr sz="1050" b="0" i="0" u="none" strike="noStrike" cap="none">
              <a:solidFill>
                <a:schemeClr val="dk1"/>
              </a:solidFill>
              <a:latin typeface="Calibri"/>
              <a:ea typeface="Calibri"/>
              <a:cs typeface="Calibri"/>
              <a:sym typeface="Calibri"/>
            </a:endParaRPr>
          </a:p>
        </p:txBody>
      </p:sp>
      <p:sp>
        <p:nvSpPr>
          <p:cNvPr id="219" name="Google Shape;219;p2"/>
          <p:cNvSpPr/>
          <p:nvPr/>
        </p:nvSpPr>
        <p:spPr>
          <a:xfrm>
            <a:off x="6035040" y="3154680"/>
            <a:ext cx="2651700" cy="567000"/>
          </a:xfrm>
          <a:prstGeom prst="rect">
            <a:avLst/>
          </a:prstGeom>
          <a:solidFill>
            <a:srgbClr val="D6E4F7"/>
          </a:solidFill>
          <a:ln w="12700" cap="flat" cmpd="sng">
            <a:solidFill>
              <a:srgbClr val="D6E4F7"/>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20" name="Google Shape;220;p2"/>
          <p:cNvSpPr/>
          <p:nvPr/>
        </p:nvSpPr>
        <p:spPr>
          <a:xfrm>
            <a:off x="6126480" y="3191256"/>
            <a:ext cx="2469000" cy="4938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B3A6B"/>
              </a:buClr>
              <a:buSzPts val="1000"/>
              <a:buFont typeface="Calibri"/>
              <a:buNone/>
            </a:pPr>
            <a:r>
              <a:rPr lang="en-US" sz="1000" b="0" i="0" u="none" strike="noStrike" cap="none">
                <a:solidFill>
                  <a:srgbClr val="1B3A6B"/>
                </a:solidFill>
                <a:latin typeface="Calibri"/>
                <a:ea typeface="Calibri"/>
                <a:cs typeface="Calibri"/>
                <a:sym typeface="Calibri"/>
              </a:rPr>
              <a:t>Structural integration; mandatory cross-sector collaboration</a:t>
            </a:r>
            <a:endParaRPr sz="1000" b="0" i="0" u="none" strike="noStrike" cap="none">
              <a:solidFill>
                <a:schemeClr val="dk1"/>
              </a:solidFill>
              <a:latin typeface="Calibri"/>
              <a:ea typeface="Calibri"/>
              <a:cs typeface="Calibri"/>
              <a:sym typeface="Calibri"/>
            </a:endParaRPr>
          </a:p>
        </p:txBody>
      </p:sp>
      <p:sp>
        <p:nvSpPr>
          <p:cNvPr id="221" name="Google Shape;221;p2"/>
          <p:cNvSpPr/>
          <p:nvPr/>
        </p:nvSpPr>
        <p:spPr>
          <a:xfrm>
            <a:off x="6035040" y="3749040"/>
            <a:ext cx="2651700" cy="567000"/>
          </a:xfrm>
          <a:prstGeom prst="rect">
            <a:avLst/>
          </a:prstGeom>
          <a:solidFill>
            <a:srgbClr val="FFFFFF"/>
          </a:solidFill>
          <a:ln w="12700" cap="flat" cmpd="sng">
            <a:solidFill>
              <a:srgbClr val="D6E4F7"/>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22" name="Google Shape;222;p2"/>
          <p:cNvSpPr/>
          <p:nvPr/>
        </p:nvSpPr>
        <p:spPr>
          <a:xfrm>
            <a:off x="6126480" y="3785616"/>
            <a:ext cx="2469000" cy="4938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1000"/>
              <a:buFont typeface="Calibri"/>
              <a:buNone/>
            </a:pPr>
            <a:r>
              <a:rPr lang="en-US" sz="1000" b="0" i="0" u="none" strike="noStrike" cap="none">
                <a:solidFill>
                  <a:srgbClr val="1A1A2E"/>
                </a:solidFill>
                <a:latin typeface="Calibri"/>
                <a:ea typeface="Calibri"/>
                <a:cs typeface="Calibri"/>
                <a:sym typeface="Calibri"/>
              </a:rPr>
              <a:t>Early implementation; significant funding pressures risk ICS effectiveness</a:t>
            </a:r>
            <a:endParaRPr sz="1000" b="0" i="0" u="none" strike="noStrike" cap="none">
              <a:solidFill>
                <a:schemeClr val="dk1"/>
              </a:solidFill>
              <a:latin typeface="Calibri"/>
              <a:ea typeface="Calibri"/>
              <a:cs typeface="Calibri"/>
              <a:sym typeface="Calibri"/>
            </a:endParaRPr>
          </a:p>
        </p:txBody>
      </p:sp>
      <p:sp>
        <p:nvSpPr>
          <p:cNvPr id="223" name="Google Shape;223;p2"/>
          <p:cNvSpPr/>
          <p:nvPr/>
        </p:nvSpPr>
        <p:spPr>
          <a:xfrm>
            <a:off x="457200" y="4846320"/>
            <a:ext cx="8229600" cy="2013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A6A80"/>
              </a:buClr>
              <a:buSzPts val="850"/>
              <a:buFont typeface="Calibri"/>
              <a:buNone/>
            </a:pPr>
            <a:r>
              <a:rPr lang="en-US" sz="850" b="1" i="1" u="none" strike="noStrike" cap="none">
                <a:solidFill>
                  <a:schemeClr val="dk1"/>
                </a:solidFill>
                <a:latin typeface="Calibri"/>
                <a:ea typeface="Calibri"/>
                <a:cs typeface="Calibri"/>
                <a:sym typeface="Calibri"/>
              </a:rPr>
              <a:t>WHO (2014). Helsinki Statement on Health in All Policies  |  NHS England (2019). NHS Long Term Plan  |  DHSC (2022). Health and Care Act 2022. London: HMSO</a:t>
            </a:r>
            <a:endParaRPr sz="850" b="1" i="0" u="none" strike="noStrike" cap="non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4F7FC"/>
        </a:solidFill>
        <a:effectLst/>
      </p:bgPr>
    </p:bg>
    <p:spTree>
      <p:nvGrpSpPr>
        <p:cNvPr id="1" name="Shape 224"/>
        <p:cNvGrpSpPr/>
        <p:nvPr/>
      </p:nvGrpSpPr>
      <p:grpSpPr>
        <a:xfrm>
          <a:off x="0" y="0"/>
          <a:ext cx="0" cy="0"/>
          <a:chOff x="0" y="0"/>
          <a:chExt cx="0" cy="0"/>
        </a:xfrm>
      </p:grpSpPr>
      <p:sp>
        <p:nvSpPr>
          <p:cNvPr id="225" name="Google Shape;225;p3"/>
          <p:cNvSpPr/>
          <p:nvPr/>
        </p:nvSpPr>
        <p:spPr>
          <a:xfrm>
            <a:off x="457200" y="201168"/>
            <a:ext cx="8229600" cy="5028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B3A6B"/>
              </a:buClr>
              <a:buSzPts val="2400"/>
              <a:buFont typeface="Calibri"/>
              <a:buNone/>
            </a:pPr>
            <a:r>
              <a:rPr lang="en-US" sz="2400" b="1" i="0" u="none" strike="noStrike" cap="none">
                <a:solidFill>
                  <a:srgbClr val="1B3A6B"/>
                </a:solidFill>
                <a:latin typeface="Calibri"/>
                <a:ea typeface="Calibri"/>
                <a:cs typeface="Calibri"/>
                <a:sym typeface="Calibri"/>
              </a:rPr>
              <a:t>Case Study: NHS Diabetes Prevention Programme (DPP)</a:t>
            </a:r>
            <a:endParaRPr sz="2400" b="0" i="0" u="none" strike="noStrike" cap="none">
              <a:solidFill>
                <a:schemeClr val="dk1"/>
              </a:solidFill>
              <a:latin typeface="Calibri"/>
              <a:ea typeface="Calibri"/>
              <a:cs typeface="Calibri"/>
              <a:sym typeface="Calibri"/>
            </a:endParaRPr>
          </a:p>
        </p:txBody>
      </p:sp>
      <p:sp>
        <p:nvSpPr>
          <p:cNvPr id="226" name="Google Shape;226;p3"/>
          <p:cNvSpPr/>
          <p:nvPr/>
        </p:nvSpPr>
        <p:spPr>
          <a:xfrm>
            <a:off x="457200" y="694944"/>
            <a:ext cx="8229600" cy="274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A6A80"/>
              </a:buClr>
              <a:buSzPts val="1200"/>
              <a:buFont typeface="Calibri"/>
              <a:buNone/>
            </a:pPr>
            <a:r>
              <a:rPr lang="en-US" sz="1200" b="0" i="1" u="none" strike="noStrike" cap="none">
                <a:solidFill>
                  <a:srgbClr val="5A6A80"/>
                </a:solidFill>
                <a:latin typeface="Calibri"/>
                <a:ea typeface="Calibri"/>
                <a:cs typeface="Calibri"/>
                <a:sym typeface="Calibri"/>
              </a:rPr>
              <a:t>Operationalising SDG 3.4 in UK practice</a:t>
            </a:r>
            <a:endParaRPr sz="1200" b="0" i="0" u="none" strike="noStrike" cap="none">
              <a:solidFill>
                <a:schemeClr val="dk1"/>
              </a:solidFill>
              <a:latin typeface="Calibri"/>
              <a:ea typeface="Calibri"/>
              <a:cs typeface="Calibri"/>
              <a:sym typeface="Calibri"/>
            </a:endParaRPr>
          </a:p>
        </p:txBody>
      </p:sp>
      <p:cxnSp>
        <p:nvCxnSpPr>
          <p:cNvPr id="227" name="Google Shape;227;p3"/>
          <p:cNvCxnSpPr/>
          <p:nvPr/>
        </p:nvCxnSpPr>
        <p:spPr>
          <a:xfrm>
            <a:off x="457200" y="996696"/>
            <a:ext cx="8229600" cy="0"/>
          </a:xfrm>
          <a:prstGeom prst="straightConnector1">
            <a:avLst/>
          </a:prstGeom>
          <a:noFill/>
          <a:ln w="12700" cap="flat" cmpd="sng">
            <a:solidFill>
              <a:srgbClr val="2C5F9E"/>
            </a:solidFill>
            <a:prstDash val="solid"/>
            <a:round/>
            <a:headEnd type="none" w="sm" len="sm"/>
            <a:tailEnd type="none" w="sm" len="sm"/>
          </a:ln>
        </p:spPr>
      </p:cxnSp>
      <p:sp>
        <p:nvSpPr>
          <p:cNvPr id="228" name="Google Shape;228;p3"/>
          <p:cNvSpPr/>
          <p:nvPr/>
        </p:nvSpPr>
        <p:spPr>
          <a:xfrm>
            <a:off x="457200" y="1078992"/>
            <a:ext cx="8229600" cy="6585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250"/>
              <a:buFont typeface="Calibri"/>
              <a:buNone/>
            </a:pPr>
            <a:r>
              <a:rPr lang="en-US" sz="1250" b="0" i="0" u="none" strike="noStrike" cap="none">
                <a:solidFill>
                  <a:srgbClr val="1A1A2E"/>
                </a:solidFill>
                <a:latin typeface="Calibri"/>
                <a:ea typeface="Calibri"/>
                <a:cs typeface="Calibri"/>
                <a:sym typeface="Calibri"/>
              </a:rPr>
              <a:t>The NHS DPP is the world's largest structured national diabetes prevention initiative, commissioned jointly by NHS England and Diabetes UK. It targets adults with non-diabetic hyperglycaemia through intensive behavioural intervention (NHS England, 2024).</a:t>
            </a:r>
            <a:endParaRPr sz="1250" b="0" i="0" u="none" strike="noStrike" cap="none">
              <a:solidFill>
                <a:schemeClr val="dk1"/>
              </a:solidFill>
              <a:latin typeface="Calibri"/>
              <a:ea typeface="Calibri"/>
              <a:cs typeface="Calibri"/>
              <a:sym typeface="Calibri"/>
            </a:endParaRPr>
          </a:p>
        </p:txBody>
      </p:sp>
      <p:sp>
        <p:nvSpPr>
          <p:cNvPr id="229" name="Google Shape;229;p3"/>
          <p:cNvSpPr/>
          <p:nvPr/>
        </p:nvSpPr>
        <p:spPr>
          <a:xfrm>
            <a:off x="457200" y="1828800"/>
            <a:ext cx="2606100" cy="1024200"/>
          </a:xfrm>
          <a:prstGeom prst="rect">
            <a:avLst/>
          </a:prstGeom>
          <a:solidFill>
            <a:srgbClr val="1B3A6B"/>
          </a:solidFill>
          <a:ln w="12700" cap="flat" cmpd="sng">
            <a:solidFill>
              <a:srgbClr val="1B3A6B"/>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30" name="Google Shape;230;p3"/>
          <p:cNvSpPr/>
          <p:nvPr/>
        </p:nvSpPr>
        <p:spPr>
          <a:xfrm>
            <a:off x="457200" y="1874520"/>
            <a:ext cx="2606100" cy="5304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3000"/>
              <a:buFont typeface="Calibri"/>
              <a:buNone/>
            </a:pPr>
            <a:r>
              <a:rPr lang="en-US" sz="3000" b="1" i="0" u="none" strike="noStrike" cap="none">
                <a:solidFill>
                  <a:srgbClr val="FFFFFF"/>
                </a:solidFill>
                <a:latin typeface="Calibri"/>
                <a:ea typeface="Calibri"/>
                <a:cs typeface="Calibri"/>
                <a:sym typeface="Calibri"/>
              </a:rPr>
              <a:t>~1M</a:t>
            </a:r>
            <a:endParaRPr sz="3000" b="0" i="0" u="none" strike="noStrike" cap="none">
              <a:solidFill>
                <a:schemeClr val="dk1"/>
              </a:solidFill>
              <a:latin typeface="Calibri"/>
              <a:ea typeface="Calibri"/>
              <a:cs typeface="Calibri"/>
              <a:sym typeface="Calibri"/>
            </a:endParaRPr>
          </a:p>
        </p:txBody>
      </p:sp>
      <p:sp>
        <p:nvSpPr>
          <p:cNvPr id="231" name="Google Shape;231;p3"/>
          <p:cNvSpPr/>
          <p:nvPr/>
        </p:nvSpPr>
        <p:spPr>
          <a:xfrm>
            <a:off x="548640" y="2404872"/>
            <a:ext cx="2423100" cy="4023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000"/>
              <a:buFont typeface="Calibri"/>
              <a:buNone/>
            </a:pPr>
            <a:r>
              <a:rPr lang="en-US" sz="1000" b="0" i="0" u="none" strike="noStrike" cap="none">
                <a:solidFill>
                  <a:srgbClr val="FFFFFF"/>
                </a:solidFill>
                <a:latin typeface="Calibri"/>
                <a:ea typeface="Calibri"/>
                <a:cs typeface="Calibri"/>
                <a:sym typeface="Calibri"/>
              </a:rPr>
              <a:t>People referred since 2016</a:t>
            </a:r>
            <a:endParaRPr sz="1000" b="0" i="0" u="none" strike="noStrike" cap="none">
              <a:solidFill>
                <a:schemeClr val="dk1"/>
              </a:solidFill>
              <a:latin typeface="Calibri"/>
              <a:ea typeface="Calibri"/>
              <a:cs typeface="Calibri"/>
              <a:sym typeface="Calibri"/>
            </a:endParaRPr>
          </a:p>
        </p:txBody>
      </p:sp>
      <p:sp>
        <p:nvSpPr>
          <p:cNvPr id="232" name="Google Shape;232;p3"/>
          <p:cNvSpPr/>
          <p:nvPr/>
        </p:nvSpPr>
        <p:spPr>
          <a:xfrm>
            <a:off x="3246120" y="1828800"/>
            <a:ext cx="2606100" cy="1024200"/>
          </a:xfrm>
          <a:prstGeom prst="rect">
            <a:avLst/>
          </a:prstGeom>
          <a:solidFill>
            <a:srgbClr val="1B3A6B"/>
          </a:solidFill>
          <a:ln w="12700" cap="flat" cmpd="sng">
            <a:solidFill>
              <a:srgbClr val="1B3A6B"/>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33" name="Google Shape;233;p3"/>
          <p:cNvSpPr/>
          <p:nvPr/>
        </p:nvSpPr>
        <p:spPr>
          <a:xfrm>
            <a:off x="3246120" y="1874520"/>
            <a:ext cx="2606100" cy="5304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3000"/>
              <a:buFont typeface="Calibri"/>
              <a:buNone/>
            </a:pPr>
            <a:r>
              <a:rPr lang="en-US" sz="3000" b="1" i="0" u="none" strike="noStrike" cap="none">
                <a:solidFill>
                  <a:srgbClr val="FFFFFF"/>
                </a:solidFill>
                <a:latin typeface="Calibri"/>
                <a:ea typeface="Calibri"/>
                <a:cs typeface="Calibri"/>
                <a:sym typeface="Calibri"/>
              </a:rPr>
              <a:t>47%</a:t>
            </a:r>
            <a:endParaRPr sz="3000" b="0" i="0" u="none" strike="noStrike" cap="none">
              <a:solidFill>
                <a:schemeClr val="dk1"/>
              </a:solidFill>
              <a:latin typeface="Calibri"/>
              <a:ea typeface="Calibri"/>
              <a:cs typeface="Calibri"/>
              <a:sym typeface="Calibri"/>
            </a:endParaRPr>
          </a:p>
        </p:txBody>
      </p:sp>
      <p:sp>
        <p:nvSpPr>
          <p:cNvPr id="234" name="Google Shape;234;p3"/>
          <p:cNvSpPr/>
          <p:nvPr/>
        </p:nvSpPr>
        <p:spPr>
          <a:xfrm>
            <a:off x="3337560" y="2404872"/>
            <a:ext cx="2423100" cy="4023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000"/>
              <a:buFont typeface="Calibri"/>
              <a:buNone/>
            </a:pPr>
            <a:r>
              <a:rPr lang="en-US" sz="1000" b="0" i="0" u="none" strike="noStrike" cap="none">
                <a:solidFill>
                  <a:srgbClr val="FFFFFF"/>
                </a:solidFill>
                <a:latin typeface="Calibri"/>
                <a:ea typeface="Calibri"/>
                <a:cs typeface="Calibri"/>
                <a:sym typeface="Calibri"/>
              </a:rPr>
              <a:t>Reduction in T2D risk among completers (Nature Medicine, 2025)</a:t>
            </a:r>
            <a:endParaRPr sz="1000" b="0" i="0" u="none" strike="noStrike" cap="none">
              <a:solidFill>
                <a:schemeClr val="dk1"/>
              </a:solidFill>
              <a:latin typeface="Calibri"/>
              <a:ea typeface="Calibri"/>
              <a:cs typeface="Calibri"/>
              <a:sym typeface="Calibri"/>
            </a:endParaRPr>
          </a:p>
        </p:txBody>
      </p:sp>
      <p:sp>
        <p:nvSpPr>
          <p:cNvPr id="235" name="Google Shape;235;p3"/>
          <p:cNvSpPr/>
          <p:nvPr/>
        </p:nvSpPr>
        <p:spPr>
          <a:xfrm>
            <a:off x="6035040" y="1828800"/>
            <a:ext cx="2606100" cy="1024200"/>
          </a:xfrm>
          <a:prstGeom prst="rect">
            <a:avLst/>
          </a:prstGeom>
          <a:solidFill>
            <a:srgbClr val="1B3A6B"/>
          </a:solidFill>
          <a:ln w="12700" cap="flat" cmpd="sng">
            <a:solidFill>
              <a:srgbClr val="1B3A6B"/>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36" name="Google Shape;236;p3"/>
          <p:cNvSpPr/>
          <p:nvPr/>
        </p:nvSpPr>
        <p:spPr>
          <a:xfrm>
            <a:off x="6035040" y="1874520"/>
            <a:ext cx="2606100" cy="5304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3000"/>
              <a:buFont typeface="Calibri"/>
              <a:buNone/>
            </a:pPr>
            <a:r>
              <a:rPr lang="en-US" sz="3000" b="1" i="0" u="none" strike="noStrike" cap="none">
                <a:solidFill>
                  <a:srgbClr val="FFFFFF"/>
                </a:solidFill>
                <a:latin typeface="Calibri"/>
                <a:ea typeface="Calibri"/>
                <a:cs typeface="Calibri"/>
                <a:sym typeface="Calibri"/>
              </a:rPr>
              <a:t>3.8kg</a:t>
            </a:r>
            <a:endParaRPr sz="3000" b="0" i="0" u="none" strike="noStrike" cap="none">
              <a:solidFill>
                <a:schemeClr val="dk1"/>
              </a:solidFill>
              <a:latin typeface="Calibri"/>
              <a:ea typeface="Calibri"/>
              <a:cs typeface="Calibri"/>
              <a:sym typeface="Calibri"/>
            </a:endParaRPr>
          </a:p>
        </p:txBody>
      </p:sp>
      <p:sp>
        <p:nvSpPr>
          <p:cNvPr id="237" name="Google Shape;237;p3"/>
          <p:cNvSpPr/>
          <p:nvPr/>
        </p:nvSpPr>
        <p:spPr>
          <a:xfrm>
            <a:off x="6126480" y="2404872"/>
            <a:ext cx="2423100" cy="4023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FFFFFF"/>
              </a:buClr>
              <a:buSzPts val="1000"/>
              <a:buFont typeface="Calibri"/>
              <a:buNone/>
            </a:pPr>
            <a:r>
              <a:rPr lang="en-US" sz="1000" b="0" i="0" u="none" strike="noStrike" cap="none">
                <a:solidFill>
                  <a:srgbClr val="FFFFFF"/>
                </a:solidFill>
                <a:latin typeface="Calibri"/>
                <a:ea typeface="Calibri"/>
                <a:cs typeface="Calibri"/>
                <a:sym typeface="Calibri"/>
              </a:rPr>
              <a:t>Average weight loss per participant (Valabhji et al., 2020)</a:t>
            </a:r>
            <a:endParaRPr sz="1000" b="0" i="0" u="none" strike="noStrike" cap="none">
              <a:solidFill>
                <a:schemeClr val="dk1"/>
              </a:solidFill>
              <a:latin typeface="Calibri"/>
              <a:ea typeface="Calibri"/>
              <a:cs typeface="Calibri"/>
              <a:sym typeface="Calibri"/>
            </a:endParaRPr>
          </a:p>
        </p:txBody>
      </p:sp>
      <p:sp>
        <p:nvSpPr>
          <p:cNvPr id="238" name="Google Shape;238;p3"/>
          <p:cNvSpPr/>
          <p:nvPr/>
        </p:nvSpPr>
        <p:spPr>
          <a:xfrm>
            <a:off x="457200" y="4846320"/>
            <a:ext cx="8229600" cy="2013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A6A80"/>
              </a:buClr>
              <a:buSzPts val="850"/>
              <a:buFont typeface="Calibri"/>
              <a:buNone/>
            </a:pPr>
            <a:r>
              <a:rPr lang="en-US" sz="850" b="1" i="1" u="none" strike="noStrike" cap="none">
                <a:solidFill>
                  <a:schemeClr val="dk1"/>
                </a:solidFill>
                <a:latin typeface="Calibri"/>
                <a:ea typeface="Calibri"/>
                <a:cs typeface="Calibri"/>
                <a:sym typeface="Calibri"/>
              </a:rPr>
              <a:t>NHS England (2024). DPP Annual Report  |  Valabhji et al. (2020). Diabetes Care, 43, pp.152–160  |  Rosenstock (1974). Health Education Monographs, 2(4)  |  Khunti et al. (2021). BMJ, 372, n677</a:t>
            </a:r>
            <a:endParaRPr sz="850" b="1" i="0" u="none" strike="noStrike" cap="non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sp>
        <p:nvSpPr>
          <p:cNvPr id="244" name="Google Shape;244;p4"/>
          <p:cNvSpPr/>
          <p:nvPr/>
        </p:nvSpPr>
        <p:spPr>
          <a:xfrm>
            <a:off x="457200" y="845409"/>
            <a:ext cx="8229600" cy="4298100"/>
          </a:xfrm>
          <a:prstGeom prst="rect">
            <a:avLst/>
          </a:prstGeom>
          <a:solidFill>
            <a:srgbClr val="FFFFFF"/>
          </a:solidFill>
          <a:ln w="12700" cap="flat" cmpd="sng">
            <a:solidFill>
              <a:srgbClr val="D6E4F7"/>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stStyle>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r>
              <a:rPr lang="en-US" sz="1800" b="1">
                <a:solidFill>
                  <a:srgbClr val="073763"/>
                </a:solidFill>
                <a:latin typeface="Calibri"/>
                <a:ea typeface="Calibri"/>
                <a:cs typeface="Calibri"/>
                <a:sym typeface="Calibri"/>
              </a:rPr>
              <a:t>Health Belief Model (Rosenstock, 1974) Applied</a:t>
            </a: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r>
              <a:rPr lang="en-US" sz="1800" b="1">
                <a:latin typeface="Calibri"/>
                <a:ea typeface="Calibri"/>
                <a:cs typeface="Calibri"/>
                <a:sym typeface="Calibri"/>
              </a:rPr>
              <a:t>Perceived Susceptibility: GP screening makes personal risk concrete via elevated blood glucose results.  </a:t>
            </a:r>
            <a:endParaRPr sz="1800" b="1">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r>
              <a:rPr lang="en-US" sz="1800" b="1">
                <a:latin typeface="Calibri"/>
                <a:ea typeface="Calibri"/>
                <a:cs typeface="Calibri"/>
                <a:sym typeface="Calibri"/>
              </a:rPr>
              <a:t>Perceived Severity: NHS messaging cites complications blindness, amputation, heart disease.  </a:t>
            </a:r>
            <a:endParaRPr sz="1800" b="1">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r>
              <a:rPr lang="en-US" sz="1800" b="1">
                <a:latin typeface="Calibri"/>
                <a:ea typeface="Calibri"/>
                <a:cs typeface="Calibri"/>
                <a:sym typeface="Calibri"/>
              </a:rPr>
              <a:t>Benefits: Weight loss and reduced conversion evidence communicated to participants.  </a:t>
            </a:r>
            <a:endParaRPr sz="1800" b="1">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r>
              <a:rPr lang="en-US" sz="1800" b="1">
                <a:latin typeface="Calibri"/>
                <a:ea typeface="Calibri"/>
                <a:cs typeface="Calibri"/>
                <a:sym typeface="Calibri"/>
              </a:rPr>
              <a:t>Barriers: Digital delivery excludes older adults without internet access (Khunti et al., 2021).  </a:t>
            </a:r>
            <a:endParaRPr sz="1800" b="1">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r>
              <a:rPr lang="en-US" sz="1800" b="1">
                <a:latin typeface="Calibri"/>
                <a:ea typeface="Calibri"/>
                <a:cs typeface="Calibri"/>
                <a:sym typeface="Calibri"/>
              </a:rPr>
              <a:t>Cues to Action: GP referral letter is the primary trigger.  </a:t>
            </a:r>
            <a:endParaRPr sz="1800" b="1">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r>
              <a:rPr lang="en-US" sz="1800" b="1">
                <a:latin typeface="Calibri"/>
                <a:ea typeface="Calibri"/>
                <a:cs typeface="Calibri"/>
                <a:sym typeface="Calibri"/>
              </a:rPr>
              <a:t>Self-Efficacy: Group-based sessions build confidence through peer support.</a:t>
            </a:r>
            <a:endParaRPr sz="1800" b="1">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b="1">
              <a:solidFill>
                <a:srgbClr val="073763"/>
              </a:solidFill>
              <a:latin typeface="Calibri"/>
              <a:ea typeface="Calibri"/>
              <a:cs typeface="Calibri"/>
              <a:sym typeface="Calibri"/>
            </a:endParaRPr>
          </a:p>
          <a:p>
            <a:pPr marL="0" marR="0" lvl="0" indent="0" algn="l" rtl="0">
              <a:spcBef>
                <a:spcPts val="0"/>
              </a:spcBef>
              <a:spcAft>
                <a:spcPts val="0"/>
              </a:spcAft>
              <a:buClr>
                <a:schemeClr val="dk1"/>
              </a:buClr>
              <a:buSzPts val="1800"/>
              <a:buFont typeface="Calibri"/>
              <a:buNone/>
            </a:pPr>
            <a:endParaRPr sz="1800">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4F7FC"/>
        </a:solidFill>
        <a:effectLst/>
      </p:bgPr>
    </p:bg>
    <p:spTree>
      <p:nvGrpSpPr>
        <p:cNvPr id="1" name="Shape 129"/>
        <p:cNvGrpSpPr/>
        <p:nvPr/>
      </p:nvGrpSpPr>
      <p:grpSpPr>
        <a:xfrm>
          <a:off x="0" y="0"/>
          <a:ext cx="0" cy="0"/>
          <a:chOff x="0" y="0"/>
          <a:chExt cx="0" cy="0"/>
        </a:xfrm>
      </p:grpSpPr>
      <p:sp>
        <p:nvSpPr>
          <p:cNvPr id="130" name="Google Shape;130;p7"/>
          <p:cNvSpPr/>
          <p:nvPr/>
        </p:nvSpPr>
        <p:spPr>
          <a:xfrm>
            <a:off x="457200" y="201168"/>
            <a:ext cx="8229600" cy="5028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B3A6B"/>
              </a:buClr>
              <a:buSzPts val="2400"/>
              <a:buFont typeface="Calibri"/>
              <a:buNone/>
            </a:pPr>
            <a:r>
              <a:rPr lang="en-US" sz="2400" b="1" i="0" u="none" strike="noStrike" cap="none">
                <a:solidFill>
                  <a:srgbClr val="1B3A6B"/>
                </a:solidFill>
                <a:latin typeface="Calibri"/>
                <a:ea typeface="Calibri"/>
                <a:cs typeface="Calibri"/>
                <a:sym typeface="Calibri"/>
              </a:rPr>
              <a:t>Integration in Service Delivery</a:t>
            </a:r>
            <a:endParaRPr sz="2400" b="0" i="0" u="none" strike="noStrike" cap="none">
              <a:solidFill>
                <a:schemeClr val="dk1"/>
              </a:solidFill>
              <a:latin typeface="Calibri"/>
              <a:ea typeface="Calibri"/>
              <a:cs typeface="Calibri"/>
              <a:sym typeface="Calibri"/>
            </a:endParaRPr>
          </a:p>
        </p:txBody>
      </p:sp>
      <p:sp>
        <p:nvSpPr>
          <p:cNvPr id="131" name="Google Shape;131;p7"/>
          <p:cNvSpPr/>
          <p:nvPr/>
        </p:nvSpPr>
        <p:spPr>
          <a:xfrm>
            <a:off x="457200" y="694944"/>
            <a:ext cx="8229600" cy="2742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A6A80"/>
              </a:buClr>
              <a:buSzPts val="1200"/>
              <a:buFont typeface="Calibri"/>
              <a:buNone/>
            </a:pPr>
            <a:r>
              <a:rPr lang="en-US" sz="1200" b="1" i="1" strike="noStrike" cap="none">
                <a:latin typeface="Calibri"/>
                <a:ea typeface="Calibri"/>
                <a:cs typeface="Calibri"/>
                <a:sym typeface="Calibri"/>
              </a:rPr>
              <a:t>Progress and persistent gaps in practice</a:t>
            </a:r>
            <a:endParaRPr sz="1200" b="1" i="0" strike="noStrike" cap="none">
              <a:latin typeface="Calibri"/>
              <a:ea typeface="Calibri"/>
              <a:cs typeface="Calibri"/>
              <a:sym typeface="Calibri"/>
            </a:endParaRPr>
          </a:p>
        </p:txBody>
      </p:sp>
      <p:cxnSp>
        <p:nvCxnSpPr>
          <p:cNvPr id="132" name="Google Shape;132;p7"/>
          <p:cNvCxnSpPr/>
          <p:nvPr/>
        </p:nvCxnSpPr>
        <p:spPr>
          <a:xfrm>
            <a:off x="457200" y="996696"/>
            <a:ext cx="8229600" cy="0"/>
          </a:xfrm>
          <a:prstGeom prst="straightConnector1">
            <a:avLst/>
          </a:prstGeom>
          <a:noFill/>
          <a:ln w="12700" cap="flat" cmpd="sng">
            <a:solidFill>
              <a:srgbClr val="2C5F9E"/>
            </a:solidFill>
            <a:prstDash val="solid"/>
            <a:round/>
            <a:headEnd type="none" w="sm" len="sm"/>
            <a:tailEnd type="none" w="sm" len="sm"/>
          </a:ln>
        </p:spPr>
      </p:cxnSp>
      <p:sp>
        <p:nvSpPr>
          <p:cNvPr id="133" name="Google Shape;133;p7"/>
          <p:cNvSpPr/>
          <p:nvPr/>
        </p:nvSpPr>
        <p:spPr>
          <a:xfrm>
            <a:off x="411061" y="1271938"/>
            <a:ext cx="8229600" cy="5487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250"/>
              <a:buFont typeface="Calibri"/>
              <a:buNone/>
            </a:pPr>
            <a:r>
              <a:rPr lang="en-US" sz="1250" b="0" i="0" u="none" strike="noStrike" cap="none" dirty="0">
                <a:latin typeface="Calibri"/>
                <a:ea typeface="Calibri"/>
                <a:cs typeface="Calibri"/>
                <a:sym typeface="Calibri"/>
              </a:rPr>
              <a:t>How health, wellbeing and sustainability integrate in practice rather than in policy</a:t>
            </a:r>
            <a:r>
              <a:rPr lang="en-US" sz="1250" dirty="0">
                <a:latin typeface="Calibri"/>
                <a:ea typeface="Calibri"/>
                <a:cs typeface="Calibri"/>
                <a:sym typeface="Calibri"/>
              </a:rPr>
              <a:t> </a:t>
            </a:r>
            <a:r>
              <a:rPr lang="en-US" sz="1250" b="0" i="0" u="none" strike="noStrike" cap="none" dirty="0">
                <a:latin typeface="Calibri"/>
                <a:ea typeface="Calibri"/>
                <a:cs typeface="Calibri"/>
                <a:sym typeface="Calibri"/>
              </a:rPr>
              <a:t>reveals a more uneven picture. Three mechanisms illustrate both progress and the barriers that remain.</a:t>
            </a:r>
          </a:p>
          <a:p>
            <a:pPr marL="0" marR="0" lvl="0" indent="0" algn="l" rtl="0">
              <a:spcBef>
                <a:spcPts val="0"/>
              </a:spcBef>
              <a:spcAft>
                <a:spcPts val="0"/>
              </a:spcAft>
              <a:buClr>
                <a:srgbClr val="1A1A2E"/>
              </a:buClr>
              <a:buSzPts val="1250"/>
              <a:buFont typeface="Calibri"/>
              <a:buNone/>
            </a:pPr>
            <a:endParaRPr lang="en-US" sz="1250" dirty="0">
              <a:latin typeface="Calibri"/>
              <a:ea typeface="Calibri"/>
              <a:cs typeface="Calibri"/>
              <a:sym typeface="Calibri"/>
            </a:endParaRPr>
          </a:p>
          <a:p>
            <a:pPr marL="342900" marR="0" lvl="0" indent="-342900" algn="l" rtl="0">
              <a:spcBef>
                <a:spcPts val="0"/>
              </a:spcBef>
              <a:spcAft>
                <a:spcPts val="0"/>
              </a:spcAft>
              <a:buClr>
                <a:srgbClr val="1A1A2E"/>
              </a:buClr>
              <a:buSzPts val="1250"/>
              <a:buFont typeface="Calibri"/>
              <a:buAutoNum type="arabicPeriod"/>
            </a:pPr>
            <a:r>
              <a:rPr lang="en-US" sz="1250" dirty="0">
                <a:latin typeface="Calibri"/>
                <a:ea typeface="Calibri"/>
                <a:cs typeface="Calibri"/>
                <a:sym typeface="Calibri"/>
              </a:rPr>
              <a:t>Equity</a:t>
            </a:r>
          </a:p>
          <a:p>
            <a:pPr marL="342900" marR="0" lvl="0" indent="-342900" algn="l" rtl="0">
              <a:spcBef>
                <a:spcPts val="0"/>
              </a:spcBef>
              <a:spcAft>
                <a:spcPts val="0"/>
              </a:spcAft>
              <a:buClr>
                <a:srgbClr val="1A1A2E"/>
              </a:buClr>
              <a:buSzPts val="1250"/>
              <a:buFont typeface="Calibri"/>
              <a:buAutoNum type="arabicPeriod"/>
            </a:pPr>
            <a:r>
              <a:rPr lang="en-US" sz="1250" b="0" i="0" u="none" strike="noStrike" cap="none" dirty="0">
                <a:latin typeface="Calibri"/>
                <a:ea typeface="Calibri"/>
                <a:cs typeface="Calibri"/>
                <a:sym typeface="Calibri"/>
              </a:rPr>
              <a:t>Access</a:t>
            </a:r>
          </a:p>
          <a:p>
            <a:pPr marL="342900" marR="0" lvl="0" indent="-342900" algn="l" rtl="0">
              <a:spcBef>
                <a:spcPts val="0"/>
              </a:spcBef>
              <a:spcAft>
                <a:spcPts val="0"/>
              </a:spcAft>
              <a:buClr>
                <a:srgbClr val="1A1A2E"/>
              </a:buClr>
              <a:buSzPts val="1250"/>
              <a:buFont typeface="Calibri"/>
              <a:buAutoNum type="arabicPeriod"/>
            </a:pPr>
            <a:r>
              <a:rPr lang="en-US" sz="1250" dirty="0">
                <a:latin typeface="Calibri"/>
                <a:ea typeface="Calibri"/>
                <a:cs typeface="Calibri"/>
                <a:sym typeface="Calibri"/>
              </a:rPr>
              <a:t>Health Inequalities</a:t>
            </a:r>
            <a:endParaRPr sz="1250" b="0" i="0" u="none" strike="noStrike" cap="none" dirty="0">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4F7FC"/>
        </a:solidFill>
        <a:effectLst/>
      </p:bgPr>
    </p:bg>
    <p:spTree>
      <p:nvGrpSpPr>
        <p:cNvPr id="1" name="Shape 245"/>
        <p:cNvGrpSpPr/>
        <p:nvPr/>
      </p:nvGrpSpPr>
      <p:grpSpPr>
        <a:xfrm>
          <a:off x="0" y="0"/>
          <a:ext cx="0" cy="0"/>
          <a:chOff x="0" y="0"/>
          <a:chExt cx="0" cy="0"/>
        </a:xfrm>
      </p:grpSpPr>
      <p:sp>
        <p:nvSpPr>
          <p:cNvPr id="246" name="Google Shape;246;p5"/>
          <p:cNvSpPr/>
          <p:nvPr/>
        </p:nvSpPr>
        <p:spPr>
          <a:xfrm>
            <a:off x="457200" y="201168"/>
            <a:ext cx="8229600" cy="5028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B3A6B"/>
              </a:buClr>
              <a:buSzPts val="2400"/>
              <a:buFont typeface="Calibri"/>
              <a:buNone/>
            </a:pPr>
            <a:r>
              <a:rPr lang="en-US" sz="2400" b="1" i="0" u="none" strike="noStrike" cap="none">
                <a:solidFill>
                  <a:srgbClr val="1B3A6B"/>
                </a:solidFill>
                <a:latin typeface="Calibri"/>
                <a:ea typeface="Calibri"/>
                <a:cs typeface="Calibri"/>
                <a:sym typeface="Calibri"/>
              </a:rPr>
              <a:t>Equity, Access and Health Inequalities</a:t>
            </a:r>
            <a:endParaRPr sz="2400" b="0" i="0" u="none" strike="noStrike" cap="none">
              <a:solidFill>
                <a:schemeClr val="dk1"/>
              </a:solidFill>
              <a:latin typeface="Calibri"/>
              <a:ea typeface="Calibri"/>
              <a:cs typeface="Calibri"/>
              <a:sym typeface="Calibri"/>
            </a:endParaRPr>
          </a:p>
        </p:txBody>
      </p:sp>
      <p:cxnSp>
        <p:nvCxnSpPr>
          <p:cNvPr id="247" name="Google Shape;247;p5"/>
          <p:cNvCxnSpPr/>
          <p:nvPr/>
        </p:nvCxnSpPr>
        <p:spPr>
          <a:xfrm>
            <a:off x="457200" y="777240"/>
            <a:ext cx="8229600" cy="0"/>
          </a:xfrm>
          <a:prstGeom prst="straightConnector1">
            <a:avLst/>
          </a:prstGeom>
          <a:noFill/>
          <a:ln w="12700" cap="flat" cmpd="sng">
            <a:solidFill>
              <a:srgbClr val="2C5F9E"/>
            </a:solidFill>
            <a:prstDash val="solid"/>
            <a:round/>
            <a:headEnd type="none" w="sm" len="sm"/>
            <a:tailEnd type="none" w="sm" len="sm"/>
          </a:ln>
        </p:spPr>
      </p:cxnSp>
      <p:sp>
        <p:nvSpPr>
          <p:cNvPr id="248" name="Google Shape;248;p5"/>
          <p:cNvSpPr/>
          <p:nvPr/>
        </p:nvSpPr>
        <p:spPr>
          <a:xfrm>
            <a:off x="457200" y="1078992"/>
            <a:ext cx="8229600" cy="7497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1A1A2E"/>
              </a:buClr>
              <a:buSzPts val="1250"/>
              <a:buFont typeface="Calibri"/>
              <a:buNone/>
            </a:pPr>
            <a:r>
              <a:rPr lang="en-US" sz="1250" b="0" i="0" u="none" strike="noStrike" cap="none">
                <a:solidFill>
                  <a:srgbClr val="1A1A2E"/>
                </a:solidFill>
                <a:latin typeface="Calibri"/>
                <a:ea typeface="Calibri"/>
                <a:cs typeface="Calibri"/>
                <a:sym typeface="Calibri"/>
              </a:rPr>
              <a:t>The Marmot Review 10 Years On (2020) reached a stark conclusion: for the first time in over a century, life expectancy in England has stalled and for women in the most deprived 10% of areas, it has declined. This is not a natural phenomenon. It reflects policy choices.</a:t>
            </a:r>
            <a:endParaRPr sz="1250" b="0" i="0" u="none" strike="noStrike" cap="none">
              <a:solidFill>
                <a:schemeClr val="dk1"/>
              </a:solidFill>
              <a:latin typeface="Calibri"/>
              <a:ea typeface="Calibri"/>
              <a:cs typeface="Calibri"/>
              <a:sym typeface="Calibri"/>
            </a:endParaRPr>
          </a:p>
        </p:txBody>
      </p:sp>
      <p:sp>
        <p:nvSpPr>
          <p:cNvPr id="249" name="Google Shape;249;p5"/>
          <p:cNvSpPr/>
          <p:nvPr/>
        </p:nvSpPr>
        <p:spPr>
          <a:xfrm>
            <a:off x="457200" y="1920240"/>
            <a:ext cx="2606100" cy="914400"/>
          </a:xfrm>
          <a:prstGeom prst="rect">
            <a:avLst/>
          </a:prstGeom>
          <a:solidFill>
            <a:srgbClr val="1B3A6B"/>
          </a:solidFill>
          <a:ln w="12700" cap="flat" cmpd="sng">
            <a:solidFill>
              <a:srgbClr val="1B3A6B"/>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50" name="Google Shape;250;p5"/>
          <p:cNvSpPr/>
          <p:nvPr/>
        </p:nvSpPr>
        <p:spPr>
          <a:xfrm>
            <a:off x="457200" y="1956816"/>
            <a:ext cx="2606100" cy="4389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600"/>
              <a:buFont typeface="Calibri"/>
              <a:buNone/>
            </a:pPr>
            <a:r>
              <a:rPr lang="en-US" sz="2600" b="1" i="0" u="none" strike="noStrike" cap="none">
                <a:solidFill>
                  <a:srgbClr val="FFFFFF"/>
                </a:solidFill>
                <a:latin typeface="Calibri"/>
                <a:ea typeface="Calibri"/>
                <a:cs typeface="Calibri"/>
                <a:sym typeface="Calibri"/>
              </a:rPr>
              <a:t>19 yrs</a:t>
            </a:r>
            <a:endParaRPr sz="2600" b="0" i="0" u="none" strike="noStrike" cap="none">
              <a:solidFill>
                <a:schemeClr val="dk1"/>
              </a:solidFill>
              <a:latin typeface="Calibri"/>
              <a:ea typeface="Calibri"/>
              <a:cs typeface="Calibri"/>
              <a:sym typeface="Calibri"/>
            </a:endParaRPr>
          </a:p>
        </p:txBody>
      </p:sp>
      <p:sp>
        <p:nvSpPr>
          <p:cNvPr id="251" name="Google Shape;251;p5"/>
          <p:cNvSpPr/>
          <p:nvPr/>
        </p:nvSpPr>
        <p:spPr>
          <a:xfrm>
            <a:off x="548640" y="2395728"/>
            <a:ext cx="2423100" cy="4023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D6E4F7"/>
              </a:buClr>
              <a:buSzPts val="950"/>
              <a:buFont typeface="Calibri"/>
              <a:buNone/>
            </a:pPr>
            <a:r>
              <a:rPr lang="en-US" sz="950" b="0" i="0" u="none" strike="noStrike" cap="none">
                <a:solidFill>
                  <a:srgbClr val="D6E4F7"/>
                </a:solidFill>
                <a:latin typeface="Calibri"/>
                <a:ea typeface="Calibri"/>
                <a:cs typeface="Calibri"/>
                <a:sym typeface="Calibri"/>
              </a:rPr>
              <a:t>Gap in healthy life expectancy between most and least deprived areas (Marmot, 2020)</a:t>
            </a:r>
            <a:endParaRPr sz="950" b="0" i="0" u="none" strike="noStrike" cap="none">
              <a:solidFill>
                <a:schemeClr val="dk1"/>
              </a:solidFill>
              <a:latin typeface="Calibri"/>
              <a:ea typeface="Calibri"/>
              <a:cs typeface="Calibri"/>
              <a:sym typeface="Calibri"/>
            </a:endParaRPr>
          </a:p>
        </p:txBody>
      </p:sp>
      <p:sp>
        <p:nvSpPr>
          <p:cNvPr id="252" name="Google Shape;252;p5"/>
          <p:cNvSpPr/>
          <p:nvPr/>
        </p:nvSpPr>
        <p:spPr>
          <a:xfrm>
            <a:off x="3246120" y="1920240"/>
            <a:ext cx="2606100" cy="914400"/>
          </a:xfrm>
          <a:prstGeom prst="rect">
            <a:avLst/>
          </a:prstGeom>
          <a:solidFill>
            <a:srgbClr val="1B3A6B"/>
          </a:solidFill>
          <a:ln w="12700" cap="flat" cmpd="sng">
            <a:solidFill>
              <a:srgbClr val="1B3A6B"/>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53" name="Google Shape;253;p5"/>
          <p:cNvSpPr/>
          <p:nvPr/>
        </p:nvSpPr>
        <p:spPr>
          <a:xfrm>
            <a:off x="3246120" y="1956816"/>
            <a:ext cx="2606100" cy="4389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600"/>
              <a:buFont typeface="Calibri"/>
              <a:buNone/>
            </a:pPr>
            <a:r>
              <a:rPr lang="en-US" sz="2600" b="1" i="0" u="none" strike="noStrike" cap="none">
                <a:solidFill>
                  <a:srgbClr val="FFFFFF"/>
                </a:solidFill>
                <a:latin typeface="Calibri"/>
                <a:ea typeface="Calibri"/>
                <a:cs typeface="Calibri"/>
                <a:sym typeface="Calibri"/>
              </a:rPr>
              <a:t>3×</a:t>
            </a:r>
            <a:endParaRPr sz="2600" b="0" i="0" u="none" strike="noStrike" cap="none">
              <a:solidFill>
                <a:schemeClr val="dk1"/>
              </a:solidFill>
              <a:latin typeface="Calibri"/>
              <a:ea typeface="Calibri"/>
              <a:cs typeface="Calibri"/>
              <a:sym typeface="Calibri"/>
            </a:endParaRPr>
          </a:p>
        </p:txBody>
      </p:sp>
      <p:sp>
        <p:nvSpPr>
          <p:cNvPr id="254" name="Google Shape;254;p5"/>
          <p:cNvSpPr/>
          <p:nvPr/>
        </p:nvSpPr>
        <p:spPr>
          <a:xfrm>
            <a:off x="3337560" y="2395728"/>
            <a:ext cx="2423100" cy="4023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D6E4F7"/>
              </a:buClr>
              <a:buSzPts val="950"/>
              <a:buFont typeface="Calibri"/>
              <a:buNone/>
            </a:pPr>
            <a:r>
              <a:rPr lang="en-US" sz="950" b="0" i="0" u="none" strike="noStrike" cap="none">
                <a:solidFill>
                  <a:srgbClr val="D6E4F7"/>
                </a:solidFill>
                <a:latin typeface="Calibri"/>
                <a:ea typeface="Calibri"/>
                <a:cs typeface="Calibri"/>
                <a:sym typeface="Calibri"/>
              </a:rPr>
              <a:t>More likely: Pakistani and Bangladeshi people to live in most deprived 10% of areas (IRR, 2024)</a:t>
            </a:r>
            <a:endParaRPr sz="950" b="0" i="0" u="none" strike="noStrike" cap="none">
              <a:solidFill>
                <a:schemeClr val="dk1"/>
              </a:solidFill>
              <a:latin typeface="Calibri"/>
              <a:ea typeface="Calibri"/>
              <a:cs typeface="Calibri"/>
              <a:sym typeface="Calibri"/>
            </a:endParaRPr>
          </a:p>
        </p:txBody>
      </p:sp>
      <p:sp>
        <p:nvSpPr>
          <p:cNvPr id="255" name="Google Shape;255;p5"/>
          <p:cNvSpPr/>
          <p:nvPr/>
        </p:nvSpPr>
        <p:spPr>
          <a:xfrm>
            <a:off x="6035040" y="1920240"/>
            <a:ext cx="2606100" cy="914400"/>
          </a:xfrm>
          <a:prstGeom prst="rect">
            <a:avLst/>
          </a:prstGeom>
          <a:solidFill>
            <a:srgbClr val="1B3A6B"/>
          </a:solidFill>
          <a:ln w="12700" cap="flat" cmpd="sng">
            <a:solidFill>
              <a:srgbClr val="1B3A6B"/>
            </a:solidFill>
            <a:prstDash val="solid"/>
            <a:round/>
            <a:headEnd type="none" w="sm" len="sm"/>
            <a:tailEnd type="none" w="sm" len="sm"/>
          </a:ln>
          <a:effectLst>
            <a:outerShdw blurRad="63500" dist="25400" dir="2700000" algn="bl" rotWithShape="0">
              <a:srgbClr val="000000">
                <a:alpha val="10200"/>
              </a:srgbClr>
            </a:outerShdw>
          </a:effectLst>
        </p:spPr>
        <p:txBody>
          <a:bodyPr spcFirstLastPara="1" wrap="square" lIns="91425" tIns="91425" rIns="91425" bIns="91425" anchor="ctr" anchorCtr="0">
            <a:noAutofit/>
          </a:bodyPr>
          <a:lstStyle/>
          <a:p>
            <a:pPr marL="0" marR="0" lvl="0" indent="0" algn="l" rtl="0">
              <a:spcBef>
                <a:spcPts val="0"/>
              </a:spcBef>
              <a:spcAft>
                <a:spcPts val="0"/>
              </a:spcAft>
              <a:buClr>
                <a:schemeClr val="dk1"/>
              </a:buClr>
              <a:buSzPts val="1800"/>
              <a:buFont typeface="Calibri"/>
              <a:buNone/>
            </a:pPr>
            <a:endParaRPr sz="1800" b="0" i="0" u="none" strike="noStrike" cap="none">
              <a:solidFill>
                <a:schemeClr val="dk1"/>
              </a:solidFill>
              <a:latin typeface="Calibri"/>
              <a:ea typeface="Calibri"/>
              <a:cs typeface="Calibri"/>
              <a:sym typeface="Calibri"/>
            </a:endParaRPr>
          </a:p>
        </p:txBody>
      </p:sp>
      <p:sp>
        <p:nvSpPr>
          <p:cNvPr id="256" name="Google Shape;256;p5"/>
          <p:cNvSpPr/>
          <p:nvPr/>
        </p:nvSpPr>
        <p:spPr>
          <a:xfrm>
            <a:off x="6035040" y="1956816"/>
            <a:ext cx="2606100" cy="438900"/>
          </a:xfrm>
          <a:prstGeom prst="rect">
            <a:avLst/>
          </a:prstGeom>
          <a:noFill/>
          <a:ln>
            <a:noFill/>
          </a:ln>
        </p:spPr>
        <p:txBody>
          <a:bodyPr spcFirstLastPara="1" wrap="square" lIns="0" tIns="0" rIns="0" bIns="0" anchor="ctr" anchorCtr="0">
            <a:noAutofit/>
          </a:bodyPr>
          <a:lstStyle/>
          <a:p>
            <a:pPr marL="0" marR="0" lvl="0" indent="0" algn="ctr" rtl="0">
              <a:spcBef>
                <a:spcPts val="0"/>
              </a:spcBef>
              <a:spcAft>
                <a:spcPts val="0"/>
              </a:spcAft>
              <a:buClr>
                <a:srgbClr val="FFFFFF"/>
              </a:buClr>
              <a:buSzPts val="2600"/>
              <a:buFont typeface="Calibri"/>
              <a:buNone/>
            </a:pPr>
            <a:r>
              <a:rPr lang="en-US" sz="2600" b="1" i="0" u="none" strike="noStrike" cap="none">
                <a:solidFill>
                  <a:srgbClr val="FFFFFF"/>
                </a:solidFill>
                <a:latin typeface="Calibri"/>
                <a:ea typeface="Calibri"/>
                <a:cs typeface="Calibri"/>
                <a:sym typeface="Calibri"/>
              </a:rPr>
              <a:t>2×</a:t>
            </a:r>
            <a:endParaRPr sz="2600" b="0" i="0" u="none" strike="noStrike" cap="none">
              <a:solidFill>
                <a:schemeClr val="dk1"/>
              </a:solidFill>
              <a:latin typeface="Calibri"/>
              <a:ea typeface="Calibri"/>
              <a:cs typeface="Calibri"/>
              <a:sym typeface="Calibri"/>
            </a:endParaRPr>
          </a:p>
        </p:txBody>
      </p:sp>
      <p:sp>
        <p:nvSpPr>
          <p:cNvPr id="257" name="Google Shape;257;p5"/>
          <p:cNvSpPr/>
          <p:nvPr/>
        </p:nvSpPr>
        <p:spPr>
          <a:xfrm>
            <a:off x="6126480" y="2395728"/>
            <a:ext cx="2423100" cy="4023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Clr>
                <a:srgbClr val="D6E4F7"/>
              </a:buClr>
              <a:buSzPts val="950"/>
              <a:buFont typeface="Calibri"/>
              <a:buNone/>
            </a:pPr>
            <a:r>
              <a:rPr lang="en-US" sz="950" b="0" i="0" u="none" strike="noStrike" cap="none">
                <a:solidFill>
                  <a:srgbClr val="D6E4F7"/>
                </a:solidFill>
                <a:latin typeface="Calibri"/>
                <a:ea typeface="Calibri"/>
                <a:cs typeface="Calibri"/>
                <a:sym typeface="Calibri"/>
              </a:rPr>
              <a:t>Higher mortality rate in lowest vs highest deprivation decile (Darzi, 2024)</a:t>
            </a:r>
            <a:endParaRPr sz="950" b="0" i="0" u="none" strike="noStrike" cap="none">
              <a:solidFill>
                <a:schemeClr val="dk1"/>
              </a:solidFill>
              <a:latin typeface="Calibri"/>
              <a:ea typeface="Calibri"/>
              <a:cs typeface="Calibri"/>
              <a:sym typeface="Calibri"/>
            </a:endParaRPr>
          </a:p>
        </p:txBody>
      </p:sp>
      <p:sp>
        <p:nvSpPr>
          <p:cNvPr id="258" name="Google Shape;258;p5"/>
          <p:cNvSpPr/>
          <p:nvPr/>
        </p:nvSpPr>
        <p:spPr>
          <a:xfrm flipH="1">
            <a:off x="434300" y="3457034"/>
            <a:ext cx="8229600" cy="914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5A6A80"/>
              </a:buClr>
              <a:buSzPts val="850"/>
              <a:buFont typeface="Calibri"/>
              <a:buNone/>
            </a:pPr>
            <a:r>
              <a:rPr lang="en-US" sz="850" b="1" i="1" u="none" strike="noStrike" cap="none">
                <a:solidFill>
                  <a:schemeClr val="dk1"/>
                </a:solidFill>
                <a:latin typeface="Calibri"/>
                <a:ea typeface="Calibri"/>
                <a:cs typeface="Calibri"/>
                <a:sym typeface="Calibri"/>
              </a:rPr>
              <a:t>Marmot et al. (2020). Health Equity in England: Marmot Review 10 Years On. London: IHE  |  IRR (2024). Health Statistics  |  Darzi (2024). Independent Investigation of NHS England  |  ONS (2022). Digital Skills</a:t>
            </a:r>
            <a:endParaRPr sz="850" b="1" i="0" u="none" strike="noStrike" cap="non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63"/>
        <p:cNvGrpSpPr/>
        <p:nvPr/>
      </p:nvGrpSpPr>
      <p:grpSpPr>
        <a:xfrm>
          <a:off x="0" y="0"/>
          <a:ext cx="0" cy="0"/>
          <a:chOff x="0" y="0"/>
          <a:chExt cx="0" cy="0"/>
        </a:xfrm>
      </p:grpSpPr>
      <p:sp>
        <p:nvSpPr>
          <p:cNvPr id="264" name="Google Shape;264;p6"/>
          <p:cNvSpPr/>
          <p:nvPr/>
        </p:nvSpPr>
        <p:spPr>
          <a:xfrm>
            <a:off x="457200" y="1641725"/>
            <a:ext cx="7696200" cy="25647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stStyle>
          <a:p>
            <a:pPr marL="0" marR="0" lvl="0" indent="0" algn="l" rtl="0">
              <a:spcBef>
                <a:spcPts val="0"/>
              </a:spcBef>
              <a:spcAft>
                <a:spcPts val="0"/>
              </a:spcAft>
              <a:buClr>
                <a:srgbClr val="1A1A2E"/>
              </a:buClr>
              <a:buSzPts val="1100"/>
              <a:buFont typeface="Calibri"/>
              <a:buNone/>
            </a:pPr>
            <a:r>
              <a:rPr lang="en-US" sz="1100" b="1" i="0" u="none" strike="noStrike" cap="none">
                <a:solidFill>
                  <a:srgbClr val="1A1A2E"/>
                </a:solidFill>
                <a:latin typeface="Calibri"/>
                <a:ea typeface="Calibri"/>
                <a:cs typeface="Calibri"/>
                <a:sym typeface="Calibri"/>
              </a:rPr>
              <a:t>Geographic: </a:t>
            </a:r>
            <a:r>
              <a:rPr lang="en-US" sz="1100" b="0" i="0" u="none" strike="noStrike" cap="none">
                <a:solidFill>
                  <a:srgbClr val="1A1A2E"/>
                </a:solidFill>
                <a:latin typeface="Calibri"/>
                <a:ea typeface="Calibri"/>
                <a:cs typeface="Calibri"/>
                <a:sym typeface="Calibri"/>
              </a:rPr>
              <a:t>Rural and Northern areas face longer waits and fewer specialist services</a:t>
            </a:r>
            <a:br>
              <a:rPr lang="en-US" sz="1100" b="0" i="0" u="none" strike="noStrike" cap="none">
                <a:solidFill>
                  <a:srgbClr val="1A1A2E"/>
                </a:solidFill>
                <a:latin typeface="Calibri"/>
                <a:ea typeface="Calibri"/>
                <a:cs typeface="Calibri"/>
                <a:sym typeface="Calibri"/>
              </a:rPr>
            </a:br>
            <a:endParaRPr sz="110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Clr>
                <a:srgbClr val="1A1A2E"/>
              </a:buClr>
              <a:buSzPts val="1100"/>
              <a:buFont typeface="Calibri"/>
              <a:buNone/>
            </a:pPr>
            <a:r>
              <a:rPr lang="en-US" sz="1100" b="1" i="0" u="none" strike="noStrike" cap="none">
                <a:solidFill>
                  <a:srgbClr val="1A1A2E"/>
                </a:solidFill>
                <a:latin typeface="Calibri"/>
                <a:ea typeface="Calibri"/>
                <a:cs typeface="Calibri"/>
                <a:sym typeface="Calibri"/>
              </a:rPr>
              <a:t>Digital exclusion: </a:t>
            </a:r>
            <a:r>
              <a:rPr lang="en-US" sz="1100" b="0" i="0" u="none" strike="noStrike" cap="none">
                <a:solidFill>
                  <a:srgbClr val="1A1A2E"/>
                </a:solidFill>
                <a:latin typeface="Calibri"/>
                <a:ea typeface="Calibri"/>
                <a:cs typeface="Calibri"/>
                <a:sym typeface="Calibri"/>
              </a:rPr>
              <a:t>16% of UK adults lack basic digital skills (ONS, 2022)</a:t>
            </a:r>
            <a:br>
              <a:rPr lang="en-US" sz="1100" b="0" i="0" u="none" strike="noStrike" cap="none">
                <a:solidFill>
                  <a:srgbClr val="1A1A2E"/>
                </a:solidFill>
                <a:latin typeface="Calibri"/>
                <a:ea typeface="Calibri"/>
                <a:cs typeface="Calibri"/>
                <a:sym typeface="Calibri"/>
              </a:rPr>
            </a:br>
            <a:endParaRPr sz="110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Clr>
                <a:srgbClr val="1A1A2E"/>
              </a:buClr>
              <a:buSzPts val="1100"/>
              <a:buFont typeface="Calibri"/>
              <a:buNone/>
            </a:pPr>
            <a:r>
              <a:rPr lang="en-US" sz="1100" b="1" i="0" u="none" strike="noStrike" cap="none">
                <a:solidFill>
                  <a:srgbClr val="1A1A2E"/>
                </a:solidFill>
                <a:latin typeface="Calibri"/>
                <a:ea typeface="Calibri"/>
                <a:cs typeface="Calibri"/>
                <a:sym typeface="Calibri"/>
              </a:rPr>
              <a:t>Language/cultural barriers: </a:t>
            </a:r>
            <a:r>
              <a:rPr lang="en-US" sz="1100" b="0" i="0" u="none" strike="noStrike" cap="none">
                <a:solidFill>
                  <a:srgbClr val="1A1A2E"/>
                </a:solidFill>
                <a:latin typeface="Calibri"/>
                <a:ea typeface="Calibri"/>
                <a:cs typeface="Calibri"/>
                <a:sym typeface="Calibri"/>
              </a:rPr>
              <a:t>Ethnic minority patients report lower care quality; interpreting inconsistent</a:t>
            </a:r>
            <a:br>
              <a:rPr lang="en-US" sz="1100" b="0" i="0" u="none" strike="noStrike" cap="none">
                <a:solidFill>
                  <a:srgbClr val="1A1A2E"/>
                </a:solidFill>
                <a:latin typeface="Calibri"/>
                <a:ea typeface="Calibri"/>
                <a:cs typeface="Calibri"/>
                <a:sym typeface="Calibri"/>
              </a:rPr>
            </a:br>
            <a:endParaRPr sz="1100" b="0" i="0" u="none" strike="noStrike" cap="none">
              <a:solidFill>
                <a:schemeClr val="dk1"/>
              </a:solidFill>
              <a:latin typeface="Calibri"/>
              <a:ea typeface="Calibri"/>
              <a:cs typeface="Calibri"/>
              <a:sym typeface="Calibri"/>
            </a:endParaRPr>
          </a:p>
          <a:p>
            <a:pPr marL="0" marR="0" lvl="0" indent="0" algn="l" rtl="0">
              <a:spcBef>
                <a:spcPts val="0"/>
              </a:spcBef>
              <a:spcAft>
                <a:spcPts val="0"/>
              </a:spcAft>
              <a:buClr>
                <a:srgbClr val="1A1A2E"/>
              </a:buClr>
              <a:buSzPts val="1100"/>
              <a:buFont typeface="Calibri"/>
              <a:buNone/>
            </a:pPr>
            <a:r>
              <a:rPr lang="en-US" sz="1100" b="1" i="0" u="none" strike="noStrike" cap="none">
                <a:solidFill>
                  <a:srgbClr val="1A1A2E"/>
                </a:solidFill>
                <a:latin typeface="Calibri"/>
                <a:ea typeface="Calibri"/>
                <a:cs typeface="Calibri"/>
                <a:sym typeface="Calibri"/>
              </a:rPr>
              <a:t>Structural racism: </a:t>
            </a:r>
            <a:r>
              <a:rPr lang="en-US" sz="1100" b="0" i="0" u="none" strike="noStrike" cap="none">
                <a:solidFill>
                  <a:srgbClr val="1A1A2E"/>
                </a:solidFill>
                <a:latin typeface="Calibri"/>
                <a:ea typeface="Calibri"/>
                <a:cs typeface="Calibri"/>
                <a:sym typeface="Calibri"/>
              </a:rPr>
              <a:t>Ethnicity and deprivation intersect to compound outcomes (Marmot et al., 2020)</a:t>
            </a:r>
            <a:endParaRPr sz="1100" b="0" i="0" u="none" strike="noStrike" cap="none">
              <a:solidFill>
                <a:schemeClr val="dk1"/>
              </a:solidFill>
              <a:latin typeface="Calibri"/>
              <a:ea typeface="Calibri"/>
              <a:cs typeface="Calibri"/>
              <a:sym typeface="Calibri"/>
            </a:endParaRPr>
          </a:p>
        </p:txBody>
      </p:sp>
      <p:sp>
        <p:nvSpPr>
          <p:cNvPr id="265" name="Google Shape;265;p6"/>
          <p:cNvSpPr/>
          <p:nvPr/>
        </p:nvSpPr>
        <p:spPr>
          <a:xfrm>
            <a:off x="457200" y="1057632"/>
            <a:ext cx="5375700" cy="584100"/>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stStyle>
          <a:p>
            <a:pPr marL="0" marR="0" lvl="0" indent="0" algn="l" rtl="0">
              <a:spcBef>
                <a:spcPts val="0"/>
              </a:spcBef>
              <a:spcAft>
                <a:spcPts val="0"/>
              </a:spcAft>
              <a:buClr>
                <a:srgbClr val="1B3A6B"/>
              </a:buClr>
              <a:buSzPts val="1300"/>
              <a:buFont typeface="Calibri"/>
              <a:buNone/>
            </a:pPr>
            <a:r>
              <a:rPr lang="en-US" sz="1300" b="1" i="0" u="none" strike="noStrike" cap="none">
                <a:solidFill>
                  <a:srgbClr val="1B3A6B"/>
                </a:solidFill>
                <a:latin typeface="Calibri"/>
                <a:ea typeface="Calibri"/>
                <a:cs typeface="Calibri"/>
                <a:sym typeface="Calibri"/>
              </a:rPr>
              <a:t>Barriers to Equitable Access</a:t>
            </a:r>
            <a:endParaRPr sz="1300" b="0" i="0" u="none" strike="noStrike" cap="non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7"/>
          <p:cNvSpPr/>
          <p:nvPr/>
        </p:nvSpPr>
        <p:spPr>
          <a:xfrm>
            <a:off x="768925" y="2390050"/>
            <a:ext cx="7515900" cy="24798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stStyle>
          <a:p>
            <a:pPr marL="342900" marR="0" lvl="0" indent="-342900" algn="l" rtl="0">
              <a:spcBef>
                <a:spcPts val="0"/>
              </a:spcBef>
              <a:spcAft>
                <a:spcPts val="0"/>
              </a:spcAft>
              <a:buClr>
                <a:srgbClr val="1A1A2E"/>
              </a:buClr>
              <a:buSzPts val="1100"/>
              <a:buFont typeface="Calibri"/>
              <a:buChar char="•"/>
            </a:pPr>
            <a:r>
              <a:rPr lang="en-US" sz="1100" b="0" i="0" u="none" strike="noStrike" cap="none">
                <a:solidFill>
                  <a:srgbClr val="1A1A2E"/>
                </a:solidFill>
                <a:latin typeface="Calibri"/>
                <a:ea typeface="Calibri"/>
                <a:cs typeface="Calibri"/>
                <a:sym typeface="Calibri"/>
              </a:rPr>
              <a:t>Universal health literacy programmes targeting most deprived areas</a:t>
            </a:r>
            <a:br>
              <a:rPr lang="en-US" sz="1100" b="0" i="0" u="none" strike="noStrike" cap="none">
                <a:solidFill>
                  <a:srgbClr val="1A1A2E"/>
                </a:solidFill>
                <a:latin typeface="Calibri"/>
                <a:ea typeface="Calibri"/>
                <a:cs typeface="Calibri"/>
                <a:sym typeface="Calibri"/>
              </a:rPr>
            </a:br>
            <a:endParaRPr sz="1100" b="0" i="0" u="none" strike="noStrike" cap="none">
              <a:solidFill>
                <a:schemeClr val="dk1"/>
              </a:solidFill>
              <a:latin typeface="Calibri"/>
              <a:ea typeface="Calibri"/>
              <a:cs typeface="Calibri"/>
              <a:sym typeface="Calibri"/>
            </a:endParaRPr>
          </a:p>
          <a:p>
            <a:pPr marL="342900" marR="0" lvl="0" indent="-342900" algn="l" rtl="0">
              <a:spcBef>
                <a:spcPts val="0"/>
              </a:spcBef>
              <a:spcAft>
                <a:spcPts val="0"/>
              </a:spcAft>
              <a:buClr>
                <a:srgbClr val="1A1A2E"/>
              </a:buClr>
              <a:buSzPts val="1100"/>
              <a:buFont typeface="Calibri"/>
              <a:buChar char="•"/>
            </a:pPr>
            <a:r>
              <a:rPr lang="en-US" sz="1100" b="0" i="0" u="none" strike="noStrike" cap="none">
                <a:solidFill>
                  <a:srgbClr val="1A1A2E"/>
                </a:solidFill>
                <a:latin typeface="Calibri"/>
                <a:ea typeface="Calibri"/>
                <a:cs typeface="Calibri"/>
                <a:sym typeface="Calibri"/>
              </a:rPr>
              <a:t>Mandatory ethnic health equity audits within all ICS annual reports</a:t>
            </a:r>
            <a:br>
              <a:rPr lang="en-US" sz="1100" b="0" i="0" u="none" strike="noStrike" cap="none">
                <a:solidFill>
                  <a:srgbClr val="1A1A2E"/>
                </a:solidFill>
                <a:latin typeface="Calibri"/>
                <a:ea typeface="Calibri"/>
                <a:cs typeface="Calibri"/>
                <a:sym typeface="Calibri"/>
              </a:rPr>
            </a:br>
            <a:endParaRPr sz="1100" b="0" i="0" u="none" strike="noStrike" cap="none">
              <a:solidFill>
                <a:schemeClr val="dk1"/>
              </a:solidFill>
              <a:latin typeface="Calibri"/>
              <a:ea typeface="Calibri"/>
              <a:cs typeface="Calibri"/>
              <a:sym typeface="Calibri"/>
            </a:endParaRPr>
          </a:p>
          <a:p>
            <a:pPr marL="342900" marR="0" lvl="0" indent="-342900" algn="l" rtl="0">
              <a:spcBef>
                <a:spcPts val="0"/>
              </a:spcBef>
              <a:spcAft>
                <a:spcPts val="0"/>
              </a:spcAft>
              <a:buClr>
                <a:srgbClr val="1A1A2E"/>
              </a:buClr>
              <a:buSzPts val="1100"/>
              <a:buFont typeface="Calibri"/>
              <a:buChar char="•"/>
            </a:pPr>
            <a:r>
              <a:rPr lang="en-US" sz="1100" b="0" i="0" u="none" strike="noStrike" cap="none">
                <a:solidFill>
                  <a:srgbClr val="1A1A2E"/>
                </a:solidFill>
                <a:latin typeface="Calibri"/>
                <a:ea typeface="Calibri"/>
                <a:cs typeface="Calibri"/>
                <a:sym typeface="Calibri"/>
              </a:rPr>
              <a:t>Co-production with Black and minority ethnic communities</a:t>
            </a:r>
            <a:br>
              <a:rPr lang="en-US" sz="1100" b="0" i="0" u="none" strike="noStrike" cap="none">
                <a:solidFill>
                  <a:srgbClr val="1A1A2E"/>
                </a:solidFill>
                <a:latin typeface="Calibri"/>
                <a:ea typeface="Calibri"/>
                <a:cs typeface="Calibri"/>
                <a:sym typeface="Calibri"/>
              </a:rPr>
            </a:br>
            <a:endParaRPr sz="1100" b="0" i="0" u="none" strike="noStrike" cap="none">
              <a:solidFill>
                <a:schemeClr val="dk1"/>
              </a:solidFill>
              <a:latin typeface="Calibri"/>
              <a:ea typeface="Calibri"/>
              <a:cs typeface="Calibri"/>
              <a:sym typeface="Calibri"/>
            </a:endParaRPr>
          </a:p>
          <a:p>
            <a:pPr marL="342900" marR="0" lvl="0" indent="-342900" algn="l" rtl="0">
              <a:spcBef>
                <a:spcPts val="0"/>
              </a:spcBef>
              <a:spcAft>
                <a:spcPts val="0"/>
              </a:spcAft>
              <a:buClr>
                <a:srgbClr val="1A1A2E"/>
              </a:buClr>
              <a:buSzPts val="1100"/>
              <a:buFont typeface="Calibri"/>
              <a:buChar char="•"/>
            </a:pPr>
            <a:r>
              <a:rPr lang="en-US" sz="1100" b="0" i="0" u="none" strike="noStrike" cap="none">
                <a:solidFill>
                  <a:srgbClr val="1A1A2E"/>
                </a:solidFill>
                <a:latin typeface="Calibri"/>
                <a:ea typeface="Calibri"/>
                <a:cs typeface="Calibri"/>
                <a:sym typeface="Calibri"/>
              </a:rPr>
              <a:t>Offline alternatives for all digital health services not optional add-ons</a:t>
            </a:r>
            <a:br>
              <a:rPr lang="en-US" sz="1100" b="0" i="0" u="none" strike="noStrike" cap="none">
                <a:solidFill>
                  <a:srgbClr val="1A1A2E"/>
                </a:solidFill>
                <a:latin typeface="Calibri"/>
                <a:ea typeface="Calibri"/>
                <a:cs typeface="Calibri"/>
                <a:sym typeface="Calibri"/>
              </a:rPr>
            </a:br>
            <a:endParaRPr sz="1100" b="0" i="0" u="none" strike="noStrike" cap="none">
              <a:solidFill>
                <a:schemeClr val="dk1"/>
              </a:solidFill>
              <a:latin typeface="Calibri"/>
              <a:ea typeface="Calibri"/>
              <a:cs typeface="Calibri"/>
              <a:sym typeface="Calibri"/>
            </a:endParaRPr>
          </a:p>
          <a:p>
            <a:pPr marL="342900" marR="0" lvl="0" indent="-342900" algn="l" rtl="0">
              <a:spcBef>
                <a:spcPts val="0"/>
              </a:spcBef>
              <a:spcAft>
                <a:spcPts val="0"/>
              </a:spcAft>
              <a:buClr>
                <a:srgbClr val="1A1A2E"/>
              </a:buClr>
              <a:buSzPts val="1100"/>
              <a:buFont typeface="Calibri"/>
              <a:buChar char="•"/>
            </a:pPr>
            <a:r>
              <a:rPr lang="en-US" sz="1100" b="0" i="0" u="none" strike="noStrike" cap="none">
                <a:solidFill>
                  <a:srgbClr val="1A1A2E"/>
                </a:solidFill>
                <a:latin typeface="Calibri"/>
                <a:ea typeface="Calibri"/>
                <a:cs typeface="Calibri"/>
                <a:sym typeface="Calibri"/>
              </a:rPr>
              <a:t>Healthy life expectancy gap halving target (2035) must have interim milestones</a:t>
            </a:r>
            <a:endParaRPr sz="1100" b="0" i="0" u="none" strike="noStrike" cap="none">
              <a:solidFill>
                <a:schemeClr val="dk1"/>
              </a:solidFill>
              <a:latin typeface="Calibri"/>
              <a:ea typeface="Calibri"/>
              <a:cs typeface="Calibri"/>
              <a:sym typeface="Calibri"/>
            </a:endParaRPr>
          </a:p>
        </p:txBody>
      </p:sp>
      <p:sp>
        <p:nvSpPr>
          <p:cNvPr id="272" name="Google Shape;272;p7"/>
          <p:cNvSpPr/>
          <p:nvPr/>
        </p:nvSpPr>
        <p:spPr>
          <a:xfrm>
            <a:off x="768930" y="1809420"/>
            <a:ext cx="3931800" cy="310800"/>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stStyle>
          <a:p>
            <a:pPr marL="0" marR="0" lvl="0" indent="0" algn="l" rtl="0">
              <a:spcBef>
                <a:spcPts val="0"/>
              </a:spcBef>
              <a:spcAft>
                <a:spcPts val="0"/>
              </a:spcAft>
              <a:buClr>
                <a:srgbClr val="2C5F9E"/>
              </a:buClr>
              <a:buSzPts val="1300"/>
              <a:buFont typeface="Calibri"/>
              <a:buNone/>
            </a:pPr>
            <a:r>
              <a:rPr lang="en-US" sz="2400" b="1" i="0" u="none" strike="noStrike" cap="none">
                <a:solidFill>
                  <a:srgbClr val="2C5F9E"/>
                </a:solidFill>
                <a:latin typeface="Calibri"/>
                <a:ea typeface="Calibri"/>
                <a:cs typeface="Calibri"/>
                <a:sym typeface="Calibri"/>
              </a:rPr>
              <a:t>Recommendations</a:t>
            </a:r>
            <a:endParaRPr sz="2400" b="0" i="0" u="none" strike="noStrike" cap="non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B3A6B"/>
        </a:solidFill>
        <a:effectLst/>
      </p:bgPr>
    </p:bg>
    <p:spTree>
      <p:nvGrpSpPr>
        <p:cNvPr id="1" name="Shape 152"/>
        <p:cNvGrpSpPr/>
        <p:nvPr/>
      </p:nvGrpSpPr>
      <p:grpSpPr>
        <a:xfrm>
          <a:off x="0" y="0"/>
          <a:ext cx="0" cy="0"/>
          <a:chOff x="0" y="0"/>
          <a:chExt cx="0" cy="0"/>
        </a:xfrm>
      </p:grpSpPr>
      <p:sp>
        <p:nvSpPr>
          <p:cNvPr id="153" name="Google Shape;153;p9"/>
          <p:cNvSpPr/>
          <p:nvPr/>
        </p:nvSpPr>
        <p:spPr>
          <a:xfrm>
            <a:off x="548640" y="274320"/>
            <a:ext cx="8046600" cy="5028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FFFFFF"/>
              </a:buClr>
              <a:buSzPts val="2600"/>
              <a:buFont typeface="Calibri"/>
              <a:buNone/>
            </a:pPr>
            <a:r>
              <a:rPr lang="en-US" sz="2600" b="1" i="0" u="none" strike="noStrike" cap="none">
                <a:solidFill>
                  <a:srgbClr val="FFFFFF"/>
                </a:solidFill>
                <a:latin typeface="Calibri"/>
                <a:ea typeface="Calibri"/>
                <a:cs typeface="Calibri"/>
                <a:sym typeface="Calibri"/>
              </a:rPr>
              <a:t>Conclusion</a:t>
            </a:r>
            <a:endParaRPr sz="2600" b="0" i="0" u="none" strike="noStrike" cap="none">
              <a:solidFill>
                <a:schemeClr val="dk1"/>
              </a:solidFill>
              <a:latin typeface="Calibri"/>
              <a:ea typeface="Calibri"/>
              <a:cs typeface="Calibri"/>
              <a:sym typeface="Calibri"/>
            </a:endParaRPr>
          </a:p>
        </p:txBody>
      </p:sp>
      <p:cxnSp>
        <p:nvCxnSpPr>
          <p:cNvPr id="154" name="Google Shape;154;p9"/>
          <p:cNvCxnSpPr/>
          <p:nvPr/>
        </p:nvCxnSpPr>
        <p:spPr>
          <a:xfrm>
            <a:off x="548640" y="804672"/>
            <a:ext cx="8046600" cy="0"/>
          </a:xfrm>
          <a:prstGeom prst="straightConnector1">
            <a:avLst/>
          </a:prstGeom>
          <a:noFill/>
          <a:ln w="12700" cap="flat" cmpd="sng">
            <a:solidFill>
              <a:srgbClr val="D6E4F7"/>
            </a:solidFill>
            <a:prstDash val="solid"/>
            <a:round/>
            <a:headEnd type="none" w="sm" len="sm"/>
            <a:tailEnd type="none" w="sm" len="sm"/>
          </a:ln>
        </p:spPr>
      </p:cxnSp>
      <p:sp>
        <p:nvSpPr>
          <p:cNvPr id="155" name="Google Shape;155;p9"/>
          <p:cNvSpPr/>
          <p:nvPr/>
        </p:nvSpPr>
        <p:spPr>
          <a:xfrm>
            <a:off x="548640" y="932688"/>
            <a:ext cx="8046600" cy="10974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350"/>
              <a:buFont typeface="Calibri"/>
              <a:buNone/>
            </a:pPr>
            <a:r>
              <a:rPr lang="en-US" sz="1350" b="0" i="0" u="none" strike="noStrike" cap="none">
                <a:solidFill>
                  <a:srgbClr val="FFFFFF"/>
                </a:solidFill>
                <a:latin typeface="Calibri"/>
                <a:ea typeface="Calibri"/>
                <a:cs typeface="Calibri"/>
                <a:sym typeface="Calibri"/>
              </a:rPr>
              <a:t>The integration of health, wellbeing and sustainable development in UK health and social care is both a genuine achievement and a work in progress. The NHS Long Term Plan, Health and Care Act 2022 and programmes like the Diabetes Prevention Programme demonstrate that structural integration produces measurable outcomes when implemented with fidelity.</a:t>
            </a:r>
            <a:endParaRPr sz="1350" b="0" i="0" u="none" strike="noStrike" cap="none">
              <a:solidFill>
                <a:schemeClr val="dk1"/>
              </a:solidFill>
              <a:latin typeface="Calibri"/>
              <a:ea typeface="Calibri"/>
              <a:cs typeface="Calibri"/>
              <a:sym typeface="Calibri"/>
            </a:endParaRPr>
          </a:p>
        </p:txBody>
      </p:sp>
      <p:sp>
        <p:nvSpPr>
          <p:cNvPr id="156" name="Google Shape;156;p9"/>
          <p:cNvSpPr/>
          <p:nvPr/>
        </p:nvSpPr>
        <p:spPr>
          <a:xfrm>
            <a:off x="548640" y="2075688"/>
            <a:ext cx="8046600" cy="11157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rgbClr val="FFFFFF"/>
              </a:buClr>
              <a:buSzPts val="1350"/>
              <a:buFont typeface="Calibri"/>
              <a:buNone/>
            </a:pPr>
            <a:r>
              <a:rPr lang="en-US" sz="1350" b="0" i="0" u="none" strike="noStrike" cap="none">
                <a:solidFill>
                  <a:srgbClr val="FFFFFF"/>
                </a:solidFill>
                <a:latin typeface="Calibri"/>
                <a:ea typeface="Calibri"/>
                <a:cs typeface="Calibri"/>
                <a:sym typeface="Calibri"/>
              </a:rPr>
              <a:t>Yet the Marmot (2020) evidence is unambiguous: health inequalities widened over the last decade. The Ecological Model (Bronfenbrenner, 1979) explains why</a:t>
            </a:r>
            <a:r>
              <a:rPr lang="en-US" sz="1350">
                <a:solidFill>
                  <a:srgbClr val="FFFFFF"/>
                </a:solidFill>
                <a:latin typeface="Calibri"/>
                <a:ea typeface="Calibri"/>
                <a:cs typeface="Calibri"/>
                <a:sym typeface="Calibri"/>
              </a:rPr>
              <a:t> </a:t>
            </a:r>
            <a:r>
              <a:rPr lang="en-US" sz="1350" b="0" i="0" u="none" strike="noStrike" cap="none">
                <a:solidFill>
                  <a:srgbClr val="FFFFFF"/>
                </a:solidFill>
                <a:latin typeface="Calibri"/>
                <a:ea typeface="Calibri"/>
                <a:cs typeface="Calibri"/>
                <a:sym typeface="Calibri"/>
              </a:rPr>
              <a:t>health cannot be improved at the individual level when the structural conditions that determine it remain unchanged. The SDGs, particularly Goal 3, provide the accountability framework within which the UK must continue to act.</a:t>
            </a:r>
            <a:endParaRPr sz="1350" b="0" i="0" u="none" strike="noStrike" cap="none">
              <a:solidFill>
                <a:schemeClr val="dk1"/>
              </a:solidFill>
              <a:latin typeface="Calibri"/>
              <a:ea typeface="Calibri"/>
              <a:cs typeface="Calibri"/>
              <a:sym typeface="Calibri"/>
            </a:endParaRPr>
          </a:p>
        </p:txBody>
      </p:sp>
      <p:sp>
        <p:nvSpPr>
          <p:cNvPr id="157" name="Google Shape;157;p9"/>
          <p:cNvSpPr/>
          <p:nvPr/>
        </p:nvSpPr>
        <p:spPr>
          <a:xfrm>
            <a:off x="548640" y="3310128"/>
            <a:ext cx="2606100" cy="1417200"/>
          </a:xfrm>
          <a:prstGeom prst="rect">
            <a:avLst/>
          </a:prstGeom>
          <a:solidFill>
            <a:srgbClr val="FFFFFF">
              <a:alpha val="10200"/>
            </a:srgbClr>
          </a:solidFill>
          <a:ln w="12700" cap="flat" cmpd="sng">
            <a:solidFill>
              <a:srgbClr val="FFFFFF">
                <a:alpha val="25099"/>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9"/>
          <p:cNvSpPr/>
          <p:nvPr/>
        </p:nvSpPr>
        <p:spPr>
          <a:xfrm>
            <a:off x="685800" y="3401568"/>
            <a:ext cx="2331600" cy="347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6E4F7"/>
              </a:buClr>
              <a:buSzPts val="2000"/>
              <a:buFont typeface="Calibri"/>
              <a:buNone/>
            </a:pPr>
            <a:r>
              <a:rPr lang="en-US" sz="2000" b="1" i="0" u="none" strike="noStrike" cap="none">
                <a:solidFill>
                  <a:srgbClr val="D6E4F7"/>
                </a:solidFill>
                <a:latin typeface="Calibri"/>
                <a:ea typeface="Calibri"/>
                <a:cs typeface="Calibri"/>
                <a:sym typeface="Calibri"/>
              </a:rPr>
              <a:t>01</a:t>
            </a:r>
            <a:endParaRPr sz="2000" b="0" i="0" u="none" strike="noStrike" cap="none">
              <a:solidFill>
                <a:schemeClr val="dk1"/>
              </a:solidFill>
              <a:latin typeface="Calibri"/>
              <a:ea typeface="Calibri"/>
              <a:cs typeface="Calibri"/>
              <a:sym typeface="Calibri"/>
            </a:endParaRPr>
          </a:p>
        </p:txBody>
      </p:sp>
      <p:sp>
        <p:nvSpPr>
          <p:cNvPr id="159" name="Google Shape;159;p9"/>
          <p:cNvSpPr/>
          <p:nvPr/>
        </p:nvSpPr>
        <p:spPr>
          <a:xfrm>
            <a:off x="685800" y="3749040"/>
            <a:ext cx="2331600" cy="9144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FFFFFF"/>
              </a:buClr>
              <a:buSzPts val="1150"/>
              <a:buFont typeface="Calibri"/>
              <a:buNone/>
            </a:pPr>
            <a:r>
              <a:rPr lang="en-US" sz="1150" b="0" i="0" u="none" strike="noStrike" cap="none">
                <a:solidFill>
                  <a:srgbClr val="FFFFFF"/>
                </a:solidFill>
                <a:latin typeface="Calibri"/>
                <a:ea typeface="Calibri"/>
                <a:cs typeface="Calibri"/>
                <a:sym typeface="Calibri"/>
              </a:rPr>
              <a:t>Theory must translate to practice models are tools, not answers</a:t>
            </a:r>
            <a:endParaRPr sz="1150" b="0" i="0" u="none" strike="noStrike" cap="none">
              <a:solidFill>
                <a:schemeClr val="dk1"/>
              </a:solidFill>
              <a:latin typeface="Calibri"/>
              <a:ea typeface="Calibri"/>
              <a:cs typeface="Calibri"/>
              <a:sym typeface="Calibri"/>
            </a:endParaRPr>
          </a:p>
        </p:txBody>
      </p:sp>
      <p:sp>
        <p:nvSpPr>
          <p:cNvPr id="160" name="Google Shape;160;p9"/>
          <p:cNvSpPr/>
          <p:nvPr/>
        </p:nvSpPr>
        <p:spPr>
          <a:xfrm>
            <a:off x="3337560" y="3310128"/>
            <a:ext cx="2606100" cy="1417200"/>
          </a:xfrm>
          <a:prstGeom prst="rect">
            <a:avLst/>
          </a:prstGeom>
          <a:solidFill>
            <a:srgbClr val="FFFFFF">
              <a:alpha val="10200"/>
            </a:srgbClr>
          </a:solidFill>
          <a:ln w="12700" cap="flat" cmpd="sng">
            <a:solidFill>
              <a:srgbClr val="FFFFFF">
                <a:alpha val="25099"/>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9"/>
          <p:cNvSpPr/>
          <p:nvPr/>
        </p:nvSpPr>
        <p:spPr>
          <a:xfrm>
            <a:off x="3474720" y="3401568"/>
            <a:ext cx="2331600" cy="347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6E4F7"/>
              </a:buClr>
              <a:buSzPts val="2000"/>
              <a:buFont typeface="Calibri"/>
              <a:buNone/>
            </a:pPr>
            <a:r>
              <a:rPr lang="en-US" sz="2000" b="1" i="0" u="none" strike="noStrike" cap="none">
                <a:solidFill>
                  <a:srgbClr val="D6E4F7"/>
                </a:solidFill>
                <a:latin typeface="Calibri"/>
                <a:ea typeface="Calibri"/>
                <a:cs typeface="Calibri"/>
                <a:sym typeface="Calibri"/>
              </a:rPr>
              <a:t>02</a:t>
            </a:r>
            <a:endParaRPr sz="2000" b="0" i="0" u="none" strike="noStrike" cap="none">
              <a:solidFill>
                <a:schemeClr val="dk1"/>
              </a:solidFill>
              <a:latin typeface="Calibri"/>
              <a:ea typeface="Calibri"/>
              <a:cs typeface="Calibri"/>
              <a:sym typeface="Calibri"/>
            </a:endParaRPr>
          </a:p>
        </p:txBody>
      </p:sp>
      <p:sp>
        <p:nvSpPr>
          <p:cNvPr id="162" name="Google Shape;162;p9"/>
          <p:cNvSpPr/>
          <p:nvPr/>
        </p:nvSpPr>
        <p:spPr>
          <a:xfrm>
            <a:off x="3474720" y="3749040"/>
            <a:ext cx="2331600" cy="9144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FFFFFF"/>
              </a:buClr>
              <a:buSzPts val="1150"/>
              <a:buFont typeface="Calibri"/>
              <a:buNone/>
            </a:pPr>
            <a:r>
              <a:rPr lang="en-US" sz="1150" b="0" i="0" u="none" strike="noStrike" cap="none">
                <a:solidFill>
                  <a:srgbClr val="FFFFFF"/>
                </a:solidFill>
                <a:latin typeface="Calibri"/>
                <a:ea typeface="Calibri"/>
                <a:cs typeface="Calibri"/>
                <a:sym typeface="Calibri"/>
              </a:rPr>
              <a:t>Equity cannot be an afterthought  it must be designed into every intervention</a:t>
            </a:r>
            <a:endParaRPr sz="1150" b="0" i="0" u="none" strike="noStrike" cap="none">
              <a:solidFill>
                <a:schemeClr val="dk1"/>
              </a:solidFill>
              <a:latin typeface="Calibri"/>
              <a:ea typeface="Calibri"/>
              <a:cs typeface="Calibri"/>
              <a:sym typeface="Calibri"/>
            </a:endParaRPr>
          </a:p>
        </p:txBody>
      </p:sp>
      <p:sp>
        <p:nvSpPr>
          <p:cNvPr id="163" name="Google Shape;163;p9"/>
          <p:cNvSpPr/>
          <p:nvPr/>
        </p:nvSpPr>
        <p:spPr>
          <a:xfrm>
            <a:off x="6126480" y="3310128"/>
            <a:ext cx="2606100" cy="1417200"/>
          </a:xfrm>
          <a:prstGeom prst="rect">
            <a:avLst/>
          </a:prstGeom>
          <a:solidFill>
            <a:srgbClr val="FFFFFF">
              <a:alpha val="10200"/>
            </a:srgbClr>
          </a:solidFill>
          <a:ln w="12700" cap="flat" cmpd="sng">
            <a:solidFill>
              <a:srgbClr val="FFFFFF">
                <a:alpha val="25099"/>
              </a:srgb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9"/>
          <p:cNvSpPr/>
          <p:nvPr/>
        </p:nvSpPr>
        <p:spPr>
          <a:xfrm>
            <a:off x="6263640" y="3401568"/>
            <a:ext cx="2331600" cy="3474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D6E4F7"/>
              </a:buClr>
              <a:buSzPts val="2000"/>
              <a:buFont typeface="Calibri"/>
              <a:buNone/>
            </a:pPr>
            <a:r>
              <a:rPr lang="en-US" sz="2000" b="1" i="0" u="none" strike="noStrike" cap="none">
                <a:solidFill>
                  <a:srgbClr val="D6E4F7"/>
                </a:solidFill>
                <a:latin typeface="Calibri"/>
                <a:ea typeface="Calibri"/>
                <a:cs typeface="Calibri"/>
                <a:sym typeface="Calibri"/>
              </a:rPr>
              <a:t>03</a:t>
            </a:r>
            <a:endParaRPr sz="2000" b="0" i="0" u="none" strike="noStrike" cap="none">
              <a:solidFill>
                <a:schemeClr val="dk1"/>
              </a:solidFill>
              <a:latin typeface="Calibri"/>
              <a:ea typeface="Calibri"/>
              <a:cs typeface="Calibri"/>
              <a:sym typeface="Calibri"/>
            </a:endParaRPr>
          </a:p>
        </p:txBody>
      </p:sp>
      <p:sp>
        <p:nvSpPr>
          <p:cNvPr id="165" name="Google Shape;165;p9"/>
          <p:cNvSpPr/>
          <p:nvPr/>
        </p:nvSpPr>
        <p:spPr>
          <a:xfrm>
            <a:off x="6263640" y="3749040"/>
            <a:ext cx="2331600" cy="9144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FFFFFF"/>
              </a:buClr>
              <a:buSzPts val="1150"/>
              <a:buFont typeface="Calibri"/>
              <a:buNone/>
            </a:pPr>
            <a:r>
              <a:rPr lang="en-US" sz="1150" b="0" i="0" u="none" strike="noStrike" cap="none">
                <a:solidFill>
                  <a:srgbClr val="FFFFFF"/>
                </a:solidFill>
                <a:latin typeface="Calibri"/>
                <a:ea typeface="Calibri"/>
                <a:cs typeface="Calibri"/>
                <a:sym typeface="Calibri"/>
              </a:rPr>
              <a:t>Sustainability requires long-term funding commitments, not short-term programmes</a:t>
            </a:r>
            <a:endParaRPr sz="1150" b="0" i="0" u="none" strike="noStrike" cap="non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4F7FC"/>
        </a:solidFill>
        <a:effectLst/>
      </p:bgPr>
    </p:bg>
    <p:spTree>
      <p:nvGrpSpPr>
        <p:cNvPr id="1" name="Shape 273"/>
        <p:cNvGrpSpPr/>
        <p:nvPr/>
      </p:nvGrpSpPr>
      <p:grpSpPr>
        <a:xfrm>
          <a:off x="0" y="0"/>
          <a:ext cx="0" cy="0"/>
          <a:chOff x="0" y="0"/>
          <a:chExt cx="0" cy="0"/>
        </a:xfrm>
      </p:grpSpPr>
      <p:sp>
        <p:nvSpPr>
          <p:cNvPr id="274" name="Google Shape;274;p8"/>
          <p:cNvSpPr/>
          <p:nvPr/>
        </p:nvSpPr>
        <p:spPr>
          <a:xfrm>
            <a:off x="457200" y="201168"/>
            <a:ext cx="8229600" cy="502800"/>
          </a:xfrm>
          <a:prstGeom prst="rect">
            <a:avLst/>
          </a:prstGeom>
          <a:noFill/>
          <a:ln>
            <a:noFill/>
          </a:ln>
        </p:spPr>
        <p:txBody>
          <a:bodyPr spcFirstLastPara="1" wrap="square" lIns="0" tIns="0" rIns="0" bIns="0" anchor="ctr" anchorCtr="0">
            <a:noAutofit/>
          </a:bodyPr>
          <a:lstStyle/>
          <a:p>
            <a:pPr marL="0" marR="0" lvl="0" indent="0" algn="l" rtl="0">
              <a:spcBef>
                <a:spcPts val="0"/>
              </a:spcBef>
              <a:spcAft>
                <a:spcPts val="0"/>
              </a:spcAft>
              <a:buClr>
                <a:srgbClr val="1B3A6B"/>
              </a:buClr>
              <a:buSzPts val="2400"/>
              <a:buFont typeface="Calibri"/>
              <a:buNone/>
            </a:pPr>
            <a:r>
              <a:rPr lang="en-US" sz="2400" b="1" i="0" u="none" strike="noStrike" cap="none">
                <a:solidFill>
                  <a:srgbClr val="1B3A6B"/>
                </a:solidFill>
                <a:latin typeface="Calibri"/>
                <a:ea typeface="Calibri"/>
                <a:cs typeface="Calibri"/>
                <a:sym typeface="Calibri"/>
              </a:rPr>
              <a:t>References</a:t>
            </a:r>
            <a:endParaRPr sz="2400" b="0" i="0" u="none" strike="noStrike" cap="none">
              <a:solidFill>
                <a:schemeClr val="dk1"/>
              </a:solidFill>
              <a:latin typeface="Calibri"/>
              <a:ea typeface="Calibri"/>
              <a:cs typeface="Calibri"/>
              <a:sym typeface="Calibri"/>
            </a:endParaRPr>
          </a:p>
        </p:txBody>
      </p:sp>
      <p:cxnSp>
        <p:nvCxnSpPr>
          <p:cNvPr id="275" name="Google Shape;275;p8"/>
          <p:cNvCxnSpPr/>
          <p:nvPr/>
        </p:nvCxnSpPr>
        <p:spPr>
          <a:xfrm>
            <a:off x="457200" y="777240"/>
            <a:ext cx="8229600" cy="0"/>
          </a:xfrm>
          <a:prstGeom prst="straightConnector1">
            <a:avLst/>
          </a:prstGeom>
          <a:noFill/>
          <a:ln w="12700" cap="flat" cmpd="sng">
            <a:solidFill>
              <a:srgbClr val="2C5F9E"/>
            </a:solidFill>
            <a:prstDash val="solid"/>
            <a:round/>
            <a:headEnd type="none" w="sm" len="sm"/>
            <a:tailEnd type="none" w="sm" len="sm"/>
          </a:ln>
        </p:spPr>
      </p:cxnSp>
      <p:sp>
        <p:nvSpPr>
          <p:cNvPr id="276" name="Google Shape;276;p8"/>
          <p:cNvSpPr/>
          <p:nvPr/>
        </p:nvSpPr>
        <p:spPr>
          <a:xfrm>
            <a:off x="457200" y="1078992"/>
            <a:ext cx="4023300" cy="3567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900"/>
              <a:buFont typeface="Calibri"/>
              <a:buNone/>
            </a:pPr>
            <a:r>
              <a:rPr lang="en-US" sz="900">
                <a:solidFill>
                  <a:srgbClr val="1A1A2E"/>
                </a:solidFill>
                <a:latin typeface="Calibri"/>
                <a:ea typeface="Calibri"/>
                <a:cs typeface="Calibri"/>
                <a:sym typeface="Calibri"/>
              </a:rPr>
              <a:t>B</a:t>
            </a:r>
            <a:r>
              <a:rPr lang="en-US" sz="900" b="0" i="0" u="none" strike="noStrike" cap="none">
                <a:solidFill>
                  <a:srgbClr val="1A1A2E"/>
                </a:solidFill>
                <a:latin typeface="Calibri"/>
                <a:ea typeface="Calibri"/>
                <a:cs typeface="Calibri"/>
                <a:sym typeface="Calibri"/>
              </a:rPr>
              <a:t>ronfenbrenner, U. (1979) The Ecology of Human Development. Cambridge, MA: Harvard University Press.</a:t>
            </a:r>
            <a:endParaRPr sz="900" b="0" i="0" u="none" strike="noStrike" cap="none">
              <a:solidFill>
                <a:schemeClr val="dk1"/>
              </a:solidFill>
              <a:latin typeface="Calibri"/>
              <a:ea typeface="Calibri"/>
              <a:cs typeface="Calibri"/>
              <a:sym typeface="Calibri"/>
            </a:endParaRPr>
          </a:p>
        </p:txBody>
      </p:sp>
      <p:sp>
        <p:nvSpPr>
          <p:cNvPr id="277" name="Google Shape;277;p8"/>
          <p:cNvSpPr/>
          <p:nvPr/>
        </p:nvSpPr>
        <p:spPr>
          <a:xfrm>
            <a:off x="457200" y="1453896"/>
            <a:ext cx="4023300" cy="3567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Brundtland, G.H. (1987) Our Common Future. Oxford: Oxford University Press.</a:t>
            </a:r>
            <a:endParaRPr sz="900" b="0" i="0" u="none" strike="noStrike" cap="none">
              <a:solidFill>
                <a:schemeClr val="dk1"/>
              </a:solidFill>
              <a:latin typeface="Calibri"/>
              <a:ea typeface="Calibri"/>
              <a:cs typeface="Calibri"/>
              <a:sym typeface="Calibri"/>
            </a:endParaRPr>
          </a:p>
        </p:txBody>
      </p:sp>
      <p:sp>
        <p:nvSpPr>
          <p:cNvPr id="278" name="Google Shape;278;p8"/>
          <p:cNvSpPr/>
          <p:nvPr/>
        </p:nvSpPr>
        <p:spPr>
          <a:xfrm>
            <a:off x="457200" y="1828800"/>
            <a:ext cx="4023300" cy="3567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Darzi, A. (2024) Independent Investigation of the NHS in England. London: DHSC.</a:t>
            </a:r>
            <a:endParaRPr sz="900" b="0" i="0" u="none" strike="noStrike" cap="none">
              <a:solidFill>
                <a:schemeClr val="dk1"/>
              </a:solidFill>
              <a:latin typeface="Calibri"/>
              <a:ea typeface="Calibri"/>
              <a:cs typeface="Calibri"/>
              <a:sym typeface="Calibri"/>
            </a:endParaRPr>
          </a:p>
        </p:txBody>
      </p:sp>
      <p:sp>
        <p:nvSpPr>
          <p:cNvPr id="279" name="Google Shape;279;p8"/>
          <p:cNvSpPr/>
          <p:nvPr/>
        </p:nvSpPr>
        <p:spPr>
          <a:xfrm>
            <a:off x="457200" y="2203704"/>
            <a:ext cx="4023300" cy="3567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DHSC (2022) Health and Care Act 2022. London: HMSO. Available at: legislation.gov.uk [Accessed: May 2026].</a:t>
            </a:r>
            <a:endParaRPr sz="900" b="0" i="0" u="none" strike="noStrike" cap="none">
              <a:solidFill>
                <a:schemeClr val="dk1"/>
              </a:solidFill>
              <a:latin typeface="Calibri"/>
              <a:ea typeface="Calibri"/>
              <a:cs typeface="Calibri"/>
              <a:sym typeface="Calibri"/>
            </a:endParaRPr>
          </a:p>
        </p:txBody>
      </p:sp>
      <p:sp>
        <p:nvSpPr>
          <p:cNvPr id="280" name="Google Shape;280;p8"/>
          <p:cNvSpPr/>
          <p:nvPr/>
        </p:nvSpPr>
        <p:spPr>
          <a:xfrm>
            <a:off x="457200" y="2578608"/>
            <a:ext cx="4023300" cy="3567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Engel, G.L. (1977) 'The need for a new medical model', Science, 196(4286), pp. 129–136.</a:t>
            </a:r>
            <a:endParaRPr sz="900" b="0" i="0" u="none" strike="noStrike" cap="none">
              <a:solidFill>
                <a:schemeClr val="dk1"/>
              </a:solidFill>
              <a:latin typeface="Calibri"/>
              <a:ea typeface="Calibri"/>
              <a:cs typeface="Calibri"/>
              <a:sym typeface="Calibri"/>
            </a:endParaRPr>
          </a:p>
        </p:txBody>
      </p:sp>
      <p:sp>
        <p:nvSpPr>
          <p:cNvPr id="281" name="Google Shape;281;p8"/>
          <p:cNvSpPr/>
          <p:nvPr/>
        </p:nvSpPr>
        <p:spPr>
          <a:xfrm>
            <a:off x="457200" y="2953512"/>
            <a:ext cx="4023300" cy="3567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Institute of Race Relations (2024) Health Statistics. London: IRR.</a:t>
            </a:r>
            <a:endParaRPr sz="900" b="0" i="0" u="none" strike="noStrike" cap="none">
              <a:solidFill>
                <a:schemeClr val="dk1"/>
              </a:solidFill>
              <a:latin typeface="Calibri"/>
              <a:ea typeface="Calibri"/>
              <a:cs typeface="Calibri"/>
              <a:sym typeface="Calibri"/>
            </a:endParaRPr>
          </a:p>
        </p:txBody>
      </p:sp>
      <p:sp>
        <p:nvSpPr>
          <p:cNvPr id="282" name="Google Shape;282;p8"/>
          <p:cNvSpPr/>
          <p:nvPr/>
        </p:nvSpPr>
        <p:spPr>
          <a:xfrm>
            <a:off x="457200" y="3328416"/>
            <a:ext cx="4023300" cy="3567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Khunti, K. et al. (2021) 'Digital health inequalities', BMJ, 372, n677.</a:t>
            </a:r>
            <a:endParaRPr sz="900" b="0" i="0" u="none" strike="noStrike" cap="none">
              <a:solidFill>
                <a:schemeClr val="dk1"/>
              </a:solidFill>
              <a:latin typeface="Calibri"/>
              <a:ea typeface="Calibri"/>
              <a:cs typeface="Calibri"/>
              <a:sym typeface="Calibri"/>
            </a:endParaRPr>
          </a:p>
        </p:txBody>
      </p:sp>
      <p:sp>
        <p:nvSpPr>
          <p:cNvPr id="283" name="Google Shape;283;p8"/>
          <p:cNvSpPr/>
          <p:nvPr/>
        </p:nvSpPr>
        <p:spPr>
          <a:xfrm>
            <a:off x="457200" y="3703320"/>
            <a:ext cx="4023300" cy="3567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Marmot, M. et al. (2020) Health Equity in England: The Marmot Review 10 Years On. London: IHE.</a:t>
            </a:r>
            <a:endParaRPr sz="900" b="0" i="0" u="none" strike="noStrike" cap="none">
              <a:solidFill>
                <a:schemeClr val="dk1"/>
              </a:solidFill>
              <a:latin typeface="Calibri"/>
              <a:ea typeface="Calibri"/>
              <a:cs typeface="Calibri"/>
              <a:sym typeface="Calibri"/>
            </a:endParaRPr>
          </a:p>
        </p:txBody>
      </p:sp>
      <p:sp>
        <p:nvSpPr>
          <p:cNvPr id="284" name="Google Shape;284;p8"/>
          <p:cNvSpPr/>
          <p:nvPr/>
        </p:nvSpPr>
        <p:spPr>
          <a:xfrm>
            <a:off x="457200" y="4078224"/>
            <a:ext cx="4023300" cy="3567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Nature Medicine (2025) 'NHS Diabetes Prevention Programme outcomes'. Available at: nature.com [Accessed: May 2026].</a:t>
            </a:r>
            <a:endParaRPr sz="900" b="0" i="0" u="none" strike="noStrike" cap="none">
              <a:solidFill>
                <a:schemeClr val="dk1"/>
              </a:solidFill>
              <a:latin typeface="Calibri"/>
              <a:ea typeface="Calibri"/>
              <a:cs typeface="Calibri"/>
              <a:sym typeface="Calibri"/>
            </a:endParaRPr>
          </a:p>
        </p:txBody>
      </p:sp>
      <p:sp>
        <p:nvSpPr>
          <p:cNvPr id="285" name="Google Shape;285;p8"/>
          <p:cNvSpPr/>
          <p:nvPr/>
        </p:nvSpPr>
        <p:spPr>
          <a:xfrm>
            <a:off x="457200" y="4453128"/>
            <a:ext cx="4023300" cy="3567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NHS England (2019) The NHS Long Term Plan. Leeds: NHS England.</a:t>
            </a:r>
            <a:endParaRPr sz="900" b="0" i="0" u="none" strike="noStrike" cap="non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9"/>
          <p:cNvSpPr/>
          <p:nvPr/>
        </p:nvSpPr>
        <p:spPr>
          <a:xfrm>
            <a:off x="3" y="1032274"/>
            <a:ext cx="5181900" cy="2595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NHS England (2022) Making Every Contact Count. Leeds: NHSE.</a:t>
            </a:r>
            <a:endParaRPr sz="900" b="0" i="0" u="none" strike="noStrike" cap="none">
              <a:solidFill>
                <a:schemeClr val="dk1"/>
              </a:solidFill>
              <a:latin typeface="Calibri"/>
              <a:ea typeface="Calibri"/>
              <a:cs typeface="Calibri"/>
              <a:sym typeface="Calibri"/>
            </a:endParaRPr>
          </a:p>
        </p:txBody>
      </p:sp>
      <p:sp>
        <p:nvSpPr>
          <p:cNvPr id="292" name="Google Shape;292;p9"/>
          <p:cNvSpPr/>
          <p:nvPr/>
        </p:nvSpPr>
        <p:spPr>
          <a:xfrm>
            <a:off x="2" y="1931002"/>
            <a:ext cx="4842000" cy="2595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NHS England (2023) Social Prescribing and Community-Based Support. Leeds: NHSE.</a:t>
            </a:r>
            <a:endParaRPr sz="900" b="0" i="0" u="none" strike="noStrike" cap="none">
              <a:solidFill>
                <a:schemeClr val="dk1"/>
              </a:solidFill>
              <a:latin typeface="Calibri"/>
              <a:ea typeface="Calibri"/>
              <a:cs typeface="Calibri"/>
              <a:sym typeface="Calibri"/>
            </a:endParaRPr>
          </a:p>
        </p:txBody>
      </p:sp>
      <p:sp>
        <p:nvSpPr>
          <p:cNvPr id="293" name="Google Shape;293;p9"/>
          <p:cNvSpPr/>
          <p:nvPr/>
        </p:nvSpPr>
        <p:spPr>
          <a:xfrm>
            <a:off x="0" y="1481648"/>
            <a:ext cx="5073600" cy="2595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NHS England (2024) NHS Diabetes Prevention Programme Annual Report. Leeds: NHSE.</a:t>
            </a:r>
            <a:endParaRPr sz="900" b="0" i="0" u="none" strike="noStrike" cap="none">
              <a:solidFill>
                <a:schemeClr val="dk1"/>
              </a:solidFill>
              <a:latin typeface="Calibri"/>
              <a:ea typeface="Calibri"/>
              <a:cs typeface="Calibri"/>
              <a:sym typeface="Calibri"/>
            </a:endParaRPr>
          </a:p>
        </p:txBody>
      </p:sp>
      <p:sp>
        <p:nvSpPr>
          <p:cNvPr id="294" name="Google Shape;294;p9"/>
          <p:cNvSpPr/>
          <p:nvPr/>
        </p:nvSpPr>
        <p:spPr>
          <a:xfrm>
            <a:off x="0" y="2473041"/>
            <a:ext cx="4842000" cy="1152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ONS (2022) Digital Skills and Internet Use, UK. Newport: ONS.</a:t>
            </a:r>
            <a:endParaRPr sz="900" b="0" i="0" u="none" strike="noStrike" cap="none">
              <a:solidFill>
                <a:schemeClr val="dk1"/>
              </a:solidFill>
              <a:latin typeface="Calibri"/>
              <a:ea typeface="Calibri"/>
              <a:cs typeface="Calibri"/>
              <a:sym typeface="Calibri"/>
            </a:endParaRPr>
          </a:p>
        </p:txBody>
      </p:sp>
      <p:sp>
        <p:nvSpPr>
          <p:cNvPr id="295" name="Google Shape;295;p9"/>
          <p:cNvSpPr/>
          <p:nvPr/>
        </p:nvSpPr>
        <p:spPr>
          <a:xfrm>
            <a:off x="0" y="2781307"/>
            <a:ext cx="4023300" cy="1152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ONS (2023) Measures of National Wellbeing. Newport: ONS.</a:t>
            </a:r>
            <a:endParaRPr sz="900" b="0" i="0" u="none" strike="noStrike" cap="none">
              <a:solidFill>
                <a:schemeClr val="dk1"/>
              </a:solidFill>
              <a:latin typeface="Calibri"/>
              <a:ea typeface="Calibri"/>
              <a:cs typeface="Calibri"/>
              <a:sym typeface="Calibri"/>
            </a:endParaRPr>
          </a:p>
        </p:txBody>
      </p:sp>
      <p:sp>
        <p:nvSpPr>
          <p:cNvPr id="296" name="Google Shape;296;p9"/>
          <p:cNvSpPr/>
          <p:nvPr/>
        </p:nvSpPr>
        <p:spPr>
          <a:xfrm>
            <a:off x="2" y="3112050"/>
            <a:ext cx="4965600" cy="3567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Rosenstock, I.M. (1974) 'Historical origins of the health belief model', Health Education Monographs, 2(4), pp. 328–335.</a:t>
            </a:r>
            <a:endParaRPr sz="900" b="0" i="0" u="none" strike="noStrike" cap="none">
              <a:solidFill>
                <a:schemeClr val="dk1"/>
              </a:solidFill>
              <a:latin typeface="Calibri"/>
              <a:ea typeface="Calibri"/>
              <a:cs typeface="Calibri"/>
              <a:sym typeface="Calibri"/>
            </a:endParaRPr>
          </a:p>
        </p:txBody>
      </p:sp>
      <p:sp>
        <p:nvSpPr>
          <p:cNvPr id="297" name="Google Shape;297;p9"/>
          <p:cNvSpPr/>
          <p:nvPr/>
        </p:nvSpPr>
        <p:spPr>
          <a:xfrm>
            <a:off x="2" y="3557097"/>
            <a:ext cx="4842000" cy="2595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UN (2015) Transforming Our World: The 2030 Agenda for Sustainable Development. New York: UN.</a:t>
            </a:r>
            <a:endParaRPr sz="900" b="0" i="0" u="none" strike="noStrike" cap="none">
              <a:solidFill>
                <a:schemeClr val="dk1"/>
              </a:solidFill>
              <a:latin typeface="Calibri"/>
              <a:ea typeface="Calibri"/>
              <a:cs typeface="Calibri"/>
              <a:sym typeface="Calibri"/>
            </a:endParaRPr>
          </a:p>
        </p:txBody>
      </p:sp>
      <p:sp>
        <p:nvSpPr>
          <p:cNvPr id="298" name="Google Shape;298;p9"/>
          <p:cNvSpPr/>
          <p:nvPr/>
        </p:nvSpPr>
        <p:spPr>
          <a:xfrm>
            <a:off x="2" y="3944997"/>
            <a:ext cx="4965600" cy="1152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Valabhji, J. et al. (2020) 'Early outcomes from the English NHS Diabetes Prevention Programme', Diabetes Care, 43, pp. 152–160.</a:t>
            </a:r>
            <a:endParaRPr sz="900" b="0" i="0" u="none" strike="noStrike" cap="none">
              <a:solidFill>
                <a:schemeClr val="dk1"/>
              </a:solidFill>
              <a:latin typeface="Calibri"/>
              <a:ea typeface="Calibri"/>
              <a:cs typeface="Calibri"/>
              <a:sym typeface="Calibri"/>
            </a:endParaRPr>
          </a:p>
        </p:txBody>
      </p:sp>
      <p:sp>
        <p:nvSpPr>
          <p:cNvPr id="299" name="Google Shape;299;p9"/>
          <p:cNvSpPr/>
          <p:nvPr/>
        </p:nvSpPr>
        <p:spPr>
          <a:xfrm>
            <a:off x="0" y="4332900"/>
            <a:ext cx="4842000" cy="3567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WHO (1948) Constitution of the World Health Organization. Geneva: WHO.</a:t>
            </a:r>
            <a:endParaRPr sz="900" b="0" i="0" u="none" strike="noStrike" cap="none">
              <a:solidFill>
                <a:schemeClr val="dk1"/>
              </a:solidFill>
              <a:latin typeface="Calibri"/>
              <a:ea typeface="Calibri"/>
              <a:cs typeface="Calibri"/>
              <a:sym typeface="Calibri"/>
            </a:endParaRPr>
          </a:p>
        </p:txBody>
      </p:sp>
      <p:sp>
        <p:nvSpPr>
          <p:cNvPr id="300" name="Google Shape;300;p9"/>
          <p:cNvSpPr/>
          <p:nvPr/>
        </p:nvSpPr>
        <p:spPr>
          <a:xfrm>
            <a:off x="2" y="4720802"/>
            <a:ext cx="4965600" cy="115200"/>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stStyle>
          <a:p>
            <a:pPr marL="0" marR="0" lvl="0" indent="0" algn="l" rtl="0">
              <a:spcBef>
                <a:spcPts val="0"/>
              </a:spcBef>
              <a:spcAft>
                <a:spcPts val="0"/>
              </a:spcAft>
              <a:buClr>
                <a:srgbClr val="1A1A2E"/>
              </a:buClr>
              <a:buSzPts val="900"/>
              <a:buFont typeface="Calibri"/>
              <a:buNone/>
            </a:pPr>
            <a:r>
              <a:rPr lang="en-US" sz="900" b="0" i="0" u="none" strike="noStrike" cap="none">
                <a:solidFill>
                  <a:srgbClr val="1A1A2E"/>
                </a:solidFill>
                <a:latin typeface="Calibri"/>
                <a:ea typeface="Calibri"/>
                <a:cs typeface="Calibri"/>
                <a:sym typeface="Calibri"/>
              </a:rPr>
              <a:t>WHO (2014) Helsinki Statement on Health in All Policies. Geneva: WHO.</a:t>
            </a:r>
            <a:endParaRPr sz="900" b="0" i="0" u="none" strike="noStrike" cap="none">
              <a:solidFill>
                <a:schemeClr val="dk1"/>
              </a:solidFill>
              <a:latin typeface="Calibri"/>
              <a:ea typeface="Calibri"/>
              <a:cs typeface="Calibri"/>
              <a:sym typeface="Calibri"/>
            </a:endParaRPr>
          </a:p>
        </p:txBody>
      </p:sp>
      <p:cxnSp>
        <p:nvCxnSpPr>
          <p:cNvPr id="301" name="Google Shape;301;p9"/>
          <p:cNvCxnSpPr/>
          <p:nvPr/>
        </p:nvCxnSpPr>
        <p:spPr>
          <a:xfrm>
            <a:off x="0" y="508829"/>
            <a:ext cx="8229600" cy="0"/>
          </a:xfrm>
          <a:prstGeom prst="straightConnector1">
            <a:avLst/>
          </a:prstGeom>
          <a:noFill/>
          <a:ln w="12700" cap="flat" cmpd="sng">
            <a:solidFill>
              <a:srgbClr val="2C5F9E"/>
            </a:solidFill>
            <a:prstDash val="solid"/>
            <a:round/>
            <a:headEnd type="none" w="sm" len="sm"/>
            <a:tailEnd type="none" w="sm" len="sm"/>
          </a:ln>
        </p:spPr>
      </p:cxn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1185</TotalTime>
  <Words>2036</Words>
  <Application>Microsoft Macintosh PowerPoint</Application>
  <PresentationFormat>On-screen Show (16:9)</PresentationFormat>
  <Paragraphs>173</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Racheal Becker (2310797)</cp:lastModifiedBy>
  <cp:revision>1</cp:revision>
  <dcterms:modified xsi:type="dcterms:W3CDTF">2026-06-18T16:33:22Z</dcterms:modified>
</cp:coreProperties>
</file>