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1"/>
  </p:notesMasterIdLst>
  <p:sldIdLst>
    <p:sldId id="266" r:id="rId26"/>
    <p:sldId id="305" r:id="rId27"/>
    <p:sldId id="302" r:id="rId28"/>
    <p:sldId id="313" r:id="rId29"/>
    <p:sldId id="315" r:id="rId30"/>
    <p:sldId id="316" r:id="rId31"/>
    <p:sldId id="318" r:id="rId32"/>
    <p:sldId id="320" r:id="rId33"/>
    <p:sldId id="319" r:id="rId34"/>
    <p:sldId id="321" r:id="rId35"/>
    <p:sldId id="322" r:id="rId36"/>
    <p:sldId id="323" r:id="rId37"/>
    <p:sldId id="324" r:id="rId38"/>
    <p:sldId id="325" r:id="rId39"/>
    <p:sldId id="326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*Linear Regression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78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120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772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157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2272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0428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625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782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9529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297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973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7279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919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dirty="0"/>
              <a:t>K-Nearest</a:t>
            </a:r>
          </a:p>
          <a:p>
            <a:r>
              <a:rPr lang="en-GB" sz="6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Neighbours</a:t>
            </a:r>
          </a:p>
          <a:p>
            <a:r>
              <a:rPr lang="en-GB" sz="6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(KNN)</a:t>
            </a:r>
            <a:endParaRPr lang="en-GB" sz="60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3772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Supervised ML</a:t>
            </a:r>
            <a:endParaRPr lang="en-GB" sz="6000" b="1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E36FDB9-EB88-9C21-4069-DF134ED840AA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E6392504-4244-1EE4-EF8A-F740E1E09D04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8190E59-8A05-5F04-C097-13706191188C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B079C07-42D9-6C68-708B-BCDDDFD4BF50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33" name="Connector: Elbow 32">
            <a:extLst>
              <a:ext uri="{FF2B5EF4-FFF2-40B4-BE49-F238E27FC236}">
                <a16:creationId xmlns:a16="http://schemas.microsoft.com/office/drawing/2014/main" id="{13B11E95-734A-28D6-D3F4-0790ACFA8C4E}"/>
              </a:ext>
            </a:extLst>
          </p:cNvPr>
          <p:cNvCxnSpPr>
            <a:cxnSpLocks/>
            <a:stCxn id="24" idx="2"/>
            <a:endCxn id="28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393AE027-4F11-6FEB-CA66-DBF04BE40643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B03DED4E-89D0-0B86-3210-29C854287001}"/>
              </a:ext>
            </a:extLst>
          </p:cNvPr>
          <p:cNvCxnSpPr>
            <a:cxnSpLocks/>
            <a:endCxn id="30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0B1F919-25C1-4EF2-4F7E-355BB17CADC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chemeClr val="accent1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7" name="Connector: Elbow 6">
            <a:extLst>
              <a:ext uri="{FF2B5EF4-FFF2-40B4-BE49-F238E27FC236}">
                <a16:creationId xmlns:a16="http://schemas.microsoft.com/office/drawing/2014/main" id="{0FCC61AC-132C-979E-1371-EFF407D13032}"/>
              </a:ext>
            </a:extLst>
          </p:cNvPr>
          <p:cNvCxnSpPr>
            <a:cxnSpLocks/>
            <a:stCxn id="31" idx="3"/>
            <a:endCxn id="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19C9AF-3823-C1F8-2884-C846CE36403E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99D5CFCE-8800-6129-5753-761574768EDA}"/>
              </a:ext>
            </a:extLst>
          </p:cNvPr>
          <p:cNvCxnSpPr>
            <a:cxnSpLocks/>
            <a:stCxn id="31" idx="2"/>
            <a:endCxn id="12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1F87F0E-0629-3BE9-96B0-01682083DA20}"/>
              </a:ext>
            </a:extLst>
          </p:cNvPr>
          <p:cNvSpPr txBox="1"/>
          <p:nvPr/>
        </p:nvSpPr>
        <p:spPr>
          <a:xfrm>
            <a:off x="9920057" y="2521271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DDF441A-1ADB-479E-5B2C-BEA20C9E4337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484B98C-1D0C-EE20-F6A1-99D7C5526131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00B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0CE98B3E-D943-2132-F4E4-3350C49591B1}"/>
              </a:ext>
            </a:extLst>
          </p:cNvPr>
          <p:cNvCxnSpPr>
            <a:cxnSpLocks/>
            <a:endCxn id="6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D00547-9545-BF92-C3D5-BD24279288BB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5F1A6031-59D5-CCEC-24F2-F702F6F8E7C4}"/>
              </a:ext>
            </a:extLst>
          </p:cNvPr>
          <p:cNvCxnSpPr>
            <a:cxnSpLocks/>
            <a:endCxn id="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C8C587A-74FC-86CF-5A16-FAA673B7B453}"/>
              </a:ext>
            </a:extLst>
          </p:cNvPr>
          <p:cNvSpPr/>
          <p:nvPr/>
        </p:nvSpPr>
        <p:spPr>
          <a:xfrm>
            <a:off x="1180111" y="4300588"/>
            <a:ext cx="194109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5E493DF3-3B89-0765-7859-AC09F7056524}"/>
              </a:ext>
            </a:extLst>
          </p:cNvPr>
          <p:cNvCxnSpPr>
            <a:cxnSpLocks/>
            <a:stCxn id="30" idx="2"/>
            <a:endCxn id="3" idx="0"/>
          </p:cNvCxnSpPr>
          <p:nvPr/>
        </p:nvCxnSpPr>
        <p:spPr>
          <a:xfrm rot="5400000">
            <a:off x="2602552" y="3394447"/>
            <a:ext cx="454248" cy="135803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DF5F773-F628-9108-BFC0-AE2AA79E7B79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36" name="Connector: Elbow 35">
            <a:extLst>
              <a:ext uri="{FF2B5EF4-FFF2-40B4-BE49-F238E27FC236}">
                <a16:creationId xmlns:a16="http://schemas.microsoft.com/office/drawing/2014/main" id="{4AB8A2C5-F047-E804-EC7C-895929FD5816}"/>
              </a:ext>
            </a:extLst>
          </p:cNvPr>
          <p:cNvCxnSpPr>
            <a:cxnSpLocks/>
            <a:endCxn id="34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4873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958389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is a Supervised Classification algorithm.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One of the simplest.</a:t>
            </a:r>
            <a:endParaRPr lang="en-US" sz="2800" b="1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is Non-Parametric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does not make any assumption about the data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Such as underlying data distribution</a:t>
            </a:r>
          </a:p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is a Lazy Learning algorithm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is no (explicit) training phase making this phase fast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data’s classes are pre-labelled.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47414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11481847" cy="3958389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It uses a database in which the data points are separated into several classes to predict the classification of a new sample point.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similarity measure is used to classify a new data 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point.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(test or inference data point) 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2CE66A-CCDA-702F-1ED6-C14B1E70D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9337" y="1690688"/>
            <a:ext cx="7514443" cy="402706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4310034" cy="395838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 refers to the number of the nearest </a:t>
            </a:r>
            <a:r>
              <a:rPr kumimoji="0" lang="en-US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neighbours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that the algorithm uses to find about the class of the new testing input data point.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>
              <a:buNone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If K=1 then, the new testing data point is classified as the class of the nearest data point in the training data.</a:t>
            </a:r>
          </a:p>
        </p:txBody>
      </p:sp>
    </p:spTree>
    <p:extLst>
      <p:ext uri="{BB962C8B-B14F-4D97-AF65-F5344CB8AC3E}">
        <p14:creationId xmlns:p14="http://schemas.microsoft.com/office/powerpoint/2010/main" val="1116915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62CE66A-CCDA-702F-1ED6-C14B1E70D1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319337" y="1844512"/>
            <a:ext cx="7514443" cy="371941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What is KNN?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56611"/>
            <a:ext cx="4310034" cy="39583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 refers to the number of the nearest </a:t>
            </a:r>
            <a:r>
              <a:rPr kumimoji="0" lang="en-US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neighbours</a:t>
            </a: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that the algorithm uses to find about the class of the new testing input data point.</a:t>
            </a:r>
          </a:p>
          <a:p>
            <a:pPr marL="0" indent="0">
              <a:buNone/>
            </a:pPr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>
              <a:buNone/>
            </a:pP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If K=3, the label of the closest 3 datapoint in the training data is check and the majority class is assigned to the new testing data point.</a:t>
            </a:r>
          </a:p>
        </p:txBody>
      </p:sp>
    </p:spTree>
    <p:extLst>
      <p:ext uri="{BB962C8B-B14F-4D97-AF65-F5344CB8AC3E}">
        <p14:creationId xmlns:p14="http://schemas.microsoft.com/office/powerpoint/2010/main" val="2056107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Algorithm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925470"/>
          </a:xfrm>
        </p:spPr>
        <p:txBody>
          <a:bodyPr>
            <a:noAutofit/>
          </a:bodyPr>
          <a:lstStyle/>
          <a:p>
            <a:r>
              <a:rPr lang="en-US" b="1" dirty="0"/>
              <a:t>To classify a data point x</a:t>
            </a:r>
          </a:p>
          <a:p>
            <a:pPr lvl="1"/>
            <a:r>
              <a:rPr lang="en-US" dirty="0"/>
              <a:t>Measure the distance between the vector x and the vectors in the training data</a:t>
            </a:r>
          </a:p>
          <a:p>
            <a:pPr lvl="1"/>
            <a:r>
              <a:rPr lang="en-US" dirty="0"/>
              <a:t>Find the nearest input vectors to x in the training set and copy its label</a:t>
            </a:r>
          </a:p>
          <a:p>
            <a:pPr lvl="1"/>
            <a:r>
              <a:rPr lang="en-US" dirty="0"/>
              <a:t>Using majority voting , assign the label that appears the most in the K nearest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975BDB-A91A-63D4-1942-7431DF0BC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522" y="3489158"/>
            <a:ext cx="8472955" cy="2225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30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Procedure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4" y="1383633"/>
            <a:ext cx="5199815" cy="210552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dirty="0"/>
              <a:t>Load data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Choose value for K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/>
              <a:t>For each data example, </a:t>
            </a:r>
            <a:r>
              <a:rPr lang="en-US" sz="2400" dirty="0" err="1"/>
              <a:t>Eg</a:t>
            </a:r>
            <a:endParaRPr lang="en-US" sz="2400" dirty="0"/>
          </a:p>
          <a:p>
            <a:pPr lvl="1"/>
            <a:r>
              <a:rPr lang="en-US" sz="2000" dirty="0"/>
              <a:t>Calc d=</a:t>
            </a:r>
            <a:r>
              <a:rPr lang="en-US" sz="2000" dirty="0" err="1"/>
              <a:t>Dist</a:t>
            </a:r>
            <a:r>
              <a:rPr lang="en-US" sz="2000" dirty="0"/>
              <a:t>(</a:t>
            </a:r>
            <a:r>
              <a:rPr lang="en-US" sz="2000" dirty="0" err="1"/>
              <a:t>Query,Eg</a:t>
            </a:r>
            <a:r>
              <a:rPr lang="en-US" sz="2000" dirty="0"/>
              <a:t>).</a:t>
            </a:r>
          </a:p>
          <a:p>
            <a:pPr lvl="1"/>
            <a:r>
              <a:rPr lang="en-US" sz="2000" dirty="0"/>
              <a:t>Enqueue (d)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975BDB-A91A-63D4-1942-7431DF0BC2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522" y="3489158"/>
            <a:ext cx="8472955" cy="2225842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2A2734A-F12B-FE38-F860-8F6B8F44C20B}"/>
              </a:ext>
            </a:extLst>
          </p:cNvPr>
          <p:cNvSpPr txBox="1">
            <a:spLocks/>
          </p:cNvSpPr>
          <p:nvPr/>
        </p:nvSpPr>
        <p:spPr>
          <a:xfrm>
            <a:off x="5558589" y="1383631"/>
            <a:ext cx="6400800" cy="210552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4"/>
            </a:pPr>
            <a:r>
              <a:rPr lang="en-US" sz="2400" dirty="0"/>
              <a:t>Sort Queue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2400" dirty="0"/>
              <a:t>Pick first k entries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US" sz="2400" dirty="0"/>
              <a:t>If classifying then return mode of these labels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US" sz="2400" dirty="0"/>
              <a:t>If regressing return mean of  these label attributes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450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Choosing K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11480800" cy="3925470"/>
          </a:xfrm>
        </p:spPr>
        <p:txBody>
          <a:bodyPr>
            <a:noAutofit/>
          </a:bodyPr>
          <a:lstStyle/>
          <a:p>
            <a:r>
              <a:rPr lang="en-US" sz="3200" b="1" dirty="0"/>
              <a:t>KNN is based on feature similarity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The value of K is important for getting the best performance</a:t>
            </a:r>
          </a:p>
          <a:p>
            <a:pPr lvl="1"/>
            <a:r>
              <a:rPr lang="en-US" sz="2800" dirty="0">
                <a:latin typeface="Arial" panose="020B0604020202020204" pitchFamily="34" charset="0"/>
              </a:rPr>
              <a:t>This is called </a:t>
            </a:r>
            <a:r>
              <a:rPr lang="en-US" sz="2800" b="1" dirty="0">
                <a:latin typeface="Arial" panose="020B0604020202020204" pitchFamily="34" charset="0"/>
              </a:rPr>
              <a:t>Parameter Tuning</a:t>
            </a:r>
          </a:p>
          <a:p>
            <a:r>
              <a:rPr lang="en-US" dirty="0">
                <a:latin typeface="Arial" panose="020B0604020202020204" pitchFamily="34" charset="0"/>
              </a:rPr>
              <a:t>KNN is good for noise free data…</a:t>
            </a:r>
          </a:p>
          <a:p>
            <a:r>
              <a:rPr lang="en-US" dirty="0"/>
              <a:t>With noisy data choose a higher value of k</a:t>
            </a:r>
          </a:p>
          <a:p>
            <a:pPr lvl="1"/>
            <a:r>
              <a:rPr lang="en-US" sz="2800" dirty="0"/>
              <a:t>When the data is noisy, which means the data contains </a:t>
            </a:r>
            <a:r>
              <a:rPr lang="en-US" sz="2800" dirty="0" err="1"/>
              <a:t>mislabelled</a:t>
            </a:r>
            <a:r>
              <a:rPr lang="en-US" sz="2800" dirty="0"/>
              <a:t> data, the value of K should be big enough to avoid any bias of the noise</a:t>
            </a:r>
          </a:p>
        </p:txBody>
      </p:sp>
    </p:spTree>
    <p:extLst>
      <p:ext uri="{BB962C8B-B14F-4D97-AF65-F5344CB8AC3E}">
        <p14:creationId xmlns:p14="http://schemas.microsoft.com/office/powerpoint/2010/main" val="3167686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Choosing K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34418A3F-3212-E966-6016-35B72413F86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775" y="1825625"/>
                <a:ext cx="11480800" cy="3925470"/>
              </a:xfrm>
            </p:spPr>
            <p:txBody>
              <a:bodyPr>
                <a:noAutofit/>
              </a:bodyPr>
              <a:lstStyle/>
              <a:p>
                <a:r>
                  <a:rPr lang="en-US" sz="3600" b="1" dirty="0"/>
                  <a:t>Balancing the K value</a:t>
                </a:r>
              </a:p>
              <a:p>
                <a:pPr>
                  <a:buFont typeface="Wingdings" panose="05000000000000000000" pitchFamily="2" charset="2"/>
                  <a:buChar char="q"/>
                </a:pPr>
                <a:r>
                  <a:rPr lang="en-US" dirty="0">
                    <a:effectLst/>
                  </a:rPr>
                  <a:t> </a:t>
                </a:r>
                <a:r>
                  <a:rPr lang="en-US" sz="3200" dirty="0">
                    <a:effectLst/>
                  </a:rPr>
                  <a:t>The optimal choice of k depends on the number of data points n</a:t>
                </a:r>
              </a:p>
              <a:p>
                <a:pPr>
                  <a:buFont typeface="Wingdings" panose="05000000000000000000" pitchFamily="2" charset="2"/>
                  <a:buChar char="q"/>
                </a:pPr>
                <a:endParaRPr lang="en-US" sz="3200" dirty="0">
                  <a:effectLst/>
                </a:endParaRPr>
              </a:p>
              <a:p>
                <a:pPr lvl="1"/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sSup>
                          <m:sSupPr>
                            <m:ctrlP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𝑛</m:t>
                            </m:r>
                          </m:e>
                          <m:sup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2+</m:t>
                            </m:r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𝑑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sz="3200" dirty="0"/>
                  <a:t>   where d is number of features</a:t>
                </a:r>
                <a:endParaRPr lang="en-US" sz="3200" dirty="0"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34418A3F-3212-E966-6016-35B72413F86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775" y="1825625"/>
                <a:ext cx="11480800" cy="3925470"/>
              </a:xfrm>
              <a:blipFill>
                <a:blip r:embed="rId3"/>
                <a:stretch>
                  <a:fillRect l="-1487" t="-37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0592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Use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5"/>
            <a:ext cx="7317372" cy="3925470"/>
          </a:xfrm>
        </p:spPr>
        <p:txBody>
          <a:bodyPr>
            <a:noAutofit/>
          </a:bodyPr>
          <a:lstStyle/>
          <a:p>
            <a:r>
              <a:rPr lang="en-US" sz="3600" dirty="0"/>
              <a:t>It is good for noise free data</a:t>
            </a:r>
          </a:p>
          <a:p>
            <a:r>
              <a:rPr lang="en-US" sz="3600" dirty="0"/>
              <a:t>It is good for small data</a:t>
            </a:r>
          </a:p>
          <a:p>
            <a:pPr lvl="1"/>
            <a:r>
              <a:rPr lang="en-US" sz="2800" dirty="0"/>
              <a:t>KNN is a Lazy Classifier</a:t>
            </a:r>
          </a:p>
          <a:p>
            <a:pPr lvl="1"/>
            <a:r>
              <a:rPr lang="en-US" sz="2800" dirty="0"/>
              <a:t>It doesn’t learn a discriminative function from the data</a:t>
            </a:r>
          </a:p>
          <a:p>
            <a:r>
              <a:rPr lang="en-US" sz="3600" dirty="0"/>
              <a:t>It is good for Labelled data</a:t>
            </a:r>
          </a:p>
          <a:p>
            <a:pPr lvl="1"/>
            <a:r>
              <a:rPr lang="en-US" sz="2800" dirty="0"/>
              <a:t>It is a supervised ML algorithm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B269E6-143C-8D22-9F70-498B521E71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093" y="1584993"/>
            <a:ext cx="4557544" cy="18440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7E426E-1325-61AF-91E0-7BD0688D24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6147" y="3747494"/>
            <a:ext cx="3377065" cy="1884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0788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98612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Euclidian distance, (also known as L2  norm)</a:t>
            </a:r>
          </a:p>
          <a:p>
            <a:r>
              <a:rPr lang="en-US" dirty="0"/>
              <a:t>This distance between two data points is defined as: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effectLst/>
              </a:rPr>
              <a:t>Where 𝑥</a:t>
            </a:r>
            <a:r>
              <a:rPr lang="en-US" baseline="-25000" dirty="0"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𝑖𝑙</a:t>
            </a:r>
            <a:r>
              <a:rPr lang="en-US" baseline="-25000" dirty="0">
                <a:effectLst/>
              </a:rPr>
              <a:t> </a:t>
            </a:r>
            <a:r>
              <a:rPr lang="en-US" dirty="0">
                <a:effectLst/>
              </a:rPr>
              <a:t>and 𝑥</a:t>
            </a:r>
            <a:r>
              <a:rPr lang="en-US" baseline="-25000" dirty="0">
                <a:effectLst/>
              </a:rPr>
              <a:t>𝑗𝑙</a:t>
            </a:r>
            <a:r>
              <a:rPr lang="en-US" dirty="0">
                <a:effectLst/>
              </a:rPr>
              <a:t> represent the lth dimension of 𝑋</a:t>
            </a:r>
            <a:r>
              <a:rPr lang="en-US" baseline="-25000" dirty="0">
                <a:effectLst/>
              </a:rPr>
              <a:t>𝑖</a:t>
            </a:r>
            <a:r>
              <a:rPr lang="en-US" dirty="0">
                <a:effectLst/>
              </a:rPr>
              <a:t> and 𝑋</a:t>
            </a:r>
            <a:r>
              <a:rPr lang="en-US" baseline="-25000" dirty="0">
                <a:effectLst/>
              </a:rPr>
              <a:t>𝑗</a:t>
            </a:r>
            <a:r>
              <a:rPr lang="en-US" dirty="0">
                <a:effectLst/>
              </a:rPr>
              <a:t> respectively</a:t>
            </a:r>
          </a:p>
          <a:p>
            <a:r>
              <a:rPr lang="en-US" dirty="0">
                <a:effectLst/>
              </a:rPr>
              <a:t>A large range can  overcome the other attributes and skew results</a:t>
            </a:r>
          </a:p>
          <a:p>
            <a:pPr lvl="1"/>
            <a:r>
              <a:rPr lang="en-US" sz="2800" dirty="0" err="1"/>
              <a:t>N</a:t>
            </a:r>
            <a:r>
              <a:rPr lang="en-US" sz="2800" dirty="0" err="1">
                <a:effectLst/>
              </a:rPr>
              <a:t>ormalise</a:t>
            </a:r>
            <a:r>
              <a:rPr lang="en-US" sz="2800" dirty="0">
                <a:effectLst/>
              </a:rPr>
              <a:t> feature space to 0 to 1 or-1 to +1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28953B-DF2F-4FFA-0E60-A05AD21548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4787" y="2581738"/>
            <a:ext cx="3566068" cy="684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520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84994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Manhattan Distance (also known as L1  norm)</a:t>
            </a:r>
          </a:p>
          <a:p>
            <a:r>
              <a:rPr lang="en-US" dirty="0"/>
              <a:t>This distance between two data points is defined as:</a:t>
            </a:r>
          </a:p>
          <a:p>
            <a:endParaRPr lang="en-US" dirty="0"/>
          </a:p>
          <a:p>
            <a:endParaRPr lang="en-US" dirty="0">
              <a:effectLst/>
            </a:endParaRPr>
          </a:p>
          <a:p>
            <a:pPr lvl="1"/>
            <a:r>
              <a:rPr lang="en-US" dirty="0">
                <a:effectLst/>
              </a:rPr>
              <a:t>The clusters formed using Manhattan distance tend to form rectangular shaped clusters</a:t>
            </a:r>
          </a:p>
          <a:p>
            <a:pPr lvl="1"/>
            <a:r>
              <a:rPr lang="en-US" dirty="0">
                <a:effectLst/>
              </a:rPr>
              <a:t>Boundaries are linear</a:t>
            </a:r>
          </a:p>
          <a:p>
            <a:pPr lvl="1"/>
            <a:r>
              <a:rPr lang="en-US" dirty="0">
                <a:effectLst/>
              </a:rPr>
              <a:t>Rotating data co-ordinates can change results</a:t>
            </a:r>
          </a:p>
          <a:p>
            <a:pPr lvl="1"/>
            <a:r>
              <a:rPr lang="en-US" dirty="0"/>
              <a:t>It is faster to calculate</a:t>
            </a:r>
            <a:endParaRPr lang="en-US" dirty="0"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28953B-DF2F-4FFA-0E60-A05AD21548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091463" y="2653426"/>
            <a:ext cx="3746770" cy="1093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857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84994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Hamming Distance</a:t>
            </a:r>
          </a:p>
          <a:p>
            <a:r>
              <a:rPr lang="en-US" dirty="0"/>
              <a:t>This calculates the distance between two vectors:</a:t>
            </a:r>
          </a:p>
          <a:p>
            <a:r>
              <a:rPr lang="en-US" dirty="0"/>
              <a:t>It measures the minimum number of substitutions required to change one array into the other, or the minimum number of errors that could have transformed one string into the other</a:t>
            </a:r>
          </a:p>
          <a:p>
            <a:r>
              <a:rPr lang="en-US" dirty="0"/>
              <a:t>It works well with Binary data</a:t>
            </a:r>
          </a:p>
        </p:txBody>
      </p:sp>
    </p:spTree>
    <p:extLst>
      <p:ext uri="{BB962C8B-B14F-4D97-AF65-F5344CB8AC3E}">
        <p14:creationId xmlns:p14="http://schemas.microsoft.com/office/powerpoint/2010/main" val="1037025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KNN  - Similarity Measures</a:t>
            </a:r>
            <a:endParaRPr lang="en-GB" sz="6000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4418A3F-3212-E966-6016-35B72413F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84994"/>
            <a:ext cx="11480800" cy="3925470"/>
          </a:xfrm>
        </p:spPr>
        <p:txBody>
          <a:bodyPr>
            <a:noAutofit/>
          </a:bodyPr>
          <a:lstStyle/>
          <a:p>
            <a:r>
              <a:rPr lang="en-US" sz="3600" b="1" dirty="0"/>
              <a:t>Cosine Distance (Similarity)</a:t>
            </a:r>
          </a:p>
          <a:p>
            <a:r>
              <a:rPr lang="en-US" dirty="0"/>
              <a:t>This is a measure of similarity between two non-zero vectors:</a:t>
            </a:r>
          </a:p>
          <a:p>
            <a:r>
              <a:rPr lang="en-US" dirty="0"/>
              <a:t>It works well with documents similarity</a:t>
            </a:r>
          </a:p>
          <a:p>
            <a:r>
              <a:rPr lang="en-US" dirty="0"/>
              <a:t>Represented as:</a:t>
            </a:r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5EEF52-1BF4-EDD7-A911-A86966AF6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467" y="3947443"/>
            <a:ext cx="3427066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64311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702</Words>
  <Application>Microsoft Office PowerPoint</Application>
  <PresentationFormat>Widescreen</PresentationFormat>
  <Paragraphs>115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15</vt:i4>
      </vt:variant>
    </vt:vector>
  </HeadingPairs>
  <TitlesOfParts>
    <vt:vector size="42" baseType="lpstr">
      <vt:lpstr>Arial</vt:lpstr>
      <vt:lpstr>Calibri</vt:lpstr>
      <vt:lpstr>Calibri Light</vt:lpstr>
      <vt:lpstr>Cambria Math</vt:lpstr>
      <vt:lpstr>Wingdings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Supervised ML</vt:lpstr>
      <vt:lpstr>What is KNN?</vt:lpstr>
      <vt:lpstr>What is KNN?</vt:lpstr>
      <vt:lpstr>What is KNN?</vt:lpstr>
      <vt:lpstr>What is KNN?</vt:lpstr>
      <vt:lpstr>KNN Algorithm</vt:lpstr>
      <vt:lpstr>KNN Procedure</vt:lpstr>
      <vt:lpstr>KNN  - Choosing K</vt:lpstr>
      <vt:lpstr>KNN  - Choosing K</vt:lpstr>
      <vt:lpstr>KNN  Use</vt:lpstr>
      <vt:lpstr>KNN  - Similarity Measures</vt:lpstr>
      <vt:lpstr>KNN  - Similarity Measures</vt:lpstr>
      <vt:lpstr>KNN  - Similarity Measures</vt:lpstr>
      <vt:lpstr>KNN  - Similarity Measures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65</cp:revision>
  <dcterms:created xsi:type="dcterms:W3CDTF">2021-03-09T15:35:42Z</dcterms:created>
  <dcterms:modified xsi:type="dcterms:W3CDTF">2024-12-19T17:00:32Z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