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1" r:id="rId3"/>
    <p:sldId id="273" r:id="rId4"/>
    <p:sldId id="257" r:id="rId5"/>
    <p:sldId id="267" r:id="rId6"/>
    <p:sldId id="268" r:id="rId7"/>
    <p:sldId id="259" r:id="rId8"/>
    <p:sldId id="261" r:id="rId9"/>
    <p:sldId id="269" r:id="rId10"/>
    <p:sldId id="272" r:id="rId11"/>
    <p:sldId id="270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setupmyhotel.com/train-my-hotel-staff/hk/457-taski-chemicals.html" TargetMode="External"/><Relationship Id="rId2" Type="http://schemas.openxmlformats.org/officeDocument/2006/relationships/hyperlink" Target="https://www.contactmonkey.com/blog/employee-engagement-model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ripadvisor.co.uk/HotelsList-England-Clean-Hotels-zfp14895483.html" TargetMode="External"/><Relationship Id="rId4" Type="http://schemas.openxmlformats.org/officeDocument/2006/relationships/hyperlink" Target="https://www.rubbermaidcommercial.com.au/blog/hospitality/7-safe-housekeeping-practices-hospitality-brands-should-follow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1447800"/>
            <a:ext cx="7772400" cy="1447799"/>
          </a:xfrm>
        </p:spPr>
        <p:txBody>
          <a:bodyPr/>
          <a:lstStyle/>
          <a:p>
            <a:r>
              <a:rPr lang="en-US" b="1" dirty="0" smtClean="0"/>
              <a:t>Housekeeping Team Training on New Room Cleaning Checklist.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81400"/>
            <a:ext cx="6400800" cy="2133600"/>
          </a:xfrm>
        </p:spPr>
        <p:txBody>
          <a:bodyPr>
            <a:normAutofit/>
          </a:bodyPr>
          <a:lstStyle/>
          <a:p>
            <a:r>
              <a:rPr lang="en-US" dirty="0" smtClean="0"/>
              <a:t>By </a:t>
            </a:r>
          </a:p>
          <a:p>
            <a:r>
              <a:rPr lang="en-US" dirty="0" err="1" smtClean="0"/>
              <a:t>Syeda</a:t>
            </a:r>
            <a:r>
              <a:rPr lang="en-US" dirty="0" smtClean="0"/>
              <a:t> </a:t>
            </a:r>
            <a:r>
              <a:rPr lang="en-US" dirty="0" err="1" smtClean="0"/>
              <a:t>Khadija</a:t>
            </a:r>
            <a:r>
              <a:rPr lang="en-US" dirty="0" smtClean="0"/>
              <a:t> Begum </a:t>
            </a:r>
            <a:r>
              <a:rPr lang="en-US" dirty="0" err="1" smtClean="0"/>
              <a:t>Hema</a:t>
            </a:r>
            <a:endParaRPr lang="en-US" dirty="0" smtClean="0"/>
          </a:p>
        </p:txBody>
      </p:sp>
      <p:pic>
        <p:nvPicPr>
          <p:cNvPr id="1026" name="Picture 2" descr="C:\Users\home\Desktop\Hema\TRAVELOGH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3800" y="228600"/>
            <a:ext cx="1600200" cy="838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95400"/>
            <a:ext cx="8229600" cy="6858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Table of Contents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71600"/>
            <a:ext cx="8229600" cy="4724399"/>
          </a:xfrm>
        </p:spPr>
        <p:txBody>
          <a:bodyPr>
            <a:normAutofit fontScale="85000" lnSpcReduction="20000"/>
          </a:bodyPr>
          <a:lstStyle/>
          <a:p>
            <a:endParaRPr lang="en-US" b="1" dirty="0" smtClean="0"/>
          </a:p>
          <a:p>
            <a:endParaRPr lang="en-US" b="1" dirty="0" smtClean="0"/>
          </a:p>
          <a:p>
            <a:pPr lvl="0"/>
            <a:r>
              <a:rPr lang="en-US" b="1" dirty="0" smtClean="0"/>
              <a:t>Travelodge Standard</a:t>
            </a:r>
          </a:p>
          <a:p>
            <a:pPr lvl="0"/>
            <a:r>
              <a:rPr lang="en-US" b="1" dirty="0" smtClean="0"/>
              <a:t>Room Cleaning Check List</a:t>
            </a:r>
          </a:p>
          <a:p>
            <a:pPr lvl="0"/>
            <a:r>
              <a:rPr lang="en-US" b="1" dirty="0" smtClean="0"/>
              <a:t>Using  Employee Engagement Models</a:t>
            </a:r>
          </a:p>
          <a:p>
            <a:pPr lvl="0"/>
            <a:r>
              <a:rPr lang="en-US" b="1" dirty="0" smtClean="0"/>
              <a:t>Principles of Employee Engagement Model</a:t>
            </a:r>
          </a:p>
          <a:p>
            <a:pPr lvl="0"/>
            <a:r>
              <a:rPr lang="en-US" b="1" dirty="0" smtClean="0"/>
              <a:t>Use </a:t>
            </a:r>
            <a:r>
              <a:rPr lang="en-US" b="1" dirty="0" err="1" smtClean="0"/>
              <a:t>Taski</a:t>
            </a:r>
            <a:r>
              <a:rPr lang="en-US" b="1" dirty="0" smtClean="0"/>
              <a:t> R Series of Cleaning Products</a:t>
            </a:r>
          </a:p>
          <a:p>
            <a:pPr lvl="0"/>
            <a:r>
              <a:rPr lang="en-US" b="1" dirty="0" smtClean="0"/>
              <a:t>Follow Health and Safety Procedures</a:t>
            </a:r>
          </a:p>
          <a:p>
            <a:pPr lvl="0"/>
            <a:r>
              <a:rPr lang="en-US" b="1" dirty="0" smtClean="0"/>
              <a:t>Examples of Best Industry Practices</a:t>
            </a:r>
          </a:p>
          <a:p>
            <a:pPr lvl="0"/>
            <a:r>
              <a:rPr lang="en-US" b="1" dirty="0" smtClean="0"/>
              <a:t>Summary / Conclusion</a:t>
            </a:r>
          </a:p>
          <a:p>
            <a:pPr lvl="0"/>
            <a:r>
              <a:rPr lang="en-US" b="1" dirty="0" smtClean="0"/>
              <a:t>References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b="1" dirty="0" smtClean="0"/>
          </a:p>
          <a:p>
            <a:endParaRPr lang="en-US" dirty="0"/>
          </a:p>
        </p:txBody>
      </p:sp>
      <p:pic>
        <p:nvPicPr>
          <p:cNvPr id="5" name="Picture 2" descr="C:\Users\home\Desktop\Hema\TRAVELOGH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3800" y="228600"/>
            <a:ext cx="1600200" cy="838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95400"/>
            <a:ext cx="8229600" cy="1143000"/>
          </a:xfrm>
        </p:spPr>
        <p:txBody>
          <a:bodyPr>
            <a:normAutofit/>
          </a:bodyPr>
          <a:lstStyle/>
          <a:p>
            <a:r>
              <a:rPr lang="en-US" dirty="0" smtClean="0"/>
              <a:t>Travelodge Standard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57400"/>
            <a:ext cx="8229600" cy="4343400"/>
          </a:xfrm>
        </p:spPr>
        <p:txBody>
          <a:bodyPr>
            <a:normAutofit/>
          </a:bodyPr>
          <a:lstStyle/>
          <a:p>
            <a:r>
              <a:rPr lang="en-US" dirty="0" smtClean="0"/>
              <a:t>With a mission to provide affordable travel for everyone, Travelodge is the ideal choice for business stays. (Travelodge, 2020)</a:t>
            </a:r>
          </a:p>
          <a:p>
            <a:endParaRPr lang="en-US" dirty="0" smtClean="0"/>
          </a:p>
          <a:p>
            <a:endParaRPr lang="en-US" dirty="0"/>
          </a:p>
        </p:txBody>
      </p:sp>
      <p:pic>
        <p:nvPicPr>
          <p:cNvPr id="4" name="Picture 2" descr="C:\Users\home\Desktop\Hema\TRAVELOGH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3800" y="381000"/>
            <a:ext cx="1600200" cy="838200"/>
          </a:xfrm>
          <a:prstGeom prst="rect">
            <a:avLst/>
          </a:prstGeom>
          <a:noFill/>
        </p:spPr>
      </p:pic>
      <p:pic>
        <p:nvPicPr>
          <p:cNvPr id="1026" name="Picture 2" descr="C:\Users\home\Desktop\Hema\travelodge-hartlebury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28800" y="3733800"/>
            <a:ext cx="5238750" cy="2667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38200"/>
            <a:ext cx="8229600" cy="990600"/>
          </a:xfrm>
        </p:spPr>
        <p:txBody>
          <a:bodyPr>
            <a:normAutofit/>
          </a:bodyPr>
          <a:lstStyle/>
          <a:p>
            <a:r>
              <a:rPr lang="en-US" b="1" dirty="0" smtClean="0"/>
              <a:t>Room Cleaning Check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Ventilate </a:t>
            </a:r>
            <a:r>
              <a:rPr lang="en-US" dirty="0" smtClean="0"/>
              <a:t>the Rooms, open doors and windows.</a:t>
            </a:r>
          </a:p>
          <a:p>
            <a:r>
              <a:rPr lang="en-US" dirty="0" smtClean="0"/>
              <a:t>Change and Restock Bed Linen and Towels. ...</a:t>
            </a:r>
          </a:p>
          <a:p>
            <a:r>
              <a:rPr lang="en-US" dirty="0" smtClean="0"/>
              <a:t>Remove Rubbish, empty bins, put fresh bin bags</a:t>
            </a:r>
          </a:p>
          <a:p>
            <a:r>
              <a:rPr lang="en-US" dirty="0" smtClean="0"/>
              <a:t>Dusting beds, sofas, tables, chairs, doors etc.</a:t>
            </a:r>
          </a:p>
          <a:p>
            <a:r>
              <a:rPr lang="en-US" dirty="0" smtClean="0"/>
              <a:t>Wipe and Disinfect High Touch Surfaces. ...</a:t>
            </a:r>
          </a:p>
          <a:p>
            <a:r>
              <a:rPr lang="en-US" dirty="0" smtClean="0"/>
              <a:t>Clean the Bathroom Thoroughly, use anti bacteria</a:t>
            </a:r>
          </a:p>
          <a:p>
            <a:r>
              <a:rPr lang="en-US" dirty="0" smtClean="0"/>
              <a:t>Clean Mirrors and Windows with cleaning spray</a:t>
            </a:r>
          </a:p>
          <a:p>
            <a:r>
              <a:rPr lang="en-US" dirty="0" err="1" smtClean="0"/>
              <a:t>Vacuume</a:t>
            </a:r>
            <a:r>
              <a:rPr lang="en-US" dirty="0" smtClean="0"/>
              <a:t> Floors and Furniture.</a:t>
            </a:r>
          </a:p>
          <a:p>
            <a:endParaRPr lang="en-US" dirty="0"/>
          </a:p>
        </p:txBody>
      </p:sp>
      <p:pic>
        <p:nvPicPr>
          <p:cNvPr id="5" name="Picture 2" descr="C:\Users\home\Desktop\Hema\TRAVELOGH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10000" y="152400"/>
            <a:ext cx="1600200" cy="838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71600"/>
            <a:ext cx="8229600" cy="8382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 Using Employee Engagement Models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86000"/>
            <a:ext cx="8229600" cy="4114799"/>
          </a:xfrm>
        </p:spPr>
        <p:txBody>
          <a:bodyPr>
            <a:normAutofit/>
          </a:bodyPr>
          <a:lstStyle/>
          <a:p>
            <a:r>
              <a:rPr lang="en-US" sz="2800" dirty="0" smtClean="0"/>
              <a:t>EEM is a framework outlining how a company can keep its employees engaged. (Liston, 2021)</a:t>
            </a:r>
          </a:p>
          <a:p>
            <a:r>
              <a:rPr lang="en-US" sz="2800" dirty="0" smtClean="0"/>
              <a:t>We Engage Employees Using 5C's: Care, Connect, Coach, Contribute &amp; Congratulate.</a:t>
            </a:r>
          </a:p>
          <a:p>
            <a:r>
              <a:rPr lang="en-US" sz="2800" dirty="0" smtClean="0"/>
              <a:t>I’ve used the Gallup model to design this training  because it is very flexible and works well for teams of all sizes and in various industries. </a:t>
            </a:r>
          </a:p>
          <a:p>
            <a:endParaRPr lang="en-US" dirty="0"/>
          </a:p>
        </p:txBody>
      </p:sp>
      <p:pic>
        <p:nvPicPr>
          <p:cNvPr id="5" name="Picture 2" descr="C:\Users\home\Desktop\Hema\TRAVELOGH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10000" y="304800"/>
            <a:ext cx="1600200" cy="838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71600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en-US" sz="3600" dirty="0" smtClean="0"/>
              <a:t>Principles of My Employee Engagement Model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667000"/>
            <a:ext cx="8382000" cy="3505200"/>
          </a:xfrm>
        </p:spPr>
        <p:txBody>
          <a:bodyPr>
            <a:normAutofit fontScale="92500" lnSpcReduction="10000"/>
          </a:bodyPr>
          <a:lstStyle/>
          <a:p>
            <a:r>
              <a:rPr lang="en-US" b="1" dirty="0" smtClean="0"/>
              <a:t>Communication: </a:t>
            </a:r>
            <a:r>
              <a:rPr lang="en-US" dirty="0" smtClean="0"/>
              <a:t>I’d ask for teams feedback</a:t>
            </a:r>
          </a:p>
          <a:p>
            <a:r>
              <a:rPr lang="en-US" b="1" dirty="0" smtClean="0"/>
              <a:t>Empowerment: </a:t>
            </a:r>
            <a:r>
              <a:rPr lang="en-US" dirty="0" smtClean="0"/>
              <a:t>I’d set clear expectations</a:t>
            </a:r>
            <a:endParaRPr lang="en-US" b="1" dirty="0" smtClean="0"/>
          </a:p>
          <a:p>
            <a:r>
              <a:rPr lang="en-US" b="1" dirty="0" smtClean="0"/>
              <a:t>Recognition: </a:t>
            </a:r>
            <a:r>
              <a:rPr lang="en-US" dirty="0" smtClean="0"/>
              <a:t>I’d  appreciate. I’d say thank you.</a:t>
            </a:r>
            <a:r>
              <a:rPr lang="en-US" u="sng" dirty="0" smtClean="0"/>
              <a:t> </a:t>
            </a:r>
            <a:endParaRPr lang="en-US" b="1" dirty="0" smtClean="0"/>
          </a:p>
          <a:p>
            <a:r>
              <a:rPr lang="en-US" b="1" dirty="0" smtClean="0"/>
              <a:t>Opportunity: </a:t>
            </a:r>
            <a:r>
              <a:rPr lang="en-US" dirty="0" smtClean="0"/>
              <a:t>I’d develop the talent in team</a:t>
            </a:r>
            <a:endParaRPr lang="en-US" b="1" dirty="0" smtClean="0"/>
          </a:p>
          <a:p>
            <a:r>
              <a:rPr lang="en-US" b="1" dirty="0" smtClean="0"/>
              <a:t>Inclusion: </a:t>
            </a:r>
            <a:r>
              <a:rPr lang="en-US" dirty="0" smtClean="0"/>
              <a:t>I’d encourage diversity in workplace</a:t>
            </a:r>
          </a:p>
          <a:p>
            <a:r>
              <a:rPr lang="en-US" b="1" dirty="0" smtClean="0"/>
              <a:t>Good managers: </a:t>
            </a:r>
            <a:r>
              <a:rPr lang="en-US" dirty="0" smtClean="0"/>
              <a:t>I’d hire or promote good leaders               			(www.custominsight.com, </a:t>
            </a:r>
            <a:r>
              <a:rPr lang="en-US" dirty="0" err="1" smtClean="0"/>
              <a:t>n.d</a:t>
            </a:r>
            <a:r>
              <a:rPr lang="en-US" dirty="0" smtClean="0"/>
              <a:t>.)</a:t>
            </a:r>
            <a:endParaRPr lang="en-US" dirty="0"/>
          </a:p>
        </p:txBody>
      </p:sp>
      <p:pic>
        <p:nvPicPr>
          <p:cNvPr id="5" name="Picture 2" descr="C:\Users\home\Desktop\Hema\TRAVELOGH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10000" y="228600"/>
            <a:ext cx="1600200" cy="838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2192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Use </a:t>
            </a:r>
            <a:r>
              <a:rPr lang="en-US" dirty="0" err="1" smtClean="0"/>
              <a:t>Taski</a:t>
            </a:r>
            <a:r>
              <a:rPr lang="en-US" dirty="0" smtClean="0"/>
              <a:t> R Series of Cleaning Products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09800"/>
            <a:ext cx="8458200" cy="3886199"/>
          </a:xfrm>
        </p:spPr>
        <p:txBody>
          <a:bodyPr>
            <a:normAutofit fontScale="85000" lnSpcReduction="20000"/>
          </a:bodyPr>
          <a:lstStyle/>
          <a:p>
            <a:endParaRPr lang="en-US" dirty="0" smtClean="0"/>
          </a:p>
          <a:p>
            <a:r>
              <a:rPr lang="en-US" dirty="0" err="1" smtClean="0"/>
              <a:t>Taski</a:t>
            </a:r>
            <a:r>
              <a:rPr lang="en-US" dirty="0" smtClean="0"/>
              <a:t> R1 : Bathroom cleaner cum </a:t>
            </a:r>
            <a:r>
              <a:rPr lang="en-US" dirty="0" err="1" smtClean="0"/>
              <a:t>Sanitiser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Taski</a:t>
            </a:r>
            <a:r>
              <a:rPr lang="en-US" dirty="0" smtClean="0"/>
              <a:t> R2 : Hygienic Hard Surface Cleaner</a:t>
            </a:r>
          </a:p>
          <a:p>
            <a:r>
              <a:rPr lang="en-US" dirty="0" err="1" smtClean="0"/>
              <a:t>Taski</a:t>
            </a:r>
            <a:r>
              <a:rPr lang="en-US" dirty="0" smtClean="0"/>
              <a:t> R3 : Glass and Mirror Cleaner.</a:t>
            </a:r>
          </a:p>
          <a:p>
            <a:r>
              <a:rPr lang="en-US" dirty="0" err="1" smtClean="0"/>
              <a:t>Taski</a:t>
            </a:r>
            <a:r>
              <a:rPr lang="en-US" dirty="0" smtClean="0"/>
              <a:t> R4 : Furniture Polish.</a:t>
            </a:r>
          </a:p>
          <a:p>
            <a:r>
              <a:rPr lang="en-US" dirty="0" err="1" smtClean="0"/>
              <a:t>Taski</a:t>
            </a:r>
            <a:r>
              <a:rPr lang="en-US" dirty="0" smtClean="0"/>
              <a:t> R5 : Air Freshener.</a:t>
            </a:r>
          </a:p>
          <a:p>
            <a:r>
              <a:rPr lang="en-US" dirty="0" err="1" smtClean="0"/>
              <a:t>Taski</a:t>
            </a:r>
            <a:r>
              <a:rPr lang="en-US" dirty="0" smtClean="0"/>
              <a:t> R6 : Toilet Bowl Cleaner.</a:t>
            </a:r>
          </a:p>
          <a:p>
            <a:r>
              <a:rPr lang="en-US" dirty="0" err="1" smtClean="0"/>
              <a:t>Taski</a:t>
            </a:r>
            <a:r>
              <a:rPr lang="en-US" dirty="0" smtClean="0"/>
              <a:t> R7 : Floor Cleaner to remove oil and grease</a:t>
            </a:r>
          </a:p>
          <a:p>
            <a:pPr>
              <a:buNone/>
            </a:pPr>
            <a:r>
              <a:rPr lang="en-US" dirty="0" smtClean="0"/>
              <a:t>                               		(setupmyhotel.com, </a:t>
            </a:r>
            <a:r>
              <a:rPr lang="en-US" dirty="0" err="1" smtClean="0"/>
              <a:t>n.d</a:t>
            </a:r>
            <a:r>
              <a:rPr lang="en-US" dirty="0" smtClean="0"/>
              <a:t>.)</a:t>
            </a:r>
          </a:p>
          <a:p>
            <a:pPr>
              <a:buNone/>
            </a:pPr>
            <a:endParaRPr lang="en-US" dirty="0"/>
          </a:p>
        </p:txBody>
      </p:sp>
      <p:pic>
        <p:nvPicPr>
          <p:cNvPr id="5" name="Picture 2" descr="C:\Users\home\Desktop\Hema\TRAVELOGH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10000" y="457200"/>
            <a:ext cx="1600200" cy="838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95400"/>
            <a:ext cx="8229600" cy="9144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Follow Health and Safety Procedures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33600"/>
            <a:ext cx="8229600" cy="4191000"/>
          </a:xfrm>
        </p:spPr>
        <p:txBody>
          <a:bodyPr>
            <a:normAutofit fontScale="77500" lnSpcReduction="20000"/>
          </a:bodyPr>
          <a:lstStyle/>
          <a:p>
            <a:endParaRPr lang="en-US" b="1" dirty="0" smtClean="0"/>
          </a:p>
          <a:p>
            <a:r>
              <a:rPr lang="en-US" dirty="0" smtClean="0"/>
              <a:t>7</a:t>
            </a:r>
            <a:r>
              <a:rPr lang="en-US" b="1" dirty="0" smtClean="0"/>
              <a:t>  </a:t>
            </a:r>
            <a:r>
              <a:rPr lang="en-US" dirty="0" smtClean="0"/>
              <a:t>Health and Safety Procedures</a:t>
            </a:r>
            <a:r>
              <a:rPr lang="en-US" b="1" dirty="0" smtClean="0"/>
              <a:t>  </a:t>
            </a:r>
            <a:r>
              <a:rPr lang="en-US" dirty="0" smtClean="0"/>
              <a:t>we should follow</a:t>
            </a:r>
          </a:p>
          <a:p>
            <a:r>
              <a:rPr lang="en-US" dirty="0" smtClean="0"/>
              <a:t>Clean up spills immediately. Spills can be very dangerous. ...</a:t>
            </a:r>
          </a:p>
          <a:p>
            <a:r>
              <a:rPr lang="en-US" dirty="0" smtClean="0"/>
              <a:t>Keep pathways and stairways clear. ...</a:t>
            </a:r>
          </a:p>
          <a:p>
            <a:r>
              <a:rPr lang="en-US" dirty="0" smtClean="0"/>
              <a:t>Look for fire hazards. ...</a:t>
            </a:r>
          </a:p>
          <a:p>
            <a:r>
              <a:rPr lang="en-US" dirty="0" smtClean="0"/>
              <a:t>Use personal protective equipment (PPE) ...</a:t>
            </a:r>
          </a:p>
          <a:p>
            <a:r>
              <a:rPr lang="en-US" dirty="0" smtClean="0"/>
              <a:t>Keep light fixtures clean. ...</a:t>
            </a:r>
          </a:p>
          <a:p>
            <a:r>
              <a:rPr lang="en-US" dirty="0" smtClean="0"/>
              <a:t>Replace damaged cleaning tools. ...</a:t>
            </a:r>
          </a:p>
          <a:p>
            <a:r>
              <a:rPr lang="en-US" dirty="0" smtClean="0"/>
              <a:t>Develop </a:t>
            </a:r>
            <a:r>
              <a:rPr lang="en-US" dirty="0" err="1" smtClean="0"/>
              <a:t>sanitisation</a:t>
            </a:r>
            <a:r>
              <a:rPr lang="en-US" dirty="0" smtClean="0"/>
              <a:t> procedures.</a:t>
            </a:r>
          </a:p>
          <a:p>
            <a:pPr>
              <a:buNone/>
            </a:pPr>
            <a:r>
              <a:rPr lang="en-US" dirty="0" smtClean="0"/>
              <a:t>			(www.rubbermaidcommercial.com.au, </a:t>
            </a:r>
            <a:r>
              <a:rPr lang="en-US" dirty="0" err="1" smtClean="0"/>
              <a:t>n.d</a:t>
            </a:r>
            <a:r>
              <a:rPr lang="en-US" dirty="0" smtClean="0"/>
              <a:t>.)</a:t>
            </a:r>
            <a:endParaRPr lang="en-US" dirty="0"/>
          </a:p>
        </p:txBody>
      </p:sp>
      <p:pic>
        <p:nvPicPr>
          <p:cNvPr id="5" name="Picture 2" descr="C:\Users\home\Desktop\Hema\TRAVELOGH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86200" y="381000"/>
            <a:ext cx="1600200" cy="838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8229600" cy="914400"/>
          </a:xfrm>
        </p:spPr>
        <p:txBody>
          <a:bodyPr>
            <a:normAutofit/>
          </a:bodyPr>
          <a:lstStyle/>
          <a:p>
            <a:r>
              <a:rPr lang="en-US" dirty="0" smtClean="0"/>
              <a:t>Examples of Best Industry Practices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09800"/>
            <a:ext cx="8229600" cy="4190999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endParaRPr lang="en-US" sz="2800" b="1" dirty="0" smtClean="0"/>
          </a:p>
          <a:p>
            <a:pPr>
              <a:buNone/>
            </a:pPr>
            <a:r>
              <a:rPr lang="en-US" sz="2800" b="1" dirty="0" smtClean="0"/>
              <a:t>According to the </a:t>
            </a:r>
            <a:r>
              <a:rPr lang="en-US" sz="2800" b="1" dirty="0" err="1" smtClean="0"/>
              <a:t>TripAdviser’s</a:t>
            </a:r>
            <a:r>
              <a:rPr lang="en-US" sz="2800" b="1" dirty="0" smtClean="0"/>
              <a:t> reviewers, the following are the Top 5 cleanest hotels in England. We will work tirelessly to put our hotel in top 5 cleanest hotels list. </a:t>
            </a:r>
          </a:p>
          <a:p>
            <a:r>
              <a:rPr lang="en-US" b="1" dirty="0" smtClean="0"/>
              <a:t>1. The Resident Covent Garden</a:t>
            </a:r>
          </a:p>
          <a:p>
            <a:r>
              <a:rPr lang="en-US" b="1" dirty="0" smtClean="0"/>
              <a:t>2. Shangri-La The Shard, London</a:t>
            </a:r>
          </a:p>
          <a:p>
            <a:r>
              <a:rPr lang="en-US" b="1" dirty="0" smtClean="0"/>
              <a:t>3. Royal Lancaster London</a:t>
            </a:r>
          </a:p>
          <a:p>
            <a:r>
              <a:rPr lang="en-US" b="1" dirty="0" smtClean="0"/>
              <a:t>4. Dakota Manchester</a:t>
            </a:r>
          </a:p>
          <a:p>
            <a:r>
              <a:rPr lang="en-US" b="1" dirty="0" smtClean="0"/>
              <a:t>5. Hampton by Hilton London City</a:t>
            </a:r>
          </a:p>
          <a:p>
            <a:pPr>
              <a:buNone/>
            </a:pPr>
            <a:r>
              <a:rPr lang="en-US" dirty="0" smtClean="0"/>
              <a:t>				         (www.tripadvisor.co.uk, </a:t>
            </a:r>
            <a:r>
              <a:rPr lang="en-US" dirty="0" err="1" smtClean="0"/>
              <a:t>n.d</a:t>
            </a:r>
            <a:r>
              <a:rPr lang="en-US" dirty="0" smtClean="0"/>
              <a:t>.)</a:t>
            </a:r>
            <a:endParaRPr lang="en-US" b="1" dirty="0" smtClean="0"/>
          </a:p>
          <a:p>
            <a:endParaRPr lang="en-US" dirty="0"/>
          </a:p>
        </p:txBody>
      </p:sp>
      <p:pic>
        <p:nvPicPr>
          <p:cNvPr id="5" name="Picture 2" descr="C:\Users\home\Desktop\Hema\TRAVELOGH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10000" y="304800"/>
            <a:ext cx="1600200" cy="838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62000"/>
            <a:ext cx="8229600" cy="990600"/>
          </a:xfrm>
        </p:spPr>
        <p:txBody>
          <a:bodyPr/>
          <a:lstStyle/>
          <a:p>
            <a:r>
              <a:rPr lang="en-US" dirty="0" smtClean="0"/>
              <a:t>Summary / Conclusion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05000"/>
            <a:ext cx="8229600" cy="4114800"/>
          </a:xfrm>
        </p:spPr>
        <p:txBody>
          <a:bodyPr>
            <a:normAutofit/>
          </a:bodyPr>
          <a:lstStyle/>
          <a:p>
            <a:r>
              <a:rPr lang="en-US" sz="2400" dirty="0" smtClean="0"/>
              <a:t>From this presentation, we have learned about ……</a:t>
            </a:r>
          </a:p>
          <a:p>
            <a:r>
              <a:rPr lang="en-US" sz="2400" b="1" dirty="0" smtClean="0"/>
              <a:t>Creating a checklist for efficient room cleaning. </a:t>
            </a:r>
          </a:p>
          <a:p>
            <a:r>
              <a:rPr lang="en-US" sz="2400" dirty="0" smtClean="0"/>
              <a:t>Importance of using Employee Engagement Models and their Principles. </a:t>
            </a:r>
          </a:p>
          <a:p>
            <a:r>
              <a:rPr lang="en-US" sz="2400" dirty="0" smtClean="0"/>
              <a:t>Usefulness of </a:t>
            </a:r>
            <a:r>
              <a:rPr lang="en-US" sz="2400" dirty="0" err="1" smtClean="0"/>
              <a:t>Taski</a:t>
            </a:r>
            <a:r>
              <a:rPr lang="en-US" sz="2400" dirty="0" smtClean="0"/>
              <a:t> R Series of Cleaning Products</a:t>
            </a:r>
          </a:p>
          <a:p>
            <a:r>
              <a:rPr lang="en-US" sz="2400" dirty="0" smtClean="0"/>
              <a:t>Importance of Brand Standard and how to achieve that</a:t>
            </a:r>
          </a:p>
          <a:p>
            <a:r>
              <a:rPr lang="en-US" sz="2400" dirty="0" smtClean="0"/>
              <a:t>Necessity to follow Health and Safety at work</a:t>
            </a:r>
          </a:p>
          <a:p>
            <a:r>
              <a:rPr lang="en-US" sz="2400" dirty="0" smtClean="0"/>
              <a:t>And some examples of cleanest hotels in England. </a:t>
            </a:r>
          </a:p>
          <a:p>
            <a:r>
              <a:rPr lang="en-US" sz="2400" dirty="0" smtClean="0"/>
              <a:t>Thank you for listening to my presentation. </a:t>
            </a:r>
            <a:endParaRPr lang="en-US" sz="2400" dirty="0"/>
          </a:p>
        </p:txBody>
      </p:sp>
      <p:pic>
        <p:nvPicPr>
          <p:cNvPr id="5" name="Picture 2" descr="C:\Users\home\Desktop\Hema\TRAVELOGH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10000" y="152400"/>
            <a:ext cx="1600200" cy="838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95400"/>
            <a:ext cx="8229600" cy="4830763"/>
          </a:xfrm>
        </p:spPr>
        <p:txBody>
          <a:bodyPr>
            <a:normAutofit fontScale="62500" lnSpcReduction="20000"/>
          </a:bodyPr>
          <a:lstStyle/>
          <a:p>
            <a:r>
              <a:rPr lang="en-US" sz="2500" dirty="0" smtClean="0">
                <a:latin typeface="Arial" pitchFamily="34" charset="0"/>
                <a:cs typeface="Arial" pitchFamily="34" charset="0"/>
              </a:rPr>
              <a:t>Liston, K. (2021). </a:t>
            </a:r>
            <a:r>
              <a:rPr lang="en-US" sz="2500" i="1" dirty="0" smtClean="0">
                <a:latin typeface="Arial" pitchFamily="34" charset="0"/>
                <a:cs typeface="Arial" pitchFamily="34" charset="0"/>
              </a:rPr>
              <a:t>3 Employee Engagement Models for a Happier, More Profitable Workplace</a:t>
            </a:r>
            <a:r>
              <a:rPr lang="en-US" sz="2500" dirty="0" smtClean="0">
                <a:latin typeface="Arial" pitchFamily="34" charset="0"/>
                <a:cs typeface="Arial" pitchFamily="34" charset="0"/>
              </a:rPr>
              <a:t>. [online] </a:t>
            </a:r>
            <a:r>
              <a:rPr lang="en-US" sz="2500" dirty="0" err="1" smtClean="0">
                <a:latin typeface="Arial" pitchFamily="34" charset="0"/>
                <a:cs typeface="Arial" pitchFamily="34" charset="0"/>
              </a:rPr>
              <a:t>ContactMonkey</a:t>
            </a:r>
            <a:r>
              <a:rPr lang="en-US" sz="2500" dirty="0" smtClean="0">
                <a:latin typeface="Arial" pitchFamily="34" charset="0"/>
                <a:cs typeface="Arial" pitchFamily="34" charset="0"/>
              </a:rPr>
              <a:t>. Available at: </a:t>
            </a:r>
            <a:r>
              <a:rPr lang="en-US" sz="2500" dirty="0" smtClean="0">
                <a:latin typeface="Arial" pitchFamily="34" charset="0"/>
                <a:cs typeface="Arial" pitchFamily="34" charset="0"/>
                <a:hlinkClick r:id="rId2"/>
              </a:rPr>
              <a:t>https://www.contactmonkey.com/blog/employee-engagement-models</a:t>
            </a:r>
            <a:r>
              <a:rPr lang="en-US" sz="25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en-US" sz="2500" dirty="0" smtClean="0">
                <a:latin typeface="Arial" pitchFamily="34" charset="0"/>
                <a:cs typeface="Arial" pitchFamily="34" charset="0"/>
              </a:rPr>
              <a:t>setupmyhotel.com. (</a:t>
            </a:r>
            <a:r>
              <a:rPr lang="en-US" sz="2500" dirty="0" err="1" smtClean="0">
                <a:latin typeface="Arial" pitchFamily="34" charset="0"/>
                <a:cs typeface="Arial" pitchFamily="34" charset="0"/>
              </a:rPr>
              <a:t>n.d</a:t>
            </a:r>
            <a:r>
              <a:rPr lang="en-US" sz="2500" dirty="0" smtClean="0">
                <a:latin typeface="Arial" pitchFamily="34" charset="0"/>
                <a:cs typeface="Arial" pitchFamily="34" charset="0"/>
              </a:rPr>
              <a:t>.). </a:t>
            </a:r>
            <a:r>
              <a:rPr lang="en-US" sz="2500" i="1" dirty="0" smtClean="0">
                <a:latin typeface="Arial" pitchFamily="34" charset="0"/>
                <a:cs typeface="Arial" pitchFamily="34" charset="0"/>
              </a:rPr>
              <a:t>Types of Room Cleaning Chemicals / </a:t>
            </a:r>
            <a:r>
              <a:rPr lang="en-US" sz="2500" i="1" dirty="0" err="1" smtClean="0">
                <a:latin typeface="Arial" pitchFamily="34" charset="0"/>
                <a:cs typeface="Arial" pitchFamily="34" charset="0"/>
              </a:rPr>
              <a:t>Taski</a:t>
            </a:r>
            <a:r>
              <a:rPr lang="en-US" sz="2500" i="1" dirty="0" smtClean="0">
                <a:latin typeface="Arial" pitchFamily="34" charset="0"/>
                <a:cs typeface="Arial" pitchFamily="34" charset="0"/>
              </a:rPr>
              <a:t> Cleaning Agents (R1 to R9) | Housekeeping</a:t>
            </a:r>
            <a:r>
              <a:rPr lang="en-US" sz="2500" dirty="0" smtClean="0">
                <a:latin typeface="Arial" pitchFamily="34" charset="0"/>
                <a:cs typeface="Arial" pitchFamily="34" charset="0"/>
              </a:rPr>
              <a:t>. [online] Available at: </a:t>
            </a:r>
            <a:r>
              <a:rPr lang="en-US" sz="2500" dirty="0" smtClean="0">
                <a:latin typeface="Arial" pitchFamily="34" charset="0"/>
                <a:cs typeface="Arial" pitchFamily="34" charset="0"/>
                <a:hlinkClick r:id="rId3"/>
              </a:rPr>
              <a:t>https://setupmyhotel.com/train-my-hotel-staff/hk/457-taski-chemicals.html</a:t>
            </a:r>
            <a:r>
              <a:rPr lang="en-US" sz="25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en-US" sz="2500" dirty="0" smtClean="0">
                <a:latin typeface="Arial" pitchFamily="34" charset="0"/>
                <a:cs typeface="Arial" pitchFamily="34" charset="0"/>
              </a:rPr>
              <a:t>Travelodge (2020). </a:t>
            </a:r>
            <a:r>
              <a:rPr lang="en-US" sz="2500" i="1" dirty="0" smtClean="0">
                <a:latin typeface="Arial" pitchFamily="34" charset="0"/>
                <a:cs typeface="Arial" pitchFamily="34" charset="0"/>
              </a:rPr>
              <a:t>Our company - Travelodge</a:t>
            </a:r>
            <a:r>
              <a:rPr lang="en-US" sz="2500" dirty="0" smtClean="0">
                <a:latin typeface="Arial" pitchFamily="34" charset="0"/>
                <a:cs typeface="Arial" pitchFamily="34" charset="0"/>
              </a:rPr>
              <a:t>. [online] Travelodge. Available at: https://www.travelodge.co.uk/about/our-company/.</a:t>
            </a:r>
          </a:p>
          <a:p>
            <a:r>
              <a:rPr lang="en-US" sz="2500" dirty="0" smtClean="0">
                <a:latin typeface="Arial" pitchFamily="34" charset="0"/>
                <a:cs typeface="Arial" pitchFamily="34" charset="0"/>
              </a:rPr>
              <a:t>www.custominsight.com. (</a:t>
            </a:r>
            <a:r>
              <a:rPr lang="en-US" sz="2500" dirty="0" err="1" smtClean="0">
                <a:latin typeface="Arial" pitchFamily="34" charset="0"/>
                <a:cs typeface="Arial" pitchFamily="34" charset="0"/>
              </a:rPr>
              <a:t>n.d</a:t>
            </a:r>
            <a:r>
              <a:rPr lang="en-US" sz="2500" dirty="0" smtClean="0">
                <a:latin typeface="Arial" pitchFamily="34" charset="0"/>
                <a:cs typeface="Arial" pitchFamily="34" charset="0"/>
              </a:rPr>
              <a:t>.). </a:t>
            </a:r>
            <a:r>
              <a:rPr lang="en-US" sz="2500" i="1" dirty="0" smtClean="0">
                <a:latin typeface="Arial" pitchFamily="34" charset="0"/>
                <a:cs typeface="Arial" pitchFamily="34" charset="0"/>
              </a:rPr>
              <a:t>What are the Key Principles of Employee Engagement?</a:t>
            </a:r>
            <a:r>
              <a:rPr lang="en-US" sz="2500" dirty="0" smtClean="0">
                <a:latin typeface="Arial" pitchFamily="34" charset="0"/>
                <a:cs typeface="Arial" pitchFamily="34" charset="0"/>
              </a:rPr>
              <a:t> [online] Available at: https://www.custominsight.com/blog/what-are-key-principles-of-employee-engagement.asp [Accessed 31 Oct. 2023].</a:t>
            </a:r>
          </a:p>
          <a:p>
            <a:r>
              <a:rPr lang="en-US" sz="2500" dirty="0" smtClean="0">
                <a:latin typeface="Arial" pitchFamily="34" charset="0"/>
                <a:cs typeface="Arial" pitchFamily="34" charset="0"/>
              </a:rPr>
              <a:t>www.leapsome.com. (</a:t>
            </a:r>
            <a:r>
              <a:rPr lang="en-US" sz="2500" dirty="0" err="1" smtClean="0">
                <a:latin typeface="Arial" pitchFamily="34" charset="0"/>
                <a:cs typeface="Arial" pitchFamily="34" charset="0"/>
              </a:rPr>
              <a:t>n.d</a:t>
            </a:r>
            <a:r>
              <a:rPr lang="en-US" sz="2500" dirty="0" smtClean="0">
                <a:latin typeface="Arial" pitchFamily="34" charset="0"/>
                <a:cs typeface="Arial" pitchFamily="34" charset="0"/>
              </a:rPr>
              <a:t>.). </a:t>
            </a:r>
            <a:r>
              <a:rPr lang="en-US" sz="2500" i="1" dirty="0" smtClean="0">
                <a:latin typeface="Arial" pitchFamily="34" charset="0"/>
                <a:cs typeface="Arial" pitchFamily="34" charset="0"/>
              </a:rPr>
              <a:t>6 Employee Engagement Models for a Thriving Workplace</a:t>
            </a:r>
            <a:r>
              <a:rPr lang="en-US" sz="2500" dirty="0" smtClean="0">
                <a:latin typeface="Arial" pitchFamily="34" charset="0"/>
                <a:cs typeface="Arial" pitchFamily="34" charset="0"/>
              </a:rPr>
              <a:t>. [online] Available at: https://www.leapsome.com/blog/employee-engagement-models.</a:t>
            </a:r>
          </a:p>
          <a:p>
            <a:r>
              <a:rPr lang="en-US" sz="2500" dirty="0" smtClean="0">
                <a:latin typeface="Arial" pitchFamily="34" charset="0"/>
                <a:cs typeface="Arial" pitchFamily="34" charset="0"/>
              </a:rPr>
              <a:t>www.rubbermaidcommercial.com.au. (</a:t>
            </a:r>
            <a:r>
              <a:rPr lang="en-US" sz="2500" dirty="0" err="1" smtClean="0">
                <a:latin typeface="Arial" pitchFamily="34" charset="0"/>
                <a:cs typeface="Arial" pitchFamily="34" charset="0"/>
              </a:rPr>
              <a:t>n.d</a:t>
            </a:r>
            <a:r>
              <a:rPr lang="en-US" sz="2500" dirty="0" smtClean="0">
                <a:latin typeface="Arial" pitchFamily="34" charset="0"/>
                <a:cs typeface="Arial" pitchFamily="34" charset="0"/>
              </a:rPr>
              <a:t>.). </a:t>
            </a:r>
            <a:r>
              <a:rPr lang="en-US" sz="2500" i="1" dirty="0" smtClean="0">
                <a:latin typeface="Arial" pitchFamily="34" charset="0"/>
                <a:cs typeface="Arial" pitchFamily="34" charset="0"/>
              </a:rPr>
              <a:t>7 safe housekeeping practices brands should follow</a:t>
            </a:r>
            <a:r>
              <a:rPr lang="en-US" sz="2500" dirty="0" smtClean="0">
                <a:latin typeface="Arial" pitchFamily="34" charset="0"/>
                <a:cs typeface="Arial" pitchFamily="34" charset="0"/>
              </a:rPr>
              <a:t>. [online] Available at: </a:t>
            </a:r>
            <a:r>
              <a:rPr lang="en-US" sz="2500" dirty="0" smtClean="0">
                <a:latin typeface="Arial" pitchFamily="34" charset="0"/>
                <a:cs typeface="Arial" pitchFamily="34" charset="0"/>
                <a:hlinkClick r:id="rId4"/>
              </a:rPr>
              <a:t>https://www.rubbermaidcommercial.com.au/blog/hospitality/7-safe-housekeeping-practices-hospitality-brands-should-follow/</a:t>
            </a:r>
            <a:r>
              <a:rPr lang="en-US" sz="25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en-US" sz="2500" dirty="0" smtClean="0">
                <a:latin typeface="Arial" pitchFamily="34" charset="0"/>
                <a:cs typeface="Arial" pitchFamily="34" charset="0"/>
              </a:rPr>
              <a:t>www.tripadvisor.co.uk. (</a:t>
            </a:r>
            <a:r>
              <a:rPr lang="en-US" sz="2500" dirty="0" err="1" smtClean="0">
                <a:latin typeface="Arial" pitchFamily="34" charset="0"/>
                <a:cs typeface="Arial" pitchFamily="34" charset="0"/>
              </a:rPr>
              <a:t>n.d</a:t>
            </a:r>
            <a:r>
              <a:rPr lang="en-US" sz="2500" dirty="0" smtClean="0">
                <a:latin typeface="Arial" pitchFamily="34" charset="0"/>
                <a:cs typeface="Arial" pitchFamily="34" charset="0"/>
              </a:rPr>
              <a:t>.). </a:t>
            </a:r>
            <a:r>
              <a:rPr lang="en-US" sz="2500" i="1" dirty="0" smtClean="0">
                <a:latin typeface="Arial" pitchFamily="34" charset="0"/>
                <a:cs typeface="Arial" pitchFamily="34" charset="0"/>
              </a:rPr>
              <a:t>THE 10 BEST Clean Hotels in England 2023 (Prices) - </a:t>
            </a:r>
            <a:r>
              <a:rPr lang="en-US" sz="2500" i="1" dirty="0" err="1" smtClean="0">
                <a:latin typeface="Arial" pitchFamily="34" charset="0"/>
                <a:cs typeface="Arial" pitchFamily="34" charset="0"/>
              </a:rPr>
              <a:t>Tripadvisor</a:t>
            </a:r>
            <a:r>
              <a:rPr lang="en-US" sz="2500" dirty="0" smtClean="0">
                <a:latin typeface="Arial" pitchFamily="34" charset="0"/>
                <a:cs typeface="Arial" pitchFamily="34" charset="0"/>
              </a:rPr>
              <a:t>. [online] Available at: </a:t>
            </a:r>
            <a:r>
              <a:rPr lang="en-US" sz="2500" dirty="0" smtClean="0">
                <a:latin typeface="Arial" pitchFamily="34" charset="0"/>
                <a:cs typeface="Arial" pitchFamily="34" charset="0"/>
                <a:hlinkClick r:id="rId5"/>
              </a:rPr>
              <a:t>https://www.tripadvisor.co.uk/HotelsList-England-Clean-Hotels-zfp14895483.html</a:t>
            </a:r>
            <a:r>
              <a:rPr lang="en-US" sz="25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475</TotalTime>
  <Words>435</Words>
  <Application>Microsoft Office PowerPoint</Application>
  <PresentationFormat>On-screen Show (4:3)</PresentationFormat>
  <Paragraphs>90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Housekeeping Team Training on New Room Cleaning Checklist.</vt:lpstr>
      <vt:lpstr>Table of Contents</vt:lpstr>
      <vt:lpstr>Travelodge Standard</vt:lpstr>
      <vt:lpstr>Room Cleaning Check List</vt:lpstr>
      <vt:lpstr> Using Employee Engagement Models</vt:lpstr>
      <vt:lpstr>Principles of My Employee Engagement Model</vt:lpstr>
      <vt:lpstr>Use Taski R Series of Cleaning Products</vt:lpstr>
      <vt:lpstr>Follow Health and Safety Procedures</vt:lpstr>
      <vt:lpstr>Examples of Best Industry Practices</vt:lpstr>
      <vt:lpstr>Summary / Conclusion</vt:lpstr>
      <vt:lpstr>References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Room Cleaning Training</dc:title>
  <dc:creator>home</dc:creator>
  <cp:lastModifiedBy>home</cp:lastModifiedBy>
  <cp:revision>58</cp:revision>
  <dcterms:created xsi:type="dcterms:W3CDTF">2006-08-16T00:00:00Z</dcterms:created>
  <dcterms:modified xsi:type="dcterms:W3CDTF">2023-11-12T13:08:36Z</dcterms:modified>
</cp:coreProperties>
</file>