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58" r:id="rId3"/>
    <p:sldId id="260" r:id="rId4"/>
    <p:sldId id="261" r:id="rId5"/>
    <p:sldId id="262" r:id="rId6"/>
    <p:sldId id="263" r:id="rId7"/>
    <p:sldId id="264" r:id="rId8"/>
    <p:sldId id="271" r:id="rId9"/>
    <p:sldId id="272" r:id="rId10"/>
    <p:sldId id="273" r:id="rId11"/>
    <p:sldId id="274" r:id="rId12"/>
    <p:sldId id="265" r:id="rId13"/>
    <p:sldId id="266" r:id="rId14"/>
    <p:sldId id="268" r:id="rId15"/>
    <p:sldId id="275" r:id="rId16"/>
    <p:sldId id="276" r:id="rId17"/>
    <p:sldId id="277" r:id="rId18"/>
    <p:sldId id="269"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207" autoAdjust="0"/>
  </p:normalViewPr>
  <p:slideViewPr>
    <p:cSldViewPr>
      <p:cViewPr varScale="1">
        <p:scale>
          <a:sx n="78" d="100"/>
          <a:sy n="78" d="100"/>
        </p:scale>
        <p:origin x="95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AAEAF2-E685-48ED-B455-889B2DA7EFBE}" type="datetimeFigureOut">
              <a:rPr lang="en-GB" smtClean="0"/>
              <a:t>03/10/2018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B63E67-78A9-4B3F-A053-D1CA0ABE1CB2}" type="slidenum">
              <a:rPr lang="en-GB" smtClean="0"/>
              <a:t>‹#›</a:t>
            </a:fld>
            <a:endParaRPr lang="en-GB"/>
          </a:p>
        </p:txBody>
      </p:sp>
    </p:spTree>
    <p:extLst>
      <p:ext uri="{BB962C8B-B14F-4D97-AF65-F5344CB8AC3E}">
        <p14:creationId xmlns:p14="http://schemas.microsoft.com/office/powerpoint/2010/main" val="969152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1181829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Welcome and introductions</a:t>
            </a:r>
            <a:r>
              <a:rPr lang="en-GB" baseline="0" dirty="0" smtClean="0"/>
              <a:t>.</a:t>
            </a:r>
          </a:p>
          <a:p>
            <a:endParaRPr lang="en-GB" baseline="0" dirty="0" smtClean="0"/>
          </a:p>
          <a:p>
            <a:r>
              <a:rPr lang="en-GB" baseline="0" dirty="0" smtClean="0"/>
              <a:t>Ask students to introduce themselves and their background too. </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3</a:t>
            </a:fld>
            <a:endParaRPr lang="en-GB"/>
          </a:p>
        </p:txBody>
      </p:sp>
    </p:spTree>
    <p:extLst>
      <p:ext uri="{BB962C8B-B14F-4D97-AF65-F5344CB8AC3E}">
        <p14:creationId xmlns:p14="http://schemas.microsoft.com/office/powerpoint/2010/main" val="336320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Lots of info today – don’t panic! It will</a:t>
            </a:r>
            <a:r>
              <a:rPr lang="en-GB" baseline="0" dirty="0" smtClean="0"/>
              <a:t> be repeated throughout the year, as and when necessary! Today is just to give a ‘heads up’ so important not to panic/feel overwhelmed!</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4</a:t>
            </a:fld>
            <a:endParaRPr lang="en-GB"/>
          </a:p>
        </p:txBody>
      </p:sp>
    </p:spTree>
    <p:extLst>
      <p:ext uri="{BB962C8B-B14F-4D97-AF65-F5344CB8AC3E}">
        <p14:creationId xmlns:p14="http://schemas.microsoft.com/office/powerpoint/2010/main" val="3802655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Remind them</a:t>
            </a:r>
            <a:r>
              <a:rPr lang="en-GB" baseline="0" dirty="0" smtClean="0"/>
              <a:t> of the short period of academic study in reality. </a:t>
            </a:r>
          </a:p>
          <a:p>
            <a:r>
              <a:rPr lang="en-GB" baseline="0" dirty="0" smtClean="0"/>
              <a:t>3 modules – Module 1 (Semester 1)</a:t>
            </a:r>
          </a:p>
          <a:p>
            <a:r>
              <a:rPr lang="en-GB" baseline="0" dirty="0" smtClean="0"/>
              <a:t>Module 2 (Semester 1)</a:t>
            </a:r>
          </a:p>
          <a:p>
            <a:r>
              <a:rPr lang="en-GB" baseline="0" dirty="0" smtClean="0"/>
              <a:t>Module 3 (Semester 2) – Dissertation </a:t>
            </a:r>
          </a:p>
          <a:p>
            <a:endParaRPr lang="en-GB" baseline="0" dirty="0" smtClean="0"/>
          </a:p>
          <a:p>
            <a:r>
              <a:rPr lang="en-GB" baseline="0" dirty="0" smtClean="0"/>
              <a:t>Usually taught in </a:t>
            </a:r>
            <a:r>
              <a:rPr lang="en-GB" baseline="0" dirty="0" err="1" smtClean="0"/>
              <a:t>Townhill</a:t>
            </a:r>
            <a:r>
              <a:rPr lang="en-GB" baseline="0" dirty="0" smtClean="0"/>
              <a:t> – mixture of approaches. Stress at M level there is a level of independence. </a:t>
            </a:r>
          </a:p>
          <a:p>
            <a:endParaRPr lang="en-GB" baseline="0" dirty="0" smtClean="0"/>
          </a:p>
          <a:p>
            <a:r>
              <a:rPr lang="en-GB" baseline="0" dirty="0" smtClean="0"/>
              <a:t>Go through in brief the assignments for each module – Dissertation 15000 words – research based. </a:t>
            </a:r>
            <a:endParaRPr lang="en-GB" dirty="0"/>
          </a:p>
        </p:txBody>
      </p:sp>
      <p:sp>
        <p:nvSpPr>
          <p:cNvPr id="4" name="Slide Number Placeholder 3"/>
          <p:cNvSpPr>
            <a:spLocks noGrp="1"/>
          </p:cNvSpPr>
          <p:nvPr>
            <p:ph type="sldNum" sz="quarter" idx="10"/>
          </p:nvPr>
        </p:nvSpPr>
        <p:spPr/>
        <p:txBody>
          <a:bodyPr/>
          <a:lstStyle/>
          <a:p>
            <a:fld id="{6AC6084A-EF0E-4DC6-A727-E902A9A20EB9}" type="slidenum">
              <a:rPr lang="en-GB" smtClean="0"/>
              <a:t>5</a:t>
            </a:fld>
            <a:endParaRPr lang="en-GB"/>
          </a:p>
        </p:txBody>
      </p:sp>
    </p:spTree>
    <p:extLst>
      <p:ext uri="{BB962C8B-B14F-4D97-AF65-F5344CB8AC3E}">
        <p14:creationId xmlns:p14="http://schemas.microsoft.com/office/powerpoint/2010/main" val="69608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can be found on the SJI </a:t>
            </a:r>
            <a:r>
              <a:rPr lang="en-GB" dirty="0" err="1" smtClean="0"/>
              <a:t>moodle</a:t>
            </a:r>
            <a:r>
              <a:rPr lang="en-GB" dirty="0" smtClean="0"/>
              <a:t> page. Includes lots of useful information. </a:t>
            </a:r>
          </a:p>
          <a:p>
            <a:endParaRPr lang="en-GB" dirty="0" smtClean="0"/>
          </a:p>
          <a:p>
            <a:r>
              <a:rPr lang="en-GB" dirty="0" smtClean="0"/>
              <a:t>Draw</a:t>
            </a:r>
            <a:r>
              <a:rPr lang="en-GB" baseline="0" dirty="0" smtClean="0"/>
              <a:t> attention to:</a:t>
            </a:r>
          </a:p>
          <a:p>
            <a:endParaRPr lang="en-GB" baseline="0" dirty="0" smtClean="0"/>
          </a:p>
          <a:p>
            <a:r>
              <a:rPr lang="en-GB" baseline="0" dirty="0" smtClean="0"/>
              <a:t>Contact for administrators</a:t>
            </a:r>
          </a:p>
          <a:p>
            <a:r>
              <a:rPr lang="en-GB" baseline="0" dirty="0" smtClean="0"/>
              <a:t>Accessing Moodle </a:t>
            </a:r>
          </a:p>
          <a:p>
            <a:r>
              <a:rPr lang="en-GB" baseline="0" dirty="0" smtClean="0"/>
              <a:t>Uploading work to </a:t>
            </a:r>
            <a:r>
              <a:rPr lang="en-GB" baseline="0" dirty="0" err="1" smtClean="0"/>
              <a:t>Turnitin</a:t>
            </a:r>
            <a:endParaRPr lang="en-GB" baseline="0" dirty="0" smtClean="0"/>
          </a:p>
          <a:p>
            <a:endParaRPr lang="en-GB" baseline="0" dirty="0" smtClean="0"/>
          </a:p>
          <a:p>
            <a:r>
              <a:rPr lang="en-GB" baseline="0" dirty="0" smtClean="0"/>
              <a:t>Also programme structure and some important university rules. </a:t>
            </a:r>
          </a:p>
          <a:p>
            <a:endParaRPr lang="en-GB" baseline="0" dirty="0" smtClean="0"/>
          </a:p>
          <a:p>
            <a:r>
              <a:rPr lang="en-GB" baseline="0" dirty="0" smtClean="0"/>
              <a:t>Important to read, because the university deems that it has ‘told’ you things by giving you this handbook. Particularly important when you get to things like the regulations. This also applies to checking emails regularly. You should only use your student email in communication with staff.  </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6</a:t>
            </a:fld>
            <a:endParaRPr lang="en-GB"/>
          </a:p>
        </p:txBody>
      </p:sp>
    </p:spTree>
    <p:extLst>
      <p:ext uri="{BB962C8B-B14F-4D97-AF65-F5344CB8AC3E}">
        <p14:creationId xmlns:p14="http://schemas.microsoft.com/office/powerpoint/2010/main" val="1511787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will also find a list of all the modules available at level 7</a:t>
            </a:r>
            <a:r>
              <a:rPr lang="en-GB" baseline="0" dirty="0" smtClean="0"/>
              <a:t> in this guide – you will need to through it to find your own modules. Again, this is an important document, because it is in here that you will find the module reading lists. </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7</a:t>
            </a:fld>
            <a:endParaRPr lang="en-GB"/>
          </a:p>
        </p:txBody>
      </p:sp>
    </p:spTree>
    <p:extLst>
      <p:ext uri="{BB962C8B-B14F-4D97-AF65-F5344CB8AC3E}">
        <p14:creationId xmlns:p14="http://schemas.microsoft.com/office/powerpoint/2010/main" val="172575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E7D785-E933-4407-A3D2-475FBF3AB8BC}" type="slidenum">
              <a:rPr lang="en-GB" smtClean="0"/>
              <a:t>9</a:t>
            </a:fld>
            <a:endParaRPr lang="en-GB"/>
          </a:p>
        </p:txBody>
      </p:sp>
    </p:spTree>
    <p:extLst>
      <p:ext uri="{BB962C8B-B14F-4D97-AF65-F5344CB8AC3E}">
        <p14:creationId xmlns:p14="http://schemas.microsoft.com/office/powerpoint/2010/main" val="1276605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Talk</a:t>
            </a:r>
            <a:r>
              <a:rPr lang="en-GB" baseline="0" dirty="0" smtClean="0"/>
              <a:t> students through the semester 1 timetable. </a:t>
            </a:r>
          </a:p>
          <a:p>
            <a:endParaRPr lang="en-GB" baseline="0" dirty="0" smtClean="0"/>
          </a:p>
          <a:p>
            <a:r>
              <a:rPr lang="en-GB" baseline="0" dirty="0" smtClean="0"/>
              <a:t>Explain how the faculty module will work.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10</a:t>
            </a:fld>
            <a:endParaRPr lang="en-GB"/>
          </a:p>
        </p:txBody>
      </p:sp>
    </p:spTree>
    <p:extLst>
      <p:ext uri="{BB962C8B-B14F-4D97-AF65-F5344CB8AC3E}">
        <p14:creationId xmlns:p14="http://schemas.microsoft.com/office/powerpoint/2010/main" val="2762637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Draw</a:t>
            </a:r>
            <a:r>
              <a:rPr lang="en-GB" baseline="0" dirty="0" smtClean="0"/>
              <a:t> attention to student regulations</a:t>
            </a:r>
          </a:p>
          <a:p>
            <a:endParaRPr lang="en-GB" baseline="0" dirty="0" smtClean="0"/>
          </a:p>
          <a:p>
            <a:r>
              <a:rPr lang="en-GB" baseline="0" dirty="0" smtClean="0"/>
              <a:t>Note that p/g </a:t>
            </a:r>
            <a:r>
              <a:rPr lang="en-GB" baseline="0" dirty="0" err="1" smtClean="0"/>
              <a:t>regs</a:t>
            </a:r>
            <a:r>
              <a:rPr lang="en-GB" baseline="0" dirty="0" smtClean="0"/>
              <a:t> differ from u/g </a:t>
            </a:r>
            <a:r>
              <a:rPr lang="en-GB" baseline="0" dirty="0" err="1" smtClean="0"/>
              <a:t>regs</a:t>
            </a:r>
            <a:r>
              <a:rPr lang="en-GB" baseline="0" dirty="0" smtClean="0"/>
              <a:t> – for example, the number of attempts vary, the pass mark varies (50% not 40%) etc. so if they have recently studied with us, it’s important to realise that the rules are a little different at level 7 and just to keep that in mind. </a:t>
            </a:r>
          </a:p>
          <a:p>
            <a:endParaRPr lang="en-GB" baseline="0" dirty="0" smtClean="0"/>
          </a:p>
          <a:p>
            <a:r>
              <a:rPr lang="en-GB" baseline="0" dirty="0" err="1" smtClean="0"/>
              <a:t>ExCircs</a:t>
            </a:r>
            <a:r>
              <a:rPr lang="en-GB" baseline="0" dirty="0" smtClean="0"/>
              <a:t> – things happen – we know this etc. but we can’t approve extensions to assignments as tutors. Have to go through process. </a:t>
            </a:r>
          </a:p>
          <a:p>
            <a:endParaRPr lang="en-GB" baseline="0" dirty="0" smtClean="0"/>
          </a:p>
          <a:p>
            <a:r>
              <a:rPr lang="en-GB" dirty="0" smtClean="0"/>
              <a:t>you should complete the Extenuating Circumstances Form (Appendix GA1) and send it along with any verifiable independent documentary evidence to the Academic Office AFTER you have handed your work in or you have decided that you will not be able to hand work in within 1 week, but no more than 15 clear working days after the original submission deadline. You must provide proof of the date of actual submission. Claims submitted outside this timeframe will not be considered unless there is independent evidence to show compelling reasons as to why the claim was not submitted in a timely manner. C</a:t>
            </a:r>
          </a:p>
          <a:p>
            <a:endParaRPr lang="en-GB" baseline="0" dirty="0" smtClean="0"/>
          </a:p>
          <a:p>
            <a:r>
              <a:rPr lang="en-GB" baseline="0" dirty="0" smtClean="0"/>
              <a:t>Important to stress that things like ‘my computer crashed’ </a:t>
            </a:r>
            <a:r>
              <a:rPr lang="en-GB" baseline="0" dirty="0" err="1" smtClean="0"/>
              <a:t>etc</a:t>
            </a:r>
            <a:r>
              <a:rPr lang="en-GB" baseline="0" dirty="0" smtClean="0"/>
              <a:t> will not be accepted as a reason and that medical or other evidence is usually required by the university. </a:t>
            </a:r>
          </a:p>
          <a:p>
            <a:endParaRPr lang="en-GB" baseline="0" dirty="0" smtClean="0"/>
          </a:p>
          <a:p>
            <a:r>
              <a:rPr lang="en-GB" baseline="0" dirty="0" smtClean="0"/>
              <a:t>Capped at 50% within 1 week – over one week – 0. </a:t>
            </a:r>
          </a:p>
          <a:p>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12</a:t>
            </a:fld>
            <a:endParaRPr lang="en-GB"/>
          </a:p>
        </p:txBody>
      </p:sp>
    </p:spTree>
    <p:extLst>
      <p:ext uri="{BB962C8B-B14F-4D97-AF65-F5344CB8AC3E}">
        <p14:creationId xmlns:p14="http://schemas.microsoft.com/office/powerpoint/2010/main" val="2277273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students</a:t>
            </a:r>
            <a:r>
              <a:rPr lang="en-GB" baseline="0" dirty="0" smtClean="0"/>
              <a:t> </a:t>
            </a:r>
            <a:r>
              <a:rPr lang="en-GB" baseline="0" dirty="0" err="1" smtClean="0"/>
              <a:t>moodle</a:t>
            </a:r>
            <a:r>
              <a:rPr lang="en-GB" baseline="0" dirty="0" smtClean="0"/>
              <a:t> pages and go through each module. </a:t>
            </a:r>
          </a:p>
          <a:p>
            <a:endParaRPr lang="en-GB" baseline="0" dirty="0" smtClean="0"/>
          </a:p>
          <a:p>
            <a:r>
              <a:rPr lang="en-GB" baseline="0" dirty="0" smtClean="0"/>
              <a:t>Draw attention to the assessment forum and explain how that should be used. </a:t>
            </a:r>
          </a:p>
          <a:p>
            <a:r>
              <a:rPr lang="en-GB" baseline="0" dirty="0" smtClean="0"/>
              <a:t>Also draw attention to </a:t>
            </a:r>
            <a:r>
              <a:rPr lang="en-GB" baseline="0" dirty="0" err="1" smtClean="0"/>
              <a:t>Turnitin</a:t>
            </a:r>
            <a:r>
              <a:rPr lang="en-GB" baseline="0" dirty="0" smtClean="0"/>
              <a:t> links. </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13</a:t>
            </a:fld>
            <a:endParaRPr lang="en-GB"/>
          </a:p>
        </p:txBody>
      </p:sp>
    </p:spTree>
    <p:extLst>
      <p:ext uri="{BB962C8B-B14F-4D97-AF65-F5344CB8AC3E}">
        <p14:creationId xmlns:p14="http://schemas.microsoft.com/office/powerpoint/2010/main" val="3503474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Things to know about assessment. </a:t>
            </a:r>
          </a:p>
          <a:p>
            <a:endParaRPr lang="en-GB" dirty="0" smtClean="0"/>
          </a:p>
          <a:p>
            <a:r>
              <a:rPr lang="en-GB" dirty="0" smtClean="0"/>
              <a:t>Pass mark is 50%</a:t>
            </a:r>
          </a:p>
          <a:p>
            <a:r>
              <a:rPr lang="en-GB" dirty="0" smtClean="0"/>
              <a:t>Generic feedback and assessment criteria – show</a:t>
            </a:r>
            <a:r>
              <a:rPr lang="en-GB" baseline="0" dirty="0" smtClean="0"/>
              <a:t> new ‘assessment forms’ on Moodle. </a:t>
            </a:r>
            <a:endParaRPr lang="en-GB" dirty="0" smtClean="0"/>
          </a:p>
          <a:p>
            <a:r>
              <a:rPr lang="en-GB" dirty="0" smtClean="0"/>
              <a:t>Using</a:t>
            </a:r>
            <a:r>
              <a:rPr lang="en-GB" baseline="0" dirty="0" smtClean="0"/>
              <a:t> </a:t>
            </a:r>
            <a:r>
              <a:rPr lang="en-GB" baseline="0" dirty="0" err="1" smtClean="0"/>
              <a:t>Turnitin</a:t>
            </a:r>
            <a:r>
              <a:rPr lang="en-GB" baseline="0" dirty="0" smtClean="0"/>
              <a:t> and unfair practice </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14</a:t>
            </a:fld>
            <a:endParaRPr lang="en-GB"/>
          </a:p>
        </p:txBody>
      </p:sp>
    </p:spTree>
    <p:extLst>
      <p:ext uri="{BB962C8B-B14F-4D97-AF65-F5344CB8AC3E}">
        <p14:creationId xmlns:p14="http://schemas.microsoft.com/office/powerpoint/2010/main" val="2020562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Draw attention to 20 day turn around </a:t>
            </a:r>
          </a:p>
          <a:p>
            <a:endParaRPr lang="en-GB" dirty="0" smtClean="0"/>
          </a:p>
          <a:p>
            <a:r>
              <a:rPr lang="en-GB" dirty="0" smtClean="0"/>
              <a:t>Planning is key! Need to map these</a:t>
            </a:r>
            <a:r>
              <a:rPr lang="en-GB" baseline="0" dirty="0" smtClean="0"/>
              <a:t> out in your diary and consider how/when you are going to get these done. </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15</a:t>
            </a:fld>
            <a:endParaRPr lang="en-GB"/>
          </a:p>
        </p:txBody>
      </p:sp>
    </p:spTree>
    <p:extLst>
      <p:ext uri="{BB962C8B-B14F-4D97-AF65-F5344CB8AC3E}">
        <p14:creationId xmlns:p14="http://schemas.microsoft.com/office/powerpoint/2010/main" val="2745115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Optional</a:t>
            </a:r>
            <a:r>
              <a:rPr lang="en-GB" baseline="0" dirty="0" smtClean="0"/>
              <a:t> modules 03/04. Date on same day for fairness. </a:t>
            </a:r>
          </a:p>
          <a:p>
            <a:endParaRPr lang="en-GB" baseline="0" dirty="0" smtClean="0"/>
          </a:p>
          <a:p>
            <a:r>
              <a:rPr lang="en-GB" baseline="0" dirty="0" err="1" smtClean="0"/>
              <a:t>Diss</a:t>
            </a:r>
            <a:r>
              <a:rPr lang="en-GB" baseline="0" dirty="0" smtClean="0"/>
              <a:t> needs to be considered from day one however. </a:t>
            </a:r>
            <a:endParaRPr lang="en-GB" dirty="0"/>
          </a:p>
        </p:txBody>
      </p:sp>
      <p:sp>
        <p:nvSpPr>
          <p:cNvPr id="4" name="Slide Number Placeholder 3"/>
          <p:cNvSpPr>
            <a:spLocks noGrp="1"/>
          </p:cNvSpPr>
          <p:nvPr>
            <p:ph type="sldNum" sz="quarter" idx="10"/>
          </p:nvPr>
        </p:nvSpPr>
        <p:spPr/>
        <p:txBody>
          <a:bodyPr/>
          <a:lstStyle/>
          <a:p>
            <a:fld id="{93B63E67-78A9-4B3F-A053-D1CA0ABE1CB2}" type="slidenum">
              <a:rPr lang="en-GB" smtClean="0"/>
              <a:t>16</a:t>
            </a:fld>
            <a:endParaRPr lang="en-GB"/>
          </a:p>
        </p:txBody>
      </p:sp>
    </p:spTree>
    <p:extLst>
      <p:ext uri="{BB962C8B-B14F-4D97-AF65-F5344CB8AC3E}">
        <p14:creationId xmlns:p14="http://schemas.microsoft.com/office/powerpoint/2010/main" val="1794733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13A034-8AFE-43BD-8DBB-3752AB8A1DFF}"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1372588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13A034-8AFE-43BD-8DBB-3752AB8A1DFF}"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967669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13A034-8AFE-43BD-8DBB-3752AB8A1DFF}"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286017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13A034-8AFE-43BD-8DBB-3752AB8A1DFF}"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863296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13A034-8AFE-43BD-8DBB-3752AB8A1DFF}" type="datetimeFigureOut">
              <a:rPr lang="en-GB" smtClean="0"/>
              <a:t>03/10/2018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3056446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13A034-8AFE-43BD-8DBB-3752AB8A1DFF}" type="datetimeFigureOut">
              <a:rPr lang="en-GB" smtClean="0"/>
              <a:t>03/10/2018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3135237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13A034-8AFE-43BD-8DBB-3752AB8A1DFF}" type="datetimeFigureOut">
              <a:rPr lang="en-GB" smtClean="0"/>
              <a:t>03/10/2018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1399713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13A034-8AFE-43BD-8DBB-3752AB8A1DFF}"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1200742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13A034-8AFE-43BD-8DBB-3752AB8A1DFF}"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658130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13A034-8AFE-43BD-8DBB-3752AB8A1DFF}"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2350178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13A034-8AFE-43BD-8DBB-3752AB8A1DFF}"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45BA1-43DA-44F3-AC89-81C0CDB18B7D}" type="slidenum">
              <a:rPr lang="en-GB" smtClean="0"/>
              <a:t>‹#›</a:t>
            </a:fld>
            <a:endParaRPr lang="en-GB"/>
          </a:p>
        </p:txBody>
      </p:sp>
    </p:spTree>
    <p:extLst>
      <p:ext uri="{BB962C8B-B14F-4D97-AF65-F5344CB8AC3E}">
        <p14:creationId xmlns:p14="http://schemas.microsoft.com/office/powerpoint/2010/main" val="1055213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4760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13A034-8AFE-43BD-8DBB-3752AB8A1DFF}" type="datetimeFigureOut">
              <a:rPr lang="en-GB" smtClean="0"/>
              <a:t>03/10/2018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D45BA1-43DA-44F3-AC89-81C0CDB18B7D}" type="slidenum">
              <a:rPr lang="en-GB" smtClean="0"/>
              <a:t>‹#›</a:t>
            </a:fld>
            <a:endParaRPr lang="en-GB"/>
          </a:p>
        </p:txBody>
      </p:sp>
    </p:spTree>
    <p:extLst>
      <p:ext uri="{BB962C8B-B14F-4D97-AF65-F5344CB8AC3E}">
        <p14:creationId xmlns:p14="http://schemas.microsoft.com/office/powerpoint/2010/main" val="2636819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regulations-student-guides/2018-2019-en/University_Regulations_Postgraduate_Taught_Student_Guide_Sept_2018.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uwtsd.ac.uk/media/uwtsd-website/content-assets/documents/academic-office/aqh-appendices/Guidance_on_compensatory_measures_and_extenuating_circumstances_for_students_and_staff.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uowtsd.sharepoint.com/student-experience/Shared%20Documents/Forms/AllItems.aspx?id=/student-experience/Shared%20Documents/welcome%20videos%202018/Welcome%20English%20Advanced%20Timetable.mp4&amp;parent=/student-experience/Shared%20Documents/welcome%20videos%202018&amp;p=true&amp;slrid=69a28f9e-0017-6000-238e-92d33872db2b"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yy-FVUZCT7E&amp;feature=youtu.b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42599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b="1" i="1" dirty="0" smtClean="0"/>
              <a:t>MA Children and Young People</a:t>
            </a:r>
            <a:endParaRPr lang="en-GB" sz="4800" b="1" i="1" dirty="0"/>
          </a:p>
        </p:txBody>
      </p:sp>
      <p:sp>
        <p:nvSpPr>
          <p:cNvPr id="3" name="Subtitle 2"/>
          <p:cNvSpPr>
            <a:spLocks noGrp="1"/>
          </p:cNvSpPr>
          <p:nvPr>
            <p:ph type="subTitle" idx="1"/>
          </p:nvPr>
        </p:nvSpPr>
        <p:spPr/>
        <p:txBody>
          <a:bodyPr>
            <a:normAutofit/>
          </a:bodyPr>
          <a:lstStyle/>
          <a:p>
            <a:r>
              <a:rPr lang="en-GB" dirty="0" smtClean="0"/>
              <a:t>Induction Presentation </a:t>
            </a:r>
            <a:endParaRPr lang="en-GB" dirty="0"/>
          </a:p>
        </p:txBody>
      </p:sp>
    </p:spTree>
    <p:extLst>
      <p:ext uri="{BB962C8B-B14F-4D97-AF65-F5344CB8AC3E}">
        <p14:creationId xmlns:p14="http://schemas.microsoft.com/office/powerpoint/2010/main" val="161503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Croeso</a:t>
            </a:r>
            <a:r>
              <a:rPr lang="en-GB" dirty="0" smtClean="0"/>
              <a:t>!</a:t>
            </a:r>
            <a:br>
              <a:rPr lang="en-GB" dirty="0" smtClean="0"/>
            </a:br>
            <a:r>
              <a:rPr lang="en-GB" dirty="0" smtClean="0"/>
              <a:t>Welcome! </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1988840"/>
            <a:ext cx="5236790" cy="36735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837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Today’s Session</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‘House keeping’ – forms, regulations, updates.  </a:t>
            </a:r>
          </a:p>
          <a:p>
            <a:r>
              <a:rPr lang="en-GB" dirty="0" smtClean="0"/>
              <a:t>Programme brief (module information) </a:t>
            </a:r>
          </a:p>
          <a:p>
            <a:r>
              <a:rPr lang="en-GB" dirty="0" smtClean="0"/>
              <a:t>Student representative </a:t>
            </a:r>
          </a:p>
          <a:p>
            <a:r>
              <a:rPr lang="en-GB" dirty="0" smtClean="0"/>
              <a:t>Schedule </a:t>
            </a:r>
          </a:p>
          <a:p>
            <a:pPr lvl="1"/>
            <a:r>
              <a:rPr lang="en-GB" dirty="0" smtClean="0"/>
              <a:t>Lectures</a:t>
            </a:r>
          </a:p>
          <a:p>
            <a:pPr lvl="1"/>
            <a:r>
              <a:rPr lang="en-GB" dirty="0" smtClean="0"/>
              <a:t>Assessments </a:t>
            </a:r>
          </a:p>
          <a:p>
            <a:r>
              <a:rPr lang="en-GB" dirty="0" smtClean="0"/>
              <a:t>Studying at Level 7 </a:t>
            </a:r>
          </a:p>
          <a:p>
            <a:pPr lvl="1"/>
            <a:r>
              <a:rPr lang="en-GB" dirty="0" smtClean="0"/>
              <a:t>Critical analysis</a:t>
            </a:r>
          </a:p>
          <a:p>
            <a:pPr lvl="1"/>
            <a:r>
              <a:rPr lang="en-GB" dirty="0" smtClean="0"/>
              <a:t>Reading and Referencing </a:t>
            </a:r>
          </a:p>
          <a:p>
            <a:pPr marL="457200" lvl="1" indent="0">
              <a:buNone/>
            </a:pPr>
            <a:r>
              <a:rPr lang="en-GB" dirty="0" smtClean="0"/>
              <a:t> </a:t>
            </a:r>
          </a:p>
          <a:p>
            <a:endParaRPr lang="en-GB" dirty="0"/>
          </a:p>
        </p:txBody>
      </p:sp>
    </p:spTree>
    <p:extLst>
      <p:ext uri="{BB962C8B-B14F-4D97-AF65-F5344CB8AC3E}">
        <p14:creationId xmlns:p14="http://schemas.microsoft.com/office/powerpoint/2010/main" val="38298900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smtClean="0">
                <a:solidFill>
                  <a:schemeClr val="accent1"/>
                </a:solidFill>
              </a:rPr>
              <a:t>What does the programme involve?</a:t>
            </a:r>
            <a:br>
              <a:rPr lang="en-GB" dirty="0" smtClean="0">
                <a:solidFill>
                  <a:schemeClr val="accent1"/>
                </a:solidFill>
              </a:rPr>
            </a:br>
            <a:endParaRPr lang="en-GB" dirty="0"/>
          </a:p>
        </p:txBody>
      </p:sp>
      <p:sp>
        <p:nvSpPr>
          <p:cNvPr id="4" name="Content Placeholder 3"/>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solidFill>
                  <a:schemeClr val="accent1">
                    <a:lumMod val="75000"/>
                  </a:schemeClr>
                </a:solidFill>
              </a:rPr>
              <a:t>1 academic year of study </a:t>
            </a:r>
          </a:p>
          <a:p>
            <a:r>
              <a:rPr lang="en-GB" dirty="0">
                <a:solidFill>
                  <a:schemeClr val="accent1">
                    <a:lumMod val="75000"/>
                  </a:schemeClr>
                </a:solidFill>
              </a:rPr>
              <a:t>4</a:t>
            </a:r>
            <a:r>
              <a:rPr lang="en-GB" dirty="0" smtClean="0">
                <a:solidFill>
                  <a:schemeClr val="accent1">
                    <a:lumMod val="75000"/>
                  </a:schemeClr>
                </a:solidFill>
              </a:rPr>
              <a:t> modules</a:t>
            </a:r>
          </a:p>
          <a:p>
            <a:r>
              <a:rPr lang="en-GB" dirty="0" smtClean="0">
                <a:solidFill>
                  <a:schemeClr val="accent1">
                    <a:lumMod val="75000"/>
                  </a:schemeClr>
                </a:solidFill>
              </a:rPr>
              <a:t>Dissertation </a:t>
            </a:r>
          </a:p>
          <a:p>
            <a:endParaRPr lang="en-GB" dirty="0" smtClean="0">
              <a:solidFill>
                <a:schemeClr val="accent1">
                  <a:lumMod val="75000"/>
                </a:schemeClr>
              </a:solidFill>
            </a:endParaRPr>
          </a:p>
          <a:p>
            <a:r>
              <a:rPr lang="en-GB" dirty="0" smtClean="0">
                <a:solidFill>
                  <a:schemeClr val="accent1">
                    <a:lumMod val="75000"/>
                  </a:schemeClr>
                </a:solidFill>
              </a:rPr>
              <a:t>Taught as a mixture of lectures, seminars, workshops and tutorials – more independent</a:t>
            </a:r>
          </a:p>
          <a:p>
            <a:r>
              <a:rPr lang="en-GB" dirty="0" smtClean="0">
                <a:solidFill>
                  <a:schemeClr val="accent1">
                    <a:lumMod val="75000"/>
                  </a:schemeClr>
                </a:solidFill>
              </a:rPr>
              <a:t>Drawing on teaching expertise across Social Justice and Inclusion  </a:t>
            </a:r>
            <a:endParaRPr lang="en-GB" dirty="0">
              <a:solidFill>
                <a:schemeClr val="accent1">
                  <a:lumMod val="75000"/>
                </a:schemeClr>
              </a:solidFill>
            </a:endParaRPr>
          </a:p>
        </p:txBody>
      </p:sp>
    </p:spTree>
    <p:extLst>
      <p:ext uri="{BB962C8B-B14F-4D97-AF65-F5344CB8AC3E}">
        <p14:creationId xmlns:p14="http://schemas.microsoft.com/office/powerpoint/2010/main" val="280162990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Programme of Study Handbook </a:t>
            </a: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2636" t="22129" r="63223" b="24933"/>
          <a:stretch/>
        </p:blipFill>
        <p:spPr bwMode="auto">
          <a:xfrm>
            <a:off x="2771802" y="1916832"/>
            <a:ext cx="3191137" cy="393620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57384122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Modules</a:t>
            </a:r>
            <a:endParaRPr lang="en-GB"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2437" t="21271" r="64462" b="22473"/>
          <a:stretch/>
        </p:blipFill>
        <p:spPr bwMode="auto">
          <a:xfrm>
            <a:off x="2771800" y="1695808"/>
            <a:ext cx="3456384" cy="4734527"/>
          </a:xfrm>
          <a:prstGeom prst="rect">
            <a:avLst/>
          </a:prstGeom>
          <a:noFill/>
          <a:ln w="9525">
            <a:solidFill>
              <a:srgbClr val="00206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2196829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Programme Structure </a:t>
            </a:r>
            <a:br>
              <a:rPr lang="en-GB" dirty="0" smtClean="0"/>
            </a:br>
            <a:r>
              <a:rPr lang="en-GB" i="1" dirty="0" err="1" smtClean="0"/>
              <a:t>Strwythur</a:t>
            </a:r>
            <a:r>
              <a:rPr lang="en-GB" i="1" dirty="0" smtClean="0"/>
              <a:t> y </a:t>
            </a:r>
            <a:r>
              <a:rPr lang="en-GB" i="1" dirty="0" err="1" smtClean="0"/>
              <a:t>Rhaglen</a:t>
            </a:r>
            <a:endParaRPr lang="en-GB" i="1" dirty="0"/>
          </a:p>
        </p:txBody>
      </p:sp>
      <p:graphicFrame>
        <p:nvGraphicFramePr>
          <p:cNvPr id="5" name="Table 4"/>
          <p:cNvGraphicFramePr>
            <a:graphicFrameLocks noGrp="1"/>
          </p:cNvGraphicFramePr>
          <p:nvPr>
            <p:extLst>
              <p:ext uri="{D42A27DB-BD31-4B8C-83A1-F6EECF244321}">
                <p14:modId xmlns:p14="http://schemas.microsoft.com/office/powerpoint/2010/main" val="168329303"/>
              </p:ext>
            </p:extLst>
          </p:nvPr>
        </p:nvGraphicFramePr>
        <p:xfrm>
          <a:off x="257175" y="1913466"/>
          <a:ext cx="8572500" cy="3860408"/>
        </p:xfrm>
        <a:graphic>
          <a:graphicData uri="http://schemas.openxmlformats.org/drawingml/2006/table">
            <a:tbl>
              <a:tblPr firstRow="1" bandRow="1">
                <a:tableStyleId>{3B4B98B0-60AC-42C2-AFA5-B58CD77FA1E5}</a:tableStyleId>
              </a:tblPr>
              <a:tblGrid>
                <a:gridCol w="2857500"/>
                <a:gridCol w="2857500"/>
                <a:gridCol w="2857500"/>
              </a:tblGrid>
              <a:tr h="1286345">
                <a:tc>
                  <a:txBody>
                    <a:bodyPr/>
                    <a:lstStyle/>
                    <a:p>
                      <a:pPr algn="ctr"/>
                      <a:endParaRPr lang="en-GB" sz="3600" dirty="0"/>
                    </a:p>
                  </a:txBody>
                  <a:tcPr marL="68580" marR="6858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smtClean="0"/>
                        <a:t>Semester 1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smtClean="0"/>
                        <a:t>Both Pathways / </a:t>
                      </a:r>
                      <a:r>
                        <a:rPr lang="en-GB" sz="2400" dirty="0" err="1" smtClean="0"/>
                        <a:t>Pob</a:t>
                      </a:r>
                      <a:r>
                        <a:rPr lang="en-GB" sz="2400" baseline="0" dirty="0" smtClean="0"/>
                        <a:t> </a:t>
                      </a:r>
                      <a:r>
                        <a:rPr lang="en-GB" sz="2400" baseline="0" dirty="0" err="1" smtClean="0"/>
                        <a:t>Llwybr</a:t>
                      </a:r>
                      <a:r>
                        <a:rPr lang="en-GB" sz="2400" baseline="0" dirty="0" smtClean="0"/>
                        <a:t> </a:t>
                      </a:r>
                      <a:r>
                        <a:rPr lang="en-GB" sz="2400" dirty="0" smtClean="0"/>
                        <a:t> </a:t>
                      </a:r>
                    </a:p>
                  </a:txBody>
                  <a:tcPr marL="68580" marR="68580"/>
                </a:tc>
                <a:tc>
                  <a:txBody>
                    <a:bodyPr/>
                    <a:lstStyle/>
                    <a:p>
                      <a:pPr algn="ctr"/>
                      <a:endParaRPr lang="en-GB" sz="3600" dirty="0"/>
                    </a:p>
                  </a:txBody>
                  <a:tcPr marL="68580" marR="68580"/>
                </a:tc>
              </a:tr>
              <a:tr h="745263">
                <a:tc>
                  <a:txBody>
                    <a:bodyPr/>
                    <a:lstStyle/>
                    <a:p>
                      <a:pPr algn="ctr">
                        <a:spcAft>
                          <a:spcPts val="0"/>
                        </a:spcAft>
                      </a:pPr>
                      <a:r>
                        <a:rPr lang="en-GB" sz="2000" b="1" dirty="0">
                          <a:effectLst/>
                          <a:latin typeface="Arial" panose="020B0604020202020204" pitchFamily="34" charset="0"/>
                          <a:ea typeface="Times New Roman" panose="02020603050405020304" pitchFamily="18" charset="0"/>
                        </a:rPr>
                        <a:t>Module Code </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lgn="ctr">
                        <a:spcAft>
                          <a:spcPts val="0"/>
                        </a:spcAft>
                      </a:pPr>
                      <a:r>
                        <a:rPr lang="en-GB" sz="2000" b="1" dirty="0">
                          <a:effectLst/>
                          <a:latin typeface="Arial" panose="020B0604020202020204" pitchFamily="34" charset="0"/>
                          <a:ea typeface="Times New Roman" panose="02020603050405020304" pitchFamily="18" charset="0"/>
                        </a:rPr>
                        <a:t>Title </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lgn="ctr">
                        <a:spcAft>
                          <a:spcPts val="0"/>
                        </a:spcAft>
                      </a:pPr>
                      <a:r>
                        <a:rPr lang="en-GB" sz="2000" b="1" dirty="0">
                          <a:effectLst/>
                          <a:latin typeface="Arial" panose="020B0604020202020204" pitchFamily="34" charset="0"/>
                          <a:ea typeface="Times New Roman" panose="02020603050405020304" pitchFamily="18" charset="0"/>
                        </a:rPr>
                        <a:t>Credits</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r h="745263">
                <a:tc>
                  <a:txBody>
                    <a:bodyPr/>
                    <a:lstStyle/>
                    <a:p>
                      <a:pPr>
                        <a:spcAft>
                          <a:spcPts val="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ECGE7001Q</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lgn="just">
                        <a:spcAft>
                          <a:spcPts val="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Philosophy and Practice of Social Research</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lgn="r">
                        <a:spcAft>
                          <a:spcPts val="0"/>
                        </a:spcAft>
                      </a:pPr>
                      <a:r>
                        <a:rPr lang="en-GB" sz="2000" dirty="0">
                          <a:effectLst/>
                          <a:latin typeface="Arial" panose="020B0604020202020204" pitchFamily="34" charset="0"/>
                          <a:ea typeface="Times New Roman" panose="02020603050405020304" pitchFamily="18" charset="0"/>
                        </a:rPr>
                        <a:t>30</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r h="745263">
                <a:tc>
                  <a:txBody>
                    <a:bodyPr/>
                    <a:lstStyle/>
                    <a:p>
                      <a:pPr>
                        <a:spcAft>
                          <a:spcPts val="0"/>
                        </a:spcAft>
                      </a:pPr>
                      <a:r>
                        <a:rPr lang="en-GB" sz="2000">
                          <a:effectLst/>
                          <a:latin typeface="Arial" panose="020B0604020202020204" pitchFamily="34" charset="0"/>
                          <a:ea typeface="Times New Roman" panose="02020603050405020304" pitchFamily="18" charset="0"/>
                          <a:cs typeface="Times New Roman" panose="02020603050405020304" pitchFamily="18" charset="0"/>
                        </a:rPr>
                        <a:t>ECCH7001</a:t>
                      </a:r>
                      <a:endParaRPr lang="en-GB" sz="2400">
                        <a:effectLst/>
                        <a:latin typeface="Times New Roman" panose="02020603050405020304" pitchFamily="18" charset="0"/>
                        <a:ea typeface="Times New Roman" panose="02020603050405020304" pitchFamily="18" charset="0"/>
                      </a:endParaRPr>
                    </a:p>
                  </a:txBody>
                  <a:tcPr marL="51435" marR="51435" marT="0" marB="0"/>
                </a:tc>
                <a:tc>
                  <a:txBody>
                    <a:bodyPr/>
                    <a:lstStyle/>
                    <a:p>
                      <a:pPr algn="just">
                        <a:spcAft>
                          <a:spcPts val="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Contemporary Discourses in Professional Practice</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lgn="r">
                        <a:spcAft>
                          <a:spcPts val="0"/>
                        </a:spcAft>
                      </a:pPr>
                      <a:r>
                        <a:rPr lang="en-GB" sz="2000" dirty="0">
                          <a:effectLst/>
                          <a:latin typeface="Arial" panose="020B0604020202020204" pitchFamily="34" charset="0"/>
                          <a:ea typeface="Times New Roman" panose="02020603050405020304" pitchFamily="18" charset="0"/>
                        </a:rPr>
                        <a:t>30</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bl>
          </a:graphicData>
        </a:graphic>
      </p:graphicFrame>
    </p:spTree>
    <p:extLst>
      <p:ext uri="{BB962C8B-B14F-4D97-AF65-F5344CB8AC3E}">
        <p14:creationId xmlns:p14="http://schemas.microsoft.com/office/powerpoint/2010/main" val="209076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Semester 2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010828242"/>
              </p:ext>
            </p:extLst>
          </p:nvPr>
        </p:nvGraphicFramePr>
        <p:xfrm>
          <a:off x="219075" y="1892299"/>
          <a:ext cx="4124327" cy="3801534"/>
        </p:xfrm>
        <a:graphic>
          <a:graphicData uri="http://schemas.openxmlformats.org/drawingml/2006/table">
            <a:tbl>
              <a:tblPr firstRow="1" firstCol="1" bandRow="1">
                <a:tableStyleId>{5FD0F851-EC5A-4D38-B0AD-8093EC10F338}</a:tableStyleId>
              </a:tblPr>
              <a:tblGrid>
                <a:gridCol w="1184573"/>
                <a:gridCol w="1944217"/>
                <a:gridCol w="995537"/>
              </a:tblGrid>
              <a:tr h="1138767">
                <a:tc>
                  <a:txBody>
                    <a:bodyPr/>
                    <a:lstStyle/>
                    <a:p>
                      <a:pPr>
                        <a:spcAft>
                          <a:spcPts val="0"/>
                        </a:spcAft>
                      </a:pPr>
                      <a:r>
                        <a:rPr lang="en-GB" sz="2000" dirty="0">
                          <a:effectLst/>
                        </a:rPr>
                        <a:t>Module Code </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dirty="0">
                          <a:effectLst/>
                        </a:rPr>
                        <a:t>Title </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dirty="0">
                          <a:effectLst/>
                        </a:rPr>
                        <a:t>Credits</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r h="1138767">
                <a:tc>
                  <a:txBody>
                    <a:bodyPr/>
                    <a:lstStyle/>
                    <a:p>
                      <a:pPr>
                        <a:spcAft>
                          <a:spcPts val="0"/>
                        </a:spcAft>
                      </a:pPr>
                      <a:r>
                        <a:rPr lang="en-GB" sz="2000">
                          <a:effectLst/>
                        </a:rPr>
                        <a:t>ECCH7002</a:t>
                      </a:r>
                      <a:endParaRPr lang="en-GB" sz="240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tabLst>
                          <a:tab pos="1616075" algn="l"/>
                        </a:tabLst>
                      </a:pPr>
                      <a:r>
                        <a:rPr lang="en-GB" sz="2000" dirty="0">
                          <a:effectLst/>
                        </a:rPr>
                        <a:t>Children and Young People in Focus</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dirty="0">
                          <a:effectLst/>
                        </a:rPr>
                        <a:t>30</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r h="1138767">
                <a:tc>
                  <a:txBody>
                    <a:bodyPr/>
                    <a:lstStyle/>
                    <a:p>
                      <a:pPr>
                        <a:spcAft>
                          <a:spcPts val="0"/>
                        </a:spcAft>
                      </a:pPr>
                      <a:r>
                        <a:rPr lang="en-GB" sz="2000">
                          <a:effectLst/>
                        </a:rPr>
                        <a:t>ECCH7003</a:t>
                      </a:r>
                      <a:endParaRPr lang="en-GB" sz="240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tabLst>
                          <a:tab pos="1616075" algn="l"/>
                        </a:tabLst>
                      </a:pPr>
                      <a:r>
                        <a:rPr lang="en-GB" sz="2000" dirty="0">
                          <a:effectLst/>
                        </a:rPr>
                        <a:t>Leading Children’s Rights: Developing Professional Practice</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dirty="0">
                          <a:effectLst/>
                        </a:rPr>
                        <a:t>30</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4113365043"/>
              </p:ext>
            </p:extLst>
          </p:nvPr>
        </p:nvGraphicFramePr>
        <p:xfrm>
          <a:off x="4762501" y="1892299"/>
          <a:ext cx="4171951" cy="3768949"/>
        </p:xfrm>
        <a:graphic>
          <a:graphicData uri="http://schemas.openxmlformats.org/drawingml/2006/table">
            <a:tbl>
              <a:tblPr firstRow="1" firstCol="1" bandRow="1">
                <a:tableStyleId>{68D230F3-CF80-4859-8CE7-A43EE81993B5}</a:tableStyleId>
              </a:tblPr>
              <a:tblGrid>
                <a:gridCol w="1321667"/>
                <a:gridCol w="1872209"/>
                <a:gridCol w="978075"/>
              </a:tblGrid>
              <a:tr h="1138767">
                <a:tc>
                  <a:txBody>
                    <a:bodyPr/>
                    <a:lstStyle/>
                    <a:p>
                      <a:pPr>
                        <a:spcAft>
                          <a:spcPts val="0"/>
                        </a:spcAft>
                      </a:pPr>
                      <a:r>
                        <a:rPr lang="en-GB" sz="2000" dirty="0">
                          <a:effectLst/>
                        </a:rPr>
                        <a:t>Module Code </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dirty="0">
                          <a:effectLst/>
                        </a:rPr>
                        <a:t>Title </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dirty="0">
                          <a:effectLst/>
                        </a:rPr>
                        <a:t>Credits</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r h="1138767">
                <a:tc>
                  <a:txBody>
                    <a:bodyPr/>
                    <a:lstStyle/>
                    <a:p>
                      <a:pPr>
                        <a:spcAft>
                          <a:spcPts val="0"/>
                        </a:spcAft>
                      </a:pPr>
                      <a:r>
                        <a:rPr lang="en-GB" sz="2000" dirty="0">
                          <a:effectLst/>
                        </a:rPr>
                        <a:t>ECCH7002</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tabLst>
                          <a:tab pos="1616075" algn="l"/>
                        </a:tabLst>
                      </a:pPr>
                      <a:r>
                        <a:rPr lang="en-GB" sz="2000" dirty="0">
                          <a:effectLst/>
                        </a:rPr>
                        <a:t>Children and Young People in Focus</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a:effectLst/>
                        </a:rPr>
                        <a:t>30</a:t>
                      </a:r>
                      <a:endParaRPr lang="en-GB" sz="2400">
                        <a:effectLst/>
                        <a:latin typeface="Times New Roman" panose="02020603050405020304" pitchFamily="18" charset="0"/>
                        <a:ea typeface="Times New Roman" panose="02020603050405020304" pitchFamily="18" charset="0"/>
                      </a:endParaRPr>
                    </a:p>
                  </a:txBody>
                  <a:tcPr marL="51435" marR="51435" marT="0" marB="0"/>
                </a:tc>
              </a:tr>
              <a:tr h="1491415">
                <a:tc>
                  <a:txBody>
                    <a:bodyPr/>
                    <a:lstStyle/>
                    <a:p>
                      <a:pPr>
                        <a:spcAft>
                          <a:spcPts val="0"/>
                        </a:spcAft>
                      </a:pPr>
                      <a:r>
                        <a:rPr lang="en-GB" sz="2000">
                          <a:effectLst/>
                        </a:rPr>
                        <a:t>ECCH7004</a:t>
                      </a:r>
                      <a:endParaRPr lang="en-GB" sz="240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tabLst>
                          <a:tab pos="1616075" algn="l"/>
                        </a:tabLst>
                      </a:pPr>
                      <a:r>
                        <a:rPr lang="en-GB" sz="2000" dirty="0">
                          <a:effectLst/>
                        </a:rPr>
                        <a:t>Education for Health and Well-being</a:t>
                      </a:r>
                      <a:endParaRPr lang="en-GB" sz="24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GB" sz="2000" dirty="0">
                          <a:effectLst/>
                        </a:rPr>
                        <a:t>30</a:t>
                      </a:r>
                      <a:endParaRPr lang="en-GB" sz="2400" dirty="0">
                        <a:effectLst/>
                        <a:latin typeface="Times New Roman" panose="02020603050405020304" pitchFamily="18" charset="0"/>
                        <a:ea typeface="Times New Roman" panose="02020603050405020304" pitchFamily="18" charset="0"/>
                      </a:endParaRPr>
                    </a:p>
                  </a:txBody>
                  <a:tcPr marL="51435" marR="51435" marT="0" marB="0"/>
                </a:tc>
              </a:tr>
            </a:tbl>
          </a:graphicData>
        </a:graphic>
      </p:graphicFrame>
      <p:sp>
        <p:nvSpPr>
          <p:cNvPr id="6" name="TextBox 5"/>
          <p:cNvSpPr txBox="1"/>
          <p:nvPr/>
        </p:nvSpPr>
        <p:spPr>
          <a:xfrm>
            <a:off x="1114425" y="1145164"/>
            <a:ext cx="2419350" cy="646331"/>
          </a:xfrm>
          <a:prstGeom prst="rect">
            <a:avLst/>
          </a:prstGeom>
          <a:noFill/>
        </p:spPr>
        <p:txBody>
          <a:bodyPr wrap="square" rtlCol="0">
            <a:spAutoFit/>
          </a:bodyPr>
          <a:lstStyle/>
          <a:p>
            <a:pPr algn="ctr"/>
            <a:r>
              <a:rPr lang="en-GB" dirty="0" smtClean="0"/>
              <a:t>Children’s Rights / </a:t>
            </a:r>
            <a:r>
              <a:rPr lang="en-GB" dirty="0" err="1" smtClean="0"/>
              <a:t>Hawliau</a:t>
            </a:r>
            <a:r>
              <a:rPr lang="en-GB" dirty="0" smtClean="0"/>
              <a:t> Plant </a:t>
            </a:r>
            <a:endParaRPr lang="en-GB" dirty="0"/>
          </a:p>
        </p:txBody>
      </p:sp>
      <p:sp>
        <p:nvSpPr>
          <p:cNvPr id="7" name="TextBox 6"/>
          <p:cNvSpPr txBox="1"/>
          <p:nvPr/>
        </p:nvSpPr>
        <p:spPr>
          <a:xfrm>
            <a:off x="5848350" y="1145164"/>
            <a:ext cx="2756098" cy="646331"/>
          </a:xfrm>
          <a:prstGeom prst="rect">
            <a:avLst/>
          </a:prstGeom>
          <a:noFill/>
        </p:spPr>
        <p:txBody>
          <a:bodyPr wrap="square" rtlCol="0">
            <a:spAutoFit/>
          </a:bodyPr>
          <a:lstStyle/>
          <a:p>
            <a:pPr algn="ctr"/>
            <a:r>
              <a:rPr lang="en-GB" dirty="0" smtClean="0"/>
              <a:t>Health and Wellbeing / </a:t>
            </a:r>
            <a:r>
              <a:rPr lang="en-GB" dirty="0" err="1" smtClean="0"/>
              <a:t>Iechyd</a:t>
            </a:r>
            <a:r>
              <a:rPr lang="en-GB" dirty="0" smtClean="0"/>
              <a:t> a </a:t>
            </a:r>
            <a:r>
              <a:rPr lang="en-GB" dirty="0" err="1" smtClean="0"/>
              <a:t>Lles</a:t>
            </a:r>
            <a:endParaRPr lang="en-GB" dirty="0"/>
          </a:p>
        </p:txBody>
      </p:sp>
    </p:spTree>
    <p:extLst>
      <p:ext uri="{BB962C8B-B14F-4D97-AF65-F5344CB8AC3E}">
        <p14:creationId xmlns:p14="http://schemas.microsoft.com/office/powerpoint/2010/main" val="1626384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
            </a:r>
            <a:br>
              <a:rPr lang="en-GB" dirty="0" smtClean="0"/>
            </a:br>
            <a:r>
              <a:rPr lang="en-GB" dirty="0" smtClean="0"/>
              <a:t>Timetable </a:t>
            </a:r>
            <a:br>
              <a:rPr lang="en-GB" dirty="0" smtClean="0"/>
            </a:br>
            <a:r>
              <a:rPr lang="en-GB" dirty="0"/>
              <a:t>Semester 1</a:t>
            </a:r>
            <a:br>
              <a:rPr lang="en-GB" dirty="0"/>
            </a:br>
            <a:endParaRPr lang="en-GB" dirty="0"/>
          </a:p>
        </p:txBody>
      </p:sp>
      <p:sp>
        <p:nvSpPr>
          <p:cNvPr id="4" name="Content Placeholder 3"/>
          <p:cNvSpPr>
            <a:spLocks noGrp="1"/>
          </p:cNvSpPr>
          <p:nvPr>
            <p:ph idx="1"/>
          </p:nvPr>
        </p:nvSpPr>
        <p:spPr>
          <a:xfrm>
            <a:off x="457200" y="1600200"/>
            <a:ext cx="8229600" cy="4997152"/>
          </a:xfrm>
        </p:spPr>
        <p:txBody>
          <a:bodyPr>
            <a:normAutofit fontScale="92500"/>
          </a:bodyPr>
          <a:lstStyle/>
          <a:p>
            <a:pPr lvl="1"/>
            <a:r>
              <a:rPr lang="en-GB" dirty="0" smtClean="0"/>
              <a:t>ECCH7001 – Wednesday - 9am – 12pm – TL04</a:t>
            </a:r>
          </a:p>
          <a:p>
            <a:pPr lvl="2"/>
            <a:r>
              <a:rPr lang="en-GB" dirty="0" smtClean="0"/>
              <a:t>Taught by Darrel Williams </a:t>
            </a:r>
          </a:p>
          <a:p>
            <a:pPr lvl="2"/>
            <a:r>
              <a:rPr lang="en-GB" dirty="0" smtClean="0"/>
              <a:t>Some pathway specific lectures (DW/SS)</a:t>
            </a:r>
          </a:p>
          <a:p>
            <a:pPr marL="914400" lvl="2" indent="0">
              <a:buNone/>
            </a:pPr>
            <a:endParaRPr lang="en-GB" dirty="0" smtClean="0"/>
          </a:p>
          <a:p>
            <a:pPr lvl="1"/>
            <a:r>
              <a:rPr lang="en-GB" dirty="0" smtClean="0"/>
              <a:t>ECGE7001Q – Saturdays – 9-3.30pm – Room tbc</a:t>
            </a:r>
          </a:p>
          <a:p>
            <a:pPr lvl="2"/>
            <a:r>
              <a:rPr lang="en-GB" dirty="0" smtClean="0"/>
              <a:t>Taught by </a:t>
            </a:r>
            <a:r>
              <a:rPr lang="en-GB" dirty="0" err="1" smtClean="0"/>
              <a:t>Dr.</a:t>
            </a:r>
            <a:r>
              <a:rPr lang="en-GB" dirty="0" smtClean="0"/>
              <a:t> Nicola </a:t>
            </a:r>
            <a:r>
              <a:rPr lang="en-GB" dirty="0" err="1" smtClean="0"/>
              <a:t>Welton</a:t>
            </a:r>
            <a:r>
              <a:rPr lang="en-GB" dirty="0" smtClean="0"/>
              <a:t> / </a:t>
            </a:r>
            <a:r>
              <a:rPr lang="en-GB" dirty="0" err="1" smtClean="0"/>
              <a:t>Dr.</a:t>
            </a:r>
            <a:r>
              <a:rPr lang="en-GB" dirty="0" smtClean="0"/>
              <a:t> Caroline </a:t>
            </a:r>
            <a:r>
              <a:rPr lang="en-GB" dirty="0" err="1" smtClean="0"/>
              <a:t>Lohmann</a:t>
            </a:r>
            <a:r>
              <a:rPr lang="en-GB" dirty="0" smtClean="0"/>
              <a:t>-Hancock</a:t>
            </a:r>
          </a:p>
          <a:p>
            <a:pPr lvl="2"/>
            <a:r>
              <a:rPr lang="en-GB" dirty="0" smtClean="0"/>
              <a:t>Sarah Stewart – Programme Tutor / Tutorials </a:t>
            </a:r>
          </a:p>
          <a:p>
            <a:pPr lvl="3"/>
            <a:r>
              <a:rPr lang="en-GB" sz="2400" dirty="0" smtClean="0"/>
              <a:t>13</a:t>
            </a:r>
            <a:r>
              <a:rPr lang="en-GB" sz="2400" baseline="30000" dirty="0" smtClean="0"/>
              <a:t>th</a:t>
            </a:r>
            <a:r>
              <a:rPr lang="en-GB" sz="2400" dirty="0" smtClean="0"/>
              <a:t> October</a:t>
            </a:r>
          </a:p>
          <a:p>
            <a:pPr lvl="3"/>
            <a:r>
              <a:rPr lang="en-GB" sz="2400" dirty="0" smtClean="0"/>
              <a:t>27</a:t>
            </a:r>
            <a:r>
              <a:rPr lang="en-GB" sz="2400" baseline="30000" dirty="0" smtClean="0"/>
              <a:t>th</a:t>
            </a:r>
            <a:r>
              <a:rPr lang="en-GB" sz="2400" dirty="0" smtClean="0"/>
              <a:t> October</a:t>
            </a:r>
          </a:p>
          <a:p>
            <a:pPr lvl="3"/>
            <a:r>
              <a:rPr lang="en-GB" sz="2400" dirty="0" smtClean="0"/>
              <a:t>17</a:t>
            </a:r>
            <a:r>
              <a:rPr lang="en-GB" sz="2400" baseline="30000" dirty="0" smtClean="0"/>
              <a:t>th</a:t>
            </a:r>
            <a:r>
              <a:rPr lang="en-GB" sz="2400" dirty="0" smtClean="0"/>
              <a:t> November (Conference day) </a:t>
            </a:r>
          </a:p>
          <a:p>
            <a:pPr lvl="3"/>
            <a:r>
              <a:rPr lang="en-GB" sz="2400" dirty="0" smtClean="0"/>
              <a:t>15</a:t>
            </a:r>
            <a:r>
              <a:rPr lang="en-GB" sz="2400" baseline="30000" dirty="0" smtClean="0"/>
              <a:t>th</a:t>
            </a:r>
            <a:r>
              <a:rPr lang="en-GB" sz="2400" dirty="0" smtClean="0"/>
              <a:t> December </a:t>
            </a:r>
          </a:p>
          <a:p>
            <a:pPr lvl="3"/>
            <a:r>
              <a:rPr lang="en-GB" sz="2400" dirty="0" smtClean="0"/>
              <a:t>PLUS tutorials (to be discussed) </a:t>
            </a:r>
            <a:endParaRPr lang="en-GB" sz="2400" dirty="0"/>
          </a:p>
        </p:txBody>
      </p:sp>
    </p:spTree>
    <p:extLst>
      <p:ext uri="{BB962C8B-B14F-4D97-AF65-F5344CB8AC3E}">
        <p14:creationId xmlns:p14="http://schemas.microsoft.com/office/powerpoint/2010/main" val="1797859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Semester 2 </a:t>
            </a:r>
            <a:endParaRPr lang="en-GB" dirty="0"/>
          </a:p>
        </p:txBody>
      </p:sp>
      <p:sp>
        <p:nvSpPr>
          <p:cNvPr id="3" name="Content Placeholder 2"/>
          <p:cNvSpPr>
            <a:spLocks noGrp="1"/>
          </p:cNvSpPr>
          <p:nvPr>
            <p:ph idx="1"/>
          </p:nvPr>
        </p:nvSpPr>
        <p:spPr>
          <a:xfrm>
            <a:off x="457200" y="1600200"/>
            <a:ext cx="8229600" cy="4925144"/>
          </a:xfrm>
        </p:spPr>
        <p:txBody>
          <a:bodyPr>
            <a:normAutofit fontScale="92500" lnSpcReduction="10000"/>
          </a:bodyPr>
          <a:lstStyle/>
          <a:p>
            <a:r>
              <a:rPr lang="en-GB" dirty="0" smtClean="0"/>
              <a:t>ECCH7002 – Wednesday – 12am-2pm </a:t>
            </a:r>
          </a:p>
          <a:p>
            <a:endParaRPr lang="en-GB" dirty="0"/>
          </a:p>
          <a:p>
            <a:r>
              <a:rPr lang="en-GB" dirty="0" smtClean="0"/>
              <a:t>Optional Modules</a:t>
            </a:r>
          </a:p>
          <a:p>
            <a:pPr lvl="1"/>
            <a:r>
              <a:rPr lang="en-GB" dirty="0" smtClean="0"/>
              <a:t>ECCH7003 (CR) – Wednesday – 9am – 11am </a:t>
            </a:r>
          </a:p>
          <a:p>
            <a:pPr lvl="1"/>
            <a:r>
              <a:rPr lang="en-GB" dirty="0" smtClean="0"/>
              <a:t>ECCH7004 (H&amp;W/B)  – Wednesday – 9am – 11am </a:t>
            </a:r>
            <a:endParaRPr lang="en-GB" dirty="0"/>
          </a:p>
          <a:p>
            <a:pPr lvl="1"/>
            <a:endParaRPr lang="en-GB" dirty="0" smtClean="0"/>
          </a:p>
          <a:p>
            <a:r>
              <a:rPr lang="en-GB" dirty="0" smtClean="0"/>
              <a:t>ECGE7002Q</a:t>
            </a:r>
          </a:p>
          <a:p>
            <a:pPr lvl="1"/>
            <a:r>
              <a:rPr lang="en-GB" dirty="0" smtClean="0"/>
              <a:t>12</a:t>
            </a:r>
            <a:r>
              <a:rPr lang="en-GB" baseline="30000" dirty="0" smtClean="0"/>
              <a:t>th</a:t>
            </a:r>
            <a:r>
              <a:rPr lang="en-GB" dirty="0" smtClean="0"/>
              <a:t> January (TBC) </a:t>
            </a:r>
          </a:p>
          <a:p>
            <a:pPr lvl="1"/>
            <a:r>
              <a:rPr lang="en-GB" dirty="0" smtClean="0"/>
              <a:t>Further dates to be discussed</a:t>
            </a:r>
          </a:p>
          <a:p>
            <a:pPr lvl="1"/>
            <a:r>
              <a:rPr lang="en-GB" dirty="0" smtClean="0"/>
              <a:t>Individual tutorials </a:t>
            </a:r>
          </a:p>
        </p:txBody>
      </p:sp>
    </p:spTree>
    <p:extLst>
      <p:ext uri="{BB962C8B-B14F-4D97-AF65-F5344CB8AC3E}">
        <p14:creationId xmlns:p14="http://schemas.microsoft.com/office/powerpoint/2010/main" val="1113531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Regulations </a:t>
            </a:r>
            <a:endParaRPr lang="en-GB" dirty="0"/>
          </a:p>
        </p:txBody>
      </p:sp>
      <p:sp>
        <p:nvSpPr>
          <p:cNvPr id="3" name="Content Placeholder 2"/>
          <p:cNvSpPr>
            <a:spLocks noGrp="1"/>
          </p:cNvSpPr>
          <p:nvPr>
            <p:ph idx="1"/>
          </p:nvPr>
        </p:nvSpPr>
        <p:spPr/>
        <p:txBody>
          <a:bodyPr/>
          <a:lstStyle/>
          <a:p>
            <a:r>
              <a:rPr lang="en-GB" dirty="0" smtClean="0">
                <a:hlinkClick r:id="rId3"/>
              </a:rPr>
              <a:t>Student Guide to Regulations </a:t>
            </a:r>
            <a:endParaRPr lang="en-GB" dirty="0" smtClean="0"/>
          </a:p>
          <a:p>
            <a:endParaRPr lang="en-GB" dirty="0"/>
          </a:p>
          <a:p>
            <a:r>
              <a:rPr lang="en-GB" dirty="0" smtClean="0"/>
              <a:t>Postgraduate regulations differ from undergraduate regulations</a:t>
            </a:r>
          </a:p>
          <a:p>
            <a:pPr marL="0" indent="0">
              <a:buNone/>
            </a:pPr>
            <a:endParaRPr lang="en-GB" dirty="0" smtClean="0"/>
          </a:p>
          <a:p>
            <a:r>
              <a:rPr lang="en-GB" dirty="0" smtClean="0"/>
              <a:t>Extenuating circumstances </a:t>
            </a:r>
          </a:p>
          <a:p>
            <a:pPr lvl="1"/>
            <a:r>
              <a:rPr lang="en-GB" dirty="0" smtClean="0">
                <a:hlinkClick r:id="rId4"/>
              </a:rPr>
              <a:t>Applying for extenuating circumstances </a:t>
            </a:r>
            <a:endParaRPr lang="en-GB" dirty="0" smtClean="0"/>
          </a:p>
          <a:p>
            <a:pPr lvl="1"/>
            <a:endParaRPr lang="en-GB" dirty="0"/>
          </a:p>
        </p:txBody>
      </p:sp>
    </p:spTree>
    <p:extLst>
      <p:ext uri="{BB962C8B-B14F-4D97-AF65-F5344CB8AC3E}">
        <p14:creationId xmlns:p14="http://schemas.microsoft.com/office/powerpoint/2010/main" val="2202355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Moodle </a:t>
            </a:r>
            <a:endParaRPr lang="en-GB" dirty="0"/>
          </a:p>
        </p:txBody>
      </p:sp>
      <p:pic>
        <p:nvPicPr>
          <p:cNvPr id="3074" name="Picture 2" descr="C:\Users\TERRY\AppData\Local\Microsoft\Windows\INetCache\IE\IQSXOLVE\royalty-free-computer-clipart-illustration-7803[1].jpg"/>
          <p:cNvPicPr>
            <a:picLocks noChangeAspect="1" noChangeArrowheads="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771802" y="2132856"/>
            <a:ext cx="3294370" cy="3459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484857"/>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Assessment</a:t>
            </a:r>
            <a:endParaRPr lang="en-GB" dirty="0"/>
          </a:p>
        </p:txBody>
      </p:sp>
      <p:pic>
        <p:nvPicPr>
          <p:cNvPr id="2050" name="Picture 2" descr="C:\Users\TERRY\AppData\Local\Microsoft\Windows\INetCache\IE\RCMPPI9Y\keep-calm[1].png"/>
          <p:cNvPicPr>
            <a:picLocks noChangeAspect="1" noChangeArrowheads="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699794" y="2204864"/>
            <a:ext cx="3665984" cy="3056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140497"/>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939158722"/>
              </p:ext>
            </p:extLst>
          </p:nvPr>
        </p:nvGraphicFramePr>
        <p:xfrm>
          <a:off x="467544" y="548680"/>
          <a:ext cx="8136904" cy="5472607"/>
        </p:xfrm>
        <a:graphic>
          <a:graphicData uri="http://schemas.openxmlformats.org/drawingml/2006/table">
            <a:tbl>
              <a:tblPr/>
              <a:tblGrid>
                <a:gridCol w="2034226"/>
                <a:gridCol w="2034226"/>
                <a:gridCol w="2034226"/>
                <a:gridCol w="2034226"/>
              </a:tblGrid>
              <a:tr h="748883">
                <a:tc>
                  <a:txBody>
                    <a:bodyPr/>
                    <a:lstStyle/>
                    <a:p>
                      <a:pPr algn="ctr" rtl="0" fontAlgn="base"/>
                      <a:r>
                        <a:rPr lang="en-GB" sz="2000" b="1" i="0" dirty="0">
                          <a:effectLst/>
                          <a:latin typeface="Calibri"/>
                        </a:rPr>
                        <a:t>Module Code </a:t>
                      </a:r>
                      <a:endParaRPr lang="en-GB" sz="3200" b="1" i="0" dirty="0">
                        <a:effectLst/>
                      </a:endParaRPr>
                    </a:p>
                  </a:txBody>
                  <a:tcP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6">
                        <a:lumMod val="20000"/>
                        <a:lumOff val="80000"/>
                      </a:schemeClr>
                    </a:solidFill>
                  </a:tcPr>
                </a:tc>
                <a:tc>
                  <a:txBody>
                    <a:bodyPr/>
                    <a:lstStyle/>
                    <a:p>
                      <a:pPr algn="ctr" rtl="0" fontAlgn="base"/>
                      <a:r>
                        <a:rPr lang="en-GB" sz="2000" b="1" i="0" dirty="0">
                          <a:effectLst/>
                          <a:latin typeface="Calibri"/>
                        </a:rPr>
                        <a:t>Assessment  </a:t>
                      </a:r>
                      <a:endParaRPr lang="en-GB" sz="3200" b="1" i="0" dirty="0">
                        <a:effectLst/>
                      </a:endParaRPr>
                    </a:p>
                  </a:txBody>
                  <a:tcPr>
                    <a:lnL w="9525" cap="flat" cmpd="sng" algn="ctr">
                      <a:solidFill>
                        <a:schemeClr val="bg1"/>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chemeClr val="accent6">
                        <a:lumMod val="20000"/>
                        <a:lumOff val="80000"/>
                      </a:schemeClr>
                    </a:solidFill>
                  </a:tcPr>
                </a:tc>
                <a:tc>
                  <a:txBody>
                    <a:bodyPr/>
                    <a:lstStyle/>
                    <a:p>
                      <a:pPr algn="ctr" rtl="0" fontAlgn="base"/>
                      <a:r>
                        <a:rPr lang="en-GB" sz="2000" b="1" i="0" dirty="0">
                          <a:effectLst/>
                          <a:latin typeface="Calibri"/>
                        </a:rPr>
                        <a:t>Due Date  </a:t>
                      </a:r>
                      <a:endParaRPr lang="en-GB" sz="3200" b="1" i="0" dirty="0">
                        <a:effectLst/>
                      </a:endParaRPr>
                    </a:p>
                  </a:txBody>
                  <a:tcPr>
                    <a:lnL w="9525" cap="flat" cmpd="sng" algn="ctr">
                      <a:solidFill>
                        <a:srgbClr val="E009F5"/>
                      </a:solidFill>
                      <a:prstDash val="solid"/>
                      <a:round/>
                      <a:headEnd type="none" w="med" len="med"/>
                      <a:tailEnd type="none" w="med" len="med"/>
                    </a:lnL>
                    <a:lnR w="9525" cap="flat" cmpd="sng" algn="ctr">
                      <a:solidFill>
                        <a:srgbClr val="4009F5"/>
                      </a:solidFill>
                      <a:prstDash val="solid"/>
                      <a:round/>
                      <a:headEnd type="none" w="med" len="med"/>
                      <a:tailEnd type="none" w="med" len="med"/>
                    </a:lnR>
                    <a:lnT w="9525" cap="flat" cmpd="sng" algn="ctr">
                      <a:solidFill>
                        <a:srgbClr val="4009F5"/>
                      </a:solidFill>
                      <a:prstDash val="solid"/>
                      <a:round/>
                      <a:headEnd type="none" w="med" len="med"/>
                      <a:tailEnd type="none" w="med" len="med"/>
                    </a:lnT>
                    <a:lnB w="9525" cap="flat" cmpd="sng" algn="ctr">
                      <a:solidFill>
                        <a:srgbClr val="4009F5"/>
                      </a:solidFill>
                      <a:prstDash val="solid"/>
                      <a:round/>
                      <a:headEnd type="none" w="med" len="med"/>
                      <a:tailEnd type="none" w="med" len="med"/>
                    </a:lnB>
                    <a:solidFill>
                      <a:schemeClr val="accent6">
                        <a:lumMod val="20000"/>
                        <a:lumOff val="80000"/>
                      </a:schemeClr>
                    </a:solidFill>
                  </a:tcPr>
                </a:tc>
                <a:tc>
                  <a:txBody>
                    <a:bodyPr/>
                    <a:lstStyle/>
                    <a:p>
                      <a:pPr algn="ctr" rtl="0" fontAlgn="base"/>
                      <a:r>
                        <a:rPr lang="en-GB" sz="2000" b="1" i="0" dirty="0">
                          <a:effectLst/>
                          <a:latin typeface="Calibri"/>
                        </a:rPr>
                        <a:t>Return Date </a:t>
                      </a:r>
                      <a:endParaRPr lang="en-GB" sz="3200" b="1" i="0" dirty="0">
                        <a:effectLst/>
                      </a:endParaRPr>
                    </a:p>
                  </a:txBody>
                  <a:tcPr>
                    <a:lnL w="9525" cap="flat" cmpd="sng" algn="ctr">
                      <a:solidFill>
                        <a:srgbClr val="4009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chemeClr val="accent6">
                        <a:lumMod val="20000"/>
                        <a:lumOff val="80000"/>
                      </a:schemeClr>
                    </a:solidFill>
                  </a:tcPr>
                </a:tc>
              </a:tr>
              <a:tr h="1324947">
                <a:tc>
                  <a:txBody>
                    <a:bodyPr/>
                    <a:lstStyle/>
                    <a:p>
                      <a:pPr algn="l" rtl="0" fontAlgn="base"/>
                      <a:r>
                        <a:rPr lang="en-GB" sz="2000" b="0" i="0" dirty="0">
                          <a:effectLst/>
                          <a:latin typeface="Calibri"/>
                        </a:rPr>
                        <a:t>ECCH7001 </a:t>
                      </a:r>
                      <a:endParaRPr lang="en-GB" sz="3200" b="0" i="0" dirty="0">
                        <a:effectLst/>
                      </a:endParaRPr>
                    </a:p>
                  </a:txBody>
                  <a:tcPr>
                    <a:lnL w="9525" cap="flat" cmpd="sng" algn="ctr">
                      <a:solidFill>
                        <a:srgbClr val="9008F5"/>
                      </a:solidFill>
                      <a:prstDash val="solid"/>
                      <a:round/>
                      <a:headEnd type="none" w="med" len="med"/>
                      <a:tailEnd type="none" w="med" len="med"/>
                    </a:lnL>
                    <a:lnR w="9525" cap="flat" cmpd="sng" algn="ctr">
                      <a:solidFill>
                        <a:srgbClr val="9008F5"/>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9008F5"/>
                      </a:solidFill>
                      <a:prstDash val="solid"/>
                      <a:round/>
                      <a:headEnd type="none" w="med" len="med"/>
                      <a:tailEnd type="none" w="med" len="med"/>
                    </a:lnB>
                    <a:solidFill>
                      <a:srgbClr val="DEEAF6"/>
                    </a:solidFill>
                  </a:tcPr>
                </a:tc>
                <a:tc>
                  <a:txBody>
                    <a:bodyPr/>
                    <a:lstStyle/>
                    <a:p>
                      <a:pPr algn="l" rtl="0" fontAlgn="base"/>
                      <a:r>
                        <a:rPr lang="en-GB" sz="2000" b="0" i="0" dirty="0">
                          <a:effectLst/>
                          <a:latin typeface="Calibri"/>
                        </a:rPr>
                        <a:t>Essay  </a:t>
                      </a:r>
                      <a:endParaRPr lang="en-GB" sz="3200" b="0" i="0" dirty="0">
                        <a:effectLst/>
                      </a:endParaRPr>
                    </a:p>
                  </a:txBody>
                  <a:tcPr>
                    <a:lnL w="9525" cap="flat" cmpd="sng" algn="ctr">
                      <a:solidFill>
                        <a:srgbClr val="9008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EEAF6"/>
                    </a:solidFill>
                  </a:tcPr>
                </a:tc>
                <a:tc>
                  <a:txBody>
                    <a:bodyPr/>
                    <a:lstStyle/>
                    <a:p>
                      <a:pPr algn="l" rtl="0" fontAlgn="base"/>
                      <a:r>
                        <a:rPr lang="en-GB" sz="2000" b="0" i="0" dirty="0">
                          <a:effectLst/>
                          <a:latin typeface="Calibri"/>
                        </a:rPr>
                        <a:t>14</a:t>
                      </a:r>
                      <a:r>
                        <a:rPr lang="en-GB" sz="1200" b="0" i="0" baseline="30000" dirty="0">
                          <a:effectLst/>
                          <a:latin typeface="Calibri"/>
                        </a:rPr>
                        <a:t> </a:t>
                      </a:r>
                      <a:r>
                        <a:rPr lang="en-GB" sz="2000" b="0" i="0" dirty="0">
                          <a:effectLst/>
                          <a:latin typeface="Calibri"/>
                        </a:rPr>
                        <a:t>December 2018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9008F5"/>
                      </a:solidFill>
                      <a:prstDash val="solid"/>
                      <a:round/>
                      <a:headEnd type="none" w="med" len="med"/>
                      <a:tailEnd type="none" w="med" len="med"/>
                    </a:lnR>
                    <a:lnT w="9525" cap="flat" cmpd="sng" algn="ctr">
                      <a:solidFill>
                        <a:srgbClr val="4009F5"/>
                      </a:solidFill>
                      <a:prstDash val="solid"/>
                      <a:round/>
                      <a:headEnd type="none" w="med" len="med"/>
                      <a:tailEnd type="none" w="med" len="med"/>
                    </a:lnT>
                    <a:lnB w="9525" cap="flat" cmpd="sng" algn="ctr">
                      <a:solidFill>
                        <a:srgbClr val="9008F5"/>
                      </a:solidFill>
                      <a:prstDash val="solid"/>
                      <a:round/>
                      <a:headEnd type="none" w="med" len="med"/>
                      <a:tailEnd type="none" w="med" len="med"/>
                    </a:lnB>
                    <a:solidFill>
                      <a:srgbClr val="DEEAF6"/>
                    </a:solidFill>
                  </a:tcPr>
                </a:tc>
                <a:tc>
                  <a:txBody>
                    <a:bodyPr/>
                    <a:lstStyle/>
                    <a:p>
                      <a:pPr algn="l" rtl="0" fontAlgn="base"/>
                      <a:r>
                        <a:rPr lang="en-GB" sz="2000" b="0" i="0">
                          <a:effectLst/>
                          <a:latin typeface="Calibri"/>
                        </a:rPr>
                        <a:t>1February 2019 </a:t>
                      </a:r>
                      <a:endParaRPr lang="en-GB" sz="3200" b="0" i="0">
                        <a:effectLst/>
                      </a:endParaRPr>
                    </a:p>
                  </a:txBody>
                  <a:tcPr>
                    <a:lnL w="9525" cap="flat" cmpd="sng" algn="ctr">
                      <a:solidFill>
                        <a:srgbClr val="9008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EEAF6"/>
                    </a:solidFill>
                  </a:tcPr>
                </a:tc>
              </a:tr>
              <a:tr h="748883">
                <a:tc>
                  <a:txBody>
                    <a:bodyPr/>
                    <a:lstStyle/>
                    <a:p>
                      <a:pPr algn="l" rtl="0" fontAlgn="base"/>
                      <a:r>
                        <a:rPr lang="en-GB" sz="2000" b="0" i="0" dirty="0">
                          <a:effectLst/>
                          <a:latin typeface="Calibri"/>
                        </a:rPr>
                        <a:t>ECCH7001 </a:t>
                      </a:r>
                      <a:endParaRPr lang="en-GB" sz="3200" b="0" i="0" dirty="0">
                        <a:effectLst/>
                      </a:endParaRPr>
                    </a:p>
                  </a:txBody>
                  <a:tcPr>
                    <a:lnL w="9525" cap="flat" cmpd="sng" algn="ctr">
                      <a:solidFill>
                        <a:srgbClr val="300AF5"/>
                      </a:solidFill>
                      <a:prstDash val="solid"/>
                      <a:round/>
                      <a:headEnd type="none" w="med" len="med"/>
                      <a:tailEnd type="none" w="med" len="med"/>
                    </a:lnL>
                    <a:lnR w="9525" cap="flat" cmpd="sng" algn="ctr">
                      <a:solidFill>
                        <a:srgbClr val="300AF5"/>
                      </a:solidFill>
                      <a:prstDash val="solid"/>
                      <a:round/>
                      <a:headEnd type="none" w="med" len="med"/>
                      <a:tailEnd type="none" w="med" len="med"/>
                    </a:lnR>
                    <a:lnT w="9525" cap="flat" cmpd="sng" algn="ctr">
                      <a:solidFill>
                        <a:srgbClr val="9008F5"/>
                      </a:solidFill>
                      <a:prstDash val="solid"/>
                      <a:round/>
                      <a:headEnd type="none" w="med" len="med"/>
                      <a:tailEnd type="none" w="med" len="med"/>
                    </a:lnT>
                    <a:lnB w="9525" cap="flat" cmpd="sng" algn="ctr">
                      <a:solidFill>
                        <a:srgbClr val="300AF5"/>
                      </a:solidFill>
                      <a:prstDash val="solid"/>
                      <a:round/>
                      <a:headEnd type="none" w="med" len="med"/>
                      <a:tailEnd type="none" w="med" len="med"/>
                    </a:lnB>
                    <a:solidFill>
                      <a:srgbClr val="DEEAF6"/>
                    </a:solidFill>
                  </a:tcPr>
                </a:tc>
                <a:tc>
                  <a:txBody>
                    <a:bodyPr/>
                    <a:lstStyle/>
                    <a:p>
                      <a:pPr algn="l" rtl="0" fontAlgn="base"/>
                      <a:r>
                        <a:rPr lang="en-GB" sz="2000" b="0" i="0" dirty="0">
                          <a:effectLst/>
                          <a:latin typeface="Calibri"/>
                        </a:rPr>
                        <a:t>Presentation  </a:t>
                      </a:r>
                      <a:endParaRPr lang="en-GB" sz="3200" b="0" i="0" dirty="0">
                        <a:effectLst/>
                      </a:endParaRPr>
                    </a:p>
                  </a:txBody>
                  <a:tcPr>
                    <a:lnL w="9525" cap="flat" cmpd="sng" algn="ctr">
                      <a:solidFill>
                        <a:srgbClr val="300A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EEAF6"/>
                    </a:solidFill>
                  </a:tcPr>
                </a:tc>
                <a:tc>
                  <a:txBody>
                    <a:bodyPr/>
                    <a:lstStyle/>
                    <a:p>
                      <a:pPr algn="l" rtl="0" fontAlgn="base"/>
                      <a:r>
                        <a:rPr lang="en-GB" sz="2000" b="0" i="0">
                          <a:effectLst/>
                          <a:latin typeface="Calibri"/>
                        </a:rPr>
                        <a:t>9 January 2019 </a:t>
                      </a:r>
                      <a:endParaRPr lang="en-GB" sz="3200" b="0" i="0">
                        <a:effectLst/>
                      </a:endParaRPr>
                    </a:p>
                  </a:txBody>
                  <a:tcPr>
                    <a:lnL w="9525" cap="flat" cmpd="sng" algn="ctr">
                      <a:solidFill>
                        <a:srgbClr val="E009F5"/>
                      </a:solidFill>
                      <a:prstDash val="solid"/>
                      <a:round/>
                      <a:headEnd type="none" w="med" len="med"/>
                      <a:tailEnd type="none" w="med" len="med"/>
                    </a:lnL>
                    <a:lnR w="9525" cap="flat" cmpd="sng" algn="ctr">
                      <a:solidFill>
                        <a:srgbClr val="300AF5"/>
                      </a:solidFill>
                      <a:prstDash val="solid"/>
                      <a:round/>
                      <a:headEnd type="none" w="med" len="med"/>
                      <a:tailEnd type="none" w="med" len="med"/>
                    </a:lnR>
                    <a:lnT w="9525" cap="flat" cmpd="sng" algn="ctr">
                      <a:solidFill>
                        <a:srgbClr val="9008F5"/>
                      </a:solidFill>
                      <a:prstDash val="solid"/>
                      <a:round/>
                      <a:headEnd type="none" w="med" len="med"/>
                      <a:tailEnd type="none" w="med" len="med"/>
                    </a:lnT>
                    <a:lnB w="9525" cap="flat" cmpd="sng" algn="ctr">
                      <a:solidFill>
                        <a:srgbClr val="300AF5"/>
                      </a:solidFill>
                      <a:prstDash val="solid"/>
                      <a:round/>
                      <a:headEnd type="none" w="med" len="med"/>
                      <a:tailEnd type="none" w="med" len="med"/>
                    </a:lnB>
                    <a:solidFill>
                      <a:srgbClr val="DEEAF6"/>
                    </a:solidFill>
                  </a:tcPr>
                </a:tc>
                <a:tc>
                  <a:txBody>
                    <a:bodyPr/>
                    <a:lstStyle/>
                    <a:p>
                      <a:pPr algn="l" rtl="0" fontAlgn="base"/>
                      <a:r>
                        <a:rPr lang="en-GB" sz="2000" b="0" i="0">
                          <a:effectLst/>
                          <a:latin typeface="Calibri"/>
                        </a:rPr>
                        <a:t>6 February 2019 </a:t>
                      </a:r>
                      <a:endParaRPr lang="en-GB" sz="3200" b="0" i="0">
                        <a:effectLst/>
                      </a:endParaRPr>
                    </a:p>
                  </a:txBody>
                  <a:tcPr>
                    <a:lnL w="9525" cap="flat" cmpd="sng" algn="ctr">
                      <a:solidFill>
                        <a:srgbClr val="300A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EEAF6"/>
                    </a:solidFill>
                  </a:tcPr>
                </a:tc>
              </a:tr>
              <a:tr h="1324947">
                <a:tc>
                  <a:txBody>
                    <a:bodyPr/>
                    <a:lstStyle/>
                    <a:p>
                      <a:pPr algn="l" rtl="0" fontAlgn="base"/>
                      <a:r>
                        <a:rPr lang="en-GB" sz="2000" b="0" i="0">
                          <a:effectLst/>
                          <a:latin typeface="Calibri"/>
                        </a:rPr>
                        <a:t>ECGE7001Q  </a:t>
                      </a:r>
                      <a:endParaRPr lang="en-GB" sz="3200" b="0" i="0">
                        <a:effectLst/>
                      </a:endParaRPr>
                    </a:p>
                  </a:txBody>
                  <a:tcPr>
                    <a:lnL w="9525" cap="flat" cmpd="sng" algn="ctr">
                      <a:solidFill>
                        <a:srgbClr val="C00DF5"/>
                      </a:solidFill>
                      <a:prstDash val="solid"/>
                      <a:round/>
                      <a:headEnd type="none" w="med" len="med"/>
                      <a:tailEnd type="none" w="med" len="med"/>
                    </a:lnL>
                    <a:lnR w="9525" cap="flat" cmpd="sng" algn="ctr">
                      <a:solidFill>
                        <a:srgbClr val="C00DF5"/>
                      </a:solidFill>
                      <a:prstDash val="solid"/>
                      <a:round/>
                      <a:headEnd type="none" w="med" len="med"/>
                      <a:tailEnd type="none" w="med" len="med"/>
                    </a:lnR>
                    <a:lnT w="9525" cap="flat" cmpd="sng" algn="ctr">
                      <a:solidFill>
                        <a:srgbClr val="300AF5"/>
                      </a:solidFill>
                      <a:prstDash val="solid"/>
                      <a:round/>
                      <a:headEnd type="none" w="med" len="med"/>
                      <a:tailEnd type="none" w="med" len="med"/>
                    </a:lnT>
                    <a:lnB w="9525" cap="flat" cmpd="sng" algn="ctr">
                      <a:solidFill>
                        <a:srgbClr val="C00DF5"/>
                      </a:solidFill>
                      <a:prstDash val="solid"/>
                      <a:round/>
                      <a:headEnd type="none" w="med" len="med"/>
                      <a:tailEnd type="none" w="med" len="med"/>
                    </a:lnB>
                    <a:solidFill>
                      <a:srgbClr val="EDEDED"/>
                    </a:solidFill>
                  </a:tcPr>
                </a:tc>
                <a:tc>
                  <a:txBody>
                    <a:bodyPr/>
                    <a:lstStyle/>
                    <a:p>
                      <a:pPr algn="l" rtl="0" fontAlgn="base"/>
                      <a:r>
                        <a:rPr lang="en-GB" sz="2000" b="0" i="0">
                          <a:effectLst/>
                          <a:latin typeface="Calibri"/>
                        </a:rPr>
                        <a:t>Research Proposal  </a:t>
                      </a:r>
                      <a:endParaRPr lang="en-GB" sz="3200" b="0" i="0">
                        <a:effectLst/>
                      </a:endParaRPr>
                    </a:p>
                  </a:txBody>
                  <a:tcPr>
                    <a:lnL w="9525" cap="flat" cmpd="sng" algn="ctr">
                      <a:solidFill>
                        <a:srgbClr val="C00D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DEDED"/>
                    </a:solidFill>
                  </a:tcPr>
                </a:tc>
                <a:tc>
                  <a:txBody>
                    <a:bodyPr/>
                    <a:lstStyle/>
                    <a:p>
                      <a:pPr algn="l" rtl="0" fontAlgn="base"/>
                      <a:r>
                        <a:rPr lang="en-GB" sz="2000" b="0" i="0" dirty="0">
                          <a:effectLst/>
                          <a:latin typeface="Calibri"/>
                        </a:rPr>
                        <a:t>12 January 2019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C00DF5"/>
                      </a:solidFill>
                      <a:prstDash val="solid"/>
                      <a:round/>
                      <a:headEnd type="none" w="med" len="med"/>
                      <a:tailEnd type="none" w="med" len="med"/>
                    </a:lnR>
                    <a:lnT w="9525" cap="flat" cmpd="sng" algn="ctr">
                      <a:solidFill>
                        <a:srgbClr val="300AF5"/>
                      </a:solidFill>
                      <a:prstDash val="solid"/>
                      <a:round/>
                      <a:headEnd type="none" w="med" len="med"/>
                      <a:tailEnd type="none" w="med" len="med"/>
                    </a:lnT>
                    <a:lnB w="9525" cap="flat" cmpd="sng" algn="ctr">
                      <a:solidFill>
                        <a:srgbClr val="C00DF5"/>
                      </a:solidFill>
                      <a:prstDash val="solid"/>
                      <a:round/>
                      <a:headEnd type="none" w="med" len="med"/>
                      <a:tailEnd type="none" w="med" len="med"/>
                    </a:lnB>
                    <a:solidFill>
                      <a:srgbClr val="EDEDED"/>
                    </a:solidFill>
                  </a:tcPr>
                </a:tc>
                <a:tc>
                  <a:txBody>
                    <a:bodyPr/>
                    <a:lstStyle/>
                    <a:p>
                      <a:pPr algn="l" rtl="0" fontAlgn="base"/>
                      <a:r>
                        <a:rPr lang="en-GB" sz="2000" b="0" i="0">
                          <a:effectLst/>
                          <a:latin typeface="Calibri"/>
                        </a:rPr>
                        <a:t>8 February 2019  </a:t>
                      </a:r>
                      <a:endParaRPr lang="en-GB" sz="3200" b="0" i="0">
                        <a:effectLst/>
                      </a:endParaRPr>
                    </a:p>
                  </a:txBody>
                  <a:tcPr>
                    <a:lnL w="9525" cap="flat" cmpd="sng" algn="ctr">
                      <a:solidFill>
                        <a:srgbClr val="C00D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DEDED"/>
                    </a:solidFill>
                  </a:tcPr>
                </a:tc>
              </a:tr>
              <a:tr h="1324947">
                <a:tc>
                  <a:txBody>
                    <a:bodyPr/>
                    <a:lstStyle/>
                    <a:p>
                      <a:pPr algn="l" rtl="0" fontAlgn="base"/>
                      <a:r>
                        <a:rPr lang="en-GB" sz="2000" b="0" i="0" dirty="0">
                          <a:effectLst/>
                          <a:latin typeface="Calibri"/>
                        </a:rPr>
                        <a:t>ECGE7001Q </a:t>
                      </a:r>
                      <a:endParaRPr lang="en-GB" sz="3200" b="0" i="0" dirty="0">
                        <a:effectLst/>
                      </a:endParaRPr>
                    </a:p>
                  </a:txBody>
                  <a:tcPr>
                    <a:lnL w="9525" cap="flat" cmpd="sng" algn="ctr">
                      <a:solidFill>
                        <a:srgbClr val="D009F5"/>
                      </a:solidFill>
                      <a:prstDash val="solid"/>
                      <a:round/>
                      <a:headEnd type="none" w="med" len="med"/>
                      <a:tailEnd type="none" w="med" len="med"/>
                    </a:lnL>
                    <a:lnR w="9525" cap="flat" cmpd="sng" algn="ctr">
                      <a:solidFill>
                        <a:srgbClr val="D009F5"/>
                      </a:solidFill>
                      <a:prstDash val="solid"/>
                      <a:round/>
                      <a:headEnd type="none" w="med" len="med"/>
                      <a:tailEnd type="none" w="med" len="med"/>
                    </a:lnR>
                    <a:lnT w="9525" cap="flat" cmpd="sng" algn="ctr">
                      <a:solidFill>
                        <a:srgbClr val="C00DF5"/>
                      </a:solidFill>
                      <a:prstDash val="solid"/>
                      <a:round/>
                      <a:headEnd type="none" w="med" len="med"/>
                      <a:tailEnd type="none" w="med" len="med"/>
                    </a:lnT>
                    <a:lnB w="9525" cap="flat" cmpd="sng" algn="ctr">
                      <a:solidFill>
                        <a:srgbClr val="D009F5"/>
                      </a:solidFill>
                      <a:prstDash val="solid"/>
                      <a:round/>
                      <a:headEnd type="none" w="med" len="med"/>
                      <a:tailEnd type="none" w="med" len="med"/>
                    </a:lnB>
                    <a:solidFill>
                      <a:srgbClr val="EDEDED"/>
                    </a:solidFill>
                  </a:tcPr>
                </a:tc>
                <a:tc>
                  <a:txBody>
                    <a:bodyPr/>
                    <a:lstStyle/>
                    <a:p>
                      <a:pPr algn="l" rtl="0" fontAlgn="base"/>
                      <a:r>
                        <a:rPr lang="en-GB" sz="2000" b="0" i="0">
                          <a:effectLst/>
                          <a:latin typeface="Calibri"/>
                        </a:rPr>
                        <a:t>Ethics Presentation </a:t>
                      </a:r>
                      <a:endParaRPr lang="en-GB" sz="3200" b="0" i="0">
                        <a:effectLst/>
                      </a:endParaRPr>
                    </a:p>
                  </a:txBody>
                  <a:tcPr>
                    <a:lnL w="9525" cap="flat" cmpd="sng" algn="ctr">
                      <a:solidFill>
                        <a:srgbClr val="D009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DEDED"/>
                    </a:solidFill>
                  </a:tcPr>
                </a:tc>
                <a:tc>
                  <a:txBody>
                    <a:bodyPr/>
                    <a:lstStyle/>
                    <a:p>
                      <a:pPr algn="l" rtl="0" fontAlgn="base"/>
                      <a:r>
                        <a:rPr lang="en-GB" sz="2000" b="0" i="0">
                          <a:effectLst/>
                          <a:latin typeface="Calibri"/>
                        </a:rPr>
                        <a:t>23 January 2019  </a:t>
                      </a:r>
                      <a:endParaRPr lang="en-GB" sz="3200" b="0" i="0">
                        <a:effectLst/>
                      </a:endParaRPr>
                    </a:p>
                  </a:txBody>
                  <a:tcPr>
                    <a:lnL w="9525" cap="flat" cmpd="sng" algn="ctr">
                      <a:solidFill>
                        <a:srgbClr val="E009F5"/>
                      </a:solidFill>
                      <a:prstDash val="solid"/>
                      <a:round/>
                      <a:headEnd type="none" w="med" len="med"/>
                      <a:tailEnd type="none" w="med" len="med"/>
                    </a:lnL>
                    <a:lnR w="9525" cap="flat" cmpd="sng" algn="ctr">
                      <a:solidFill>
                        <a:srgbClr val="D009F5"/>
                      </a:solidFill>
                      <a:prstDash val="solid"/>
                      <a:round/>
                      <a:headEnd type="none" w="med" len="med"/>
                      <a:tailEnd type="none" w="med" len="med"/>
                    </a:lnR>
                    <a:lnT w="9525" cap="flat" cmpd="sng" algn="ctr">
                      <a:solidFill>
                        <a:srgbClr val="C00DF5"/>
                      </a:solidFill>
                      <a:prstDash val="solid"/>
                      <a:round/>
                      <a:headEnd type="none" w="med" len="med"/>
                      <a:tailEnd type="none" w="med" len="med"/>
                    </a:lnT>
                    <a:lnB w="9525" cap="flat" cmpd="sng" algn="ctr">
                      <a:solidFill>
                        <a:srgbClr val="D009F5"/>
                      </a:solidFill>
                      <a:prstDash val="solid"/>
                      <a:round/>
                      <a:headEnd type="none" w="med" len="med"/>
                      <a:tailEnd type="none" w="med" len="med"/>
                    </a:lnB>
                    <a:solidFill>
                      <a:srgbClr val="EDEDED"/>
                    </a:solidFill>
                  </a:tcPr>
                </a:tc>
                <a:tc>
                  <a:txBody>
                    <a:bodyPr/>
                    <a:lstStyle/>
                    <a:p>
                      <a:pPr algn="l" rtl="0" fontAlgn="base"/>
                      <a:r>
                        <a:rPr lang="en-GB" sz="2000" b="0" i="0" dirty="0">
                          <a:effectLst/>
                          <a:latin typeface="Calibri"/>
                        </a:rPr>
                        <a:t>20 February 2019  </a:t>
                      </a:r>
                      <a:endParaRPr lang="en-GB" sz="3200" b="0" i="0" dirty="0">
                        <a:effectLst/>
                      </a:endParaRPr>
                    </a:p>
                  </a:txBody>
                  <a:tcPr>
                    <a:lnL w="9525" cap="flat" cmpd="sng" algn="ctr">
                      <a:solidFill>
                        <a:srgbClr val="D009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DEDED"/>
                    </a:solidFill>
                  </a:tcPr>
                </a:tc>
              </a:tr>
            </a:tbl>
          </a:graphicData>
        </a:graphic>
      </p:graphicFrame>
    </p:spTree>
    <p:extLst>
      <p:ext uri="{BB962C8B-B14F-4D97-AF65-F5344CB8AC3E}">
        <p14:creationId xmlns:p14="http://schemas.microsoft.com/office/powerpoint/2010/main" val="1464346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882044855"/>
              </p:ext>
            </p:extLst>
          </p:nvPr>
        </p:nvGraphicFramePr>
        <p:xfrm>
          <a:off x="323528" y="404666"/>
          <a:ext cx="8342584" cy="6120679"/>
        </p:xfrm>
        <a:graphic>
          <a:graphicData uri="http://schemas.openxmlformats.org/drawingml/2006/table">
            <a:tbl>
              <a:tblPr/>
              <a:tblGrid>
                <a:gridCol w="2085646"/>
                <a:gridCol w="2085646"/>
                <a:gridCol w="2085646"/>
                <a:gridCol w="2085646"/>
              </a:tblGrid>
              <a:tr h="734481">
                <a:tc>
                  <a:txBody>
                    <a:bodyPr/>
                    <a:lstStyle/>
                    <a:p>
                      <a:pPr algn="l" rtl="0" fontAlgn="base"/>
                      <a:r>
                        <a:rPr lang="en-GB" sz="2000" b="0" i="0" dirty="0" smtClean="0">
                          <a:effectLst/>
                          <a:latin typeface="Calibri"/>
                        </a:rPr>
                        <a:t>ECCH7003</a:t>
                      </a:r>
                      <a:endParaRPr lang="en-GB" sz="3200" b="0" i="0" dirty="0">
                        <a:effectLst/>
                      </a:endParaRPr>
                    </a:p>
                  </a:txBody>
                  <a:tcPr>
                    <a:lnL w="9525" cap="flat" cmpd="sng" algn="ctr">
                      <a:solidFill>
                        <a:srgbClr val="F09086"/>
                      </a:solidFill>
                      <a:prstDash val="solid"/>
                      <a:round/>
                      <a:headEnd type="none" w="med" len="med"/>
                      <a:tailEnd type="none" w="med" len="med"/>
                    </a:lnL>
                    <a:lnR w="9525" cap="flat" cmpd="sng" algn="ctr">
                      <a:solidFill>
                        <a:srgbClr val="F09086"/>
                      </a:solidFill>
                      <a:prstDash val="solid"/>
                      <a:round/>
                      <a:headEnd type="none" w="med" len="med"/>
                      <a:tailEnd type="none" w="med" len="med"/>
                    </a:lnR>
                    <a:lnT w="9525" cap="flat" cmpd="sng" algn="ctr">
                      <a:solidFill>
                        <a:srgbClr val="D009F5"/>
                      </a:solidFill>
                      <a:prstDash val="solid"/>
                      <a:round/>
                      <a:headEnd type="none" w="med" len="med"/>
                      <a:tailEnd type="none" w="med" len="med"/>
                    </a:lnT>
                    <a:lnB w="9525" cap="flat" cmpd="sng" algn="ctr">
                      <a:solidFill>
                        <a:srgbClr val="F09086"/>
                      </a:solidFill>
                      <a:prstDash val="solid"/>
                      <a:round/>
                      <a:headEnd type="none" w="med" len="med"/>
                      <a:tailEnd type="none" w="med" len="med"/>
                    </a:lnB>
                    <a:solidFill>
                      <a:srgbClr val="E2EFD9"/>
                    </a:solidFill>
                  </a:tcPr>
                </a:tc>
                <a:tc>
                  <a:txBody>
                    <a:bodyPr/>
                    <a:lstStyle/>
                    <a:p>
                      <a:pPr algn="l" rtl="0" fontAlgn="base"/>
                      <a:r>
                        <a:rPr lang="en-GB" sz="2000" b="0" i="0">
                          <a:effectLst/>
                          <a:latin typeface="Calibri"/>
                        </a:rPr>
                        <a:t>Presentation  </a:t>
                      </a:r>
                      <a:endParaRPr lang="en-GB" sz="3200" b="0" i="0">
                        <a:effectLst/>
                      </a:endParaRPr>
                    </a:p>
                  </a:txBody>
                  <a:tcPr>
                    <a:lnL w="9525" cap="flat" cmpd="sng" algn="ctr">
                      <a:solidFill>
                        <a:srgbClr val="F09086"/>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2EFD9"/>
                    </a:solidFill>
                  </a:tcPr>
                </a:tc>
                <a:tc>
                  <a:txBody>
                    <a:bodyPr/>
                    <a:lstStyle/>
                    <a:p>
                      <a:pPr algn="l" rtl="0" fontAlgn="base"/>
                      <a:r>
                        <a:rPr lang="en-GB" sz="2000" b="0" i="0" dirty="0" smtClean="0">
                          <a:effectLst/>
                          <a:latin typeface="Calibri"/>
                        </a:rPr>
                        <a:t>3 April</a:t>
                      </a:r>
                      <a:r>
                        <a:rPr lang="en-GB" sz="2000" b="0" i="0" baseline="0" dirty="0" smtClean="0">
                          <a:effectLst/>
                          <a:latin typeface="Calibri"/>
                        </a:rPr>
                        <a:t> </a:t>
                      </a:r>
                      <a:r>
                        <a:rPr lang="en-GB" sz="2000" b="0" i="0" dirty="0" smtClean="0">
                          <a:effectLst/>
                          <a:latin typeface="Calibri"/>
                        </a:rPr>
                        <a:t>2019</a:t>
                      </a:r>
                      <a:r>
                        <a:rPr lang="en-GB" sz="2000" b="0" i="0" dirty="0">
                          <a:effectLst/>
                          <a:latin typeface="Calibri"/>
                        </a:rPr>
                        <a:t>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F09086"/>
                      </a:solidFill>
                      <a:prstDash val="solid"/>
                      <a:round/>
                      <a:headEnd type="none" w="med" len="med"/>
                      <a:tailEnd type="none" w="med" len="med"/>
                    </a:lnR>
                    <a:lnT w="9525" cap="flat" cmpd="sng" algn="ctr">
                      <a:solidFill>
                        <a:srgbClr val="D009F5"/>
                      </a:solidFill>
                      <a:prstDash val="solid"/>
                      <a:round/>
                      <a:headEnd type="none" w="med" len="med"/>
                      <a:tailEnd type="none" w="med" len="med"/>
                    </a:lnT>
                    <a:lnB w="9525" cap="flat" cmpd="sng" algn="ctr">
                      <a:solidFill>
                        <a:srgbClr val="F09086"/>
                      </a:solidFill>
                      <a:prstDash val="solid"/>
                      <a:round/>
                      <a:headEnd type="none" w="med" len="med"/>
                      <a:tailEnd type="none" w="med" len="med"/>
                    </a:lnB>
                    <a:solidFill>
                      <a:srgbClr val="E2EFD9"/>
                    </a:solidFill>
                  </a:tcPr>
                </a:tc>
                <a:tc>
                  <a:txBody>
                    <a:bodyPr/>
                    <a:lstStyle/>
                    <a:p>
                      <a:pPr algn="l" rtl="0" fontAlgn="base"/>
                      <a:r>
                        <a:rPr lang="en-GB" sz="2000" b="0" i="0">
                          <a:effectLst/>
                          <a:latin typeface="Calibri"/>
                        </a:rPr>
                        <a:t>16 May 2019  </a:t>
                      </a:r>
                      <a:endParaRPr lang="en-GB" sz="3200" b="0" i="0">
                        <a:effectLst/>
                      </a:endParaRPr>
                    </a:p>
                  </a:txBody>
                  <a:tcPr>
                    <a:lnL w="9525" cap="flat" cmpd="sng" algn="ctr">
                      <a:solidFill>
                        <a:srgbClr val="F09086"/>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2EFD9"/>
                    </a:solidFill>
                  </a:tcPr>
                </a:tc>
              </a:tr>
              <a:tr h="734481">
                <a:tc>
                  <a:txBody>
                    <a:bodyPr/>
                    <a:lstStyle/>
                    <a:p>
                      <a:pPr algn="l" rtl="0" fontAlgn="base"/>
                      <a:r>
                        <a:rPr lang="en-GB" sz="2000" b="0" i="0" dirty="0">
                          <a:effectLst/>
                          <a:latin typeface="Calibri"/>
                        </a:rPr>
                        <a:t>ECCH7004  </a:t>
                      </a:r>
                      <a:endParaRPr lang="en-GB" sz="3200" b="0" i="0" dirty="0">
                        <a:effectLst/>
                      </a:endParaRPr>
                    </a:p>
                  </a:txBody>
                  <a:tcPr>
                    <a:lnL w="9525" cap="flat" cmpd="sng" algn="ctr">
                      <a:solidFill>
                        <a:srgbClr val="90A007"/>
                      </a:solidFill>
                      <a:prstDash val="solid"/>
                      <a:round/>
                      <a:headEnd type="none" w="med" len="med"/>
                      <a:tailEnd type="none" w="med" len="med"/>
                    </a:lnL>
                    <a:lnR w="9525" cap="flat" cmpd="sng" algn="ctr">
                      <a:solidFill>
                        <a:srgbClr val="90A007"/>
                      </a:solidFill>
                      <a:prstDash val="solid"/>
                      <a:round/>
                      <a:headEnd type="none" w="med" len="med"/>
                      <a:tailEnd type="none" w="med" len="med"/>
                    </a:lnR>
                    <a:lnT w="9525" cap="flat" cmpd="sng" algn="ctr">
                      <a:solidFill>
                        <a:srgbClr val="F09086"/>
                      </a:solidFill>
                      <a:prstDash val="solid"/>
                      <a:round/>
                      <a:headEnd type="none" w="med" len="med"/>
                      <a:tailEnd type="none" w="med" len="med"/>
                    </a:lnT>
                    <a:lnB w="9525" cap="flat" cmpd="sng" algn="ctr">
                      <a:solidFill>
                        <a:srgbClr val="90A007"/>
                      </a:solidFill>
                      <a:prstDash val="solid"/>
                      <a:round/>
                      <a:headEnd type="none" w="med" len="med"/>
                      <a:tailEnd type="none" w="med" len="med"/>
                    </a:lnB>
                    <a:solidFill>
                      <a:srgbClr val="FBE4D5"/>
                    </a:solidFill>
                  </a:tcPr>
                </a:tc>
                <a:tc>
                  <a:txBody>
                    <a:bodyPr/>
                    <a:lstStyle/>
                    <a:p>
                      <a:pPr algn="l" rtl="0" fontAlgn="base"/>
                      <a:r>
                        <a:rPr lang="en-GB" sz="2000" b="0" i="0" dirty="0">
                          <a:effectLst/>
                          <a:latin typeface="Calibri"/>
                        </a:rPr>
                        <a:t>Presentation  </a:t>
                      </a:r>
                      <a:endParaRPr lang="en-GB" sz="3200" b="0" i="0" dirty="0">
                        <a:effectLst/>
                      </a:endParaRPr>
                    </a:p>
                  </a:txBody>
                  <a:tcPr>
                    <a:lnL w="9525" cap="flat" cmpd="sng" algn="ctr">
                      <a:solidFill>
                        <a:srgbClr val="90A007"/>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FBE4D5"/>
                    </a:solidFill>
                  </a:tcPr>
                </a:tc>
                <a:tc>
                  <a:txBody>
                    <a:bodyPr/>
                    <a:lstStyle/>
                    <a:p>
                      <a:pPr algn="l" rtl="0" fontAlgn="base"/>
                      <a:r>
                        <a:rPr lang="en-GB" sz="2000" b="0" i="0" dirty="0" smtClean="0">
                          <a:effectLst/>
                          <a:latin typeface="Calibri"/>
                        </a:rPr>
                        <a:t>3</a:t>
                      </a:r>
                      <a:r>
                        <a:rPr lang="en-GB" sz="2000" b="0" i="0" baseline="0" dirty="0" smtClean="0">
                          <a:effectLst/>
                          <a:latin typeface="Calibri"/>
                        </a:rPr>
                        <a:t> April</a:t>
                      </a:r>
                      <a:r>
                        <a:rPr lang="en-GB" sz="2000" b="0" i="0" dirty="0" smtClean="0">
                          <a:effectLst/>
                          <a:latin typeface="Calibri"/>
                        </a:rPr>
                        <a:t> </a:t>
                      </a:r>
                      <a:r>
                        <a:rPr lang="en-GB" sz="2000" b="0" i="0" dirty="0">
                          <a:effectLst/>
                          <a:latin typeface="Calibri"/>
                        </a:rPr>
                        <a:t>2019 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90A007"/>
                      </a:solidFill>
                      <a:prstDash val="solid"/>
                      <a:round/>
                      <a:headEnd type="none" w="med" len="med"/>
                      <a:tailEnd type="none" w="med" len="med"/>
                    </a:lnR>
                    <a:lnT w="9525" cap="flat" cmpd="sng" algn="ctr">
                      <a:solidFill>
                        <a:srgbClr val="F09086"/>
                      </a:solidFill>
                      <a:prstDash val="solid"/>
                      <a:round/>
                      <a:headEnd type="none" w="med" len="med"/>
                      <a:tailEnd type="none" w="med" len="med"/>
                    </a:lnT>
                    <a:lnB w="9525" cap="flat" cmpd="sng" algn="ctr">
                      <a:solidFill>
                        <a:srgbClr val="90A007"/>
                      </a:solidFill>
                      <a:prstDash val="solid"/>
                      <a:round/>
                      <a:headEnd type="none" w="med" len="med"/>
                      <a:tailEnd type="none" w="med" len="med"/>
                    </a:lnB>
                    <a:solidFill>
                      <a:srgbClr val="FBE4D5"/>
                    </a:solidFill>
                  </a:tcPr>
                </a:tc>
                <a:tc>
                  <a:txBody>
                    <a:bodyPr/>
                    <a:lstStyle/>
                    <a:p>
                      <a:pPr algn="l" rtl="0" fontAlgn="base"/>
                      <a:r>
                        <a:rPr lang="en-GB" sz="2000" b="0" i="0">
                          <a:effectLst/>
                          <a:latin typeface="Calibri"/>
                        </a:rPr>
                        <a:t>16 May 2019  </a:t>
                      </a:r>
                      <a:endParaRPr lang="en-GB" sz="3200" b="0" i="0">
                        <a:effectLst/>
                      </a:endParaRPr>
                    </a:p>
                  </a:txBody>
                  <a:tcPr>
                    <a:lnL w="9525" cap="flat" cmpd="sng" algn="ctr">
                      <a:solidFill>
                        <a:srgbClr val="90A007"/>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FBE4D5"/>
                    </a:solidFill>
                  </a:tcPr>
                </a:tc>
              </a:tr>
              <a:tr h="734481">
                <a:tc>
                  <a:txBody>
                    <a:bodyPr/>
                    <a:lstStyle/>
                    <a:p>
                      <a:pPr algn="l" rtl="0" fontAlgn="base"/>
                      <a:r>
                        <a:rPr lang="en-GB" sz="2000" b="0" i="0">
                          <a:effectLst/>
                          <a:latin typeface="Calibri"/>
                        </a:rPr>
                        <a:t>ECCH7002  </a:t>
                      </a:r>
                      <a:endParaRPr lang="en-GB" sz="3200" b="0" i="0">
                        <a:effectLst/>
                      </a:endParaRPr>
                    </a:p>
                  </a:txBody>
                  <a:tcPr>
                    <a:lnL w="9525" cap="flat" cmpd="sng" algn="ctr">
                      <a:solidFill>
                        <a:srgbClr val="A000F5"/>
                      </a:solidFill>
                      <a:prstDash val="solid"/>
                      <a:round/>
                      <a:headEnd type="none" w="med" len="med"/>
                      <a:tailEnd type="none" w="med" len="med"/>
                    </a:lnL>
                    <a:lnR w="9525" cap="flat" cmpd="sng" algn="ctr">
                      <a:solidFill>
                        <a:srgbClr val="A000F5"/>
                      </a:solidFill>
                      <a:prstDash val="solid"/>
                      <a:round/>
                      <a:headEnd type="none" w="med" len="med"/>
                      <a:tailEnd type="none" w="med" len="med"/>
                    </a:lnR>
                    <a:lnT w="9525" cap="flat" cmpd="sng" algn="ctr">
                      <a:solidFill>
                        <a:srgbClr val="90A007"/>
                      </a:solidFill>
                      <a:prstDash val="solid"/>
                      <a:round/>
                      <a:headEnd type="none" w="med" len="med"/>
                      <a:tailEnd type="none" w="med" len="med"/>
                    </a:lnT>
                    <a:lnB w="9525" cap="flat" cmpd="sng" algn="ctr">
                      <a:solidFill>
                        <a:srgbClr val="A000F5"/>
                      </a:solidFill>
                      <a:prstDash val="solid"/>
                      <a:round/>
                      <a:headEnd type="none" w="med" len="med"/>
                      <a:tailEnd type="none" w="med" len="med"/>
                    </a:lnB>
                    <a:solidFill>
                      <a:srgbClr val="D0CECE"/>
                    </a:solidFill>
                  </a:tcPr>
                </a:tc>
                <a:tc>
                  <a:txBody>
                    <a:bodyPr/>
                    <a:lstStyle/>
                    <a:p>
                      <a:pPr algn="l" rtl="0" fontAlgn="base"/>
                      <a:r>
                        <a:rPr lang="en-GB" sz="2000" b="0" i="0" dirty="0">
                          <a:effectLst/>
                          <a:latin typeface="Calibri"/>
                        </a:rPr>
                        <a:t>Practice Log </a:t>
                      </a:r>
                      <a:endParaRPr lang="en-GB" sz="3200" b="0" i="0" dirty="0">
                        <a:effectLst/>
                      </a:endParaRPr>
                    </a:p>
                  </a:txBody>
                  <a:tcPr>
                    <a:lnL w="9525" cap="flat" cmpd="sng" algn="ctr">
                      <a:solidFill>
                        <a:srgbClr val="A000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0CECE"/>
                    </a:solidFill>
                  </a:tcPr>
                </a:tc>
                <a:tc>
                  <a:txBody>
                    <a:bodyPr/>
                    <a:lstStyle/>
                    <a:p>
                      <a:pPr algn="l" rtl="0" fontAlgn="base"/>
                      <a:r>
                        <a:rPr lang="en-GB" sz="2000" b="0" i="0">
                          <a:effectLst/>
                          <a:latin typeface="Calibri"/>
                        </a:rPr>
                        <a:t>5 April 2019 </a:t>
                      </a:r>
                      <a:endParaRPr lang="en-GB" sz="3200" b="0" i="0">
                        <a:effectLst/>
                      </a:endParaRPr>
                    </a:p>
                  </a:txBody>
                  <a:tcPr>
                    <a:lnL w="9525" cap="flat" cmpd="sng" algn="ctr">
                      <a:solidFill>
                        <a:srgbClr val="E009F5"/>
                      </a:solidFill>
                      <a:prstDash val="solid"/>
                      <a:round/>
                      <a:headEnd type="none" w="med" len="med"/>
                      <a:tailEnd type="none" w="med" len="med"/>
                    </a:lnL>
                    <a:lnR w="9525" cap="flat" cmpd="sng" algn="ctr">
                      <a:solidFill>
                        <a:srgbClr val="A000F5"/>
                      </a:solidFill>
                      <a:prstDash val="solid"/>
                      <a:round/>
                      <a:headEnd type="none" w="med" len="med"/>
                      <a:tailEnd type="none" w="med" len="med"/>
                    </a:lnR>
                    <a:lnT w="9525" cap="flat" cmpd="sng" algn="ctr">
                      <a:solidFill>
                        <a:srgbClr val="90A007"/>
                      </a:solidFill>
                      <a:prstDash val="solid"/>
                      <a:round/>
                      <a:headEnd type="none" w="med" len="med"/>
                      <a:tailEnd type="none" w="med" len="med"/>
                    </a:lnT>
                    <a:lnB w="9525" cap="flat" cmpd="sng" algn="ctr">
                      <a:solidFill>
                        <a:srgbClr val="A000F5"/>
                      </a:solidFill>
                      <a:prstDash val="solid"/>
                      <a:round/>
                      <a:headEnd type="none" w="med" len="med"/>
                      <a:tailEnd type="none" w="med" len="med"/>
                    </a:lnB>
                    <a:solidFill>
                      <a:srgbClr val="D0CECE"/>
                    </a:solidFill>
                  </a:tcPr>
                </a:tc>
                <a:tc>
                  <a:txBody>
                    <a:bodyPr/>
                    <a:lstStyle/>
                    <a:p>
                      <a:pPr algn="l" rtl="0" fontAlgn="base"/>
                      <a:r>
                        <a:rPr lang="en-GB" sz="2000" b="0" i="0">
                          <a:effectLst/>
                          <a:latin typeface="Calibri"/>
                        </a:rPr>
                        <a:t>24 May 2019 </a:t>
                      </a:r>
                      <a:endParaRPr lang="en-GB" sz="3200" b="0" i="0">
                        <a:effectLst/>
                      </a:endParaRPr>
                    </a:p>
                  </a:txBody>
                  <a:tcPr>
                    <a:lnL w="9525" cap="flat" cmpd="sng" algn="ctr">
                      <a:solidFill>
                        <a:srgbClr val="A000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0CECE"/>
                    </a:solidFill>
                  </a:tcPr>
                </a:tc>
              </a:tr>
              <a:tr h="1224137">
                <a:tc>
                  <a:txBody>
                    <a:bodyPr/>
                    <a:lstStyle/>
                    <a:p>
                      <a:pPr algn="l" rtl="0" fontAlgn="base"/>
                      <a:r>
                        <a:rPr lang="en-GB" sz="2000" b="0" i="0">
                          <a:effectLst/>
                          <a:latin typeface="Calibri"/>
                        </a:rPr>
                        <a:t>ECCH7002 </a:t>
                      </a:r>
                      <a:endParaRPr lang="en-GB" sz="3200" b="0" i="0">
                        <a:effectLst/>
                      </a:endParaRPr>
                    </a:p>
                  </a:txBody>
                  <a:tcPr>
                    <a:lnL w="9525" cap="flat" cmpd="sng" algn="ctr">
                      <a:solidFill>
                        <a:srgbClr val="E09786"/>
                      </a:solidFill>
                      <a:prstDash val="solid"/>
                      <a:round/>
                      <a:headEnd type="none" w="med" len="med"/>
                      <a:tailEnd type="none" w="med" len="med"/>
                    </a:lnL>
                    <a:lnR w="9525" cap="flat" cmpd="sng" algn="ctr">
                      <a:solidFill>
                        <a:srgbClr val="E09786"/>
                      </a:solidFill>
                      <a:prstDash val="solid"/>
                      <a:round/>
                      <a:headEnd type="none" w="med" len="med"/>
                      <a:tailEnd type="none" w="med" len="med"/>
                    </a:lnR>
                    <a:lnT w="9525" cap="flat" cmpd="sng" algn="ctr">
                      <a:solidFill>
                        <a:srgbClr val="A000F5"/>
                      </a:solidFill>
                      <a:prstDash val="solid"/>
                      <a:round/>
                      <a:headEnd type="none" w="med" len="med"/>
                      <a:tailEnd type="none" w="med" len="med"/>
                    </a:lnT>
                    <a:lnB w="9525" cap="flat" cmpd="sng" algn="ctr">
                      <a:solidFill>
                        <a:srgbClr val="E09786"/>
                      </a:solidFill>
                      <a:prstDash val="solid"/>
                      <a:round/>
                      <a:headEnd type="none" w="med" len="med"/>
                      <a:tailEnd type="none" w="med" len="med"/>
                    </a:lnB>
                    <a:solidFill>
                      <a:srgbClr val="D0CECE"/>
                    </a:solidFill>
                  </a:tcPr>
                </a:tc>
                <a:tc>
                  <a:txBody>
                    <a:bodyPr/>
                    <a:lstStyle/>
                    <a:p>
                      <a:pPr algn="l" rtl="0" fontAlgn="base"/>
                      <a:r>
                        <a:rPr lang="en-GB" sz="2000" b="0" i="0" dirty="0">
                          <a:effectLst/>
                          <a:latin typeface="Calibri"/>
                        </a:rPr>
                        <a:t>Reflective Account </a:t>
                      </a:r>
                      <a:endParaRPr lang="en-GB" sz="3200" b="0" i="0" dirty="0">
                        <a:effectLst/>
                      </a:endParaRPr>
                    </a:p>
                  </a:txBody>
                  <a:tcPr>
                    <a:lnL w="9525" cap="flat" cmpd="sng" algn="ctr">
                      <a:solidFill>
                        <a:srgbClr val="E09786"/>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0CECE"/>
                    </a:solidFill>
                  </a:tcPr>
                </a:tc>
                <a:tc>
                  <a:txBody>
                    <a:bodyPr/>
                    <a:lstStyle/>
                    <a:p>
                      <a:pPr algn="l" rtl="0" fontAlgn="base"/>
                      <a:r>
                        <a:rPr lang="en-GB" sz="2000" b="0" i="0" dirty="0">
                          <a:effectLst/>
                          <a:latin typeface="Calibri"/>
                        </a:rPr>
                        <a:t>5 April 2019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E09786"/>
                      </a:solidFill>
                      <a:prstDash val="solid"/>
                      <a:round/>
                      <a:headEnd type="none" w="med" len="med"/>
                      <a:tailEnd type="none" w="med" len="med"/>
                    </a:lnR>
                    <a:lnT w="9525" cap="flat" cmpd="sng" algn="ctr">
                      <a:solidFill>
                        <a:srgbClr val="A000F5"/>
                      </a:solidFill>
                      <a:prstDash val="solid"/>
                      <a:round/>
                      <a:headEnd type="none" w="med" len="med"/>
                      <a:tailEnd type="none" w="med" len="med"/>
                    </a:lnT>
                    <a:lnB w="9525" cap="flat" cmpd="sng" algn="ctr">
                      <a:solidFill>
                        <a:srgbClr val="E09786"/>
                      </a:solidFill>
                      <a:prstDash val="solid"/>
                      <a:round/>
                      <a:headEnd type="none" w="med" len="med"/>
                      <a:tailEnd type="none" w="med" len="med"/>
                    </a:lnB>
                    <a:solidFill>
                      <a:srgbClr val="D0CECE"/>
                    </a:solidFill>
                  </a:tcPr>
                </a:tc>
                <a:tc>
                  <a:txBody>
                    <a:bodyPr/>
                    <a:lstStyle/>
                    <a:p>
                      <a:pPr algn="l" rtl="0" fontAlgn="base"/>
                      <a:r>
                        <a:rPr lang="en-GB" sz="2000" b="0" i="0">
                          <a:effectLst/>
                          <a:latin typeface="Calibri"/>
                        </a:rPr>
                        <a:t>24 May 2019 </a:t>
                      </a:r>
                      <a:endParaRPr lang="en-GB" sz="3200" b="0" i="0">
                        <a:effectLst/>
                      </a:endParaRPr>
                    </a:p>
                  </a:txBody>
                  <a:tcPr>
                    <a:lnL w="9525" cap="flat" cmpd="sng" algn="ctr">
                      <a:solidFill>
                        <a:srgbClr val="E09786"/>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D0CECE"/>
                    </a:solidFill>
                  </a:tcPr>
                </a:tc>
              </a:tr>
              <a:tr h="734481">
                <a:tc>
                  <a:txBody>
                    <a:bodyPr/>
                    <a:lstStyle/>
                    <a:p>
                      <a:pPr algn="l" rtl="0" fontAlgn="base"/>
                      <a:r>
                        <a:rPr lang="en-GB" sz="2000" b="0" i="0">
                          <a:effectLst/>
                          <a:latin typeface="Calibri"/>
                        </a:rPr>
                        <a:t>ECCH7003  </a:t>
                      </a:r>
                      <a:endParaRPr lang="en-GB" sz="3200" b="0" i="0">
                        <a:effectLst/>
                      </a:endParaRPr>
                    </a:p>
                  </a:txBody>
                  <a:tcPr>
                    <a:lnL w="9525" cap="flat" cmpd="sng" algn="ctr">
                      <a:solidFill>
                        <a:srgbClr val="1002F5"/>
                      </a:solidFill>
                      <a:prstDash val="solid"/>
                      <a:round/>
                      <a:headEnd type="none" w="med" len="med"/>
                      <a:tailEnd type="none" w="med" len="med"/>
                    </a:lnL>
                    <a:lnR w="9525" cap="flat" cmpd="sng" algn="ctr">
                      <a:solidFill>
                        <a:srgbClr val="1002F5"/>
                      </a:solidFill>
                      <a:prstDash val="solid"/>
                      <a:round/>
                      <a:headEnd type="none" w="med" len="med"/>
                      <a:tailEnd type="none" w="med" len="med"/>
                    </a:lnR>
                    <a:lnT w="9525" cap="flat" cmpd="sng" algn="ctr">
                      <a:solidFill>
                        <a:srgbClr val="E09786"/>
                      </a:solidFill>
                      <a:prstDash val="solid"/>
                      <a:round/>
                      <a:headEnd type="none" w="med" len="med"/>
                      <a:tailEnd type="none" w="med" len="med"/>
                    </a:lnT>
                    <a:lnB w="9525" cap="flat" cmpd="sng" algn="ctr">
                      <a:solidFill>
                        <a:srgbClr val="1002F5"/>
                      </a:solidFill>
                      <a:prstDash val="solid"/>
                      <a:round/>
                      <a:headEnd type="none" w="med" len="med"/>
                      <a:tailEnd type="none" w="med" len="med"/>
                    </a:lnB>
                    <a:solidFill>
                      <a:srgbClr val="E2EFD9"/>
                    </a:solidFill>
                  </a:tcPr>
                </a:tc>
                <a:tc>
                  <a:txBody>
                    <a:bodyPr/>
                    <a:lstStyle/>
                    <a:p>
                      <a:pPr algn="l" rtl="0" fontAlgn="base"/>
                      <a:r>
                        <a:rPr lang="en-GB" sz="2000" b="0" i="0" dirty="0">
                          <a:effectLst/>
                          <a:latin typeface="Calibri"/>
                        </a:rPr>
                        <a:t>Web Resource </a:t>
                      </a:r>
                      <a:endParaRPr lang="en-GB" sz="3200" b="0" i="0" dirty="0">
                        <a:effectLst/>
                      </a:endParaRPr>
                    </a:p>
                  </a:txBody>
                  <a:tcPr>
                    <a:lnL w="9525" cap="flat" cmpd="sng" algn="ctr">
                      <a:solidFill>
                        <a:srgbClr val="1002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2EFD9"/>
                    </a:solidFill>
                  </a:tcPr>
                </a:tc>
                <a:tc>
                  <a:txBody>
                    <a:bodyPr/>
                    <a:lstStyle/>
                    <a:p>
                      <a:pPr algn="l" rtl="0" fontAlgn="base"/>
                      <a:r>
                        <a:rPr lang="en-GB" sz="2000" b="0" i="0" dirty="0" smtClean="0">
                          <a:effectLst/>
                          <a:latin typeface="Calibri"/>
                        </a:rPr>
                        <a:t>29</a:t>
                      </a:r>
                      <a:r>
                        <a:rPr lang="en-GB" sz="2000" b="0" i="0" baseline="30000" dirty="0" smtClean="0">
                          <a:effectLst/>
                          <a:latin typeface="Calibri"/>
                        </a:rPr>
                        <a:t>th</a:t>
                      </a:r>
                      <a:r>
                        <a:rPr lang="en-GB" sz="2000" b="0" i="0" baseline="0" dirty="0" smtClean="0">
                          <a:effectLst/>
                          <a:latin typeface="Calibri"/>
                        </a:rPr>
                        <a:t> April</a:t>
                      </a:r>
                      <a:r>
                        <a:rPr lang="en-GB" sz="2000" b="0" i="0" dirty="0" smtClean="0">
                          <a:effectLst/>
                          <a:latin typeface="Calibri"/>
                        </a:rPr>
                        <a:t> </a:t>
                      </a:r>
                      <a:r>
                        <a:rPr lang="en-GB" sz="2000" b="0" i="0" dirty="0">
                          <a:effectLst/>
                          <a:latin typeface="Calibri"/>
                        </a:rPr>
                        <a:t>2019 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1002F5"/>
                      </a:solidFill>
                      <a:prstDash val="solid"/>
                      <a:round/>
                      <a:headEnd type="none" w="med" len="med"/>
                      <a:tailEnd type="none" w="med" len="med"/>
                    </a:lnR>
                    <a:lnT w="9525" cap="flat" cmpd="sng" algn="ctr">
                      <a:solidFill>
                        <a:srgbClr val="E09786"/>
                      </a:solidFill>
                      <a:prstDash val="solid"/>
                      <a:round/>
                      <a:headEnd type="none" w="med" len="med"/>
                      <a:tailEnd type="none" w="med" len="med"/>
                    </a:lnT>
                    <a:lnB w="9525" cap="flat" cmpd="sng" algn="ctr">
                      <a:solidFill>
                        <a:srgbClr val="1002F5"/>
                      </a:solidFill>
                      <a:prstDash val="solid"/>
                      <a:round/>
                      <a:headEnd type="none" w="med" len="med"/>
                      <a:tailEnd type="none" w="med" len="med"/>
                    </a:lnB>
                    <a:solidFill>
                      <a:srgbClr val="E2EFD9"/>
                    </a:solidFill>
                  </a:tcPr>
                </a:tc>
                <a:tc>
                  <a:txBody>
                    <a:bodyPr/>
                    <a:lstStyle/>
                    <a:p>
                      <a:pPr algn="l" rtl="0" fontAlgn="base"/>
                      <a:r>
                        <a:rPr lang="en-GB" sz="2000" b="0" i="0">
                          <a:effectLst/>
                          <a:latin typeface="Calibri"/>
                        </a:rPr>
                        <a:t>5 June 2019 </a:t>
                      </a:r>
                      <a:endParaRPr lang="en-GB" sz="3200" b="0" i="0">
                        <a:effectLst/>
                      </a:endParaRPr>
                    </a:p>
                  </a:txBody>
                  <a:tcPr>
                    <a:lnL w="9525" cap="flat" cmpd="sng" algn="ctr">
                      <a:solidFill>
                        <a:srgbClr val="1002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E2EFD9"/>
                    </a:solidFill>
                  </a:tcPr>
                </a:tc>
              </a:tr>
              <a:tr h="734481">
                <a:tc>
                  <a:txBody>
                    <a:bodyPr/>
                    <a:lstStyle/>
                    <a:p>
                      <a:pPr algn="l" rtl="0" fontAlgn="base"/>
                      <a:r>
                        <a:rPr lang="en-GB" sz="2000" b="0" i="0">
                          <a:effectLst/>
                          <a:latin typeface="Calibri"/>
                        </a:rPr>
                        <a:t>ECCH7004 </a:t>
                      </a:r>
                      <a:endParaRPr lang="en-GB" sz="3200" b="0" i="0">
                        <a:effectLst/>
                      </a:endParaRPr>
                    </a:p>
                  </a:txBody>
                  <a:tcPr>
                    <a:lnL w="9525" cap="flat" cmpd="sng" algn="ctr">
                      <a:solidFill>
                        <a:srgbClr val="20E9ED"/>
                      </a:solidFill>
                      <a:prstDash val="solid"/>
                      <a:round/>
                      <a:headEnd type="none" w="med" len="med"/>
                      <a:tailEnd type="none" w="med" len="med"/>
                    </a:lnL>
                    <a:lnR w="9525" cap="flat" cmpd="sng" algn="ctr">
                      <a:solidFill>
                        <a:srgbClr val="20E9ED"/>
                      </a:solidFill>
                      <a:prstDash val="solid"/>
                      <a:round/>
                      <a:headEnd type="none" w="med" len="med"/>
                      <a:tailEnd type="none" w="med" len="med"/>
                    </a:lnR>
                    <a:lnT w="9525" cap="flat" cmpd="sng" algn="ctr">
                      <a:solidFill>
                        <a:srgbClr val="1002F5"/>
                      </a:solidFill>
                      <a:prstDash val="solid"/>
                      <a:round/>
                      <a:headEnd type="none" w="med" len="med"/>
                      <a:tailEnd type="none" w="med" len="med"/>
                    </a:lnT>
                    <a:lnB w="9525" cap="flat" cmpd="sng" algn="ctr">
                      <a:solidFill>
                        <a:srgbClr val="20E9ED"/>
                      </a:solidFill>
                      <a:prstDash val="solid"/>
                      <a:round/>
                      <a:headEnd type="none" w="med" len="med"/>
                      <a:tailEnd type="none" w="med" len="med"/>
                    </a:lnB>
                    <a:solidFill>
                      <a:srgbClr val="FBE4D5"/>
                    </a:solidFill>
                  </a:tcPr>
                </a:tc>
                <a:tc>
                  <a:txBody>
                    <a:bodyPr/>
                    <a:lstStyle/>
                    <a:p>
                      <a:pPr algn="l" rtl="0" fontAlgn="base"/>
                      <a:r>
                        <a:rPr lang="en-GB" sz="2000" b="0" i="0">
                          <a:effectLst/>
                          <a:latin typeface="Calibri"/>
                        </a:rPr>
                        <a:t>Assignment  </a:t>
                      </a:r>
                      <a:endParaRPr lang="en-GB" sz="3200" b="0" i="0">
                        <a:effectLst/>
                      </a:endParaRPr>
                    </a:p>
                  </a:txBody>
                  <a:tcPr>
                    <a:lnL w="9525" cap="flat" cmpd="sng" algn="ctr">
                      <a:solidFill>
                        <a:srgbClr val="20E9ED"/>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FBE4D5"/>
                    </a:solidFill>
                  </a:tcPr>
                </a:tc>
                <a:tc>
                  <a:txBody>
                    <a:bodyPr/>
                    <a:lstStyle/>
                    <a:p>
                      <a:pPr algn="l" rtl="0" fontAlgn="base"/>
                      <a:r>
                        <a:rPr lang="en-GB" sz="2000" b="0" i="0" dirty="0" smtClean="0">
                          <a:effectLst/>
                          <a:latin typeface="Calibri"/>
                        </a:rPr>
                        <a:t>29</a:t>
                      </a:r>
                      <a:r>
                        <a:rPr lang="en-GB" sz="2000" b="0" i="0" baseline="30000" dirty="0" smtClean="0">
                          <a:effectLst/>
                          <a:latin typeface="Calibri"/>
                        </a:rPr>
                        <a:t>th</a:t>
                      </a:r>
                      <a:r>
                        <a:rPr lang="en-GB" sz="2000" b="0" i="0" baseline="0" dirty="0" smtClean="0">
                          <a:effectLst/>
                          <a:latin typeface="Calibri"/>
                        </a:rPr>
                        <a:t> April</a:t>
                      </a:r>
                      <a:r>
                        <a:rPr lang="en-GB" sz="2000" b="0" i="0" dirty="0" smtClean="0">
                          <a:effectLst/>
                          <a:latin typeface="Calibri"/>
                        </a:rPr>
                        <a:t> </a:t>
                      </a:r>
                      <a:r>
                        <a:rPr lang="en-GB" sz="2000" b="0" i="0" dirty="0">
                          <a:effectLst/>
                          <a:latin typeface="Calibri"/>
                        </a:rPr>
                        <a:t>2019 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20E9ED"/>
                      </a:solidFill>
                      <a:prstDash val="solid"/>
                      <a:round/>
                      <a:headEnd type="none" w="med" len="med"/>
                      <a:tailEnd type="none" w="med" len="med"/>
                    </a:lnR>
                    <a:lnT w="9525" cap="flat" cmpd="sng" algn="ctr">
                      <a:solidFill>
                        <a:srgbClr val="1002F5"/>
                      </a:solidFill>
                      <a:prstDash val="solid"/>
                      <a:round/>
                      <a:headEnd type="none" w="med" len="med"/>
                      <a:tailEnd type="none" w="med" len="med"/>
                    </a:lnT>
                    <a:lnB w="9525" cap="flat" cmpd="sng" algn="ctr">
                      <a:solidFill>
                        <a:srgbClr val="20E9ED"/>
                      </a:solidFill>
                      <a:prstDash val="solid"/>
                      <a:round/>
                      <a:headEnd type="none" w="med" len="med"/>
                      <a:tailEnd type="none" w="med" len="med"/>
                    </a:lnB>
                    <a:solidFill>
                      <a:srgbClr val="FBE4D5"/>
                    </a:solidFill>
                  </a:tcPr>
                </a:tc>
                <a:tc>
                  <a:txBody>
                    <a:bodyPr/>
                    <a:lstStyle/>
                    <a:p>
                      <a:pPr algn="l" rtl="0" fontAlgn="base"/>
                      <a:r>
                        <a:rPr lang="en-GB" sz="2000" b="0" i="0" dirty="0">
                          <a:effectLst/>
                          <a:latin typeface="Calibri"/>
                        </a:rPr>
                        <a:t>5 June 2019 </a:t>
                      </a:r>
                      <a:endParaRPr lang="en-GB" sz="3200" b="0" i="0" dirty="0">
                        <a:effectLst/>
                      </a:endParaRPr>
                    </a:p>
                  </a:txBody>
                  <a:tcPr>
                    <a:lnL w="9525" cap="flat" cmpd="sng" algn="ctr">
                      <a:solidFill>
                        <a:srgbClr val="20E9ED"/>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FBE4D5"/>
                    </a:solidFill>
                  </a:tcPr>
                </a:tc>
              </a:tr>
              <a:tr h="1224137">
                <a:tc>
                  <a:txBody>
                    <a:bodyPr/>
                    <a:lstStyle/>
                    <a:p>
                      <a:pPr algn="l" rtl="0" fontAlgn="base"/>
                      <a:r>
                        <a:rPr lang="en-GB" sz="2000" b="0" i="0">
                          <a:effectLst/>
                          <a:latin typeface="Calibri"/>
                        </a:rPr>
                        <a:t>ECGE7002Q  </a:t>
                      </a:r>
                      <a:endParaRPr lang="en-GB" sz="3200" b="0" i="0">
                        <a:effectLst/>
                      </a:endParaRPr>
                    </a:p>
                  </a:txBody>
                  <a:tcPr>
                    <a:lnL w="9525" cap="flat" cmpd="sng" algn="ctr">
                      <a:solidFill>
                        <a:srgbClr val="1004F5"/>
                      </a:solidFill>
                      <a:prstDash val="solid"/>
                      <a:round/>
                      <a:headEnd type="none" w="med" len="med"/>
                      <a:tailEnd type="none" w="med" len="med"/>
                    </a:lnL>
                    <a:lnR w="9525" cap="flat" cmpd="sng" algn="ctr">
                      <a:solidFill>
                        <a:srgbClr val="1004F5"/>
                      </a:solidFill>
                      <a:prstDash val="solid"/>
                      <a:round/>
                      <a:headEnd type="none" w="med" len="med"/>
                      <a:tailEnd type="none" w="med" len="med"/>
                    </a:lnR>
                    <a:lnT w="9525" cap="flat" cmpd="sng" algn="ctr">
                      <a:solidFill>
                        <a:srgbClr val="20E9ED"/>
                      </a:solidFill>
                      <a:prstDash val="solid"/>
                      <a:round/>
                      <a:headEnd type="none" w="med" len="med"/>
                      <a:tailEnd type="none" w="med" len="med"/>
                    </a:lnT>
                    <a:lnB w="9525" cap="flat" cmpd="sng" algn="ctr">
                      <a:solidFill>
                        <a:srgbClr val="1004F5"/>
                      </a:solidFill>
                      <a:prstDash val="solid"/>
                      <a:round/>
                      <a:headEnd type="none" w="med" len="med"/>
                      <a:tailEnd type="none" w="med" len="med"/>
                    </a:lnB>
                    <a:solidFill>
                      <a:srgbClr val="FFFF00"/>
                    </a:solidFill>
                  </a:tcPr>
                </a:tc>
                <a:tc>
                  <a:txBody>
                    <a:bodyPr/>
                    <a:lstStyle/>
                    <a:p>
                      <a:pPr algn="l" rtl="0" fontAlgn="base"/>
                      <a:r>
                        <a:rPr lang="en-GB" sz="2000" b="0" i="0">
                          <a:effectLst/>
                          <a:latin typeface="Calibri"/>
                        </a:rPr>
                        <a:t>Dissertation  </a:t>
                      </a:r>
                      <a:endParaRPr lang="en-GB" sz="3200" b="0" i="0">
                        <a:effectLst/>
                      </a:endParaRPr>
                    </a:p>
                  </a:txBody>
                  <a:tcPr>
                    <a:lnL w="9525" cap="flat" cmpd="sng" algn="ctr">
                      <a:solidFill>
                        <a:srgbClr val="1004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FFFF00"/>
                    </a:solidFill>
                  </a:tcPr>
                </a:tc>
                <a:tc>
                  <a:txBody>
                    <a:bodyPr/>
                    <a:lstStyle/>
                    <a:p>
                      <a:pPr algn="l" rtl="0" fontAlgn="base"/>
                      <a:r>
                        <a:rPr lang="en-GB" sz="2000" b="0" i="0" dirty="0">
                          <a:effectLst/>
                          <a:latin typeface="Calibri"/>
                        </a:rPr>
                        <a:t>30 August 2019  </a:t>
                      </a:r>
                      <a:endParaRPr lang="en-GB" sz="3200" b="0" i="0" dirty="0">
                        <a:effectLst/>
                      </a:endParaRPr>
                    </a:p>
                  </a:txBody>
                  <a:tcPr>
                    <a:lnL w="9525" cap="flat" cmpd="sng" algn="ctr">
                      <a:solidFill>
                        <a:srgbClr val="E009F5"/>
                      </a:solidFill>
                      <a:prstDash val="solid"/>
                      <a:round/>
                      <a:headEnd type="none" w="med" len="med"/>
                      <a:tailEnd type="none" w="med" len="med"/>
                    </a:lnL>
                    <a:lnR w="9525" cap="flat" cmpd="sng" algn="ctr">
                      <a:solidFill>
                        <a:srgbClr val="1004F5"/>
                      </a:solidFill>
                      <a:prstDash val="solid"/>
                      <a:round/>
                      <a:headEnd type="none" w="med" len="med"/>
                      <a:tailEnd type="none" w="med" len="med"/>
                    </a:lnR>
                    <a:lnT w="9525" cap="flat" cmpd="sng" algn="ctr">
                      <a:solidFill>
                        <a:srgbClr val="20E9ED"/>
                      </a:solidFill>
                      <a:prstDash val="solid"/>
                      <a:round/>
                      <a:headEnd type="none" w="med" len="med"/>
                      <a:tailEnd type="none" w="med" len="med"/>
                    </a:lnT>
                    <a:lnB w="9525" cap="flat" cmpd="sng" algn="ctr">
                      <a:solidFill>
                        <a:srgbClr val="1004F5"/>
                      </a:solidFill>
                      <a:prstDash val="solid"/>
                      <a:round/>
                      <a:headEnd type="none" w="med" len="med"/>
                      <a:tailEnd type="none" w="med" len="med"/>
                    </a:lnB>
                    <a:solidFill>
                      <a:srgbClr val="FFFF00"/>
                    </a:solidFill>
                  </a:tcPr>
                </a:tc>
                <a:tc>
                  <a:txBody>
                    <a:bodyPr/>
                    <a:lstStyle/>
                    <a:p>
                      <a:pPr algn="l" rtl="0" fontAlgn="base"/>
                      <a:r>
                        <a:rPr lang="en-GB" sz="2000" b="0" i="0" dirty="0">
                          <a:effectLst/>
                          <a:latin typeface="Calibri"/>
                        </a:rPr>
                        <a:t>27 September 2019  </a:t>
                      </a:r>
                      <a:endParaRPr lang="en-GB" sz="3200" b="0" i="0" dirty="0">
                        <a:effectLst/>
                      </a:endParaRPr>
                    </a:p>
                  </a:txBody>
                  <a:tcPr>
                    <a:lnL w="9525" cap="flat" cmpd="sng" algn="ctr">
                      <a:solidFill>
                        <a:srgbClr val="1004F5"/>
                      </a:solidFill>
                      <a:prstDash val="solid"/>
                      <a:round/>
                      <a:headEnd type="none" w="med" len="med"/>
                      <a:tailEnd type="none" w="med" len="med"/>
                    </a:lnL>
                    <a:lnR w="9525" cap="flat" cmpd="sng" algn="ctr">
                      <a:solidFill>
                        <a:srgbClr val="E009F5"/>
                      </a:solidFill>
                      <a:prstDash val="solid"/>
                      <a:round/>
                      <a:headEnd type="none" w="med" len="med"/>
                      <a:tailEnd type="none" w="med" len="med"/>
                    </a:lnR>
                    <a:lnT w="9525" cap="flat" cmpd="sng" algn="ctr">
                      <a:solidFill>
                        <a:srgbClr val="E009F5"/>
                      </a:solidFill>
                      <a:prstDash val="solid"/>
                      <a:round/>
                      <a:headEnd type="none" w="med" len="med"/>
                      <a:tailEnd type="none" w="med" len="med"/>
                    </a:lnT>
                    <a:lnB w="9525" cap="flat" cmpd="sng" algn="ctr">
                      <a:solidFill>
                        <a:srgbClr val="E009F5"/>
                      </a:solidFill>
                      <a:prstDash val="solid"/>
                      <a:round/>
                      <a:headEnd type="none" w="med" len="med"/>
                      <a:tailEnd type="none" w="med" len="med"/>
                    </a:lnB>
                    <a:solidFill>
                      <a:srgbClr val="FFFF00"/>
                    </a:solidFill>
                  </a:tcPr>
                </a:tc>
              </a:tr>
            </a:tbl>
          </a:graphicData>
        </a:graphic>
      </p:graphicFrame>
    </p:spTree>
    <p:extLst>
      <p:ext uri="{BB962C8B-B14F-4D97-AF65-F5344CB8AC3E}">
        <p14:creationId xmlns:p14="http://schemas.microsoft.com/office/powerpoint/2010/main" val="3961015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Wider University Services </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1809750"/>
            <a:ext cx="8096250"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691680" y="5445224"/>
            <a:ext cx="6048672" cy="584775"/>
          </a:xfrm>
          <a:prstGeom prst="rect">
            <a:avLst/>
          </a:prstGeom>
          <a:noFill/>
        </p:spPr>
        <p:txBody>
          <a:bodyPr wrap="square" rtlCol="0">
            <a:spAutoFit/>
          </a:bodyPr>
          <a:lstStyle/>
          <a:p>
            <a:pPr algn="ctr"/>
            <a:r>
              <a:rPr lang="en-GB" sz="3200" dirty="0" smtClean="0">
                <a:hlinkClick r:id="rId3"/>
              </a:rPr>
              <a:t>University Induction Video </a:t>
            </a:r>
            <a:endParaRPr lang="en-GB" sz="3200" dirty="0"/>
          </a:p>
        </p:txBody>
      </p:sp>
    </p:spTree>
    <p:extLst>
      <p:ext uri="{BB962C8B-B14F-4D97-AF65-F5344CB8AC3E}">
        <p14:creationId xmlns:p14="http://schemas.microsoft.com/office/powerpoint/2010/main" val="2239345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Course Representative </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endParaRPr lang="en-GB" dirty="0" smtClean="0">
              <a:hlinkClick r:id="rId2"/>
            </a:endParaRPr>
          </a:p>
          <a:p>
            <a:endParaRPr lang="en-GB" dirty="0" smtClean="0">
              <a:hlinkClick r:id="rId2"/>
            </a:endParaRPr>
          </a:p>
          <a:p>
            <a:pPr marL="0" indent="0">
              <a:buNone/>
            </a:pPr>
            <a:endParaRPr lang="en-GB" dirty="0">
              <a:hlinkClick r:id="rId2"/>
            </a:endParaRPr>
          </a:p>
          <a:p>
            <a:pPr algn="ctr"/>
            <a:r>
              <a:rPr lang="en-GB" dirty="0" smtClean="0">
                <a:hlinkClick r:id="rId2"/>
              </a:rPr>
              <a:t>Choosing a student representative </a:t>
            </a:r>
            <a:endParaRPr lang="en-GB" dirty="0" smtClean="0"/>
          </a:p>
          <a:p>
            <a:endParaRPr lang="en-GB" dirty="0"/>
          </a:p>
          <a:p>
            <a:endParaRPr lang="en-GB" dirty="0"/>
          </a:p>
        </p:txBody>
      </p:sp>
      <p:pic>
        <p:nvPicPr>
          <p:cNvPr id="4" name="Picture 3"/>
          <p:cNvPicPr>
            <a:picLocks noChangeAspect="1"/>
          </p:cNvPicPr>
          <p:nvPr/>
        </p:nvPicPr>
        <p:blipFill rotWithShape="1">
          <a:blip r:embed="rId3"/>
          <a:srcRect b="89910"/>
          <a:stretch/>
        </p:blipFill>
        <p:spPr>
          <a:xfrm>
            <a:off x="899592" y="1916832"/>
            <a:ext cx="7571428" cy="1684780"/>
          </a:xfrm>
          <a:prstGeom prst="rect">
            <a:avLst/>
          </a:prstGeom>
        </p:spPr>
      </p:pic>
    </p:spTree>
    <p:extLst>
      <p:ext uri="{BB962C8B-B14F-4D97-AF65-F5344CB8AC3E}">
        <p14:creationId xmlns:p14="http://schemas.microsoft.com/office/powerpoint/2010/main" val="278590246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Experience </a:t>
            </a:r>
            <a:endParaRPr lang="en-GB" dirty="0"/>
          </a:p>
        </p:txBody>
      </p:sp>
      <p:sp>
        <p:nvSpPr>
          <p:cNvPr id="3" name="Content Placeholder 2"/>
          <p:cNvSpPr>
            <a:spLocks noGrp="1"/>
          </p:cNvSpPr>
          <p:nvPr>
            <p:ph idx="1"/>
          </p:nvPr>
        </p:nvSpPr>
        <p:spPr>
          <a:xfrm>
            <a:off x="4572000" y="1600204"/>
            <a:ext cx="4114800" cy="4525963"/>
          </a:xfrm>
        </p:spPr>
        <p:style>
          <a:lnRef idx="1">
            <a:schemeClr val="accent4"/>
          </a:lnRef>
          <a:fillRef idx="2">
            <a:schemeClr val="accent4"/>
          </a:fillRef>
          <a:effectRef idx="1">
            <a:schemeClr val="accent4"/>
          </a:effectRef>
          <a:fontRef idx="minor">
            <a:schemeClr val="dk1"/>
          </a:fontRef>
        </p:style>
        <p:txBody>
          <a:bodyPr>
            <a:normAutofit lnSpcReduction="10000"/>
          </a:bodyPr>
          <a:lstStyle/>
          <a:p>
            <a:r>
              <a:rPr lang="en-GB" dirty="0" smtClean="0"/>
              <a:t>Opportunity to practically apply theories studied</a:t>
            </a:r>
          </a:p>
          <a:p>
            <a:r>
              <a:rPr lang="en-GB" dirty="0" smtClean="0"/>
              <a:t>Gain valuable experience (CV enhancing)</a:t>
            </a:r>
          </a:p>
          <a:p>
            <a:r>
              <a:rPr lang="en-GB" dirty="0" smtClean="0"/>
              <a:t>Facilitates research opportunities of personal interest </a:t>
            </a:r>
            <a:endParaRPr lang="en-GB" dirty="0"/>
          </a:p>
        </p:txBody>
      </p:sp>
      <p:pic>
        <p:nvPicPr>
          <p:cNvPr id="3075" name="Picture 3" descr="C:\Users\TERRY\AppData\Local\Microsoft\Windows\INetCache\IE\RCMPPI9Y\volunteer5-660x33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2" y="2276872"/>
            <a:ext cx="3287266"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7303036"/>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TotalTime>
  <Words>1070</Words>
  <Application>Microsoft Office PowerPoint</Application>
  <PresentationFormat>On-screen Show (4:3)</PresentationFormat>
  <Paragraphs>216</Paragraphs>
  <Slides>19</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Times New Roman</vt:lpstr>
      <vt:lpstr>Office Theme</vt:lpstr>
      <vt:lpstr>PowerPoint Presentation</vt:lpstr>
      <vt:lpstr>MA Children and Young People</vt:lpstr>
      <vt:lpstr>Croeso! Welcome! </vt:lpstr>
      <vt:lpstr>Today’s Session</vt:lpstr>
      <vt:lpstr> What does the programme involve? </vt:lpstr>
      <vt:lpstr>Programme of Study Handbook </vt:lpstr>
      <vt:lpstr>Modules</vt:lpstr>
      <vt:lpstr>Programme Structure  Strwythur y Rhaglen</vt:lpstr>
      <vt:lpstr>Semester 2 </vt:lpstr>
      <vt:lpstr> Timetable  Semester 1 </vt:lpstr>
      <vt:lpstr>Semester 2 </vt:lpstr>
      <vt:lpstr>Regulations </vt:lpstr>
      <vt:lpstr>Moodle </vt:lpstr>
      <vt:lpstr>Assessment</vt:lpstr>
      <vt:lpstr>PowerPoint Presentation</vt:lpstr>
      <vt:lpstr>PowerPoint Presentation</vt:lpstr>
      <vt:lpstr>Wider University Services </vt:lpstr>
      <vt:lpstr>Course Representative </vt:lpstr>
      <vt:lpstr>Experience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Sarah Stewart</cp:lastModifiedBy>
  <cp:revision>10</cp:revision>
  <dcterms:created xsi:type="dcterms:W3CDTF">2018-09-17T13:24:01Z</dcterms:created>
  <dcterms:modified xsi:type="dcterms:W3CDTF">2018-10-03T13:31:07Z</dcterms:modified>
</cp:coreProperties>
</file>