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6" d="100"/>
          <a:sy n="66" d="100"/>
        </p:scale>
        <p:origin x="38" y="-55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64FA3B-C729-4862-B185-897DAE810086}"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4134444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64FA3B-C729-4862-B185-897DAE810086}"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357820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64FA3B-C729-4862-B185-897DAE810086}"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3624258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64FA3B-C729-4862-B185-897DAE810086}"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66887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64FA3B-C729-4862-B185-897DAE810086}"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996778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64FA3B-C729-4862-B185-897DAE810086}" type="datetimeFigureOut">
              <a:rPr lang="en-GB" smtClean="0"/>
              <a:t>31/10/2025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2078850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64FA3B-C729-4862-B185-897DAE810086}" type="datetimeFigureOut">
              <a:rPr lang="en-GB" smtClean="0"/>
              <a:t>31/10/2025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2967990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5464FA3B-C729-4862-B185-897DAE810086}"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2005847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5464FA3B-C729-4862-B185-897DAE810086}"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4286375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64FA3B-C729-4862-B185-897DAE810086}"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2933626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64FA3B-C729-4862-B185-897DAE810086}"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CC9C77-E93B-49D4-B8D6-5455BDCF08F2}" type="slidenum">
              <a:rPr lang="en-GB" smtClean="0"/>
              <a:t>‹#›</a:t>
            </a:fld>
            <a:endParaRPr lang="en-GB"/>
          </a:p>
        </p:txBody>
      </p:sp>
    </p:spTree>
    <p:extLst>
      <p:ext uri="{BB962C8B-B14F-4D97-AF65-F5344CB8AC3E}">
        <p14:creationId xmlns:p14="http://schemas.microsoft.com/office/powerpoint/2010/main" val="375650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5464FA3B-C729-4862-B185-897DAE810086}" type="datetimeFigureOut">
              <a:rPr lang="en-GB" smtClean="0"/>
              <a:t>31/10/2025</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94CC9C77-E93B-49D4-B8D6-5455BDCF08F2}" type="slidenum">
              <a:rPr lang="en-GB" smtClean="0"/>
              <a:t>‹#›</a:t>
            </a:fld>
            <a:endParaRPr lang="en-GB"/>
          </a:p>
        </p:txBody>
      </p:sp>
    </p:spTree>
    <p:extLst>
      <p:ext uri="{BB962C8B-B14F-4D97-AF65-F5344CB8AC3E}">
        <p14:creationId xmlns:p14="http://schemas.microsoft.com/office/powerpoint/2010/main" val="2732456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nottstraininghub.nhs.uk/news/shinymind-app/" TargetMode="External"/><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hyperlink" Target="https://www.miphealth.org.uk/news/we-waste-so-much-money-trying-to-implement-something-that-doesnt-work/" TargetMode="External"/><Relationship Id="rId13" Type="http://schemas.openxmlformats.org/officeDocument/2006/relationships/hyperlink" Target="https://www.nhsstaffsurveys.com/results/national-results/" TargetMode="External"/><Relationship Id="rId18" Type="http://schemas.openxmlformats.org/officeDocument/2006/relationships/hyperlink" Target="https://journals.lww.com/jinm/fulltext/2024/06040/intervention_package_on_stress_management_.5.aspx" TargetMode="External"/><Relationship Id="rId3" Type="http://schemas.openxmlformats.org/officeDocument/2006/relationships/hyperlink" Target="https://pubmed.ncbi.nlm.nih.gov/39163427/" TargetMode="External"/><Relationship Id="rId7" Type="http://schemas.openxmlformats.org/officeDocument/2006/relationships/hyperlink" Target="https://www.sciencedirect.com/science/article/abs/pii/S0897189716300118" TargetMode="External"/><Relationship Id="rId12" Type="http://schemas.openxmlformats.org/officeDocument/2006/relationships/hyperlink" Target="https://nhscharitiestogether.co.uk/news/research/three-in-four-nhs-staff-struggled-with-their-mental-health-in-the-past-year/" TargetMode="External"/><Relationship Id="rId17" Type="http://schemas.openxmlformats.org/officeDocument/2006/relationships/hyperlink" Target="https://www.nottstraininghub.nhs.uk/news/shinymind-app/" TargetMode="External"/><Relationship Id="rId2" Type="http://schemas.openxmlformats.org/officeDocument/2006/relationships/hyperlink" Target="https://bmchealthservres.biomedcentral.com/articles/10.1186/s12913-025-12663-3" TargetMode="External"/><Relationship Id="rId16" Type="http://schemas.openxmlformats.org/officeDocument/2006/relationships/hyperlink" Target="https://pmc.ncbi.nlm.nih.gov/articles/PMC8094434/" TargetMode="External"/><Relationship Id="rId1" Type="http://schemas.openxmlformats.org/officeDocument/2006/relationships/slideLayout" Target="../slideLayouts/slideLayout7.xml"/><Relationship Id="rId6" Type="http://schemas.openxmlformats.org/officeDocument/2006/relationships/hyperlink" Target="https://www.sciencedirect.com/author/8062520300/seth-a-kaplan" TargetMode="External"/><Relationship Id="rId11" Type="http://schemas.openxmlformats.org/officeDocument/2006/relationships/hyperlink" Target="https://www.humber.nhs.uk/news/nhs-leaders-say-thank-you-to-staff-with-the-shinymind-app-this-mental-health-awareness-week/" TargetMode="External"/><Relationship Id="rId5" Type="http://schemas.openxmlformats.org/officeDocument/2006/relationships/hyperlink" Target="https://www.themonitormagazine.co.uk/bytes/nhssickleave" TargetMode="External"/><Relationship Id="rId15" Type="http://schemas.openxmlformats.org/officeDocument/2006/relationships/hyperlink" Target="https://www.nice.org.uk/guidance/ph6/resources/behaviour-change-taylor-et-al-models-review2" TargetMode="External"/><Relationship Id="rId10" Type="http://schemas.openxmlformats.org/officeDocument/2006/relationships/hyperlink" Target="https://pubmed.ncbi.nlm.nih.gov/38313083/" TargetMode="External"/><Relationship Id="rId19" Type="http://schemas.openxmlformats.org/officeDocument/2006/relationships/hyperlink" Target="https://www.shinymind.co.uk/" TargetMode="External"/><Relationship Id="rId4" Type="http://schemas.openxmlformats.org/officeDocument/2006/relationships/hyperlink" Target="https://www.bbc.co.uk/news/health-66047270" TargetMode="External"/><Relationship Id="rId9" Type="http://schemas.openxmlformats.org/officeDocument/2006/relationships/hyperlink" Target="https://shinymind.co.uk/" TargetMode="External"/><Relationship Id="rId14" Type="http://schemas.openxmlformats.org/officeDocument/2006/relationships/hyperlink" Target="https://www.nice.org.uk/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BBDA8B-3257-654F-16FF-B3D7B6975C40}"/>
              </a:ext>
            </a:extLst>
          </p:cNvPr>
          <p:cNvSpPr txBox="1"/>
          <p:nvPr/>
        </p:nvSpPr>
        <p:spPr>
          <a:xfrm>
            <a:off x="5364480" y="6408674"/>
            <a:ext cx="21488400" cy="2634760"/>
          </a:xfrm>
          <a:prstGeom prst="rect">
            <a:avLst/>
          </a:prstGeom>
          <a:noFill/>
        </p:spPr>
        <p:txBody>
          <a:bodyPr wrap="square">
            <a:spAutoFit/>
          </a:bodyPr>
          <a:lstStyle/>
          <a:p>
            <a:pPr algn="ctr">
              <a:lnSpc>
                <a:spcPct val="107000"/>
              </a:lnSpc>
              <a:spcAft>
                <a:spcPts val="800"/>
              </a:spcAft>
              <a:buNone/>
            </a:pPr>
            <a:r>
              <a:rPr lang="en-GB" sz="4800" b="1" kern="0" dirty="0">
                <a:solidFill>
                  <a:srgbClr val="77206D"/>
                </a:solidFill>
                <a:effectLst/>
                <a:latin typeface="Arial" panose="020B0604020202020204" pitchFamily="34" charset="0"/>
                <a:ea typeface="Times New Roman" panose="02020603050405020304" pitchFamily="18" charset="0"/>
                <a:cs typeface="Times New Roman" panose="02020603050405020304" pitchFamily="18" charset="0"/>
              </a:rPr>
              <a:t>Mental Health and Workforce Wellbeing in the NHS</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buNone/>
            </a:pPr>
            <a:r>
              <a:rPr lang="en-GB" sz="4800" b="1" kern="0" dirty="0">
                <a:solidFill>
                  <a:srgbClr val="77206D"/>
                </a:solidFill>
                <a:effectLst/>
                <a:latin typeface="Arial" panose="020B0604020202020204" pitchFamily="34" charset="0"/>
                <a:ea typeface="Times New Roman" panose="02020603050405020304" pitchFamily="18" charset="0"/>
                <a:cs typeface="Times New Roman" panose="02020603050405020304" pitchFamily="18" charset="0"/>
              </a:rPr>
              <a:t> The </a:t>
            </a:r>
            <a:r>
              <a:rPr lang="en-GB" sz="4800" b="1" kern="0" dirty="0" err="1">
                <a:solidFill>
                  <a:srgbClr val="77206D"/>
                </a:solidFill>
                <a:effectLst/>
                <a:latin typeface="Arial" panose="020B0604020202020204" pitchFamily="34" charset="0"/>
                <a:ea typeface="Times New Roman" panose="02020603050405020304" pitchFamily="18" charset="0"/>
                <a:cs typeface="Times New Roman" panose="02020603050405020304" pitchFamily="18" charset="0"/>
              </a:rPr>
              <a:t>ShinyMind</a:t>
            </a:r>
            <a:r>
              <a:rPr lang="en-GB" sz="4800" b="1" kern="0" dirty="0">
                <a:solidFill>
                  <a:srgbClr val="77206D"/>
                </a:solidFill>
                <a:effectLst/>
                <a:latin typeface="Arial" panose="020B0604020202020204" pitchFamily="34" charset="0"/>
                <a:ea typeface="Times New Roman" panose="02020603050405020304" pitchFamily="18" charset="0"/>
                <a:cs typeface="Times New Roman" panose="02020603050405020304" pitchFamily="18" charset="0"/>
              </a:rPr>
              <a:t> APP</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gn="r">
              <a:lnSpc>
                <a:spcPct val="107000"/>
              </a:lnSpc>
              <a:spcAft>
                <a:spcPts val="800"/>
              </a:spcAft>
              <a:buNone/>
            </a:pPr>
            <a:r>
              <a:rPr lang="en-GB" sz="4800" i="1" kern="0" dirty="0">
                <a:effectLst/>
                <a:latin typeface="Arial" panose="020B0604020202020204" pitchFamily="34" charset="0"/>
                <a:ea typeface="Times New Roman" panose="02020603050405020304" pitchFamily="18" charset="0"/>
                <a:cs typeface="Times New Roman" panose="02020603050405020304" pitchFamily="18" charset="0"/>
              </a:rPr>
              <a:t>Empowering NHS Workers Through Digital Innovation</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23C4EB73-A5A2-54B9-7384-1D0A6C8A7711}"/>
              </a:ext>
            </a:extLst>
          </p:cNvPr>
          <p:cNvSpPr txBox="1"/>
          <p:nvPr/>
        </p:nvSpPr>
        <p:spPr>
          <a:xfrm>
            <a:off x="4572000" y="11155680"/>
            <a:ext cx="14234160" cy="4401205"/>
          </a:xfrm>
          <a:prstGeom prst="rect">
            <a:avLst/>
          </a:prstGeom>
          <a:noFill/>
        </p:spPr>
        <p:txBody>
          <a:bodyPr wrap="square" rtlCol="0">
            <a:spAutoFit/>
          </a:bodyPr>
          <a:lstStyle/>
          <a:p>
            <a:r>
              <a:rPr lang="en-GB" sz="4000"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STUDENT NAME: Mihaela Sandu Rizea </a:t>
            </a:r>
            <a:endParaRPr lang="en-GB" sz="4000" dirty="0">
              <a:latin typeface="Arial" panose="020B0604020202020204" pitchFamily="34" charset="0"/>
              <a:cs typeface="Arial" panose="020B0604020202020204" pitchFamily="34" charset="0"/>
            </a:endParaRPr>
          </a:p>
          <a:p>
            <a:r>
              <a:rPr lang="en-GB" sz="4000"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STUDENT ID NR: 2126225</a:t>
            </a:r>
            <a:endParaRPr lang="en-GB" sz="4000" dirty="0">
              <a:latin typeface="Arial" panose="020B0604020202020204" pitchFamily="34" charset="0"/>
              <a:cs typeface="Arial" panose="020B0604020202020204" pitchFamily="34" charset="0"/>
            </a:endParaRPr>
          </a:p>
          <a:p>
            <a:r>
              <a:rPr lang="en-GB" sz="4000" b="1"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 </a:t>
            </a:r>
            <a:endParaRPr lang="en-GB" sz="4000" dirty="0">
              <a:latin typeface="Arial" panose="020B0604020202020204" pitchFamily="34" charset="0"/>
              <a:cs typeface="Arial" panose="020B0604020202020204" pitchFamily="34" charset="0"/>
            </a:endParaRPr>
          </a:p>
          <a:p>
            <a:r>
              <a:rPr lang="en-GB" sz="4000" b="1"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MODULE TITLE: </a:t>
            </a:r>
            <a:r>
              <a:rPr lang="en-GB" sz="4000" b="1" dirty="0">
                <a:latin typeface="Arial" panose="020B0604020202020204" pitchFamily="34" charset="0"/>
                <a:cs typeface="Arial" panose="020B0604020202020204" pitchFamily="34" charset="0"/>
              </a:rPr>
              <a:t>Population Health and Digital Health Promotion </a:t>
            </a:r>
            <a:endParaRPr lang="en-GB" sz="4000" dirty="0">
              <a:latin typeface="Arial" panose="020B0604020202020204" pitchFamily="34" charset="0"/>
              <a:cs typeface="Arial" panose="020B0604020202020204" pitchFamily="34" charset="0"/>
            </a:endParaRPr>
          </a:p>
          <a:p>
            <a:r>
              <a:rPr lang="fr-FR" sz="4000" b="1"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CODE:</a:t>
            </a:r>
            <a:r>
              <a:rPr lang="fr-FR" sz="4000" b="1" dirty="0">
                <a:latin typeface="Arial" panose="020B0604020202020204" pitchFamily="34" charset="0"/>
                <a:cs typeface="Arial" panose="020B0604020202020204" pitchFamily="34" charset="0"/>
              </a:rPr>
              <a:t> LCHS7009</a:t>
            </a:r>
            <a:endParaRPr lang="en-GB" sz="4000" dirty="0">
              <a:latin typeface="Arial" panose="020B0604020202020204" pitchFamily="34" charset="0"/>
              <a:cs typeface="Arial" panose="020B0604020202020204" pitchFamily="34" charset="0"/>
            </a:endParaRPr>
          </a:p>
          <a:p>
            <a:r>
              <a:rPr lang="fr-FR" sz="4000" b="1"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LECTURER: </a:t>
            </a:r>
            <a:r>
              <a:rPr lang="fr-FR" sz="4000" b="1" i="1" dirty="0">
                <a:latin typeface="Arial" panose="020B0604020202020204" pitchFamily="34" charset="0"/>
                <a:cs typeface="Arial" panose="020B0604020202020204" pitchFamily="34" charset="0"/>
              </a:rPr>
              <a:t>Dr </a:t>
            </a:r>
            <a:r>
              <a:rPr lang="fr-FR" sz="4000" b="1" i="1" dirty="0" err="1">
                <a:latin typeface="Arial" panose="020B0604020202020204" pitchFamily="34" charset="0"/>
                <a:cs typeface="Arial" panose="020B0604020202020204" pitchFamily="34" charset="0"/>
              </a:rPr>
              <a:t>Besty</a:t>
            </a:r>
            <a:r>
              <a:rPr lang="fr-FR" sz="4000" b="1" i="1" dirty="0">
                <a:latin typeface="Arial" panose="020B0604020202020204" pitchFamily="34" charset="0"/>
                <a:cs typeface="Arial" panose="020B0604020202020204" pitchFamily="34" charset="0"/>
              </a:rPr>
              <a:t> Jose</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5407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95BCCB1E-C066-5FF0-0A1F-ED274B0E8104}"/>
              </a:ext>
            </a:extLst>
          </p:cNvPr>
          <p:cNvPicPr>
            <a:picLocks noChangeAspect="1"/>
          </p:cNvPicPr>
          <p:nvPr/>
        </p:nvPicPr>
        <p:blipFill>
          <a:blip r:embed="rId2"/>
          <a:stretch>
            <a:fillRect/>
          </a:stretch>
        </p:blipFill>
        <p:spPr>
          <a:xfrm>
            <a:off x="11229235" y="3744795"/>
            <a:ext cx="4145444" cy="4530540"/>
          </a:xfrm>
          <a:prstGeom prst="rect">
            <a:avLst/>
          </a:prstGeom>
          <a:ln>
            <a:noFill/>
          </a:ln>
          <a:effectLst>
            <a:softEdge rad="112500"/>
          </a:effectLst>
        </p:spPr>
      </p:pic>
      <p:sp>
        <p:nvSpPr>
          <p:cNvPr id="3" name="TextBox 2">
            <a:extLst>
              <a:ext uri="{FF2B5EF4-FFF2-40B4-BE49-F238E27FC236}">
                <a16:creationId xmlns:a16="http://schemas.microsoft.com/office/drawing/2014/main" id="{017B3AE1-51F7-844E-297C-61359AE75C83}"/>
              </a:ext>
            </a:extLst>
          </p:cNvPr>
          <p:cNvSpPr txBox="1"/>
          <p:nvPr/>
        </p:nvSpPr>
        <p:spPr>
          <a:xfrm>
            <a:off x="7151846" y="1127759"/>
            <a:ext cx="22341840" cy="2246769"/>
          </a:xfrm>
          <a:prstGeom prst="rect">
            <a:avLst/>
          </a:prstGeom>
          <a:noFill/>
        </p:spPr>
        <p:txBody>
          <a:bodyPr wrap="square" rtlCol="0">
            <a:spAutoFit/>
          </a:bodyPr>
          <a:lstStyle/>
          <a:p>
            <a:pPr algn="ctr"/>
            <a:r>
              <a:rPr lang="en-GB" sz="4800" b="1" dirty="0">
                <a:solidFill>
                  <a:schemeClr val="accent1"/>
                </a:solidFill>
                <a:latin typeface="Arial" panose="020B0604020202020204" pitchFamily="34" charset="0"/>
                <a:cs typeface="Arial" panose="020B0604020202020204" pitchFamily="34" charset="0"/>
              </a:rPr>
              <a:t>Mental Health and Workforce Wellbeing in the NHS</a:t>
            </a:r>
            <a:endParaRPr lang="en-GB" sz="4800" dirty="0">
              <a:solidFill>
                <a:schemeClr val="accent1"/>
              </a:solidFill>
              <a:latin typeface="Arial" panose="020B0604020202020204" pitchFamily="34" charset="0"/>
              <a:cs typeface="Arial" panose="020B0604020202020204" pitchFamily="34" charset="0"/>
            </a:endParaRPr>
          </a:p>
          <a:p>
            <a:pPr algn="ctr"/>
            <a:r>
              <a:rPr lang="en-GB" sz="4800" b="1" dirty="0">
                <a:solidFill>
                  <a:schemeClr val="accent1"/>
                </a:solidFill>
                <a:latin typeface="Arial" panose="020B0604020202020204" pitchFamily="34" charset="0"/>
                <a:cs typeface="Arial" panose="020B0604020202020204" pitchFamily="34" charset="0"/>
              </a:rPr>
              <a:t> The </a:t>
            </a:r>
            <a:r>
              <a:rPr lang="en-GB" sz="4800" b="1" dirty="0" err="1">
                <a:solidFill>
                  <a:schemeClr val="accent1"/>
                </a:solidFill>
                <a:latin typeface="Arial" panose="020B0604020202020204" pitchFamily="34" charset="0"/>
                <a:cs typeface="Arial" panose="020B0604020202020204" pitchFamily="34" charset="0"/>
              </a:rPr>
              <a:t>ShinyMind</a:t>
            </a:r>
            <a:r>
              <a:rPr lang="en-GB" sz="4800" b="1" dirty="0">
                <a:solidFill>
                  <a:schemeClr val="accent1"/>
                </a:solidFill>
                <a:latin typeface="Arial" panose="020B0604020202020204" pitchFamily="34" charset="0"/>
                <a:cs typeface="Arial" panose="020B0604020202020204" pitchFamily="34" charset="0"/>
              </a:rPr>
              <a:t> APP</a:t>
            </a:r>
            <a:endParaRPr lang="en-GB" sz="4800" dirty="0">
              <a:solidFill>
                <a:schemeClr val="accent1"/>
              </a:solidFill>
              <a:latin typeface="Arial" panose="020B0604020202020204" pitchFamily="34" charset="0"/>
              <a:cs typeface="Arial" panose="020B0604020202020204" pitchFamily="34" charset="0"/>
            </a:endParaRPr>
          </a:p>
          <a:p>
            <a:pPr algn="r"/>
            <a:r>
              <a:rPr lang="en-GB" sz="4400" i="1" dirty="0">
                <a:solidFill>
                  <a:schemeClr val="accent5">
                    <a:lumMod val="75000"/>
                  </a:schemeClr>
                </a:solidFill>
                <a:latin typeface="Arial" panose="020B0604020202020204" pitchFamily="34" charset="0"/>
                <a:cs typeface="Arial" panose="020B0604020202020204" pitchFamily="34" charset="0"/>
              </a:rPr>
              <a:t>Empowering NHS Workers Through Digital Innovation</a:t>
            </a:r>
            <a:endParaRPr lang="en-GB" sz="4400" dirty="0">
              <a:solidFill>
                <a:schemeClr val="accent5">
                  <a:lumMod val="75000"/>
                </a:schemeClr>
              </a:solidFill>
              <a:latin typeface="Arial" panose="020B0604020202020204" pitchFamily="34" charset="0"/>
              <a:cs typeface="Arial" panose="020B0604020202020204" pitchFamily="34" charset="0"/>
            </a:endParaRPr>
          </a:p>
        </p:txBody>
      </p:sp>
      <p:cxnSp>
        <p:nvCxnSpPr>
          <p:cNvPr id="5" name="Straight Connector 4">
            <a:extLst>
              <a:ext uri="{FF2B5EF4-FFF2-40B4-BE49-F238E27FC236}">
                <a16:creationId xmlns:a16="http://schemas.microsoft.com/office/drawing/2014/main" id="{7FB72E70-691A-8CDF-4FFC-72662FE87799}"/>
              </a:ext>
            </a:extLst>
          </p:cNvPr>
          <p:cNvCxnSpPr/>
          <p:nvPr/>
        </p:nvCxnSpPr>
        <p:spPr>
          <a:xfrm>
            <a:off x="1889760" y="487680"/>
            <a:ext cx="2642616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6F9C00E3-DE45-2A77-4378-A15918D0EC86}"/>
              </a:ext>
            </a:extLst>
          </p:cNvPr>
          <p:cNvCxnSpPr/>
          <p:nvPr/>
        </p:nvCxnSpPr>
        <p:spPr>
          <a:xfrm>
            <a:off x="1310640" y="3744794"/>
            <a:ext cx="28437840" cy="0"/>
          </a:xfrm>
          <a:prstGeom prst="line">
            <a:avLst/>
          </a:prstGeom>
        </p:spPr>
        <p:style>
          <a:lnRef idx="3">
            <a:schemeClr val="accent3"/>
          </a:lnRef>
          <a:fillRef idx="0">
            <a:schemeClr val="accent3"/>
          </a:fillRef>
          <a:effectRef idx="2">
            <a:schemeClr val="accent3"/>
          </a:effectRef>
          <a:fontRef idx="minor">
            <a:schemeClr val="tx1"/>
          </a:fontRef>
        </p:style>
      </p:cxnSp>
      <p:sp>
        <p:nvSpPr>
          <p:cNvPr id="6" name="TextBox 5">
            <a:extLst>
              <a:ext uri="{FF2B5EF4-FFF2-40B4-BE49-F238E27FC236}">
                <a16:creationId xmlns:a16="http://schemas.microsoft.com/office/drawing/2014/main" id="{5B435908-0DAF-2EFC-AD50-0740A3B6DEEB}"/>
              </a:ext>
            </a:extLst>
          </p:cNvPr>
          <p:cNvSpPr txBox="1"/>
          <p:nvPr/>
        </p:nvSpPr>
        <p:spPr>
          <a:xfrm>
            <a:off x="521110" y="3824201"/>
            <a:ext cx="10070887" cy="912557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BACKGROUND</a:t>
            </a:r>
          </a:p>
          <a:p>
            <a:pPr algn="just"/>
            <a:r>
              <a:rPr lang="en-GB" dirty="0">
                <a:latin typeface="Arial" panose="020B0604020202020204" pitchFamily="34" charset="0"/>
                <a:cs typeface="Arial" panose="020B0604020202020204" pitchFamily="34" charset="0"/>
              </a:rPr>
              <a:t>In the recent years mental health challenges among NHS staff have escalated, with burnout, anxiety, and stress affecting over 50% of the workforce. There are traditional interventions, counselling and peer support which have helped, however three in four NHS staff reported they struggled with their mental health in 2024, which represent 75% (NHS Charities Together, 2024). Additionally, access and stigma remained a significant barriers, and as survey results are showing just 60.80% would recommend their organization as a place to work (</a:t>
            </a:r>
            <a:r>
              <a:rPr lang="en-GB" dirty="0"/>
              <a:t>NHS Staff Survey, 2024).</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(BBC, 2023)                                                                   (Boyd, 2023)                                                                                                </a:t>
            </a:r>
          </a:p>
          <a:p>
            <a:endParaRPr lang="en-GB" sz="11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Improving NHS staff well-being and mental health it is believed to have benefits for the NHS overall service quality, thus increasing performance, improving relationships, and lowering sickness and absenteeism rates (</a:t>
            </a:r>
            <a:r>
              <a:rPr lang="en-GB" dirty="0" err="1">
                <a:latin typeface="Arial" panose="020B0604020202020204" pitchFamily="34" charset="0"/>
                <a:cs typeface="Arial" panose="020B0604020202020204" pitchFamily="34" charset="0"/>
              </a:rPr>
              <a:t>Phuke</a:t>
            </a:r>
            <a:r>
              <a:rPr lang="en-GB" dirty="0">
                <a:latin typeface="Arial" panose="020B0604020202020204" pitchFamily="34" charset="0"/>
                <a:cs typeface="Arial" panose="020B0604020202020204" pitchFamily="34" charset="0"/>
              </a:rPr>
              <a:t> et al, 2024). Research studies shown evidence-based data to support the benefits of using web-based programs to help nurses to better manage stress (Cook et al, 2016). According to World Health Organisation WHO (2025), worldwide one billion people are living with a mental health disorder with a cost of $1 trillion as result. In 2020, WHO launched a Global Strategy on Digital Health to promote wellbeing for everyone.</a:t>
            </a:r>
          </a:p>
          <a:p>
            <a:pPr algn="just"/>
            <a:r>
              <a:rPr lang="en-GB" dirty="0">
                <a:latin typeface="Arial" panose="020B0604020202020204" pitchFamily="34" charset="0"/>
                <a:cs typeface="Arial" panose="020B0604020202020204" pitchFamily="34" charset="0"/>
              </a:rPr>
              <a:t>The </a:t>
            </a:r>
            <a:r>
              <a:rPr lang="en-GB" i="1" dirty="0" err="1">
                <a:latin typeface="Arial" panose="020B0604020202020204" pitchFamily="34" charset="0"/>
                <a:cs typeface="Arial" panose="020B0604020202020204" pitchFamily="34" charset="0"/>
              </a:rPr>
              <a:t>ShinyMind</a:t>
            </a:r>
            <a:r>
              <a:rPr lang="en-GB" i="1" dirty="0">
                <a:latin typeface="Arial" panose="020B0604020202020204" pitchFamily="34" charset="0"/>
                <a:cs typeface="Arial" panose="020B0604020202020204" pitchFamily="34" charset="0"/>
              </a:rPr>
              <a:t> app</a:t>
            </a:r>
            <a:r>
              <a:rPr lang="en-GB" dirty="0">
                <a:latin typeface="Arial" panose="020B0604020202020204" pitchFamily="34" charset="0"/>
                <a:cs typeface="Arial" panose="020B0604020202020204" pitchFamily="34" charset="0"/>
              </a:rPr>
              <a:t>, co-created with NHS professionals, offers a proactive, interactive platform with over 150 exercises to build emotional wellbeing, confidence, and team cohesion. It is freely available to NHS nurses, midwives, and support workers, addressing both mental health needs and digital health inequality </a:t>
            </a:r>
            <a:r>
              <a:rPr lang="en-GB" dirty="0"/>
              <a:t>(</a:t>
            </a:r>
            <a:r>
              <a:rPr lang="en-GB" dirty="0" err="1">
                <a:latin typeface="Arial" panose="020B0604020202020204" pitchFamily="34" charset="0"/>
                <a:cs typeface="Arial" panose="020B0604020202020204" pitchFamily="34" charset="0"/>
              </a:rPr>
              <a:t>ShinyMind</a:t>
            </a:r>
            <a:r>
              <a:rPr lang="en-GB" dirty="0">
                <a:latin typeface="Arial" panose="020B0604020202020204" pitchFamily="34" charset="0"/>
                <a:cs typeface="Arial" panose="020B0604020202020204" pitchFamily="34" charset="0"/>
              </a:rPr>
              <a:t>, 2023; Storey, 2022)</a:t>
            </a:r>
            <a:r>
              <a:rPr lang="en-GB" dirty="0"/>
              <a:t>. </a:t>
            </a:r>
          </a:p>
          <a:p>
            <a:pPr algn="just"/>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57EC0DA8-2691-79FA-1707-FC1881B38CEB}"/>
              </a:ext>
            </a:extLst>
          </p:cNvPr>
          <p:cNvSpPr txBox="1"/>
          <p:nvPr/>
        </p:nvSpPr>
        <p:spPr>
          <a:xfrm>
            <a:off x="17514575" y="8186948"/>
            <a:ext cx="7085707" cy="4611519"/>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The COM-B Model </a:t>
            </a:r>
            <a:r>
              <a:rPr lang="en-GB" dirty="0"/>
              <a:t>was developed by Susan Michie, Maartje M van Stralen, and Robert West at University College London’s Centre for Behaviour Change. The Model </a:t>
            </a:r>
            <a:r>
              <a:rPr lang="en-GB" dirty="0">
                <a:latin typeface="Arial" panose="020B0604020202020204" pitchFamily="34" charset="0"/>
                <a:cs typeface="Arial" panose="020B0604020202020204" pitchFamily="34" charset="0"/>
              </a:rPr>
              <a:t>is a framework that take in consideration three components for understanding and influencing health behaviours changes, thus Capability, Opportunity, Motivation resulting Behaviour change (Timlin et al, 2020). By embedding behaviour change techniques such as goal setting, feedback, and learning through reflection practices, the app supports sustainable mental health practices. This theory ensures that the intervention is not only effective but adaptable to diverse NHS roles and pressures, fostering resilience and wellbeing across the workforce.</a:t>
            </a:r>
          </a:p>
        </p:txBody>
      </p:sp>
      <p:sp>
        <p:nvSpPr>
          <p:cNvPr id="13" name="TextBox 12">
            <a:extLst>
              <a:ext uri="{FF2B5EF4-FFF2-40B4-BE49-F238E27FC236}">
                <a16:creationId xmlns:a16="http://schemas.microsoft.com/office/drawing/2014/main" id="{59C7A847-14CC-6B88-A9CE-580E8D3D5145}"/>
              </a:ext>
            </a:extLst>
          </p:cNvPr>
          <p:cNvSpPr txBox="1"/>
          <p:nvPr/>
        </p:nvSpPr>
        <p:spPr>
          <a:xfrm>
            <a:off x="11249338" y="12684013"/>
            <a:ext cx="11702466" cy="6047809"/>
          </a:xfrm>
          <a:prstGeom prst="rect">
            <a:avLst/>
          </a:prstGeom>
          <a:noFill/>
        </p:spPr>
        <p:txBody>
          <a:bodyPr wrap="square" rtlCol="0">
            <a:spAutoFit/>
          </a:bodyPr>
          <a:lstStyle/>
          <a:p>
            <a:pPr algn="just">
              <a:lnSpc>
                <a:spcPct val="150000"/>
              </a:lnSpc>
            </a:pPr>
            <a:r>
              <a:rPr lang="en-GB" b="1" dirty="0">
                <a:latin typeface="Arial" panose="020B0604020202020204" pitchFamily="34" charset="0"/>
                <a:cs typeface="Arial" panose="020B0604020202020204" pitchFamily="34" charset="0"/>
              </a:rPr>
              <a:t>Evaluation - Expected results</a:t>
            </a: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The Shiny Mind app is expected to improve mental health within NHS staff by enhancing emotional resilience, reducing stress-related absenteeism, and enhancing workforce stability. </a:t>
            </a:r>
            <a:r>
              <a:rPr lang="en-GB" b="1" dirty="0">
                <a:solidFill>
                  <a:schemeClr val="accent5">
                    <a:lumMod val="75000"/>
                  </a:schemeClr>
                </a:solidFill>
                <a:latin typeface="Arial" panose="020B0604020202020204" pitchFamily="34" charset="0"/>
                <a:cs typeface="Arial" panose="020B0604020202020204" pitchFamily="34" charset="0"/>
              </a:rPr>
              <a:t>Independent evaluations </a:t>
            </a:r>
            <a:r>
              <a:rPr lang="en-GB" dirty="0">
                <a:latin typeface="Arial" panose="020B0604020202020204" pitchFamily="34" charset="0"/>
                <a:cs typeface="Arial" panose="020B0604020202020204" pitchFamily="34" charset="0"/>
              </a:rPr>
              <a:t>show strong results outcome: </a:t>
            </a:r>
            <a:r>
              <a:rPr lang="en-GB" b="1" dirty="0">
                <a:latin typeface="Arial" panose="020B0604020202020204" pitchFamily="34" charset="0"/>
                <a:cs typeface="Arial" panose="020B0604020202020204" pitchFamily="34" charset="0"/>
              </a:rPr>
              <a:t>97% of users reported improved resilience, 96% experienced better stress management, 99% felt more positive and would recommend the app to colleagues, and</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employee turnover dropped. </a:t>
            </a:r>
            <a:r>
              <a:rPr lang="en-GB" dirty="0">
                <a:latin typeface="Arial" panose="020B0604020202020204" pitchFamily="34" charset="0"/>
                <a:cs typeface="Arial" panose="020B0604020202020204" pitchFamily="34" charset="0"/>
              </a:rPr>
              <a:t>However, the independent evaluation results are not supported by the  NHS Survey Report (2024) saying that the NHS staff would not recommend their organisation as a place to work.</a:t>
            </a:r>
          </a:p>
          <a:p>
            <a:pPr algn="just">
              <a:lnSpc>
                <a:spcPct val="150000"/>
              </a:lnSpc>
            </a:pPr>
            <a:r>
              <a:rPr lang="en-GB" b="1" dirty="0">
                <a:latin typeface="Arial" panose="020B0604020202020204" pitchFamily="34" charset="0"/>
                <a:cs typeface="Arial" panose="020B0604020202020204" pitchFamily="34" charset="0"/>
              </a:rPr>
              <a:t>Advantages </a:t>
            </a:r>
            <a:r>
              <a:rPr lang="en-GB" dirty="0">
                <a:latin typeface="Arial" panose="020B0604020202020204" pitchFamily="34" charset="0"/>
                <a:cs typeface="Arial" panose="020B0604020202020204" pitchFamily="34" charset="0"/>
              </a:rPr>
              <a:t>The App is cost-effective, scalable, evidence-based, proactive, accessible any time, and contribute to reducing stigma around mental health.</a:t>
            </a:r>
          </a:p>
          <a:p>
            <a:pPr algn="just">
              <a:lnSpc>
                <a:spcPct val="150000"/>
              </a:lnSpc>
            </a:pPr>
            <a:r>
              <a:rPr lang="en-GB" b="1" dirty="0">
                <a:latin typeface="Arial" panose="020B0604020202020204" pitchFamily="34" charset="0"/>
                <a:cs typeface="Arial" panose="020B0604020202020204" pitchFamily="34" charset="0"/>
              </a:rPr>
              <a:t>Disadvantages</a:t>
            </a:r>
            <a:r>
              <a:rPr lang="en-GB" dirty="0">
                <a:latin typeface="Arial" panose="020B0604020202020204" pitchFamily="34" charset="0"/>
                <a:cs typeface="Arial" panose="020B0604020202020204" pitchFamily="34" charset="0"/>
              </a:rPr>
              <a:t> Despite its strong benefits, the Shiny Mind App has some limitations: staff without smartphones might not be able to access it, the exercises not reflecting a diverse cultural background, the App has a self-guided format which might be a straggle for some users which want more live interaction, and most important, there are evaluation gaps as long-term impact on clinical outcomes and patient care remains under-researched.</a:t>
            </a:r>
          </a:p>
          <a:p>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90D74DB-EEF4-D0A4-B8CC-3097C8B1C65C}"/>
              </a:ext>
            </a:extLst>
          </p:cNvPr>
          <p:cNvSpPr txBox="1"/>
          <p:nvPr/>
        </p:nvSpPr>
        <p:spPr>
          <a:xfrm>
            <a:off x="11249338" y="18201506"/>
            <a:ext cx="18376831" cy="1881990"/>
          </a:xfrm>
          <a:prstGeom prst="rect">
            <a:avLst/>
          </a:prstGeom>
          <a:noFill/>
        </p:spPr>
        <p:txBody>
          <a:bodyPr wrap="square" rtlCol="0">
            <a:spAutoFit/>
          </a:bodyPr>
          <a:lstStyle/>
          <a:p>
            <a:pPr algn="just">
              <a:lnSpc>
                <a:spcPct val="150000"/>
              </a:lnSpc>
            </a:pPr>
            <a:r>
              <a:rPr lang="en-GB" sz="2000" b="1" dirty="0">
                <a:latin typeface="Arial" panose="020B0604020202020204" pitchFamily="34" charset="0"/>
                <a:cs typeface="Arial" panose="020B0604020202020204" pitchFamily="34" charset="0"/>
              </a:rPr>
              <a:t>Addressing the Shortfalls </a:t>
            </a:r>
            <a:r>
              <a:rPr lang="en-GB" sz="2000" dirty="0">
                <a:latin typeface="Arial" panose="020B0604020202020204" pitchFamily="34" charset="0"/>
                <a:cs typeface="Arial" panose="020B0604020202020204" pitchFamily="34" charset="0"/>
              </a:rPr>
              <a:t>The App</a:t>
            </a:r>
            <a:r>
              <a:rPr lang="en-GB" sz="2000" dirty="0"/>
              <a:t> should consider to enhance its reach and effectiveness by facilitating live group sessions or coaching, to develop an inclusive design, and to invest in ongoing research, considering systemic improvements. The program create a rich dataset which would offer a real opportunity to enhance the research of digital health engagement and behavioural outcomes. </a:t>
            </a:r>
            <a:r>
              <a:rPr lang="en-GB" sz="2000" dirty="0">
                <a:latin typeface="Arial" panose="020B0604020202020204" pitchFamily="34" charset="0"/>
                <a:cs typeface="Arial" panose="020B0604020202020204" pitchFamily="34" charset="0"/>
              </a:rPr>
              <a:t>By embedding health promotion values and behavioural science, </a:t>
            </a:r>
            <a:r>
              <a:rPr lang="en-GB" sz="2000" dirty="0" err="1">
                <a:latin typeface="Arial" panose="020B0604020202020204" pitchFamily="34" charset="0"/>
                <a:cs typeface="Arial" panose="020B0604020202020204" pitchFamily="34" charset="0"/>
              </a:rPr>
              <a:t>ShinyMind</a:t>
            </a:r>
            <a:r>
              <a:rPr lang="en-GB" sz="2000" dirty="0">
                <a:latin typeface="Arial" panose="020B0604020202020204" pitchFamily="34" charset="0"/>
                <a:cs typeface="Arial" panose="020B0604020202020204" pitchFamily="34" charset="0"/>
              </a:rPr>
              <a:t> App would help building a more resilient, connected, and empowered NHS workforce</a:t>
            </a:r>
            <a:r>
              <a:rPr lang="en-GB" dirty="0">
                <a:latin typeface="Arial" panose="020B0604020202020204" pitchFamily="34" charset="0"/>
                <a:cs typeface="Arial" panose="020B0604020202020204" pitchFamily="34" charset="0"/>
              </a:rPr>
              <a:t>.</a:t>
            </a:r>
          </a:p>
        </p:txBody>
      </p:sp>
      <p:pic>
        <p:nvPicPr>
          <p:cNvPr id="4" name="Picture 3" descr="A pie chart with orange and grey circles&#10;&#10;AI-generated content may be incorrect.">
            <a:extLst>
              <a:ext uri="{FF2B5EF4-FFF2-40B4-BE49-F238E27FC236}">
                <a16:creationId xmlns:a16="http://schemas.microsoft.com/office/drawing/2014/main" id="{AF16FDFF-E1AD-F845-09E0-3C9B7C3D0F73}"/>
              </a:ext>
            </a:extLst>
          </p:cNvPr>
          <p:cNvPicPr>
            <a:picLocks noChangeAspect="1"/>
          </p:cNvPicPr>
          <p:nvPr/>
        </p:nvPicPr>
        <p:blipFill>
          <a:blip r:embed="rId3"/>
          <a:stretch>
            <a:fillRect/>
          </a:stretch>
        </p:blipFill>
        <p:spPr>
          <a:xfrm>
            <a:off x="5805166" y="6040747"/>
            <a:ext cx="3736683" cy="2517756"/>
          </a:xfrm>
          <a:prstGeom prst="rect">
            <a:avLst/>
          </a:prstGeom>
        </p:spPr>
      </p:pic>
      <p:pic>
        <p:nvPicPr>
          <p:cNvPr id="11" name="Picture 10" descr="A graph of a number of patients with a number of patients with a number of patients with a number of patients with a number of patients with a number of patients with a number of patients with a&#10;&#10;AI-generated content may be incorrect.">
            <a:extLst>
              <a:ext uri="{FF2B5EF4-FFF2-40B4-BE49-F238E27FC236}">
                <a16:creationId xmlns:a16="http://schemas.microsoft.com/office/drawing/2014/main" id="{6F3F0AB9-F955-DA05-25CD-16679C077AD7}"/>
              </a:ext>
            </a:extLst>
          </p:cNvPr>
          <p:cNvPicPr>
            <a:picLocks noChangeAspect="1"/>
          </p:cNvPicPr>
          <p:nvPr/>
        </p:nvPicPr>
        <p:blipFill>
          <a:blip r:embed="rId4"/>
          <a:stretch>
            <a:fillRect/>
          </a:stretch>
        </p:blipFill>
        <p:spPr>
          <a:xfrm>
            <a:off x="864405" y="6020097"/>
            <a:ext cx="2917176" cy="2681246"/>
          </a:xfrm>
          <a:prstGeom prst="rect">
            <a:avLst/>
          </a:prstGeom>
        </p:spPr>
      </p:pic>
      <p:sp>
        <p:nvSpPr>
          <p:cNvPr id="15" name="Arrow: Left-Right 14">
            <a:extLst>
              <a:ext uri="{FF2B5EF4-FFF2-40B4-BE49-F238E27FC236}">
                <a16:creationId xmlns:a16="http://schemas.microsoft.com/office/drawing/2014/main" id="{6EC287FC-08CE-CE70-2547-6C11E8D13406}"/>
              </a:ext>
            </a:extLst>
          </p:cNvPr>
          <p:cNvSpPr/>
          <p:nvPr/>
        </p:nvSpPr>
        <p:spPr>
          <a:xfrm>
            <a:off x="703502" y="12487320"/>
            <a:ext cx="9632074" cy="87549"/>
          </a:xfrm>
          <a:prstGeom prst="lef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5790583B-4758-6891-3A45-55264B5D78B2}"/>
              </a:ext>
            </a:extLst>
          </p:cNvPr>
          <p:cNvPicPr>
            <a:picLocks noChangeAspect="1"/>
          </p:cNvPicPr>
          <p:nvPr/>
        </p:nvPicPr>
        <p:blipFill>
          <a:blip r:embed="rId5"/>
          <a:stretch>
            <a:fillRect/>
          </a:stretch>
        </p:blipFill>
        <p:spPr>
          <a:xfrm>
            <a:off x="1431749" y="566858"/>
            <a:ext cx="3238222" cy="3128185"/>
          </a:xfrm>
          <a:prstGeom prst="rect">
            <a:avLst/>
          </a:prstGeom>
        </p:spPr>
      </p:pic>
      <p:sp>
        <p:nvSpPr>
          <p:cNvPr id="17" name="TextBox 16">
            <a:extLst>
              <a:ext uri="{FF2B5EF4-FFF2-40B4-BE49-F238E27FC236}">
                <a16:creationId xmlns:a16="http://schemas.microsoft.com/office/drawing/2014/main" id="{F80ED852-74D6-F42F-3E4D-220DAAA149FC}"/>
              </a:ext>
            </a:extLst>
          </p:cNvPr>
          <p:cNvSpPr txBox="1"/>
          <p:nvPr/>
        </p:nvSpPr>
        <p:spPr>
          <a:xfrm>
            <a:off x="4980146" y="3174473"/>
            <a:ext cx="2171700" cy="400110"/>
          </a:xfrm>
          <a:prstGeom prst="rect">
            <a:avLst/>
          </a:prstGeom>
          <a:noFill/>
        </p:spPr>
        <p:txBody>
          <a:bodyPr wrap="square" rtlCol="0">
            <a:spAutoFit/>
          </a:bodyPr>
          <a:lstStyle/>
          <a:p>
            <a:r>
              <a:rPr lang="en-GB" sz="2000" u="sng" dirty="0" err="1">
                <a:latin typeface="Arial" panose="020B0604020202020204" pitchFamily="34" charset="0"/>
                <a:cs typeface="Arial" panose="020B0604020202020204" pitchFamily="34" charset="0"/>
                <a:hlinkClick r:id="rId6"/>
              </a:rPr>
              <a:t>ShinyMind</a:t>
            </a:r>
            <a:r>
              <a:rPr lang="en-GB" sz="2000" u="sng" dirty="0">
                <a:latin typeface="Arial" panose="020B0604020202020204" pitchFamily="34" charset="0"/>
                <a:cs typeface="Arial" panose="020B0604020202020204" pitchFamily="34" charset="0"/>
                <a:hlinkClick r:id="rId6"/>
              </a:rPr>
              <a:t> App</a:t>
            </a:r>
            <a:endParaRPr lang="en-GB" sz="200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D5BFE94E-2C0C-09CF-1CF6-CDD5863BA5F2}"/>
              </a:ext>
            </a:extLst>
          </p:cNvPr>
          <p:cNvPicPr>
            <a:picLocks noChangeAspect="1"/>
          </p:cNvPicPr>
          <p:nvPr/>
        </p:nvPicPr>
        <p:blipFill>
          <a:blip r:embed="rId7"/>
          <a:stretch>
            <a:fillRect/>
          </a:stretch>
        </p:blipFill>
        <p:spPr>
          <a:xfrm>
            <a:off x="731016" y="12703553"/>
            <a:ext cx="2426418" cy="2365453"/>
          </a:xfrm>
          <a:prstGeom prst="rect">
            <a:avLst/>
          </a:prstGeom>
        </p:spPr>
      </p:pic>
      <p:graphicFrame>
        <p:nvGraphicFramePr>
          <p:cNvPr id="20" name="Table 19">
            <a:extLst>
              <a:ext uri="{FF2B5EF4-FFF2-40B4-BE49-F238E27FC236}">
                <a16:creationId xmlns:a16="http://schemas.microsoft.com/office/drawing/2014/main" id="{A761F90F-9A09-AC3B-F428-9B7E21AC09A1}"/>
              </a:ext>
            </a:extLst>
          </p:cNvPr>
          <p:cNvGraphicFramePr>
            <a:graphicFrameLocks noGrp="1"/>
          </p:cNvGraphicFramePr>
          <p:nvPr>
            <p:extLst>
              <p:ext uri="{D42A27DB-BD31-4B8C-83A1-F6EECF244321}">
                <p14:modId xmlns:p14="http://schemas.microsoft.com/office/powerpoint/2010/main" val="1497591019"/>
              </p:ext>
            </p:extLst>
          </p:nvPr>
        </p:nvGraphicFramePr>
        <p:xfrm>
          <a:off x="3713556" y="12684013"/>
          <a:ext cx="6810416" cy="2365452"/>
        </p:xfrm>
        <a:graphic>
          <a:graphicData uri="http://schemas.openxmlformats.org/drawingml/2006/table">
            <a:tbl>
              <a:tblPr firstRow="1" firstCol="1" bandRow="1">
                <a:tableStyleId>{5C22544A-7EE6-4342-B048-85BDC9FD1C3A}</a:tableStyleId>
              </a:tblPr>
              <a:tblGrid>
                <a:gridCol w="2191297">
                  <a:extLst>
                    <a:ext uri="{9D8B030D-6E8A-4147-A177-3AD203B41FA5}">
                      <a16:colId xmlns:a16="http://schemas.microsoft.com/office/drawing/2014/main" val="512552770"/>
                    </a:ext>
                  </a:extLst>
                </a:gridCol>
                <a:gridCol w="209710">
                  <a:extLst>
                    <a:ext uri="{9D8B030D-6E8A-4147-A177-3AD203B41FA5}">
                      <a16:colId xmlns:a16="http://schemas.microsoft.com/office/drawing/2014/main" val="2323195764"/>
                    </a:ext>
                  </a:extLst>
                </a:gridCol>
                <a:gridCol w="4223077">
                  <a:extLst>
                    <a:ext uri="{9D8B030D-6E8A-4147-A177-3AD203B41FA5}">
                      <a16:colId xmlns:a16="http://schemas.microsoft.com/office/drawing/2014/main" val="3718278193"/>
                    </a:ext>
                  </a:extLst>
                </a:gridCol>
                <a:gridCol w="186332">
                  <a:extLst>
                    <a:ext uri="{9D8B030D-6E8A-4147-A177-3AD203B41FA5}">
                      <a16:colId xmlns:a16="http://schemas.microsoft.com/office/drawing/2014/main" val="3977318747"/>
                    </a:ext>
                  </a:extLst>
                </a:gridCol>
              </a:tblGrid>
              <a:tr h="415186">
                <a:tc>
                  <a:txBody>
                    <a:bodyPr/>
                    <a:lstStyle/>
                    <a:p>
                      <a:pPr algn="ctr">
                        <a:lnSpc>
                          <a:spcPct val="107000"/>
                        </a:lnSpc>
                        <a:spcAft>
                          <a:spcPts val="800"/>
                        </a:spcAft>
                        <a:buNone/>
                      </a:pPr>
                      <a:r>
                        <a:rPr lang="en-GB" sz="1100" kern="100">
                          <a:effectLst/>
                        </a:rPr>
                        <a:t>OTTAWA CHARTER VALUES(1986)</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1100" kern="100" dirty="0">
                          <a:effectLst/>
                        </a:rPr>
                        <a:t>HOW PRINCIPLES APPLY to </a:t>
                      </a:r>
                      <a:r>
                        <a:rPr lang="en-GB" sz="1100" kern="100" dirty="0" err="1">
                          <a:effectLst/>
                        </a:rPr>
                        <a:t>ShinyMind</a:t>
                      </a:r>
                      <a:r>
                        <a:rPr lang="en-GB" sz="1100" kern="100" dirty="0">
                          <a:effectLst/>
                        </a:rPr>
                        <a:t> app</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29378932"/>
                  </a:ext>
                </a:extLst>
              </a:tr>
              <a:tr h="662530">
                <a:tc>
                  <a:txBody>
                    <a:bodyPr/>
                    <a:lstStyle/>
                    <a:p>
                      <a:pPr>
                        <a:lnSpc>
                          <a:spcPct val="107000"/>
                        </a:lnSpc>
                        <a:spcAft>
                          <a:spcPts val="800"/>
                        </a:spcAft>
                        <a:buNone/>
                      </a:pPr>
                      <a:r>
                        <a:rPr lang="en-GB" sz="1100" kern="100" dirty="0">
                          <a:effectLst/>
                        </a:rPr>
                        <a:t>Empowerment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Users can access learning masterclasses , track progress and choose how to design their wellbeing journey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7691965"/>
                  </a:ext>
                </a:extLst>
              </a:tr>
              <a:tr h="217162">
                <a:tc>
                  <a:txBody>
                    <a:bodyPr/>
                    <a:lstStyle/>
                    <a:p>
                      <a:pPr>
                        <a:lnSpc>
                          <a:spcPct val="107000"/>
                        </a:lnSpc>
                        <a:spcAft>
                          <a:spcPts val="800"/>
                        </a:spcAft>
                        <a:buNone/>
                      </a:pPr>
                      <a:r>
                        <a:rPr lang="en-GB" sz="1100" kern="100">
                          <a:effectLst/>
                        </a:rPr>
                        <a:t>Equity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Inclusive design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7783153"/>
                  </a:ext>
                </a:extLst>
              </a:tr>
              <a:tr h="217162">
                <a:tc>
                  <a:txBody>
                    <a:bodyPr/>
                    <a:lstStyle/>
                    <a:p>
                      <a:pPr>
                        <a:lnSpc>
                          <a:spcPct val="107000"/>
                        </a:lnSpc>
                        <a:spcAft>
                          <a:spcPts val="800"/>
                        </a:spcAft>
                        <a:buNone/>
                      </a:pPr>
                      <a:r>
                        <a:rPr lang="en-GB" sz="1100" kern="100">
                          <a:effectLst/>
                        </a:rPr>
                        <a:t>Participation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Co-designed with NHS professionals' help</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19580427"/>
                  </a:ext>
                </a:extLst>
              </a:tr>
              <a:tr h="444630">
                <a:tc>
                  <a:txBody>
                    <a:bodyPr/>
                    <a:lstStyle/>
                    <a:p>
                      <a:pPr>
                        <a:lnSpc>
                          <a:spcPct val="107000"/>
                        </a:lnSpc>
                        <a:spcAft>
                          <a:spcPts val="800"/>
                        </a:spcAft>
                        <a:buNone/>
                      </a:pPr>
                      <a:r>
                        <a:rPr lang="en-GB" sz="1100" kern="100">
                          <a:effectLst/>
                        </a:rPr>
                        <a:t>Holistic</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Addressing mental health, emotional, social and cognitive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33316989"/>
                  </a:ext>
                </a:extLst>
              </a:tr>
              <a:tr h="408782">
                <a:tc>
                  <a:txBody>
                    <a:bodyPr/>
                    <a:lstStyle/>
                    <a:p>
                      <a:pPr>
                        <a:lnSpc>
                          <a:spcPct val="107000"/>
                        </a:lnSpc>
                        <a:spcAft>
                          <a:spcPts val="800"/>
                        </a:spcAft>
                        <a:buNone/>
                      </a:pPr>
                      <a:r>
                        <a:rPr lang="en-GB" sz="1100" kern="100" dirty="0">
                          <a:effectLst/>
                        </a:rPr>
                        <a:t>Sustainability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Contribute to long-term health benefits, offered free to NHS staff, extended for students and care workers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kern="100" dirty="0">
                          <a:effectLst/>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7141087"/>
                  </a:ext>
                </a:extLst>
              </a:tr>
            </a:tbl>
          </a:graphicData>
        </a:graphic>
      </p:graphicFrame>
      <p:sp>
        <p:nvSpPr>
          <p:cNvPr id="21" name="TextBox 20">
            <a:extLst>
              <a:ext uri="{FF2B5EF4-FFF2-40B4-BE49-F238E27FC236}">
                <a16:creationId xmlns:a16="http://schemas.microsoft.com/office/drawing/2014/main" id="{D3D657B7-185C-998B-DDCA-505D4E7B49A5}"/>
              </a:ext>
            </a:extLst>
          </p:cNvPr>
          <p:cNvSpPr txBox="1"/>
          <p:nvPr/>
        </p:nvSpPr>
        <p:spPr>
          <a:xfrm>
            <a:off x="521110" y="15559950"/>
            <a:ext cx="9928032" cy="64633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Health promotions are rooted in the Ottawa Charter principles encouraging individuals to take control of their health (WHO, 2025) thus Shiny Mind app aligns with these principles.</a:t>
            </a:r>
          </a:p>
        </p:txBody>
      </p:sp>
      <p:pic>
        <p:nvPicPr>
          <p:cNvPr id="23" name="Picture 22">
            <a:extLst>
              <a:ext uri="{FF2B5EF4-FFF2-40B4-BE49-F238E27FC236}">
                <a16:creationId xmlns:a16="http://schemas.microsoft.com/office/drawing/2014/main" id="{765BDC7F-A532-B32B-E741-8C7128D2E22B}"/>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4789161" y="8343945"/>
            <a:ext cx="4959319" cy="3849998"/>
          </a:xfrm>
          <a:prstGeom prst="rect">
            <a:avLst/>
          </a:prstGeom>
          <a:noFill/>
        </p:spPr>
      </p:pic>
      <p:sp>
        <p:nvSpPr>
          <p:cNvPr id="24" name="TextBox 23">
            <a:extLst>
              <a:ext uri="{FF2B5EF4-FFF2-40B4-BE49-F238E27FC236}">
                <a16:creationId xmlns:a16="http://schemas.microsoft.com/office/drawing/2014/main" id="{8ADB5557-87D0-6BE0-068B-C8589FE47AB9}"/>
              </a:ext>
            </a:extLst>
          </p:cNvPr>
          <p:cNvSpPr txBox="1"/>
          <p:nvPr/>
        </p:nvSpPr>
        <p:spPr>
          <a:xfrm>
            <a:off x="521111" y="16207669"/>
            <a:ext cx="10213252" cy="2862322"/>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The Health Belief Model, it is a framework conceptualised in 1950 to help understanding how individuals perceive health threats and decide to act. The Model consists in 6 dimensions that is believed to influence behaviour: perceived susceptibility, perceived severity, perceived benefits, perceived barriers, self-efficacy, and cues to action (</a:t>
            </a:r>
            <a:r>
              <a:rPr lang="en-GB" dirty="0" err="1"/>
              <a:t>Alyafei</a:t>
            </a:r>
            <a:r>
              <a:rPr lang="en-GB" dirty="0"/>
              <a:t> and Easton-Carr, 2024).</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t>
            </a:r>
          </a:p>
        </p:txBody>
      </p:sp>
      <p:pic>
        <p:nvPicPr>
          <p:cNvPr id="26" name="Picture 25">
            <a:extLst>
              <a:ext uri="{FF2B5EF4-FFF2-40B4-BE49-F238E27FC236}">
                <a16:creationId xmlns:a16="http://schemas.microsoft.com/office/drawing/2014/main" id="{D8D92F74-59C8-D00A-DD35-CD184E39E12B}"/>
              </a:ext>
            </a:extLst>
          </p:cNvPr>
          <p:cNvPicPr>
            <a:picLocks noChangeAspect="1"/>
          </p:cNvPicPr>
          <p:nvPr/>
        </p:nvPicPr>
        <p:blipFill>
          <a:blip r:embed="rId9"/>
          <a:stretch>
            <a:fillRect/>
          </a:stretch>
        </p:blipFill>
        <p:spPr>
          <a:xfrm>
            <a:off x="589936" y="17537391"/>
            <a:ext cx="9745640" cy="3065199"/>
          </a:xfrm>
          <a:prstGeom prst="rect">
            <a:avLst/>
          </a:prstGeom>
        </p:spPr>
      </p:pic>
      <p:pic>
        <p:nvPicPr>
          <p:cNvPr id="27" name="Picture 26">
            <a:extLst>
              <a:ext uri="{FF2B5EF4-FFF2-40B4-BE49-F238E27FC236}">
                <a16:creationId xmlns:a16="http://schemas.microsoft.com/office/drawing/2014/main" id="{18F89090-A04E-5FBD-412F-43FC602AF762}"/>
              </a:ext>
            </a:extLst>
          </p:cNvPr>
          <p:cNvPicPr>
            <a:picLocks noChangeAspect="1"/>
          </p:cNvPicPr>
          <p:nvPr/>
        </p:nvPicPr>
        <p:blipFill>
          <a:blip r:embed="rId10"/>
          <a:stretch>
            <a:fillRect/>
          </a:stretch>
        </p:blipFill>
        <p:spPr>
          <a:xfrm>
            <a:off x="15740744" y="3742959"/>
            <a:ext cx="13086392" cy="4372793"/>
          </a:xfrm>
          <a:prstGeom prst="rect">
            <a:avLst/>
          </a:prstGeom>
        </p:spPr>
      </p:pic>
      <p:pic>
        <p:nvPicPr>
          <p:cNvPr id="28" name="Picture 27" descr="A diagram of a company&#10;&#10;AI-generated content may be incorrect.">
            <a:extLst>
              <a:ext uri="{FF2B5EF4-FFF2-40B4-BE49-F238E27FC236}">
                <a16:creationId xmlns:a16="http://schemas.microsoft.com/office/drawing/2014/main" id="{858D6EA5-C0A3-0AA4-9F61-7FC334333B5E}"/>
              </a:ext>
            </a:extLst>
          </p:cNvPr>
          <p:cNvPicPr>
            <a:picLocks noChangeAspect="1"/>
          </p:cNvPicPr>
          <p:nvPr/>
        </p:nvPicPr>
        <p:blipFill>
          <a:blip r:embed="rId11"/>
          <a:stretch>
            <a:fillRect/>
          </a:stretch>
        </p:blipFill>
        <p:spPr>
          <a:xfrm>
            <a:off x="11229235" y="8635197"/>
            <a:ext cx="6387774" cy="3715022"/>
          </a:xfrm>
          <a:prstGeom prst="rect">
            <a:avLst/>
          </a:prstGeom>
        </p:spPr>
      </p:pic>
      <p:sp>
        <p:nvSpPr>
          <p:cNvPr id="29" name="TextBox 28">
            <a:extLst>
              <a:ext uri="{FF2B5EF4-FFF2-40B4-BE49-F238E27FC236}">
                <a16:creationId xmlns:a16="http://schemas.microsoft.com/office/drawing/2014/main" id="{28C67E4E-E3FC-0FB6-43FA-85C3B782DE44}"/>
              </a:ext>
            </a:extLst>
          </p:cNvPr>
          <p:cNvSpPr txBox="1"/>
          <p:nvPr/>
        </p:nvSpPr>
        <p:spPr>
          <a:xfrm>
            <a:off x="24789161" y="12262674"/>
            <a:ext cx="473909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COM-B Model applied to Shiny Mind App</a:t>
            </a:r>
          </a:p>
        </p:txBody>
      </p:sp>
      <p:pic>
        <p:nvPicPr>
          <p:cNvPr id="30" name="Picture 29">
            <a:extLst>
              <a:ext uri="{FF2B5EF4-FFF2-40B4-BE49-F238E27FC236}">
                <a16:creationId xmlns:a16="http://schemas.microsoft.com/office/drawing/2014/main" id="{DC917392-0212-3009-FAA8-940A726E33DE}"/>
              </a:ext>
            </a:extLst>
          </p:cNvPr>
          <p:cNvPicPr>
            <a:picLocks noChangeAspect="1"/>
          </p:cNvPicPr>
          <p:nvPr/>
        </p:nvPicPr>
        <p:blipFill>
          <a:blip r:embed="rId12"/>
          <a:stretch>
            <a:fillRect/>
          </a:stretch>
        </p:blipFill>
        <p:spPr>
          <a:xfrm>
            <a:off x="23177685" y="13176837"/>
            <a:ext cx="6570795" cy="4530540"/>
          </a:xfrm>
          <a:prstGeom prst="rect">
            <a:avLst/>
          </a:prstGeom>
        </p:spPr>
      </p:pic>
      <p:sp>
        <p:nvSpPr>
          <p:cNvPr id="31" name="Arrow: Left-Right 30">
            <a:extLst>
              <a:ext uri="{FF2B5EF4-FFF2-40B4-BE49-F238E27FC236}">
                <a16:creationId xmlns:a16="http://schemas.microsoft.com/office/drawing/2014/main" id="{C0C56C6B-1D01-B47A-DC35-66B72A1CAC44}"/>
              </a:ext>
            </a:extLst>
          </p:cNvPr>
          <p:cNvSpPr/>
          <p:nvPr/>
        </p:nvSpPr>
        <p:spPr>
          <a:xfrm>
            <a:off x="11249339" y="20255866"/>
            <a:ext cx="18499141" cy="45719"/>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728B42A2-90B2-9EE2-86D9-4C2448C103D9}"/>
              </a:ext>
            </a:extLst>
          </p:cNvPr>
          <p:cNvSpPr txBox="1"/>
          <p:nvPr/>
        </p:nvSpPr>
        <p:spPr>
          <a:xfrm>
            <a:off x="6266576" y="15217629"/>
            <a:ext cx="4182565" cy="369332"/>
          </a:xfrm>
          <a:prstGeom prst="rect">
            <a:avLst/>
          </a:prstGeom>
          <a:noFill/>
        </p:spPr>
        <p:txBody>
          <a:bodyPr wrap="square" rtlCol="0">
            <a:spAutoFit/>
          </a:bodyPr>
          <a:lstStyle/>
          <a:p>
            <a:r>
              <a:rPr lang="en-GB" dirty="0"/>
              <a:t>(WHO, 2025; NHS, 2020; Storey, 2022)</a:t>
            </a:r>
          </a:p>
        </p:txBody>
      </p:sp>
      <p:sp>
        <p:nvSpPr>
          <p:cNvPr id="22" name="TextBox 21">
            <a:extLst>
              <a:ext uri="{FF2B5EF4-FFF2-40B4-BE49-F238E27FC236}">
                <a16:creationId xmlns:a16="http://schemas.microsoft.com/office/drawing/2014/main" id="{7B376B84-93C8-B8D7-4BFB-594342368CAE}"/>
              </a:ext>
            </a:extLst>
          </p:cNvPr>
          <p:cNvSpPr txBox="1"/>
          <p:nvPr/>
        </p:nvSpPr>
        <p:spPr>
          <a:xfrm>
            <a:off x="7744320" y="20252319"/>
            <a:ext cx="1525515" cy="369332"/>
          </a:xfrm>
          <a:prstGeom prst="rect">
            <a:avLst/>
          </a:prstGeom>
          <a:noFill/>
        </p:spPr>
        <p:txBody>
          <a:bodyPr wrap="square" rtlCol="0">
            <a:spAutoFit/>
          </a:bodyPr>
          <a:lstStyle/>
          <a:p>
            <a:r>
              <a:rPr lang="en-GB" dirty="0"/>
              <a:t>(Self created)</a:t>
            </a:r>
          </a:p>
        </p:txBody>
      </p:sp>
      <p:sp>
        <p:nvSpPr>
          <p:cNvPr id="25" name="TextBox 24">
            <a:extLst>
              <a:ext uri="{FF2B5EF4-FFF2-40B4-BE49-F238E27FC236}">
                <a16:creationId xmlns:a16="http://schemas.microsoft.com/office/drawing/2014/main" id="{EA551815-92EA-6725-68A1-072B8A392283}"/>
              </a:ext>
            </a:extLst>
          </p:cNvPr>
          <p:cNvSpPr txBox="1"/>
          <p:nvPr/>
        </p:nvSpPr>
        <p:spPr>
          <a:xfrm>
            <a:off x="24598173" y="7755261"/>
            <a:ext cx="48006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Phuke</a:t>
            </a:r>
            <a:r>
              <a:rPr lang="en-GB" dirty="0">
                <a:latin typeface="Arial" panose="020B0604020202020204" pitchFamily="34" charset="0"/>
                <a:cs typeface="Arial" panose="020B0604020202020204" pitchFamily="34" charset="0"/>
              </a:rPr>
              <a:t> et al, 2024; Taylor et al, 2006)</a:t>
            </a:r>
          </a:p>
        </p:txBody>
      </p:sp>
    </p:spTree>
    <p:extLst>
      <p:ext uri="{BB962C8B-B14F-4D97-AF65-F5344CB8AC3E}">
        <p14:creationId xmlns:p14="http://schemas.microsoft.com/office/powerpoint/2010/main" val="516619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128299-6DDA-3D01-00D8-26BB25208B6C}"/>
              </a:ext>
            </a:extLst>
          </p:cNvPr>
          <p:cNvSpPr txBox="1"/>
          <p:nvPr/>
        </p:nvSpPr>
        <p:spPr>
          <a:xfrm>
            <a:off x="2286001" y="674556"/>
            <a:ext cx="17647919" cy="14860478"/>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REFERENCES</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Alotaibi, N., Wilson, C.B. and Traynor, M., 2025. Enhancing digital readiness and capability in healthcare: a systematic review of interventions, barriers, and facilitators. </a:t>
            </a:r>
            <a:r>
              <a:rPr lang="en-GB" i="1" dirty="0">
                <a:latin typeface="Arial" panose="020B0604020202020204" pitchFamily="34" charset="0"/>
                <a:cs typeface="Arial" panose="020B0604020202020204" pitchFamily="34" charset="0"/>
              </a:rPr>
              <a:t>BMC Health Services Research</a:t>
            </a:r>
            <a:r>
              <a:rPr lang="en-GB" dirty="0">
                <a:latin typeface="Arial" panose="020B0604020202020204" pitchFamily="34" charset="0"/>
                <a:cs typeface="Arial" panose="020B0604020202020204" pitchFamily="34" charset="0"/>
              </a:rPr>
              <a:t>, 25(500). Available at: </a:t>
            </a:r>
            <a:r>
              <a:rPr lang="en-GB" u="sng" dirty="0">
                <a:latin typeface="Arial" panose="020B0604020202020204" pitchFamily="34" charset="0"/>
                <a:cs typeface="Arial" panose="020B0604020202020204" pitchFamily="34" charset="0"/>
                <a:hlinkClick r:id="rId2"/>
              </a:rPr>
              <a:t>https://bmchealthservres.biomedcentral.com/articles/10.1186/s12913-025-12663-3</a:t>
            </a:r>
            <a:endParaRPr lang="en-GB" u="sng"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err="1">
                <a:latin typeface="Arial" panose="020B0604020202020204" pitchFamily="34" charset="0"/>
                <a:cs typeface="Arial" panose="020B0604020202020204" pitchFamily="34" charset="0"/>
              </a:rPr>
              <a:t>Alyafei</a:t>
            </a:r>
            <a:r>
              <a:rPr lang="en-GB" dirty="0">
                <a:latin typeface="Arial" panose="020B0604020202020204" pitchFamily="34" charset="0"/>
                <a:cs typeface="Arial" panose="020B0604020202020204" pitchFamily="34" charset="0"/>
              </a:rPr>
              <a:t> A, and Easton-Carr R. (2024) The Health Belief Model of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Change. 2024 May 19. In: </a:t>
            </a:r>
            <a:r>
              <a:rPr lang="en-GB" dirty="0" err="1">
                <a:latin typeface="Arial" panose="020B0604020202020204" pitchFamily="34" charset="0"/>
                <a:cs typeface="Arial" panose="020B0604020202020204" pitchFamily="34" charset="0"/>
              </a:rPr>
              <a:t>StatPearls</a:t>
            </a:r>
            <a:r>
              <a:rPr lang="en-GB" dirty="0">
                <a:latin typeface="Arial" panose="020B0604020202020204" pitchFamily="34" charset="0"/>
                <a:cs typeface="Arial" panose="020B0604020202020204" pitchFamily="34" charset="0"/>
              </a:rPr>
              <a:t> [Internet]. Treasure Island (FL): </a:t>
            </a:r>
            <a:r>
              <a:rPr lang="en-GB" dirty="0" err="1">
                <a:latin typeface="Arial" panose="020B0604020202020204" pitchFamily="34" charset="0"/>
                <a:cs typeface="Arial" panose="020B0604020202020204" pitchFamily="34" charset="0"/>
              </a:rPr>
              <a:t>StatPearls</a:t>
            </a:r>
            <a:r>
              <a:rPr lang="en-GB" dirty="0">
                <a:latin typeface="Arial" panose="020B0604020202020204" pitchFamily="34" charset="0"/>
                <a:cs typeface="Arial" panose="020B0604020202020204" pitchFamily="34" charset="0"/>
              </a:rPr>
              <a:t> Publishing; 2025 Jan–. PMID: 39163427. Available at: </a:t>
            </a:r>
            <a:r>
              <a:rPr lang="en-GB" u="sng" dirty="0">
                <a:latin typeface="Arial" panose="020B0604020202020204" pitchFamily="34" charset="0"/>
                <a:cs typeface="Arial" panose="020B0604020202020204" pitchFamily="34" charset="0"/>
                <a:hlinkClick r:id="rId3"/>
              </a:rPr>
              <a:t>The Health Belief Model of </a:t>
            </a:r>
            <a:r>
              <a:rPr lang="en-GB" u="sng" dirty="0" err="1">
                <a:latin typeface="Arial" panose="020B0604020202020204" pitchFamily="34" charset="0"/>
                <a:cs typeface="Arial" panose="020B0604020202020204" pitchFamily="34" charset="0"/>
                <a:hlinkClick r:id="rId3"/>
              </a:rPr>
              <a:t>Behavior</a:t>
            </a:r>
            <a:r>
              <a:rPr lang="en-GB" u="sng" dirty="0">
                <a:latin typeface="Arial" panose="020B0604020202020204" pitchFamily="34" charset="0"/>
                <a:cs typeface="Arial" panose="020B0604020202020204" pitchFamily="34" charset="0"/>
                <a:hlinkClick r:id="rId3"/>
              </a:rPr>
              <a:t> Change - PubMed</a:t>
            </a:r>
            <a:r>
              <a:rPr lang="en-GB" dirty="0">
                <a:latin typeface="Arial" panose="020B0604020202020204" pitchFamily="34" charset="0"/>
                <a:cs typeface="Arial" panose="020B0604020202020204" pitchFamily="34" charset="0"/>
              </a:rPr>
              <a:t> Accessed on: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BBC News, (2023) NHS Staff Sickness hits record high in England Available at: </a:t>
            </a:r>
            <a:r>
              <a:rPr lang="en-GB" u="sng" dirty="0">
                <a:latin typeface="Arial" panose="020B0604020202020204" pitchFamily="34" charset="0"/>
                <a:cs typeface="Arial" panose="020B0604020202020204" pitchFamily="34" charset="0"/>
                <a:hlinkClick r:id="rId4"/>
              </a:rPr>
              <a:t>NHS staff sickness hits record high in England - BBC News</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Boyd, R. (2023) The Monitor Magazine. Mental Health Top Reason for NHS staff Sick Days Available at: </a:t>
            </a:r>
            <a:r>
              <a:rPr lang="en-GB" u="sng" dirty="0">
                <a:latin typeface="Arial" panose="020B0604020202020204" pitchFamily="34" charset="0"/>
                <a:cs typeface="Arial" panose="020B0604020202020204" pitchFamily="34" charset="0"/>
                <a:hlinkClick r:id="rId5"/>
              </a:rPr>
              <a:t>MENTAL HEALTH TOP REASON FOR NHS STAFF SICK DAYS — The Monitor Magazine</a:t>
            </a:r>
            <a:r>
              <a:rPr lang="en-GB" u="sng" dirty="0">
                <a:latin typeface="Arial" panose="020B0604020202020204" pitchFamily="34" charset="0"/>
                <a:cs typeface="Arial" panose="020B0604020202020204" pitchFamily="34" charset="0"/>
              </a:rPr>
              <a:t> Accessed on: 24</a:t>
            </a:r>
            <a:r>
              <a:rPr lang="en-GB" u="sng" baseline="30000" dirty="0">
                <a:latin typeface="Arial" panose="020B0604020202020204" pitchFamily="34" charset="0"/>
                <a:cs typeface="Arial" panose="020B0604020202020204" pitchFamily="34" charset="0"/>
              </a:rPr>
              <a:t>th</a:t>
            </a:r>
            <a:r>
              <a:rPr lang="en-GB" u="sng" dirty="0">
                <a:latin typeface="Arial" panose="020B0604020202020204" pitchFamily="34" charset="0"/>
                <a:cs typeface="Arial" panose="020B0604020202020204" pitchFamily="34" charset="0"/>
              </a:rPr>
              <a:t> October 2025</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Cook R.F., Hersch R.K, , Deitz, K. D., </a:t>
            </a:r>
            <a:r>
              <a:rPr lang="en-GB" dirty="0">
                <a:latin typeface="Arial" panose="020B0604020202020204" pitchFamily="34" charset="0"/>
                <a:cs typeface="Arial" panose="020B0604020202020204" pitchFamily="34" charset="0"/>
                <a:hlinkClick r:id="rId6"/>
              </a:rPr>
              <a:t>Seth K.,</a:t>
            </a:r>
            <a:r>
              <a:rPr lang="en-GB" dirty="0">
                <a:latin typeface="Arial" panose="020B0604020202020204" pitchFamily="34" charset="0"/>
                <a:cs typeface="Arial" panose="020B0604020202020204" pitchFamily="34" charset="0"/>
              </a:rPr>
              <a:t> Hughes, D., Friesen, M.A., Vezina, M., (2016)</a:t>
            </a:r>
            <a:r>
              <a:rPr lang="en-GB" baseline="30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Reducing nurses' stress: A randomized controlled trial of a web-based stress management program for nurses Available at: </a:t>
            </a:r>
            <a:r>
              <a:rPr lang="en-GB" u="sng" dirty="0">
                <a:latin typeface="Arial" panose="020B0604020202020204" pitchFamily="34" charset="0"/>
                <a:cs typeface="Arial" panose="020B0604020202020204" pitchFamily="34" charset="0"/>
                <a:hlinkClick r:id="rId7"/>
              </a:rPr>
              <a:t>Reducing nurses' stress: A randomized controlled trial of a web-based stress management program for nurses - ScienceDirect</a:t>
            </a:r>
            <a:r>
              <a:rPr lang="en-GB" dirty="0">
                <a:latin typeface="Arial" panose="020B0604020202020204" pitchFamily="34" charset="0"/>
                <a:cs typeface="Arial" panose="020B0604020202020204" pitchFamily="34" charset="0"/>
              </a:rPr>
              <a:t> Accessed on: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Craig, R., (2025) Rebeca Howard, Shiny Mind Available at: </a:t>
            </a:r>
            <a:r>
              <a:rPr lang="en-GB" u="sng" dirty="0">
                <a:latin typeface="Arial" panose="020B0604020202020204" pitchFamily="34" charset="0"/>
                <a:cs typeface="Arial" panose="020B0604020202020204" pitchFamily="34" charset="0"/>
                <a:hlinkClick r:id="rId8"/>
              </a:rPr>
              <a:t>We waste so much money trying to implement something that doesn't work. - MIP</a:t>
            </a:r>
            <a:r>
              <a:rPr lang="en-GB" dirty="0">
                <a:latin typeface="Arial" panose="020B0604020202020204" pitchFamily="34" charset="0"/>
                <a:cs typeface="Arial" panose="020B0604020202020204" pitchFamily="34" charset="0"/>
              </a:rPr>
              <a:t> Accessed on: 24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Empowering </a:t>
            </a:r>
            <a:r>
              <a:rPr lang="en-GB" dirty="0" err="1">
                <a:latin typeface="Arial" panose="020B0604020202020204" pitchFamily="34" charset="0"/>
                <a:cs typeface="Arial" panose="020B0604020202020204" pitchFamily="34" charset="0"/>
              </a:rPr>
              <a:t>ShinyMinds</a:t>
            </a:r>
            <a:r>
              <a:rPr lang="en-GB" dirty="0">
                <a:latin typeface="Arial" panose="020B0604020202020204" pitchFamily="34" charset="0"/>
                <a:cs typeface="Arial" panose="020B0604020202020204" pitchFamily="34" charset="0"/>
              </a:rPr>
              <a:t> Available at: </a:t>
            </a:r>
            <a:r>
              <a:rPr lang="en-GB" u="sng" dirty="0" err="1">
                <a:latin typeface="Arial" panose="020B0604020202020204" pitchFamily="34" charset="0"/>
                <a:cs typeface="Arial" panose="020B0604020202020204" pitchFamily="34" charset="0"/>
                <a:hlinkClick r:id="rId9"/>
              </a:rPr>
              <a:t>ShinyMind</a:t>
            </a:r>
            <a:r>
              <a:rPr lang="en-GB" u="sng" dirty="0">
                <a:latin typeface="Arial" panose="020B0604020202020204" pitchFamily="34" charset="0"/>
                <a:cs typeface="Arial" panose="020B0604020202020204" pitchFamily="34" charset="0"/>
                <a:hlinkClick r:id="rId9"/>
              </a:rPr>
              <a:t> - Mental Health &amp; Wellbeing App co-created with the NHS</a:t>
            </a:r>
            <a:endParaRPr lang="en-GB" u="sng"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Moreira RS, Merces MCD, Almeida AAE, Rossi TRA, Maia HF, </a:t>
            </a:r>
            <a:r>
              <a:rPr lang="en-GB" dirty="0" err="1">
                <a:latin typeface="Arial" panose="020B0604020202020204" pitchFamily="34" charset="0"/>
                <a:cs typeface="Arial" panose="020B0604020202020204" pitchFamily="34" charset="0"/>
              </a:rPr>
              <a:t>D'Oliveira</a:t>
            </a:r>
            <a:r>
              <a:rPr lang="en-GB" dirty="0">
                <a:latin typeface="Arial" panose="020B0604020202020204" pitchFamily="34" charset="0"/>
                <a:cs typeface="Arial" panose="020B0604020202020204" pitchFamily="34" charset="0"/>
              </a:rPr>
              <a:t>-Júnior A. Mental health of nursing professionals: Internet-based interventions. Rev Bras Med Trab. 2023 Aug 8;21(2):e2022801.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10.47626/1679-4435-2022-801. PMID: 38313083; PMCID: PMC10835398. Available at: </a:t>
            </a:r>
            <a:r>
              <a:rPr lang="en-GB" u="sng" dirty="0">
                <a:latin typeface="Arial" panose="020B0604020202020204" pitchFamily="34" charset="0"/>
                <a:cs typeface="Arial" panose="020B0604020202020204" pitchFamily="34" charset="0"/>
                <a:hlinkClick r:id="rId10"/>
              </a:rPr>
              <a:t>Mental health of nursing professionals: Internet-based interventions - PubMed</a:t>
            </a:r>
            <a:r>
              <a:rPr lang="en-GB" dirty="0">
                <a:latin typeface="Arial" panose="020B0604020202020204" pitchFamily="34" charset="0"/>
                <a:cs typeface="Arial" panose="020B0604020202020204" pitchFamily="34" charset="0"/>
              </a:rPr>
              <a:t> Accessed on: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NHS, (Nd) Available at: </a:t>
            </a:r>
            <a:r>
              <a:rPr lang="en-GB" u="sng" dirty="0">
                <a:latin typeface="Arial" panose="020B0604020202020204" pitchFamily="34" charset="0"/>
                <a:cs typeface="Arial" panose="020B0604020202020204" pitchFamily="34" charset="0"/>
                <a:hlinkClick r:id="rId11"/>
              </a:rPr>
              <a:t>NHS leaders say thank you to staff with the </a:t>
            </a:r>
            <a:r>
              <a:rPr lang="en-GB" u="sng" dirty="0" err="1">
                <a:latin typeface="Arial" panose="020B0604020202020204" pitchFamily="34" charset="0"/>
                <a:cs typeface="Arial" panose="020B0604020202020204" pitchFamily="34" charset="0"/>
                <a:hlinkClick r:id="rId11"/>
              </a:rPr>
              <a:t>ShinyMind</a:t>
            </a:r>
            <a:r>
              <a:rPr lang="en-GB" u="sng" dirty="0">
                <a:latin typeface="Arial" panose="020B0604020202020204" pitchFamily="34" charset="0"/>
                <a:cs typeface="Arial" panose="020B0604020202020204" pitchFamily="34" charset="0"/>
                <a:hlinkClick r:id="rId11"/>
              </a:rPr>
              <a:t> app this Mental Health Awareness Week | Humber Teaching NHS Foundation Trust</a:t>
            </a:r>
            <a:r>
              <a:rPr lang="en-GB" u="sng" dirty="0">
                <a:latin typeface="Arial" panose="020B0604020202020204" pitchFamily="34" charset="0"/>
                <a:cs typeface="Arial" panose="020B0604020202020204" pitchFamily="34" charset="0"/>
              </a:rPr>
              <a:t> Accessed on: 26</a:t>
            </a:r>
            <a:r>
              <a:rPr lang="en-GB" u="sng" baseline="30000" dirty="0">
                <a:latin typeface="Arial" panose="020B0604020202020204" pitchFamily="34" charset="0"/>
                <a:cs typeface="Arial" panose="020B0604020202020204" pitchFamily="34" charset="0"/>
              </a:rPr>
              <a:t>th</a:t>
            </a:r>
            <a:r>
              <a:rPr lang="en-GB" u="sng" dirty="0">
                <a:latin typeface="Arial" panose="020B0604020202020204" pitchFamily="34" charset="0"/>
                <a:cs typeface="Arial" panose="020B0604020202020204" pitchFamily="34" charset="0"/>
              </a:rPr>
              <a:t> October 2025</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NHS Charities Together, (2024) Three in four NHS staff struggled with their mental health in the past year Available at:  </a:t>
            </a:r>
            <a:r>
              <a:rPr lang="en-GB" u="sng" dirty="0">
                <a:latin typeface="Arial" panose="020B0604020202020204" pitchFamily="34" charset="0"/>
                <a:cs typeface="Arial" panose="020B0604020202020204" pitchFamily="34" charset="0"/>
                <a:hlinkClick r:id="rId12"/>
              </a:rPr>
              <a:t>Three in four NHS staff struggled with their mental health in the past year | NHS Charities Together</a:t>
            </a:r>
            <a:r>
              <a:rPr lang="en-GB" dirty="0">
                <a:latin typeface="Arial" panose="020B0604020202020204" pitchFamily="34" charset="0"/>
                <a:cs typeface="Arial" panose="020B0604020202020204" pitchFamily="34" charset="0"/>
              </a:rPr>
              <a:t> Accessed on: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NHS Staff Survey, (2024) National Results Available at: </a:t>
            </a:r>
            <a:r>
              <a:rPr lang="en-GB" u="sng" dirty="0">
                <a:latin typeface="Arial" panose="020B0604020202020204" pitchFamily="34" charset="0"/>
                <a:cs typeface="Arial" panose="020B0604020202020204" pitchFamily="34" charset="0"/>
                <a:hlinkClick r:id="rId13"/>
              </a:rPr>
              <a:t>National results across the NHS in England | NHS Staff Survey</a:t>
            </a:r>
            <a:r>
              <a:rPr lang="en-GB" dirty="0">
                <a:latin typeface="Arial" panose="020B0604020202020204" pitchFamily="34" charset="0"/>
                <a:cs typeface="Arial" panose="020B0604020202020204" pitchFamily="34" charset="0"/>
              </a:rPr>
              <a:t> Accessed on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National Institute for Health and Care Excellence (NICE), (2025) NICE guidance Available at: </a:t>
            </a:r>
            <a:r>
              <a:rPr lang="en-GB" dirty="0">
                <a:hlinkClick r:id="rId14"/>
              </a:rPr>
              <a:t>NICE guidance | NICE</a:t>
            </a:r>
            <a:r>
              <a:rPr lang="en-GB" dirty="0"/>
              <a:t> Accessed on: 29</a:t>
            </a:r>
            <a:r>
              <a:rPr lang="en-GB" baseline="30000" dirty="0"/>
              <a:t>th</a:t>
            </a:r>
            <a:r>
              <a:rPr lang="en-GB" dirty="0"/>
              <a:t> October 2025</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Taylor, D., Bury, M., Campling, N., Carter, S., </a:t>
            </a:r>
            <a:r>
              <a:rPr lang="en-GB" dirty="0" err="1">
                <a:latin typeface="Arial" panose="020B0604020202020204" pitchFamily="34" charset="0"/>
                <a:cs typeface="Arial" panose="020B0604020202020204" pitchFamily="34" charset="0"/>
              </a:rPr>
              <a:t>Garfied</a:t>
            </a:r>
            <a:r>
              <a:rPr lang="en-GB" dirty="0">
                <a:latin typeface="Arial" panose="020B0604020202020204" pitchFamily="34" charset="0"/>
                <a:cs typeface="Arial" panose="020B0604020202020204" pitchFamily="34" charset="0"/>
              </a:rPr>
              <a:t>, S., Newbould, J., and Rennie, T. (2006) A Review of the use of Health Believe Model (HBM), The Theory of Reasoned Action (TRA), the Theory of Planned Behaviour (TPB), and the Trans-Theoretical Model (TTM) to study and predict health related behaviour change Available at: </a:t>
            </a:r>
            <a:r>
              <a:rPr lang="en-GB" dirty="0">
                <a:hlinkClick r:id="rId15"/>
              </a:rPr>
              <a:t>Behaviour change: Taylor et al - models review</a:t>
            </a:r>
            <a:r>
              <a:rPr lang="en-GB" dirty="0"/>
              <a:t> </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Timlin, D., McCormack, J.M. and Simpson, E. EA (2020) Using the COM-B model to identify barriers and facilitators towards adoption of a diet associated with cognitive function (MIND diet) Available: </a:t>
            </a:r>
            <a:r>
              <a:rPr lang="en-GB" u="sng" dirty="0">
                <a:latin typeface="Arial" panose="020B0604020202020204" pitchFamily="34" charset="0"/>
                <a:cs typeface="Arial" panose="020B0604020202020204" pitchFamily="34" charset="0"/>
                <a:hlinkClick r:id="rId16"/>
              </a:rPr>
              <a:t>Using the COM-B model to identify barriers and facilitators towards adoption of a diet associated with cognitive function (MIND diet) – PMC</a:t>
            </a:r>
            <a:r>
              <a:rPr lang="en-GB" u="sng" dirty="0">
                <a:latin typeface="Arial" panose="020B0604020202020204" pitchFamily="34" charset="0"/>
                <a:cs typeface="Arial" panose="020B0604020202020204" pitchFamily="34" charset="0"/>
              </a:rPr>
              <a:t> Accessed on: 27</a:t>
            </a:r>
            <a:r>
              <a:rPr lang="en-GB" u="sng" baseline="30000" dirty="0">
                <a:latin typeface="Arial" panose="020B0604020202020204" pitchFamily="34" charset="0"/>
                <a:cs typeface="Arial" panose="020B0604020202020204" pitchFamily="34" charset="0"/>
              </a:rPr>
              <a:t>th</a:t>
            </a:r>
            <a:r>
              <a:rPr lang="en-GB" u="sng" dirty="0">
                <a:latin typeface="Arial" panose="020B0604020202020204" pitchFamily="34" charset="0"/>
                <a:cs typeface="Arial" panose="020B0604020202020204" pitchFamily="34" charset="0"/>
              </a:rPr>
              <a:t> October 2025</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Nottinghamshire Alliance </a:t>
            </a:r>
            <a:r>
              <a:rPr lang="en-GB" dirty="0" err="1">
                <a:latin typeface="Arial" panose="020B0604020202020204" pitchFamily="34" charset="0"/>
                <a:cs typeface="Arial" panose="020B0604020202020204" pitchFamily="34" charset="0"/>
              </a:rPr>
              <a:t>Trainning</a:t>
            </a:r>
            <a:r>
              <a:rPr lang="en-GB" dirty="0">
                <a:latin typeface="Arial" panose="020B0604020202020204" pitchFamily="34" charset="0"/>
                <a:cs typeface="Arial" panose="020B0604020202020204" pitchFamily="34" charset="0"/>
              </a:rPr>
              <a:t> Hub, The Shiny Mind App (2023) Available at: </a:t>
            </a:r>
            <a:r>
              <a:rPr lang="en-GB" dirty="0" err="1">
                <a:hlinkClick r:id="rId17"/>
              </a:rPr>
              <a:t>ShinyMind</a:t>
            </a:r>
            <a:r>
              <a:rPr lang="en-GB" dirty="0">
                <a:hlinkClick r:id="rId17"/>
              </a:rPr>
              <a:t> App</a:t>
            </a:r>
            <a:r>
              <a:rPr lang="en-GB" dirty="0"/>
              <a:t> Accessed on: 27</a:t>
            </a:r>
            <a:r>
              <a:rPr lang="en-GB" baseline="30000" dirty="0"/>
              <a:t>th</a:t>
            </a:r>
            <a:r>
              <a:rPr lang="en-GB" dirty="0"/>
              <a:t> October 2025</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err="1">
                <a:latin typeface="Arial" panose="020B0604020202020204" pitchFamily="34" charset="0"/>
                <a:cs typeface="Arial" panose="020B0604020202020204" pitchFamily="34" charset="0"/>
              </a:rPr>
              <a:t>Phuke</a:t>
            </a:r>
            <a:r>
              <a:rPr lang="en-GB" dirty="0">
                <a:latin typeface="Arial" panose="020B0604020202020204" pitchFamily="34" charset="0"/>
                <a:cs typeface="Arial" panose="020B0604020202020204" pitchFamily="34" charset="0"/>
              </a:rPr>
              <a:t>, M.J., </a:t>
            </a:r>
            <a:r>
              <a:rPr lang="en-GB" dirty="0" err="1">
                <a:latin typeface="Arial" panose="020B0604020202020204" pitchFamily="34" charset="0"/>
                <a:cs typeface="Arial" panose="020B0604020202020204" pitchFamily="34" charset="0"/>
              </a:rPr>
              <a:t>Zagade</a:t>
            </a:r>
            <a:r>
              <a:rPr lang="en-GB" dirty="0">
                <a:latin typeface="Arial" panose="020B0604020202020204" pitchFamily="34" charset="0"/>
                <a:cs typeface="Arial" panose="020B0604020202020204" pitchFamily="34" charset="0"/>
              </a:rPr>
              <a:t>, T., Mohite, </a:t>
            </a:r>
            <a:r>
              <a:rPr lang="en-GB" dirty="0" err="1">
                <a:latin typeface="Arial" panose="020B0604020202020204" pitchFamily="34" charset="0"/>
                <a:cs typeface="Arial" panose="020B0604020202020204" pitchFamily="34" charset="0"/>
              </a:rPr>
              <a:t>V.R.,Salunkhe</a:t>
            </a:r>
            <a:r>
              <a:rPr lang="en-GB" dirty="0">
                <a:latin typeface="Arial" panose="020B0604020202020204" pitchFamily="34" charset="0"/>
                <a:cs typeface="Arial" panose="020B0604020202020204" pitchFamily="34" charset="0"/>
              </a:rPr>
              <a:t>, J., Ingale, S., and Choudhari, S.K. (2024) Intervention package on stress management: Improving comprehensive well-being among nurses. Journal of Integrative Nursing 6(4):p 201-208, Oct–Dec 2024. | DOI: 10.4103/jin.jin_101_24 Available at: </a:t>
            </a:r>
            <a:r>
              <a:rPr lang="en-GB" u="sng" dirty="0">
                <a:latin typeface="Arial" panose="020B0604020202020204" pitchFamily="34" charset="0"/>
                <a:cs typeface="Arial" panose="020B0604020202020204" pitchFamily="34" charset="0"/>
                <a:hlinkClick r:id="rId18"/>
              </a:rPr>
              <a:t>Journal of Integrative Nursing</a:t>
            </a:r>
            <a:r>
              <a:rPr lang="en-GB" dirty="0">
                <a:latin typeface="Arial" panose="020B0604020202020204" pitchFamily="34" charset="0"/>
                <a:cs typeface="Arial" panose="020B0604020202020204" pitchFamily="34" charset="0"/>
              </a:rPr>
              <a:t> Accessed on: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 </a:t>
            </a:r>
          </a:p>
          <a:p>
            <a:pPr marL="285750" indent="-285750" algn="just">
              <a:lnSpc>
                <a:spcPct val="150000"/>
              </a:lnSpc>
              <a:buFont typeface="Arial" panose="020B0604020202020204" pitchFamily="34" charset="0"/>
              <a:buChar char="•"/>
            </a:pPr>
            <a:r>
              <a:rPr lang="en-GB" dirty="0" err="1">
                <a:latin typeface="Arial" panose="020B0604020202020204" pitchFamily="34" charset="0"/>
                <a:cs typeface="Arial" panose="020B0604020202020204" pitchFamily="34" charset="0"/>
              </a:rPr>
              <a:t>ShinyMind</a:t>
            </a:r>
            <a:r>
              <a:rPr lang="en-GB" dirty="0">
                <a:latin typeface="Arial" panose="020B0604020202020204" pitchFamily="34" charset="0"/>
                <a:cs typeface="Arial" panose="020B0604020202020204" pitchFamily="34" charset="0"/>
              </a:rPr>
              <a:t>, 2023. </a:t>
            </a:r>
            <a:r>
              <a:rPr lang="en-GB" i="1" dirty="0" err="1">
                <a:latin typeface="Arial" panose="020B0604020202020204" pitchFamily="34" charset="0"/>
                <a:cs typeface="Arial" panose="020B0604020202020204" pitchFamily="34" charset="0"/>
              </a:rPr>
              <a:t>ShinyMind</a:t>
            </a:r>
            <a:r>
              <a:rPr lang="en-GB" i="1" dirty="0">
                <a:latin typeface="Arial" panose="020B0604020202020204" pitchFamily="34" charset="0"/>
                <a:cs typeface="Arial" panose="020B0604020202020204" pitchFamily="34" charset="0"/>
              </a:rPr>
              <a:t> App: Empowering NHS Staff Wellbeing</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19"/>
              </a:rPr>
              <a:t>https://www.shinymind.co.uk</a:t>
            </a:r>
            <a:r>
              <a:rPr lang="en-GB" u="sng" dirty="0">
                <a:latin typeface="Arial" panose="020B0604020202020204" pitchFamily="34" charset="0"/>
                <a:cs typeface="Arial" panose="020B0604020202020204" pitchFamily="34" charset="0"/>
              </a:rPr>
              <a:t> Accessed on: 27</a:t>
            </a:r>
            <a:r>
              <a:rPr lang="en-GB" u="sng" baseline="30000" dirty="0">
                <a:latin typeface="Arial" panose="020B0604020202020204" pitchFamily="34" charset="0"/>
                <a:cs typeface="Arial" panose="020B0604020202020204" pitchFamily="34" charset="0"/>
              </a:rPr>
              <a:t>th</a:t>
            </a:r>
            <a:r>
              <a:rPr lang="en-GB" u="sng" dirty="0">
                <a:latin typeface="Arial" panose="020B0604020202020204" pitchFamily="34" charset="0"/>
                <a:cs typeface="Arial" panose="020B0604020202020204" pitchFamily="34" charset="0"/>
              </a:rPr>
              <a:t> October 2025</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World Health Organization (WHO) (1986) </a:t>
            </a:r>
            <a:r>
              <a:rPr lang="en-GB" i="1" dirty="0">
                <a:latin typeface="Arial" panose="020B0604020202020204" pitchFamily="34" charset="0"/>
                <a:cs typeface="Arial" panose="020B0604020202020204" pitchFamily="34" charset="0"/>
              </a:rPr>
              <a:t>Ottawa Charter for Health Promotion</a:t>
            </a:r>
            <a:r>
              <a:rPr lang="en-GB" dirty="0">
                <a:latin typeface="Arial" panose="020B0604020202020204" pitchFamily="34" charset="0"/>
                <a:cs typeface="Arial" panose="020B0604020202020204" pitchFamily="34" charset="0"/>
              </a:rPr>
              <a:t>. Geneva: WHO.</a:t>
            </a:r>
          </a:p>
        </p:txBody>
      </p:sp>
    </p:spTree>
    <p:extLst>
      <p:ext uri="{BB962C8B-B14F-4D97-AF65-F5344CB8AC3E}">
        <p14:creationId xmlns:p14="http://schemas.microsoft.com/office/powerpoint/2010/main" val="4665675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1827</Words>
  <Application>Microsoft Office PowerPoint</Application>
  <PresentationFormat>Custom</PresentationFormat>
  <Paragraphs>91</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Mihaela Sandu-Rizea (2126225)</dc:creator>
  <cp:lastModifiedBy>Mihaela Sandu-Rizea (2126225)</cp:lastModifiedBy>
  <cp:revision>74</cp:revision>
  <dcterms:created xsi:type="dcterms:W3CDTF">2025-10-25T22:32:58Z</dcterms:created>
  <dcterms:modified xsi:type="dcterms:W3CDTF">2025-10-31T09:53:05Z</dcterms:modified>
</cp:coreProperties>
</file>