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sldIdLst>
    <p:sldId id="256" r:id="rId2"/>
    <p:sldId id="260" r:id="rId3"/>
    <p:sldId id="257" r:id="rId4"/>
    <p:sldId id="258" r:id="rId5"/>
    <p:sldId id="259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none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3/5/2020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40404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3/5/2020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56431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none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3/5/2020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26894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3/5/2020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31782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3/5/2020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25286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3/5/2020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34878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3/5/2020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27512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3/5/2020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28516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3/5/2020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246782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3/5/2020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81853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3/5/2020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05268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3/5/2020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19636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05" r:id="rId5"/>
    <p:sldLayoutId id="2147483711" r:id="rId6"/>
    <p:sldLayoutId id="2147483712" r:id="rId7"/>
    <p:sldLayoutId id="2147483702" r:id="rId8"/>
    <p:sldLayoutId id="2147483703" r:id="rId9"/>
    <p:sldLayoutId id="2147483704" r:id="rId10"/>
    <p:sldLayoutId id="2147483706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3800" i="1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2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1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1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1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3">
            <a:extLst>
              <a:ext uri="{FF2B5EF4-FFF2-40B4-BE49-F238E27FC236}">
                <a16:creationId xmlns:a16="http://schemas.microsoft.com/office/drawing/2014/main" id="{6E26CA48-99BC-4FE0-A51E-8E0BBF3BE8E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810" b="10921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3" name="Rectangle 8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5067" y="1808532"/>
            <a:ext cx="5452527" cy="324093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1010" y="1975104"/>
            <a:ext cx="5120640" cy="290779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8F1A0A-2221-4787-92D6-BE1D3B88A1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3793" y="2355458"/>
            <a:ext cx="4775075" cy="1630907"/>
          </a:xfrm>
        </p:spPr>
        <p:txBody>
          <a:bodyPr>
            <a:normAutofit fontScale="90000"/>
          </a:bodyPr>
          <a:lstStyle/>
          <a:p>
            <a:r>
              <a:rPr lang="en-US" sz="4400" dirty="0">
                <a:solidFill>
                  <a:schemeClr val="tx1"/>
                </a:solidFill>
              </a:rPr>
              <a:t>Assessment 3:</a:t>
            </a:r>
            <a:br>
              <a:rPr lang="en-US" sz="4400" dirty="0">
                <a:solidFill>
                  <a:schemeClr val="tx1"/>
                </a:solidFill>
              </a:rPr>
            </a:br>
            <a:r>
              <a:rPr lang="en-US" sz="4400" dirty="0">
                <a:solidFill>
                  <a:schemeClr val="tx1"/>
                </a:solidFill>
              </a:rPr>
              <a:t> Key Findings of Assessment 2</a:t>
            </a:r>
            <a:endParaRPr lang="en-GB" sz="4400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C6C4421-C146-424A-AEE6-707CDA58D3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33793" y="3995988"/>
            <a:ext cx="4775075" cy="559656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By Lizzie Mansfield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64560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36642-BF02-4DAE-A663-0149E64F95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Choice of Assessment 2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638551-CD78-4401-88A6-351DFFB19B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/>
              <a:t>I chose the concept of Gender in my portfolio.</a:t>
            </a:r>
          </a:p>
          <a:p>
            <a:r>
              <a:rPr lang="en-US" sz="2000" dirty="0"/>
              <a:t>The two case studies that I chose to compare were the Ancient Egyptians and the Ancient Romans.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0876799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BC7F0B5-AF6E-4D6D-9265-767D072AF9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Role in Society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8D1267-A0F6-45AD-A822-88B390E343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Ancient Egypt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B3F94F7-3D35-4BC5-9F4E-7B57F09C6C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9848" y="3245234"/>
            <a:ext cx="4663440" cy="1273501"/>
          </a:xfrm>
        </p:spPr>
        <p:txBody>
          <a:bodyPr/>
          <a:lstStyle/>
          <a:p>
            <a:r>
              <a:rPr lang="en-US" dirty="0"/>
              <a:t>Males had quite a few different roles. They could be Pharaohs. Scribes were a male only job.</a:t>
            </a:r>
            <a:endParaRPr lang="en-GB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CD71445-F82B-434D-8C24-B7B2F79333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58712" y="1550031"/>
            <a:ext cx="4663440" cy="640080"/>
          </a:xfrm>
        </p:spPr>
        <p:txBody>
          <a:bodyPr/>
          <a:lstStyle/>
          <a:p>
            <a:r>
              <a:rPr lang="en-US" dirty="0"/>
              <a:t>Ancient Rome</a:t>
            </a:r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865541A-D885-43A0-B146-C3B91921098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58712" y="2618163"/>
            <a:ext cx="4663440" cy="1273502"/>
          </a:xfrm>
        </p:spPr>
        <p:txBody>
          <a:bodyPr/>
          <a:lstStyle/>
          <a:p>
            <a:r>
              <a:rPr lang="en-US" dirty="0"/>
              <a:t>Men had the political power. E.g. A position such as a praetor.</a:t>
            </a:r>
          </a:p>
          <a:p>
            <a:r>
              <a:rPr lang="en-US" dirty="0"/>
              <a:t>Men could have lots of different jobs.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2CE68F0-DD76-4F73-B5AB-1CAAD47F16DE}"/>
              </a:ext>
            </a:extLst>
          </p:cNvPr>
          <p:cNvSpPr txBox="1"/>
          <p:nvPr/>
        </p:nvSpPr>
        <p:spPr>
          <a:xfrm>
            <a:off x="1066800" y="2792471"/>
            <a:ext cx="4663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Male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42246E-7B97-4463-B319-08AE88625554}"/>
              </a:ext>
            </a:extLst>
          </p:cNvPr>
          <p:cNvSpPr txBox="1"/>
          <p:nvPr/>
        </p:nvSpPr>
        <p:spPr>
          <a:xfrm>
            <a:off x="1066800" y="4602166"/>
            <a:ext cx="4663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Female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02C432B-5ADA-4760-ADC3-68EA820EBDAA}"/>
              </a:ext>
            </a:extLst>
          </p:cNvPr>
          <p:cNvSpPr txBox="1"/>
          <p:nvPr/>
        </p:nvSpPr>
        <p:spPr>
          <a:xfrm>
            <a:off x="1066800" y="5049555"/>
            <a:ext cx="4663440" cy="10598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82880" lvl="0" indent="-182880">
              <a:lnSpc>
                <a:spcPct val="120000"/>
              </a:lnSpc>
              <a:spcBef>
                <a:spcPts val="900"/>
              </a:spcBef>
              <a:buClr>
                <a:srgbClr val="000000">
                  <a:lumMod val="85000"/>
                  <a:lumOff val="15000"/>
                </a:srgbClr>
              </a:buClr>
              <a:buFont typeface="Garamond" pitchFamily="18" charset="0"/>
              <a:buChar char="◦"/>
            </a:pPr>
            <a:r>
              <a:rPr lang="en-US" dirty="0">
                <a:solidFill>
                  <a:srgbClr val="000000"/>
                </a:solidFill>
              </a:rPr>
              <a:t>Women could become the highest power, which was the Pharaoh. In fact, there were a few female Pharaohs. I.e. Hatshepsut.</a:t>
            </a:r>
            <a:endParaRPr lang="en-GB" dirty="0">
              <a:solidFill>
                <a:srgbClr val="00000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446D10A-C6B6-4A35-B2E6-F3C78D11A385}"/>
              </a:ext>
            </a:extLst>
          </p:cNvPr>
          <p:cNvSpPr txBox="1"/>
          <p:nvPr/>
        </p:nvSpPr>
        <p:spPr>
          <a:xfrm>
            <a:off x="6458712" y="2160428"/>
            <a:ext cx="4663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Male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9E4484E-40AE-4C10-8EA7-284E3CB25638}"/>
              </a:ext>
            </a:extLst>
          </p:cNvPr>
          <p:cNvSpPr txBox="1"/>
          <p:nvPr/>
        </p:nvSpPr>
        <p:spPr>
          <a:xfrm>
            <a:off x="6458712" y="3980068"/>
            <a:ext cx="4663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Female</a:t>
            </a:r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58D8D71-B32D-45CB-BE24-D12E13A3FA01}"/>
              </a:ext>
            </a:extLst>
          </p:cNvPr>
          <p:cNvSpPr txBox="1"/>
          <p:nvPr/>
        </p:nvSpPr>
        <p:spPr>
          <a:xfrm>
            <a:off x="6458712" y="4437803"/>
            <a:ext cx="4663440" cy="1918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82880" lvl="0" indent="-182880">
              <a:lnSpc>
                <a:spcPct val="120000"/>
              </a:lnSpc>
              <a:spcBef>
                <a:spcPts val="900"/>
              </a:spcBef>
              <a:buClr>
                <a:srgbClr val="000000">
                  <a:lumMod val="85000"/>
                  <a:lumOff val="15000"/>
                </a:srgbClr>
              </a:buClr>
              <a:buFont typeface="Garamond" pitchFamily="18" charset="0"/>
              <a:buChar char="◦"/>
            </a:pPr>
            <a:r>
              <a:rPr lang="en-US" sz="1400" dirty="0">
                <a:solidFill>
                  <a:srgbClr val="000000"/>
                </a:solidFill>
              </a:rPr>
              <a:t>Females were usually named after their father. This was the father’s name with a feminine ending. E.g. Julius turns into Julia. This meant that they lost individualism.</a:t>
            </a:r>
          </a:p>
          <a:p>
            <a:pPr marL="182880" lvl="0" indent="-182880">
              <a:lnSpc>
                <a:spcPct val="120000"/>
              </a:lnSpc>
              <a:spcBef>
                <a:spcPts val="900"/>
              </a:spcBef>
              <a:buClr>
                <a:srgbClr val="000000">
                  <a:lumMod val="85000"/>
                  <a:lumOff val="15000"/>
                </a:srgbClr>
              </a:buClr>
              <a:buFont typeface="Garamond" pitchFamily="18" charset="0"/>
              <a:buChar char="◦"/>
            </a:pPr>
            <a:r>
              <a:rPr lang="en-US" sz="1400" dirty="0">
                <a:solidFill>
                  <a:srgbClr val="000000"/>
                </a:solidFill>
              </a:rPr>
              <a:t>Women could not vote or have a political position.</a:t>
            </a:r>
          </a:p>
          <a:p>
            <a:pPr marL="182880" lvl="0" indent="-182880">
              <a:lnSpc>
                <a:spcPct val="120000"/>
              </a:lnSpc>
              <a:spcBef>
                <a:spcPts val="900"/>
              </a:spcBef>
              <a:buClr>
                <a:srgbClr val="000000">
                  <a:lumMod val="85000"/>
                  <a:lumOff val="15000"/>
                </a:srgbClr>
              </a:buClr>
              <a:buFont typeface="Garamond" pitchFamily="18" charset="0"/>
              <a:buChar char="◦"/>
            </a:pPr>
            <a:r>
              <a:rPr lang="en-US" sz="1400" dirty="0">
                <a:solidFill>
                  <a:srgbClr val="000000"/>
                </a:solidFill>
              </a:rPr>
              <a:t>The only public role for women was the Vestal Virgins.</a:t>
            </a: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55902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A6F16E8-6F23-4D09-B0BA-2C91B58AD1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Marriage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F31C45-1BFF-41A1-A245-0636A6A8E7A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Ancient Egypt 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D927BE2-0EBD-4D33-AF43-080A0875C9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9848" y="3183090"/>
            <a:ext cx="4663440" cy="1202479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Men were expected to marry at around the ages of 16 to 24. They had to have work though before marrying, so they could provide for their family.</a:t>
            </a:r>
            <a:endParaRPr lang="en-GB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575807D-E5E1-4DB6-882A-B982870314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Ancient Rome</a:t>
            </a:r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284552C-A18D-41BD-8CF2-ED2D6C80889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58712" y="3178933"/>
            <a:ext cx="4663440" cy="1202479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Males did not have to be virgins before marriage.</a:t>
            </a:r>
          </a:p>
          <a:p>
            <a:r>
              <a:rPr lang="en-US" dirty="0"/>
              <a:t>Men, </a:t>
            </a:r>
            <a:r>
              <a:rPr lang="en-US" dirty="0" err="1"/>
              <a:t>upperclass</a:t>
            </a:r>
            <a:r>
              <a:rPr lang="en-US" dirty="0"/>
              <a:t> especially, were expected to find a wife and have a male heir.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9D620AF-63D4-4304-B447-C7562C936833}"/>
              </a:ext>
            </a:extLst>
          </p:cNvPr>
          <p:cNvSpPr txBox="1"/>
          <p:nvPr/>
        </p:nvSpPr>
        <p:spPr>
          <a:xfrm>
            <a:off x="1069848" y="2778711"/>
            <a:ext cx="4663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Male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2202DF9-B40D-4AB5-86A3-59519261C96E}"/>
              </a:ext>
            </a:extLst>
          </p:cNvPr>
          <p:cNvSpPr txBox="1"/>
          <p:nvPr/>
        </p:nvSpPr>
        <p:spPr>
          <a:xfrm>
            <a:off x="6458712" y="2762007"/>
            <a:ext cx="43365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Male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8C15678-0FAC-428F-9ABC-BE2B7956314C}"/>
              </a:ext>
            </a:extLst>
          </p:cNvPr>
          <p:cNvSpPr txBox="1"/>
          <p:nvPr/>
        </p:nvSpPr>
        <p:spPr>
          <a:xfrm>
            <a:off x="1066800" y="4829452"/>
            <a:ext cx="4663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Female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CEF163D-C30D-438E-93CE-412D1797067E}"/>
              </a:ext>
            </a:extLst>
          </p:cNvPr>
          <p:cNvSpPr txBox="1"/>
          <p:nvPr/>
        </p:nvSpPr>
        <p:spPr>
          <a:xfrm>
            <a:off x="6356412" y="4632508"/>
            <a:ext cx="47657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Female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2379A48-00BC-4354-9786-17BB773ACD22}"/>
              </a:ext>
            </a:extLst>
          </p:cNvPr>
          <p:cNvSpPr txBox="1"/>
          <p:nvPr/>
        </p:nvSpPr>
        <p:spPr>
          <a:xfrm>
            <a:off x="1180730" y="5442012"/>
            <a:ext cx="40482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Females could be married after they had their first menses.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2E2D8EF-834C-47FA-BA3F-0C4A9BDB609E}"/>
              </a:ext>
            </a:extLst>
          </p:cNvPr>
          <p:cNvSpPr txBox="1"/>
          <p:nvPr/>
        </p:nvSpPr>
        <p:spPr>
          <a:xfrm>
            <a:off x="6356412" y="5165012"/>
            <a:ext cx="507802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Women were expected to marry and become good wives and mothers.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It was emphasized that women had to be virgins before marriage.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4100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1E173D-DE5C-4CD7-ADA8-5B4329F333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Household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ABA309-2388-42DE-9A5C-84892B3673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1861270"/>
            <a:ext cx="4663440" cy="640080"/>
          </a:xfrm>
        </p:spPr>
        <p:txBody>
          <a:bodyPr/>
          <a:lstStyle/>
          <a:p>
            <a:r>
              <a:rPr lang="en-US" dirty="0"/>
              <a:t>Ancient Egypt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C647A3B-DF67-44C0-A519-7036E60716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06136" y="2792498"/>
            <a:ext cx="4663440" cy="2702806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There was no desire for one gender over the other in children. Any child born was a blessing to a couple because of the low mortality rate at the time.</a:t>
            </a:r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A9719AA-A0EC-49D6-B96E-C9E0B4E1459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90568" y="1601974"/>
            <a:ext cx="4663440" cy="640080"/>
          </a:xfrm>
        </p:spPr>
        <p:txBody>
          <a:bodyPr/>
          <a:lstStyle/>
          <a:p>
            <a:r>
              <a:rPr lang="en-US" dirty="0"/>
              <a:t>Ancient Rome</a:t>
            </a:r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B9804F4-C27A-4A77-8191-97781BDFA6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58712" y="2787440"/>
            <a:ext cx="4663440" cy="1530067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The husband acted as the head of the household and had mastership over his wife and children.</a:t>
            </a:r>
          </a:p>
          <a:p>
            <a:r>
              <a:rPr lang="en-US" dirty="0"/>
              <a:t>Male children were desired more over female children, as there was the need for a male heir.</a:t>
            </a:r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6439100-EFB6-4FF6-8963-A0176E80FB36}"/>
              </a:ext>
            </a:extLst>
          </p:cNvPr>
          <p:cNvSpPr txBox="1"/>
          <p:nvPr/>
        </p:nvSpPr>
        <p:spPr>
          <a:xfrm>
            <a:off x="6533965" y="4545367"/>
            <a:ext cx="45881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Female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4868843-D082-45CF-8687-9AAE710A4B25}"/>
              </a:ext>
            </a:extLst>
          </p:cNvPr>
          <p:cNvSpPr txBox="1"/>
          <p:nvPr/>
        </p:nvSpPr>
        <p:spPr>
          <a:xfrm>
            <a:off x="6458712" y="2312041"/>
            <a:ext cx="42033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Male</a:t>
            </a:r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5A6DFCC-65FC-404D-89A2-7C7D086A1DF1}"/>
              </a:ext>
            </a:extLst>
          </p:cNvPr>
          <p:cNvSpPr txBox="1"/>
          <p:nvPr/>
        </p:nvSpPr>
        <p:spPr>
          <a:xfrm>
            <a:off x="6458712" y="5033639"/>
            <a:ext cx="47271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Females were expected to have children and be loyal and obedient wives.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Daughters had to obey their fathers.</a:t>
            </a:r>
          </a:p>
        </p:txBody>
      </p:sp>
    </p:spTree>
    <p:extLst>
      <p:ext uri="{BB962C8B-B14F-4D97-AF65-F5344CB8AC3E}">
        <p14:creationId xmlns:p14="http://schemas.microsoft.com/office/powerpoint/2010/main" val="23045938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C2157-0F96-411D-88E6-E6301EFB3F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Sexuality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6E3685-CD56-464B-8673-9CAE3B105B7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Ancient Egypt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1C6AEF9-3049-4F5A-9B3B-C098DC4FE3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9848" y="3183089"/>
            <a:ext cx="4663440" cy="1166969"/>
          </a:xfrm>
        </p:spPr>
        <p:txBody>
          <a:bodyPr>
            <a:normAutofit/>
          </a:bodyPr>
          <a:lstStyle/>
          <a:p>
            <a:r>
              <a:rPr lang="en-US" dirty="0"/>
              <a:t>There is evidence from sources at the time that homosexuality did occur.</a:t>
            </a:r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C4B2051-B43A-44D3-890F-1EBA76BA8D3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Ancient Rome</a:t>
            </a:r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ED4EEA2-0F72-4DAA-A3BC-A2795CAC08F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58712" y="3183089"/>
            <a:ext cx="4663440" cy="3137812"/>
          </a:xfrm>
        </p:spPr>
        <p:txBody>
          <a:bodyPr>
            <a:normAutofit/>
          </a:bodyPr>
          <a:lstStyle/>
          <a:p>
            <a:r>
              <a:rPr lang="en-US" sz="1400" dirty="0"/>
              <a:t>It was common for upper class men to have a male lover as well as a female lover.</a:t>
            </a:r>
            <a:r>
              <a:rPr lang="en-GB" sz="1400" dirty="0"/>
              <a:t> However the practice of having male lovers eventually dwindled, especially at the start of the Augustan era.</a:t>
            </a:r>
          </a:p>
          <a:p>
            <a:r>
              <a:rPr lang="en-GB" sz="1400" dirty="0"/>
              <a:t>There was a famous myth about a young man called Hermaphroditus who became the first Hermaphrodite. </a:t>
            </a:r>
          </a:p>
          <a:p>
            <a:r>
              <a:rPr lang="en-US" sz="1400" dirty="0"/>
              <a:t>Being transgender may have occurred as far back as this time. Such an example was the young Emperor Elagabalus.</a:t>
            </a:r>
          </a:p>
        </p:txBody>
      </p:sp>
    </p:spTree>
    <p:extLst>
      <p:ext uri="{BB962C8B-B14F-4D97-AF65-F5344CB8AC3E}">
        <p14:creationId xmlns:p14="http://schemas.microsoft.com/office/powerpoint/2010/main" val="99408673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AnalogousFromLightSeed_2SEEDS">
      <a:dk1>
        <a:srgbClr val="000000"/>
      </a:dk1>
      <a:lt1>
        <a:srgbClr val="FFFFFF"/>
      </a:lt1>
      <a:dk2>
        <a:srgbClr val="2C301B"/>
      </a:dk2>
      <a:lt2>
        <a:srgbClr val="EFEFF2"/>
      </a:lt2>
      <a:accent1>
        <a:srgbClr val="97A84F"/>
      </a:accent1>
      <a:accent2>
        <a:srgbClr val="B09E62"/>
      </a:accent2>
      <a:accent3>
        <a:srgbClr val="80AC65"/>
      </a:accent3>
      <a:accent4>
        <a:srgbClr val="53B0A0"/>
      </a:accent4>
      <a:accent5>
        <a:srgbClr val="4CABC9"/>
      </a:accent5>
      <a:accent6>
        <a:srgbClr val="658BD4"/>
      </a:accent6>
      <a:hlink>
        <a:srgbClr val="8B80BA"/>
      </a:hlink>
      <a:folHlink>
        <a:srgbClr val="878787"/>
      </a:folHlink>
    </a:clrScheme>
    <a:fontScheme name="Savon">
      <a:majorFont>
        <a:latin typeface="Georgia Pro Cond Black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 Pro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261</TotalTime>
  <Words>476</Words>
  <Application>Microsoft Office PowerPoint</Application>
  <PresentationFormat>Widescreen</PresentationFormat>
  <Paragraphs>49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Garamond</vt:lpstr>
      <vt:lpstr>Georgia Pro</vt:lpstr>
      <vt:lpstr>Georgia Pro Cond Black</vt:lpstr>
      <vt:lpstr>SavonVTI</vt:lpstr>
      <vt:lpstr>Assessment 3:  Key Findings of Assessment 2</vt:lpstr>
      <vt:lpstr>Choice of Assessment 2</vt:lpstr>
      <vt:lpstr>Role in Society</vt:lpstr>
      <vt:lpstr>Marriage</vt:lpstr>
      <vt:lpstr>Household</vt:lpstr>
      <vt:lpstr>Sexuality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Key Findings of Assessment 2</dc:title>
  <dc:creator>Lizzie Mansfield</dc:creator>
  <cp:lastModifiedBy>Lizzie Mansfield</cp:lastModifiedBy>
  <cp:revision>31</cp:revision>
  <dcterms:created xsi:type="dcterms:W3CDTF">2020-03-03T15:45:24Z</dcterms:created>
  <dcterms:modified xsi:type="dcterms:W3CDTF">2020-03-05T23:07:50Z</dcterms:modified>
</cp:coreProperties>
</file>