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93" autoAdjust="0"/>
    <p:restoredTop sz="94656"/>
  </p:normalViewPr>
  <p:slideViewPr>
    <p:cSldViewPr snapToGrid="0">
      <p:cViewPr varScale="1">
        <p:scale>
          <a:sx n="107" d="100"/>
          <a:sy n="107" d="100"/>
        </p:scale>
        <p:origin x="71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74E82D-A6C1-48A8-9A20-02CB3CA5163A}"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68377F21-E288-4E6F-BB6C-596BE215DE9E}">
      <dgm:prSet/>
      <dgm:spPr/>
      <dgm:t>
        <a:bodyPr/>
        <a:lstStyle/>
        <a:p>
          <a:r>
            <a:rPr lang="en-US" dirty="0"/>
            <a:t>Green Haven Florists opened in Norwich in 2016. They make custom, eco-friendly flower arrangements (Joshi and Rahman, 2020).</a:t>
          </a:r>
        </a:p>
      </dgm:t>
    </dgm:pt>
    <dgm:pt modelId="{DF912123-3097-4CEA-8711-2A4725F2EFBA}" type="parTrans" cxnId="{95BAE155-CFFD-4A3F-81D3-0F4BB024FB9C}">
      <dgm:prSet/>
      <dgm:spPr/>
      <dgm:t>
        <a:bodyPr/>
        <a:lstStyle/>
        <a:p>
          <a:endParaRPr lang="en-US"/>
        </a:p>
      </dgm:t>
    </dgm:pt>
    <dgm:pt modelId="{9A19D031-C70E-4DF9-B7A3-4E91E5559E0E}" type="sibTrans" cxnId="{95BAE155-CFFD-4A3F-81D3-0F4BB024FB9C}">
      <dgm:prSet/>
      <dgm:spPr/>
      <dgm:t>
        <a:bodyPr/>
        <a:lstStyle/>
        <a:p>
          <a:endParaRPr lang="en-US"/>
        </a:p>
      </dgm:t>
    </dgm:pt>
    <dgm:pt modelId="{CCA3C9BA-E40F-4364-9314-1D8B64441504}">
      <dgm:prSet/>
      <dgm:spPr/>
      <dgm:t>
        <a:bodyPr/>
        <a:lstStyle/>
        <a:p>
          <a:r>
            <a:rPr lang="en-US" dirty="0"/>
            <a:t>Sales in stores went down by 30% because of online growth, problems with suppliers, and inflation (OECD, 2023).</a:t>
          </a:r>
        </a:p>
      </dgm:t>
    </dgm:pt>
    <dgm:pt modelId="{FC04303F-F1B3-4965-97CC-3E0DB52E72F3}" type="parTrans" cxnId="{EC48535C-8E3B-403E-B510-7F5774D102DD}">
      <dgm:prSet/>
      <dgm:spPr/>
      <dgm:t>
        <a:bodyPr/>
        <a:lstStyle/>
        <a:p>
          <a:endParaRPr lang="en-US"/>
        </a:p>
      </dgm:t>
    </dgm:pt>
    <dgm:pt modelId="{6EFD2F0E-7F43-4607-830C-C9F803965818}" type="sibTrans" cxnId="{EC48535C-8E3B-403E-B510-7F5774D102DD}">
      <dgm:prSet/>
      <dgm:spPr/>
      <dgm:t>
        <a:bodyPr/>
        <a:lstStyle/>
        <a:p>
          <a:endParaRPr lang="en-US"/>
        </a:p>
      </dgm:t>
    </dgm:pt>
    <dgm:pt modelId="{1DD26CF5-0BD8-4A82-8D58-4BD5F552DCC2}">
      <dgm:prSet/>
      <dgm:spPr/>
      <dgm:t>
        <a:bodyPr/>
        <a:lstStyle/>
        <a:p>
          <a:r>
            <a:rPr lang="en-US" dirty="0"/>
            <a:t>Digital competition necessitates omnichannel marketing in contemporary retail (Chaffey and Ellis-Chadwick, 2022).</a:t>
          </a:r>
        </a:p>
      </dgm:t>
    </dgm:pt>
    <dgm:pt modelId="{BAA184FC-BBBA-46D1-90D1-FF1C57F138CE}" type="parTrans" cxnId="{7795955A-F138-4BEC-9DA2-8F43BC37149A}">
      <dgm:prSet/>
      <dgm:spPr/>
      <dgm:t>
        <a:bodyPr/>
        <a:lstStyle/>
        <a:p>
          <a:endParaRPr lang="en-US"/>
        </a:p>
      </dgm:t>
    </dgm:pt>
    <dgm:pt modelId="{77C6F1B2-13B2-4A50-87BA-4086B7F4735D}" type="sibTrans" cxnId="{7795955A-F138-4BEC-9DA2-8F43BC37149A}">
      <dgm:prSet/>
      <dgm:spPr/>
      <dgm:t>
        <a:bodyPr/>
        <a:lstStyle/>
        <a:p>
          <a:endParaRPr lang="en-US"/>
        </a:p>
      </dgm:t>
    </dgm:pt>
    <dgm:pt modelId="{29BF8F59-1036-485A-BD09-507CD577B420}" type="pres">
      <dgm:prSet presAssocID="{1974E82D-A6C1-48A8-9A20-02CB3CA5163A}" presName="Name0" presStyleCnt="0">
        <dgm:presLayoutVars>
          <dgm:dir/>
          <dgm:resizeHandles val="exact"/>
        </dgm:presLayoutVars>
      </dgm:prSet>
      <dgm:spPr/>
    </dgm:pt>
    <dgm:pt modelId="{342E346D-FE58-4A6F-A047-C068F378C466}" type="pres">
      <dgm:prSet presAssocID="{68377F21-E288-4E6F-BB6C-596BE215DE9E}" presName="node" presStyleLbl="node1" presStyleIdx="0" presStyleCnt="3">
        <dgm:presLayoutVars>
          <dgm:bulletEnabled val="1"/>
        </dgm:presLayoutVars>
      </dgm:prSet>
      <dgm:spPr/>
    </dgm:pt>
    <dgm:pt modelId="{E31CB1EB-250B-453A-A89A-B2A01DAECE04}" type="pres">
      <dgm:prSet presAssocID="{9A19D031-C70E-4DF9-B7A3-4E91E5559E0E}" presName="sibTrans" presStyleLbl="sibTrans2D1" presStyleIdx="0" presStyleCnt="2"/>
      <dgm:spPr/>
    </dgm:pt>
    <dgm:pt modelId="{AA5F6BB4-790F-4626-9820-C558AFABD755}" type="pres">
      <dgm:prSet presAssocID="{9A19D031-C70E-4DF9-B7A3-4E91E5559E0E}" presName="connectorText" presStyleLbl="sibTrans2D1" presStyleIdx="0" presStyleCnt="2"/>
      <dgm:spPr/>
    </dgm:pt>
    <dgm:pt modelId="{1996B225-24F8-4772-9034-C6D7C9EDB533}" type="pres">
      <dgm:prSet presAssocID="{CCA3C9BA-E40F-4364-9314-1D8B64441504}" presName="node" presStyleLbl="node1" presStyleIdx="1" presStyleCnt="3">
        <dgm:presLayoutVars>
          <dgm:bulletEnabled val="1"/>
        </dgm:presLayoutVars>
      </dgm:prSet>
      <dgm:spPr/>
    </dgm:pt>
    <dgm:pt modelId="{78CA9B50-29FA-4521-89CA-A79769F6AE6B}" type="pres">
      <dgm:prSet presAssocID="{6EFD2F0E-7F43-4607-830C-C9F803965818}" presName="sibTrans" presStyleLbl="sibTrans2D1" presStyleIdx="1" presStyleCnt="2"/>
      <dgm:spPr/>
    </dgm:pt>
    <dgm:pt modelId="{E33D7A58-FD28-423A-9553-2A0312410F47}" type="pres">
      <dgm:prSet presAssocID="{6EFD2F0E-7F43-4607-830C-C9F803965818}" presName="connectorText" presStyleLbl="sibTrans2D1" presStyleIdx="1" presStyleCnt="2"/>
      <dgm:spPr/>
    </dgm:pt>
    <dgm:pt modelId="{28A9B51E-F74C-4F59-BC52-256FCAD4971B}" type="pres">
      <dgm:prSet presAssocID="{1DD26CF5-0BD8-4A82-8D58-4BD5F552DCC2}" presName="node" presStyleLbl="node1" presStyleIdx="2" presStyleCnt="3">
        <dgm:presLayoutVars>
          <dgm:bulletEnabled val="1"/>
        </dgm:presLayoutVars>
      </dgm:prSet>
      <dgm:spPr/>
    </dgm:pt>
  </dgm:ptLst>
  <dgm:cxnLst>
    <dgm:cxn modelId="{C4A0D614-16E9-4DBB-8AFE-1B88C12F1D0B}" type="presOf" srcId="{1974E82D-A6C1-48A8-9A20-02CB3CA5163A}" destId="{29BF8F59-1036-485A-BD09-507CD577B420}" srcOrd="0" destOrd="0" presId="urn:microsoft.com/office/officeart/2005/8/layout/process1"/>
    <dgm:cxn modelId="{F77D3F37-0887-45DF-92E1-7186399BDC16}" type="presOf" srcId="{68377F21-E288-4E6F-BB6C-596BE215DE9E}" destId="{342E346D-FE58-4A6F-A047-C068F378C466}" srcOrd="0" destOrd="0" presId="urn:microsoft.com/office/officeart/2005/8/layout/process1"/>
    <dgm:cxn modelId="{95BAE155-CFFD-4A3F-81D3-0F4BB024FB9C}" srcId="{1974E82D-A6C1-48A8-9A20-02CB3CA5163A}" destId="{68377F21-E288-4E6F-BB6C-596BE215DE9E}" srcOrd="0" destOrd="0" parTransId="{DF912123-3097-4CEA-8711-2A4725F2EFBA}" sibTransId="{9A19D031-C70E-4DF9-B7A3-4E91E5559E0E}"/>
    <dgm:cxn modelId="{7795955A-F138-4BEC-9DA2-8F43BC37149A}" srcId="{1974E82D-A6C1-48A8-9A20-02CB3CA5163A}" destId="{1DD26CF5-0BD8-4A82-8D58-4BD5F552DCC2}" srcOrd="2" destOrd="0" parTransId="{BAA184FC-BBBA-46D1-90D1-FF1C57F138CE}" sibTransId="{77C6F1B2-13B2-4A50-87BA-4086B7F4735D}"/>
    <dgm:cxn modelId="{EC48535C-8E3B-403E-B510-7F5774D102DD}" srcId="{1974E82D-A6C1-48A8-9A20-02CB3CA5163A}" destId="{CCA3C9BA-E40F-4364-9314-1D8B64441504}" srcOrd="1" destOrd="0" parTransId="{FC04303F-F1B3-4965-97CC-3E0DB52E72F3}" sibTransId="{6EFD2F0E-7F43-4607-830C-C9F803965818}"/>
    <dgm:cxn modelId="{CD007567-C900-4AEC-A413-70F2663AF196}" type="presOf" srcId="{1DD26CF5-0BD8-4A82-8D58-4BD5F552DCC2}" destId="{28A9B51E-F74C-4F59-BC52-256FCAD4971B}" srcOrd="0" destOrd="0" presId="urn:microsoft.com/office/officeart/2005/8/layout/process1"/>
    <dgm:cxn modelId="{15ECFE7A-6B79-4709-8570-949E47D04470}" type="presOf" srcId="{CCA3C9BA-E40F-4364-9314-1D8B64441504}" destId="{1996B225-24F8-4772-9034-C6D7C9EDB533}" srcOrd="0" destOrd="0" presId="urn:microsoft.com/office/officeart/2005/8/layout/process1"/>
    <dgm:cxn modelId="{73726C7F-A6E3-424F-AD7B-6E19B9C5CF53}" type="presOf" srcId="{6EFD2F0E-7F43-4607-830C-C9F803965818}" destId="{78CA9B50-29FA-4521-89CA-A79769F6AE6B}" srcOrd="0" destOrd="0" presId="urn:microsoft.com/office/officeart/2005/8/layout/process1"/>
    <dgm:cxn modelId="{508069F0-CF63-46C4-AE09-EDAD9FDCAC3E}" type="presOf" srcId="{9A19D031-C70E-4DF9-B7A3-4E91E5559E0E}" destId="{AA5F6BB4-790F-4626-9820-C558AFABD755}" srcOrd="1" destOrd="0" presId="urn:microsoft.com/office/officeart/2005/8/layout/process1"/>
    <dgm:cxn modelId="{CD6EE0F3-0626-4C68-90CF-4CDA48EC1514}" type="presOf" srcId="{6EFD2F0E-7F43-4607-830C-C9F803965818}" destId="{E33D7A58-FD28-423A-9553-2A0312410F47}" srcOrd="1" destOrd="0" presId="urn:microsoft.com/office/officeart/2005/8/layout/process1"/>
    <dgm:cxn modelId="{89B7DCF5-802E-4455-911A-32F494820BE4}" type="presOf" srcId="{9A19D031-C70E-4DF9-B7A3-4E91E5559E0E}" destId="{E31CB1EB-250B-453A-A89A-B2A01DAECE04}" srcOrd="0" destOrd="0" presId="urn:microsoft.com/office/officeart/2005/8/layout/process1"/>
    <dgm:cxn modelId="{E073508C-5C34-4C5E-B9B6-AD4B54E9176D}" type="presParOf" srcId="{29BF8F59-1036-485A-BD09-507CD577B420}" destId="{342E346D-FE58-4A6F-A047-C068F378C466}" srcOrd="0" destOrd="0" presId="urn:microsoft.com/office/officeart/2005/8/layout/process1"/>
    <dgm:cxn modelId="{839F2DC0-C72E-47C0-BF66-EFE37627CE94}" type="presParOf" srcId="{29BF8F59-1036-485A-BD09-507CD577B420}" destId="{E31CB1EB-250B-453A-A89A-B2A01DAECE04}" srcOrd="1" destOrd="0" presId="urn:microsoft.com/office/officeart/2005/8/layout/process1"/>
    <dgm:cxn modelId="{2CE6D107-FEE8-45A2-91AF-65047FB1207E}" type="presParOf" srcId="{E31CB1EB-250B-453A-A89A-B2A01DAECE04}" destId="{AA5F6BB4-790F-4626-9820-C558AFABD755}" srcOrd="0" destOrd="0" presId="urn:microsoft.com/office/officeart/2005/8/layout/process1"/>
    <dgm:cxn modelId="{622A53BF-781A-45C5-A0D5-48DE8F568CCE}" type="presParOf" srcId="{29BF8F59-1036-485A-BD09-507CD577B420}" destId="{1996B225-24F8-4772-9034-C6D7C9EDB533}" srcOrd="2" destOrd="0" presId="urn:microsoft.com/office/officeart/2005/8/layout/process1"/>
    <dgm:cxn modelId="{A2D12615-E62C-4B4F-A30C-1B39EF2F3E90}" type="presParOf" srcId="{29BF8F59-1036-485A-BD09-507CD577B420}" destId="{78CA9B50-29FA-4521-89CA-A79769F6AE6B}" srcOrd="3" destOrd="0" presId="urn:microsoft.com/office/officeart/2005/8/layout/process1"/>
    <dgm:cxn modelId="{DB1AF0D0-B24E-4C2A-AF76-AFAFD092DF98}" type="presParOf" srcId="{78CA9B50-29FA-4521-89CA-A79769F6AE6B}" destId="{E33D7A58-FD28-423A-9553-2A0312410F47}" srcOrd="0" destOrd="0" presId="urn:microsoft.com/office/officeart/2005/8/layout/process1"/>
    <dgm:cxn modelId="{975F115E-B25E-4E46-9D57-2270DC9491F3}" type="presParOf" srcId="{29BF8F59-1036-485A-BD09-507CD577B420}" destId="{28A9B51E-F74C-4F59-BC52-256FCAD4971B}"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3F0BA9-2B73-4CC3-A85E-AA70DBB3494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19264C9-7E70-4710-A721-6D3606C3024C}">
      <dgm:prSet/>
      <dgm:spPr/>
      <dgm:t>
        <a:bodyPr/>
        <a:lstStyle/>
        <a:p>
          <a:r>
            <a:rPr lang="en-US" dirty="0"/>
            <a:t>According to the OECD (2023), Brexit trade rules made it more expensive to import flowers and made it harder to know how much would be available.</a:t>
          </a:r>
        </a:p>
      </dgm:t>
    </dgm:pt>
    <dgm:pt modelId="{1A254A3B-A5B4-4879-BD88-DBD6F2EA6B3E}" type="parTrans" cxnId="{7CDD3F88-A9A0-46A6-9394-C3236529DD6D}">
      <dgm:prSet/>
      <dgm:spPr/>
      <dgm:t>
        <a:bodyPr/>
        <a:lstStyle/>
        <a:p>
          <a:endParaRPr lang="en-US"/>
        </a:p>
      </dgm:t>
    </dgm:pt>
    <dgm:pt modelId="{EE2050CE-165B-446D-8721-727FE9A99418}" type="sibTrans" cxnId="{7CDD3F88-A9A0-46A6-9394-C3236529DD6D}">
      <dgm:prSet/>
      <dgm:spPr/>
      <dgm:t>
        <a:bodyPr/>
        <a:lstStyle/>
        <a:p>
          <a:endParaRPr lang="en-US"/>
        </a:p>
      </dgm:t>
    </dgm:pt>
    <dgm:pt modelId="{BA3574C8-4A6B-4DEA-B7CC-50FBDE806997}">
      <dgm:prSet/>
      <dgm:spPr/>
      <dgm:t>
        <a:bodyPr/>
        <a:lstStyle/>
        <a:p>
          <a:r>
            <a:rPr lang="en-US" dirty="0"/>
            <a:t>High inflation makes things more expensive and makes people spend less (Office for National Statistics, 2023).</a:t>
          </a:r>
        </a:p>
      </dgm:t>
    </dgm:pt>
    <dgm:pt modelId="{759A58C9-9890-4B56-A091-426F0F65695F}" type="parTrans" cxnId="{C0C97BB1-FE81-40F3-A0A5-94842735A19E}">
      <dgm:prSet/>
      <dgm:spPr/>
      <dgm:t>
        <a:bodyPr/>
        <a:lstStyle/>
        <a:p>
          <a:endParaRPr lang="en-US"/>
        </a:p>
      </dgm:t>
    </dgm:pt>
    <dgm:pt modelId="{B224DE40-AD31-46AB-AE59-67D1383DA960}" type="sibTrans" cxnId="{C0C97BB1-FE81-40F3-A0A5-94842735A19E}">
      <dgm:prSet/>
      <dgm:spPr/>
      <dgm:t>
        <a:bodyPr/>
        <a:lstStyle/>
        <a:p>
          <a:endParaRPr lang="en-US"/>
        </a:p>
      </dgm:t>
    </dgm:pt>
    <dgm:pt modelId="{AF7E539E-9D8F-471D-BEF2-DEF8DE0F457C}">
      <dgm:prSet/>
      <dgm:spPr/>
      <dgm:t>
        <a:bodyPr/>
        <a:lstStyle/>
        <a:p>
          <a:r>
            <a:rPr lang="en-US" dirty="0"/>
            <a:t>Online shopping cuts down on foot traffic, but demand for eco-friendly products is still high (Statista, 2024).</a:t>
          </a:r>
        </a:p>
      </dgm:t>
    </dgm:pt>
    <dgm:pt modelId="{D32C59D9-DE87-4B83-80C3-C6E238C93625}" type="parTrans" cxnId="{FD75EEEC-E609-4C9C-A6B2-4E652F839557}">
      <dgm:prSet/>
      <dgm:spPr/>
      <dgm:t>
        <a:bodyPr/>
        <a:lstStyle/>
        <a:p>
          <a:endParaRPr lang="en-US"/>
        </a:p>
      </dgm:t>
    </dgm:pt>
    <dgm:pt modelId="{1CB44EFD-B76A-4542-A023-56EFDA84105C}" type="sibTrans" cxnId="{FD75EEEC-E609-4C9C-A6B2-4E652F839557}">
      <dgm:prSet/>
      <dgm:spPr/>
      <dgm:t>
        <a:bodyPr/>
        <a:lstStyle/>
        <a:p>
          <a:endParaRPr lang="en-US"/>
        </a:p>
      </dgm:t>
    </dgm:pt>
    <dgm:pt modelId="{716CCF93-0AD1-40C7-8D27-01FBFE615FA7}">
      <dgm:prSet/>
      <dgm:spPr/>
      <dgm:t>
        <a:bodyPr/>
        <a:lstStyle/>
        <a:p>
          <a:r>
            <a:rPr lang="en-US" dirty="0"/>
            <a:t>E-commerce and social media change the way stores compete with each other (Chaffey and Ellis-Chadwick, 2022).</a:t>
          </a:r>
        </a:p>
      </dgm:t>
    </dgm:pt>
    <dgm:pt modelId="{7FBE469A-3E55-4A39-BBE0-5A6B68722C49}" type="parTrans" cxnId="{5D569285-58F8-4421-BE2E-1D45A8A3C8D2}">
      <dgm:prSet/>
      <dgm:spPr/>
      <dgm:t>
        <a:bodyPr/>
        <a:lstStyle/>
        <a:p>
          <a:endParaRPr lang="en-US"/>
        </a:p>
      </dgm:t>
    </dgm:pt>
    <dgm:pt modelId="{28666763-FC06-4831-85D9-63A816E80C04}" type="sibTrans" cxnId="{5D569285-58F8-4421-BE2E-1D45A8A3C8D2}">
      <dgm:prSet/>
      <dgm:spPr/>
      <dgm:t>
        <a:bodyPr/>
        <a:lstStyle/>
        <a:p>
          <a:endParaRPr lang="en-US"/>
        </a:p>
      </dgm:t>
    </dgm:pt>
    <dgm:pt modelId="{A3A3EBB3-D8C9-4B2D-83C5-D9B9EA7B2E0A}">
      <dgm:prSet/>
      <dgm:spPr/>
      <dgm:t>
        <a:bodyPr/>
        <a:lstStyle/>
        <a:p>
          <a:r>
            <a:rPr lang="en-US" dirty="0"/>
            <a:t>Sustainability opens doors, but it also makes it more expensive to get eco-friendly materials (Joshi and Rahman, 2020).</a:t>
          </a:r>
        </a:p>
      </dgm:t>
    </dgm:pt>
    <dgm:pt modelId="{2847CD28-0613-4F2E-8B33-AFFEBC4E61CF}" type="parTrans" cxnId="{D7E8FBD9-576E-4DAA-A567-61E50B2CB0B7}">
      <dgm:prSet/>
      <dgm:spPr/>
      <dgm:t>
        <a:bodyPr/>
        <a:lstStyle/>
        <a:p>
          <a:endParaRPr lang="en-US"/>
        </a:p>
      </dgm:t>
    </dgm:pt>
    <dgm:pt modelId="{6E4F8DD4-2587-4321-A24E-756B5A3DC908}" type="sibTrans" cxnId="{D7E8FBD9-576E-4DAA-A567-61E50B2CB0B7}">
      <dgm:prSet/>
      <dgm:spPr/>
      <dgm:t>
        <a:bodyPr/>
        <a:lstStyle/>
        <a:p>
          <a:endParaRPr lang="en-US"/>
        </a:p>
      </dgm:t>
    </dgm:pt>
    <dgm:pt modelId="{91510F28-D697-4BB4-8AEB-F3D1F628FB9A}">
      <dgm:prSet/>
      <dgm:spPr/>
      <dgm:t>
        <a:bodyPr/>
        <a:lstStyle/>
        <a:p>
          <a:r>
            <a:rPr lang="en-US" dirty="0"/>
            <a:t>Small businesses must follow laws that protect workers and customers (UK Government, 2023).</a:t>
          </a:r>
        </a:p>
      </dgm:t>
    </dgm:pt>
    <dgm:pt modelId="{081ECC73-72CE-4852-95DA-C8BC3D251D63}" type="parTrans" cxnId="{F04E61C3-6639-4ECC-8C68-8933C13EAA91}">
      <dgm:prSet/>
      <dgm:spPr/>
      <dgm:t>
        <a:bodyPr/>
        <a:lstStyle/>
        <a:p>
          <a:endParaRPr lang="en-US"/>
        </a:p>
      </dgm:t>
    </dgm:pt>
    <dgm:pt modelId="{1FAA5C67-1D22-4DC4-85DA-CBA7E1842D12}" type="sibTrans" cxnId="{F04E61C3-6639-4ECC-8C68-8933C13EAA91}">
      <dgm:prSet/>
      <dgm:spPr/>
      <dgm:t>
        <a:bodyPr/>
        <a:lstStyle/>
        <a:p>
          <a:endParaRPr lang="en-US"/>
        </a:p>
      </dgm:t>
    </dgm:pt>
    <dgm:pt modelId="{397EF208-5317-4561-9E97-AD69A554FD92}" type="pres">
      <dgm:prSet presAssocID="{FE3F0BA9-2B73-4CC3-A85E-AA70DBB3494C}" presName="diagram" presStyleCnt="0">
        <dgm:presLayoutVars>
          <dgm:dir/>
          <dgm:resizeHandles val="exact"/>
        </dgm:presLayoutVars>
      </dgm:prSet>
      <dgm:spPr/>
    </dgm:pt>
    <dgm:pt modelId="{1A716CBE-D171-435F-9A74-DBE8548AB28D}" type="pres">
      <dgm:prSet presAssocID="{419264C9-7E70-4710-A721-6D3606C3024C}" presName="node" presStyleLbl="node1" presStyleIdx="0" presStyleCnt="6">
        <dgm:presLayoutVars>
          <dgm:bulletEnabled val="1"/>
        </dgm:presLayoutVars>
      </dgm:prSet>
      <dgm:spPr/>
    </dgm:pt>
    <dgm:pt modelId="{943B9AE2-9DCB-4E06-B5F8-95BB0D9F2FA4}" type="pres">
      <dgm:prSet presAssocID="{EE2050CE-165B-446D-8721-727FE9A99418}" presName="sibTrans" presStyleCnt="0"/>
      <dgm:spPr/>
    </dgm:pt>
    <dgm:pt modelId="{67EA8224-0D3A-434F-8226-CDA75FF0CDE5}" type="pres">
      <dgm:prSet presAssocID="{BA3574C8-4A6B-4DEA-B7CC-50FBDE806997}" presName="node" presStyleLbl="node1" presStyleIdx="1" presStyleCnt="6">
        <dgm:presLayoutVars>
          <dgm:bulletEnabled val="1"/>
        </dgm:presLayoutVars>
      </dgm:prSet>
      <dgm:spPr/>
    </dgm:pt>
    <dgm:pt modelId="{2C278E89-FBB4-4A5E-B330-74AE45223B74}" type="pres">
      <dgm:prSet presAssocID="{B224DE40-AD31-46AB-AE59-67D1383DA960}" presName="sibTrans" presStyleCnt="0"/>
      <dgm:spPr/>
    </dgm:pt>
    <dgm:pt modelId="{BFE9AB28-11B6-4804-8C72-20F300A1C744}" type="pres">
      <dgm:prSet presAssocID="{AF7E539E-9D8F-471D-BEF2-DEF8DE0F457C}" presName="node" presStyleLbl="node1" presStyleIdx="2" presStyleCnt="6">
        <dgm:presLayoutVars>
          <dgm:bulletEnabled val="1"/>
        </dgm:presLayoutVars>
      </dgm:prSet>
      <dgm:spPr/>
    </dgm:pt>
    <dgm:pt modelId="{18EEB4D6-46DD-42F9-886A-AA5D846AC012}" type="pres">
      <dgm:prSet presAssocID="{1CB44EFD-B76A-4542-A023-56EFDA84105C}" presName="sibTrans" presStyleCnt="0"/>
      <dgm:spPr/>
    </dgm:pt>
    <dgm:pt modelId="{21AE0C1A-0C95-4233-B1C9-B24C40A98985}" type="pres">
      <dgm:prSet presAssocID="{716CCF93-0AD1-40C7-8D27-01FBFE615FA7}" presName="node" presStyleLbl="node1" presStyleIdx="3" presStyleCnt="6">
        <dgm:presLayoutVars>
          <dgm:bulletEnabled val="1"/>
        </dgm:presLayoutVars>
      </dgm:prSet>
      <dgm:spPr/>
    </dgm:pt>
    <dgm:pt modelId="{0EDD7566-AC7D-4B11-993B-9C8FD34F55A7}" type="pres">
      <dgm:prSet presAssocID="{28666763-FC06-4831-85D9-63A816E80C04}" presName="sibTrans" presStyleCnt="0"/>
      <dgm:spPr/>
    </dgm:pt>
    <dgm:pt modelId="{CAC2D401-D627-41F1-A393-58DFD5290DB7}" type="pres">
      <dgm:prSet presAssocID="{A3A3EBB3-D8C9-4B2D-83C5-D9B9EA7B2E0A}" presName="node" presStyleLbl="node1" presStyleIdx="4" presStyleCnt="6">
        <dgm:presLayoutVars>
          <dgm:bulletEnabled val="1"/>
        </dgm:presLayoutVars>
      </dgm:prSet>
      <dgm:spPr/>
    </dgm:pt>
    <dgm:pt modelId="{47A0785F-AEF6-4A28-9B28-8DAA6B1DC0B8}" type="pres">
      <dgm:prSet presAssocID="{6E4F8DD4-2587-4321-A24E-756B5A3DC908}" presName="sibTrans" presStyleCnt="0"/>
      <dgm:spPr/>
    </dgm:pt>
    <dgm:pt modelId="{56389B82-D9DD-4B8F-B89C-D366804E55DB}" type="pres">
      <dgm:prSet presAssocID="{91510F28-D697-4BB4-8AEB-F3D1F628FB9A}" presName="node" presStyleLbl="node1" presStyleIdx="5" presStyleCnt="6">
        <dgm:presLayoutVars>
          <dgm:bulletEnabled val="1"/>
        </dgm:presLayoutVars>
      </dgm:prSet>
      <dgm:spPr/>
    </dgm:pt>
  </dgm:ptLst>
  <dgm:cxnLst>
    <dgm:cxn modelId="{C2B5B50B-65B2-4F41-AF3A-67CD6AF948AF}" type="presOf" srcId="{91510F28-D697-4BB4-8AEB-F3D1F628FB9A}" destId="{56389B82-D9DD-4B8F-B89C-D366804E55DB}" srcOrd="0" destOrd="0" presId="urn:microsoft.com/office/officeart/2005/8/layout/default"/>
    <dgm:cxn modelId="{EB2D5A13-20E7-4519-A262-9B0B60EC67A2}" type="presOf" srcId="{FE3F0BA9-2B73-4CC3-A85E-AA70DBB3494C}" destId="{397EF208-5317-4561-9E97-AD69A554FD92}" srcOrd="0" destOrd="0" presId="urn:microsoft.com/office/officeart/2005/8/layout/default"/>
    <dgm:cxn modelId="{05CB9D29-52A0-4D17-91C3-03A4BE829E56}" type="presOf" srcId="{A3A3EBB3-D8C9-4B2D-83C5-D9B9EA7B2E0A}" destId="{CAC2D401-D627-41F1-A393-58DFD5290DB7}" srcOrd="0" destOrd="0" presId="urn:microsoft.com/office/officeart/2005/8/layout/default"/>
    <dgm:cxn modelId="{D0B03948-47C1-4742-AE3E-9A56923E8DBE}" type="presOf" srcId="{716CCF93-0AD1-40C7-8D27-01FBFE615FA7}" destId="{21AE0C1A-0C95-4233-B1C9-B24C40A98985}" srcOrd="0" destOrd="0" presId="urn:microsoft.com/office/officeart/2005/8/layout/default"/>
    <dgm:cxn modelId="{BAC4EE78-FEE9-41B9-8445-2A303965168B}" type="presOf" srcId="{419264C9-7E70-4710-A721-6D3606C3024C}" destId="{1A716CBE-D171-435F-9A74-DBE8548AB28D}" srcOrd="0" destOrd="0" presId="urn:microsoft.com/office/officeart/2005/8/layout/default"/>
    <dgm:cxn modelId="{54C98581-3551-48F5-A7CA-01EB04B39BED}" type="presOf" srcId="{AF7E539E-9D8F-471D-BEF2-DEF8DE0F457C}" destId="{BFE9AB28-11B6-4804-8C72-20F300A1C744}" srcOrd="0" destOrd="0" presId="urn:microsoft.com/office/officeart/2005/8/layout/default"/>
    <dgm:cxn modelId="{5D569285-58F8-4421-BE2E-1D45A8A3C8D2}" srcId="{FE3F0BA9-2B73-4CC3-A85E-AA70DBB3494C}" destId="{716CCF93-0AD1-40C7-8D27-01FBFE615FA7}" srcOrd="3" destOrd="0" parTransId="{7FBE469A-3E55-4A39-BBE0-5A6B68722C49}" sibTransId="{28666763-FC06-4831-85D9-63A816E80C04}"/>
    <dgm:cxn modelId="{7CDD3F88-A9A0-46A6-9394-C3236529DD6D}" srcId="{FE3F0BA9-2B73-4CC3-A85E-AA70DBB3494C}" destId="{419264C9-7E70-4710-A721-6D3606C3024C}" srcOrd="0" destOrd="0" parTransId="{1A254A3B-A5B4-4879-BD88-DBD6F2EA6B3E}" sibTransId="{EE2050CE-165B-446D-8721-727FE9A99418}"/>
    <dgm:cxn modelId="{3F41F89A-0107-479C-8E24-ECE9785B8883}" type="presOf" srcId="{BA3574C8-4A6B-4DEA-B7CC-50FBDE806997}" destId="{67EA8224-0D3A-434F-8226-CDA75FF0CDE5}" srcOrd="0" destOrd="0" presId="urn:microsoft.com/office/officeart/2005/8/layout/default"/>
    <dgm:cxn modelId="{C0C97BB1-FE81-40F3-A0A5-94842735A19E}" srcId="{FE3F0BA9-2B73-4CC3-A85E-AA70DBB3494C}" destId="{BA3574C8-4A6B-4DEA-B7CC-50FBDE806997}" srcOrd="1" destOrd="0" parTransId="{759A58C9-9890-4B56-A091-426F0F65695F}" sibTransId="{B224DE40-AD31-46AB-AE59-67D1383DA960}"/>
    <dgm:cxn modelId="{F04E61C3-6639-4ECC-8C68-8933C13EAA91}" srcId="{FE3F0BA9-2B73-4CC3-A85E-AA70DBB3494C}" destId="{91510F28-D697-4BB4-8AEB-F3D1F628FB9A}" srcOrd="5" destOrd="0" parTransId="{081ECC73-72CE-4852-95DA-C8BC3D251D63}" sibTransId="{1FAA5C67-1D22-4DC4-85DA-CBA7E1842D12}"/>
    <dgm:cxn modelId="{D7E8FBD9-576E-4DAA-A567-61E50B2CB0B7}" srcId="{FE3F0BA9-2B73-4CC3-A85E-AA70DBB3494C}" destId="{A3A3EBB3-D8C9-4B2D-83C5-D9B9EA7B2E0A}" srcOrd="4" destOrd="0" parTransId="{2847CD28-0613-4F2E-8B33-AFFEBC4E61CF}" sibTransId="{6E4F8DD4-2587-4321-A24E-756B5A3DC908}"/>
    <dgm:cxn modelId="{FD75EEEC-E609-4C9C-A6B2-4E652F839557}" srcId="{FE3F0BA9-2B73-4CC3-A85E-AA70DBB3494C}" destId="{AF7E539E-9D8F-471D-BEF2-DEF8DE0F457C}" srcOrd="2" destOrd="0" parTransId="{D32C59D9-DE87-4B83-80C3-C6E238C93625}" sibTransId="{1CB44EFD-B76A-4542-A023-56EFDA84105C}"/>
    <dgm:cxn modelId="{A1FECC2D-DEFF-43EA-82D8-6386C850EE6D}" type="presParOf" srcId="{397EF208-5317-4561-9E97-AD69A554FD92}" destId="{1A716CBE-D171-435F-9A74-DBE8548AB28D}" srcOrd="0" destOrd="0" presId="urn:microsoft.com/office/officeart/2005/8/layout/default"/>
    <dgm:cxn modelId="{4F974B9E-027D-49A7-BACD-6FBB8FBA9FCC}" type="presParOf" srcId="{397EF208-5317-4561-9E97-AD69A554FD92}" destId="{943B9AE2-9DCB-4E06-B5F8-95BB0D9F2FA4}" srcOrd="1" destOrd="0" presId="urn:microsoft.com/office/officeart/2005/8/layout/default"/>
    <dgm:cxn modelId="{FD26F73A-E0B5-4991-9623-E78729AFE16B}" type="presParOf" srcId="{397EF208-5317-4561-9E97-AD69A554FD92}" destId="{67EA8224-0D3A-434F-8226-CDA75FF0CDE5}" srcOrd="2" destOrd="0" presId="urn:microsoft.com/office/officeart/2005/8/layout/default"/>
    <dgm:cxn modelId="{9B8A0A3D-0A1E-483A-B18A-2CE97728722C}" type="presParOf" srcId="{397EF208-5317-4561-9E97-AD69A554FD92}" destId="{2C278E89-FBB4-4A5E-B330-74AE45223B74}" srcOrd="3" destOrd="0" presId="urn:microsoft.com/office/officeart/2005/8/layout/default"/>
    <dgm:cxn modelId="{E536FB7D-D2CC-4A61-A6F8-08826C384998}" type="presParOf" srcId="{397EF208-5317-4561-9E97-AD69A554FD92}" destId="{BFE9AB28-11B6-4804-8C72-20F300A1C744}" srcOrd="4" destOrd="0" presId="urn:microsoft.com/office/officeart/2005/8/layout/default"/>
    <dgm:cxn modelId="{7E32AF9B-0232-4D73-8A4B-9D2D05DB4036}" type="presParOf" srcId="{397EF208-5317-4561-9E97-AD69A554FD92}" destId="{18EEB4D6-46DD-42F9-886A-AA5D846AC012}" srcOrd="5" destOrd="0" presId="urn:microsoft.com/office/officeart/2005/8/layout/default"/>
    <dgm:cxn modelId="{B47A7E7E-A453-4324-AA39-3E3E76F3FA6F}" type="presParOf" srcId="{397EF208-5317-4561-9E97-AD69A554FD92}" destId="{21AE0C1A-0C95-4233-B1C9-B24C40A98985}" srcOrd="6" destOrd="0" presId="urn:microsoft.com/office/officeart/2005/8/layout/default"/>
    <dgm:cxn modelId="{0792C84D-D0B9-4831-B09C-F3FFBC4AFC32}" type="presParOf" srcId="{397EF208-5317-4561-9E97-AD69A554FD92}" destId="{0EDD7566-AC7D-4B11-993B-9C8FD34F55A7}" srcOrd="7" destOrd="0" presId="urn:microsoft.com/office/officeart/2005/8/layout/default"/>
    <dgm:cxn modelId="{DD74A12A-E0E5-401E-A0AF-DFABD1AB8860}" type="presParOf" srcId="{397EF208-5317-4561-9E97-AD69A554FD92}" destId="{CAC2D401-D627-41F1-A393-58DFD5290DB7}" srcOrd="8" destOrd="0" presId="urn:microsoft.com/office/officeart/2005/8/layout/default"/>
    <dgm:cxn modelId="{F15C9925-A253-4152-B149-757D33E584B1}" type="presParOf" srcId="{397EF208-5317-4561-9E97-AD69A554FD92}" destId="{47A0785F-AEF6-4A28-9B28-8DAA6B1DC0B8}" srcOrd="9" destOrd="0" presId="urn:microsoft.com/office/officeart/2005/8/layout/default"/>
    <dgm:cxn modelId="{FBEF5765-76A9-46A7-A2FD-CA04F56EB486}" type="presParOf" srcId="{397EF208-5317-4561-9E97-AD69A554FD92}" destId="{56389B82-D9DD-4B8F-B89C-D366804E55D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2E346D-FE58-4A6F-A047-C068F378C466}">
      <dsp:nvSpPr>
        <dsp:cNvPr id="0" name=""/>
        <dsp:cNvSpPr/>
      </dsp:nvSpPr>
      <dsp:spPr>
        <a:xfrm>
          <a:off x="7837" y="800660"/>
          <a:ext cx="2342605" cy="1866763"/>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Green Haven Florists opened in Norwich in 2016. They make custom, eco-friendly flower arrangements (Joshi and Rahman, 2020).</a:t>
          </a:r>
        </a:p>
      </dsp:txBody>
      <dsp:txXfrm>
        <a:off x="62513" y="855336"/>
        <a:ext cx="2233253" cy="1757411"/>
      </dsp:txXfrm>
    </dsp:sp>
    <dsp:sp modelId="{E31CB1EB-250B-453A-A89A-B2A01DAECE04}">
      <dsp:nvSpPr>
        <dsp:cNvPr id="0" name=""/>
        <dsp:cNvSpPr/>
      </dsp:nvSpPr>
      <dsp:spPr>
        <a:xfrm>
          <a:off x="2584703" y="1443558"/>
          <a:ext cx="496632" cy="58096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584703" y="1559751"/>
        <a:ext cx="347642" cy="348580"/>
      </dsp:txXfrm>
    </dsp:sp>
    <dsp:sp modelId="{1996B225-24F8-4772-9034-C6D7C9EDB533}">
      <dsp:nvSpPr>
        <dsp:cNvPr id="0" name=""/>
        <dsp:cNvSpPr/>
      </dsp:nvSpPr>
      <dsp:spPr>
        <a:xfrm>
          <a:off x="3287485" y="800660"/>
          <a:ext cx="2342605" cy="1866763"/>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Sales in stores went down by 30% because of online growth, problems with suppliers, and inflation (OECD, 2023).</a:t>
          </a:r>
        </a:p>
      </dsp:txBody>
      <dsp:txXfrm>
        <a:off x="3342161" y="855336"/>
        <a:ext cx="2233253" cy="1757411"/>
      </dsp:txXfrm>
    </dsp:sp>
    <dsp:sp modelId="{78CA9B50-29FA-4521-89CA-A79769F6AE6B}">
      <dsp:nvSpPr>
        <dsp:cNvPr id="0" name=""/>
        <dsp:cNvSpPr/>
      </dsp:nvSpPr>
      <dsp:spPr>
        <a:xfrm>
          <a:off x="5864351" y="1443558"/>
          <a:ext cx="496632" cy="58096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864351" y="1559751"/>
        <a:ext cx="347642" cy="348580"/>
      </dsp:txXfrm>
    </dsp:sp>
    <dsp:sp modelId="{28A9B51E-F74C-4F59-BC52-256FCAD4971B}">
      <dsp:nvSpPr>
        <dsp:cNvPr id="0" name=""/>
        <dsp:cNvSpPr/>
      </dsp:nvSpPr>
      <dsp:spPr>
        <a:xfrm>
          <a:off x="6567132" y="800660"/>
          <a:ext cx="2342605" cy="1866763"/>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Digital competition necessitates omnichannel marketing in contemporary retail (Chaffey and Ellis-Chadwick, 2022).</a:t>
          </a:r>
        </a:p>
      </dsp:txBody>
      <dsp:txXfrm>
        <a:off x="6621808" y="855336"/>
        <a:ext cx="2233253" cy="17574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16CBE-D171-435F-9A74-DBE8548AB28D}">
      <dsp:nvSpPr>
        <dsp:cNvPr id="0" name=""/>
        <dsp:cNvSpPr/>
      </dsp:nvSpPr>
      <dsp:spPr>
        <a:xfrm>
          <a:off x="595907" y="787"/>
          <a:ext cx="2723182" cy="163390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According to the OECD (2023), Brexit trade rules made it more expensive to import flowers and made it harder to know how much would be available.</a:t>
          </a:r>
        </a:p>
      </dsp:txBody>
      <dsp:txXfrm>
        <a:off x="595907" y="787"/>
        <a:ext cx="2723182" cy="1633909"/>
      </dsp:txXfrm>
    </dsp:sp>
    <dsp:sp modelId="{67EA8224-0D3A-434F-8226-CDA75FF0CDE5}">
      <dsp:nvSpPr>
        <dsp:cNvPr id="0" name=""/>
        <dsp:cNvSpPr/>
      </dsp:nvSpPr>
      <dsp:spPr>
        <a:xfrm>
          <a:off x="3591408" y="787"/>
          <a:ext cx="2723182" cy="163390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High inflation makes things more expensive and makes people spend less (Office for National Statistics, 2023).</a:t>
          </a:r>
        </a:p>
      </dsp:txBody>
      <dsp:txXfrm>
        <a:off x="3591408" y="787"/>
        <a:ext cx="2723182" cy="1633909"/>
      </dsp:txXfrm>
    </dsp:sp>
    <dsp:sp modelId="{BFE9AB28-11B6-4804-8C72-20F300A1C744}">
      <dsp:nvSpPr>
        <dsp:cNvPr id="0" name=""/>
        <dsp:cNvSpPr/>
      </dsp:nvSpPr>
      <dsp:spPr>
        <a:xfrm>
          <a:off x="6586909" y="787"/>
          <a:ext cx="2723182" cy="163390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Online shopping cuts down on foot traffic, but demand for eco-friendly products is still high (Statista, 2024).</a:t>
          </a:r>
        </a:p>
      </dsp:txBody>
      <dsp:txXfrm>
        <a:off x="6586909" y="787"/>
        <a:ext cx="2723182" cy="1633909"/>
      </dsp:txXfrm>
    </dsp:sp>
    <dsp:sp modelId="{21AE0C1A-0C95-4233-B1C9-B24C40A98985}">
      <dsp:nvSpPr>
        <dsp:cNvPr id="0" name=""/>
        <dsp:cNvSpPr/>
      </dsp:nvSpPr>
      <dsp:spPr>
        <a:xfrm>
          <a:off x="595907" y="1907015"/>
          <a:ext cx="2723182" cy="163390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E-commerce and social media change the way stores compete with each other (Chaffey and Ellis-Chadwick, 2022).</a:t>
          </a:r>
        </a:p>
      </dsp:txBody>
      <dsp:txXfrm>
        <a:off x="595907" y="1907015"/>
        <a:ext cx="2723182" cy="1633909"/>
      </dsp:txXfrm>
    </dsp:sp>
    <dsp:sp modelId="{CAC2D401-D627-41F1-A393-58DFD5290DB7}">
      <dsp:nvSpPr>
        <dsp:cNvPr id="0" name=""/>
        <dsp:cNvSpPr/>
      </dsp:nvSpPr>
      <dsp:spPr>
        <a:xfrm>
          <a:off x="3591408" y="1907015"/>
          <a:ext cx="2723182" cy="163390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Sustainability opens doors, but it also makes it more expensive to get eco-friendly materials (Joshi and Rahman, 2020).</a:t>
          </a:r>
        </a:p>
      </dsp:txBody>
      <dsp:txXfrm>
        <a:off x="3591408" y="1907015"/>
        <a:ext cx="2723182" cy="1633909"/>
      </dsp:txXfrm>
    </dsp:sp>
    <dsp:sp modelId="{56389B82-D9DD-4B8F-B89C-D366804E55DB}">
      <dsp:nvSpPr>
        <dsp:cNvPr id="0" name=""/>
        <dsp:cNvSpPr/>
      </dsp:nvSpPr>
      <dsp:spPr>
        <a:xfrm>
          <a:off x="6586909" y="1907015"/>
          <a:ext cx="2723182" cy="163390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Small businesses must follow laws that protect workers and customers (UK Government, 2023).</a:t>
          </a:r>
        </a:p>
      </dsp:txBody>
      <dsp:txXfrm>
        <a:off x="6586909" y="1907015"/>
        <a:ext cx="2723182" cy="1633909"/>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326951E3-958F-4611-B170-D081BA0250F9}" type="datetimeFigureOut">
              <a:rPr lang="en-US" smtClean="0"/>
              <a:t>3/3/26</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23700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6951E3-958F-4611-B170-D081BA0250F9}" type="datetimeFigureOut">
              <a:rPr lang="en-US" smtClean="0"/>
              <a:pPr/>
              <a:t>3/3/26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2744782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6951E3-958F-4611-B170-D081BA0250F9}" type="datetimeFigureOut">
              <a:rPr lang="en-US" smtClean="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427927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26951E3-958F-4611-B170-D081BA0250F9}" type="datetimeFigureOut">
              <a:rPr lang="en-US" smtClean="0"/>
              <a:pPr/>
              <a:t>3/3/26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1139416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26951E3-958F-4611-B170-D081BA0250F9}" type="datetimeFigureOut">
              <a:rPr lang="en-US" smtClean="0"/>
              <a:pPr/>
              <a:t>3/3/26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3898814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26951E3-958F-4611-B170-D081BA0250F9}" type="datetimeFigureOut">
              <a:rPr lang="en-US" smtClean="0"/>
              <a:t>3/3/26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384870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6951E3-958F-4611-B170-D081BA0250F9}" type="datetimeFigureOut">
              <a:rPr lang="en-US" smtClean="0"/>
              <a:t>3/3/26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482092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6951E3-958F-4611-B170-D081BA0250F9}" type="datetimeFigureOut">
              <a:rPr lang="en-US" smtClean="0"/>
              <a:pPr/>
              <a:t>3/3/26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3781519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6951E3-958F-4611-B170-D081BA0250F9}" type="datetimeFigureOut">
              <a:rPr lang="en-US" smtClean="0"/>
              <a:t>3/3/26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481546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6951E3-958F-4611-B170-D081BA0250F9}" type="datetimeFigureOut">
              <a:rPr lang="en-US" smtClean="0"/>
              <a:pPr/>
              <a:t>3/3/26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818016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6951E3-958F-4611-B170-D081BA0250F9}" type="datetimeFigureOut">
              <a:rPr lang="en-US" smtClean="0"/>
              <a:pPr/>
              <a:t>3/3/26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30382489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6951E3-958F-4611-B170-D081BA0250F9}" type="datetimeFigureOut">
              <a:rPr lang="en-US" smtClean="0"/>
              <a:pPr/>
              <a:t>3/3/26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871EFB-7B9E-4E86-A89E-697E8EBB06F2}" type="slidenum">
              <a:rPr lang="en-US" smtClean="0"/>
              <a:pPr/>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496104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6951E3-958F-4611-B170-D081BA0250F9}" type="datetimeFigureOut">
              <a:rPr lang="en-US" smtClean="0"/>
              <a:pPr/>
              <a:t>3/3/26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3933228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26951E3-958F-4611-B170-D081BA0250F9}" type="datetimeFigureOut">
              <a:rPr lang="en-US" smtClean="0"/>
              <a:pPr/>
              <a:t>3/3/26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12273417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26951E3-958F-4611-B170-D081BA0250F9}" type="datetimeFigureOut">
              <a:rPr lang="en-US" smtClean="0"/>
              <a:pPr/>
              <a:t>3/3/26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13683974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6951E3-958F-4611-B170-D081BA0250F9}" type="datetimeFigureOut">
              <a:rPr lang="en-US" smtClean="0"/>
              <a:pPr/>
              <a:t>3/3/26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31010657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6951E3-958F-4611-B170-D081BA0250F9}" type="datetimeFigureOut">
              <a:rPr lang="en-US" smtClean="0"/>
              <a:pPr/>
              <a:t>3/3/26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2337105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26951E3-958F-4611-B170-D081BA0250F9}" type="datetimeFigureOut">
              <a:rPr lang="en-US" smtClean="0"/>
              <a:pPr/>
              <a:t>3/3/26</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3689632799"/>
      </p:ext>
    </p:extLst>
  </p:cSld>
  <p:clrMap bg1="dk1" tx1="lt1" bg2="dk2" tx2="lt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 id="2147483803" r:id="rId13"/>
    <p:sldLayoutId id="2147483804" r:id="rId14"/>
    <p:sldLayoutId id="2147483805" r:id="rId15"/>
    <p:sldLayoutId id="2147483806" r:id="rId16"/>
    <p:sldLayoutId id="214748380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pxhere.com/en/photo/399912" TargetMode="External"/><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statista.com/" TargetMode="External"/><Relationship Id="rId2" Type="http://schemas.openxmlformats.org/officeDocument/2006/relationships/hyperlink" Target="https://www.ons.gov.uk/" TargetMode="External"/><Relationship Id="rId1" Type="http://schemas.openxmlformats.org/officeDocument/2006/relationships/slideLayout" Target="../slideLayouts/slideLayout2.xml"/><Relationship Id="rId4" Type="http://schemas.openxmlformats.org/officeDocument/2006/relationships/hyperlink" Target="https://www.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2F943-1D36-135A-46B6-0E74DFEEE6A8}"/>
              </a:ext>
            </a:extLst>
          </p:cNvPr>
          <p:cNvSpPr>
            <a:spLocks noGrp="1"/>
          </p:cNvSpPr>
          <p:nvPr>
            <p:ph type="ctrTitle"/>
          </p:nvPr>
        </p:nvSpPr>
        <p:spPr>
          <a:xfrm>
            <a:off x="5152238" y="895440"/>
            <a:ext cx="6125361" cy="1560083"/>
          </a:xfrm>
        </p:spPr>
        <p:txBody>
          <a:bodyPr vert="horz" lIns="91440" tIns="45720" rIns="91440" bIns="45720" rtlCol="0" anchor="b">
            <a:normAutofit fontScale="90000"/>
          </a:bodyPr>
          <a:lstStyle/>
          <a:p>
            <a:pPr>
              <a:lnSpc>
                <a:spcPct val="90000"/>
              </a:lnSpc>
            </a:pPr>
            <a:r>
              <a:rPr lang="en-US" sz="2800" kern="1200">
                <a:solidFill>
                  <a:schemeClr val="tx2"/>
                </a:solidFill>
                <a:latin typeface="+mj-lt"/>
                <a:ea typeface="+mj-ea"/>
                <a:cs typeface="+mj-cs"/>
              </a:rPr>
              <a:t>Green Haven Florists:</a:t>
            </a:r>
            <a:br>
              <a:rPr lang="en-US" sz="2800" kern="1200">
                <a:solidFill>
                  <a:schemeClr val="tx2"/>
                </a:solidFill>
                <a:latin typeface="+mj-lt"/>
                <a:ea typeface="+mj-ea"/>
                <a:cs typeface="+mj-cs"/>
              </a:rPr>
            </a:br>
            <a:r>
              <a:rPr lang="en-US" sz="2800" kern="1200">
                <a:solidFill>
                  <a:schemeClr val="tx2"/>
                </a:solidFill>
                <a:latin typeface="+mj-lt"/>
                <a:ea typeface="+mj-ea"/>
                <a:cs typeface="+mj-cs"/>
              </a:rPr>
              <a:t>Analysing the Decline in In-Store Sales Using Problem-Solving Models</a:t>
            </a:r>
          </a:p>
        </p:txBody>
      </p:sp>
      <p:sp>
        <p:nvSpPr>
          <p:cNvPr id="3" name="Subtitle 2">
            <a:extLst>
              <a:ext uri="{FF2B5EF4-FFF2-40B4-BE49-F238E27FC236}">
                <a16:creationId xmlns:a16="http://schemas.microsoft.com/office/drawing/2014/main" id="{4248D97B-46E2-CB7D-D3AC-D56F104DE71E}"/>
              </a:ext>
            </a:extLst>
          </p:cNvPr>
          <p:cNvSpPr>
            <a:spLocks noGrp="1"/>
          </p:cNvSpPr>
          <p:nvPr>
            <p:ph type="subTitle" idx="1"/>
          </p:nvPr>
        </p:nvSpPr>
        <p:spPr>
          <a:xfrm>
            <a:off x="5974717" y="2753546"/>
            <a:ext cx="5302882" cy="3494854"/>
          </a:xfrm>
        </p:spPr>
        <p:txBody>
          <a:bodyPr vert="horz" lIns="91440" tIns="45720" rIns="91440" bIns="45720" rtlCol="0" anchor="t">
            <a:normAutofit/>
          </a:bodyPr>
          <a:lstStyle/>
          <a:p>
            <a:pPr>
              <a:lnSpc>
                <a:spcPct val="150000"/>
              </a:lnSpc>
            </a:pPr>
            <a:r>
              <a:rPr lang="en-US" dirty="0"/>
              <a:t>Student Name: Maria Atanasia Patru</a:t>
            </a:r>
            <a:br>
              <a:rPr lang="en-US" dirty="0"/>
            </a:br>
            <a:r>
              <a:rPr lang="en-US" dirty="0"/>
              <a:t>Module Code: LCLM4004</a:t>
            </a:r>
            <a:br>
              <a:rPr lang="en-US" dirty="0"/>
            </a:br>
            <a:r>
              <a:rPr lang="en-US" dirty="0"/>
              <a:t>Module Name: </a:t>
            </a:r>
            <a:r>
              <a:rPr lang="en-US" i="1" dirty="0"/>
              <a:t>Problem Solving and Decision Making</a:t>
            </a:r>
            <a:br>
              <a:rPr lang="en-US" dirty="0"/>
            </a:br>
            <a:r>
              <a:rPr lang="en-US" dirty="0"/>
              <a:t>Lecturer: Said Usman</a:t>
            </a:r>
          </a:p>
          <a:p>
            <a:pPr>
              <a:lnSpc>
                <a:spcPct val="150000"/>
              </a:lnSpc>
            </a:pPr>
            <a:r>
              <a:rPr lang="en-US" dirty="0"/>
              <a:t>Student ID: 2435672</a:t>
            </a:r>
            <a:br>
              <a:rPr lang="en-US" dirty="0"/>
            </a:br>
            <a:r>
              <a:rPr lang="en-US" dirty="0"/>
              <a:t>Submission Date: 16th March 2026</a:t>
            </a:r>
          </a:p>
        </p:txBody>
      </p:sp>
      <p:pic>
        <p:nvPicPr>
          <p:cNvPr id="1026" name="Picture 2" descr="6000+ Flori frumoase imagini gratuite">
            <a:extLst>
              <a:ext uri="{FF2B5EF4-FFF2-40B4-BE49-F238E27FC236}">
                <a16:creationId xmlns:a16="http://schemas.microsoft.com/office/drawing/2014/main" id="{DE5E48FA-F16C-C053-0D04-26BD29B9CF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57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73860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34771-AA69-3D0D-9E7E-1CC520A608C3}"/>
              </a:ext>
            </a:extLst>
          </p:cNvPr>
          <p:cNvSpPr>
            <a:spLocks noGrp="1"/>
          </p:cNvSpPr>
          <p:nvPr>
            <p:ph type="title"/>
          </p:nvPr>
        </p:nvSpPr>
        <p:spPr>
          <a:xfrm>
            <a:off x="1461805" y="876300"/>
            <a:ext cx="7605995" cy="1367398"/>
          </a:xfrm>
        </p:spPr>
        <p:txBody>
          <a:bodyPr anchor="b">
            <a:normAutofit/>
          </a:bodyPr>
          <a:lstStyle/>
          <a:p>
            <a:pPr>
              <a:lnSpc>
                <a:spcPct val="90000"/>
              </a:lnSpc>
            </a:pPr>
            <a:r>
              <a:rPr lang="en-US" dirty="0"/>
              <a:t>Introduction and Context: Green Haven Florists</a:t>
            </a:r>
            <a:endParaRPr lang="en-GB"/>
          </a:p>
        </p:txBody>
      </p:sp>
      <p:graphicFrame>
        <p:nvGraphicFramePr>
          <p:cNvPr id="5" name="Content Placeholder 2">
            <a:extLst>
              <a:ext uri="{FF2B5EF4-FFF2-40B4-BE49-F238E27FC236}">
                <a16:creationId xmlns:a16="http://schemas.microsoft.com/office/drawing/2014/main" id="{CE2A4F78-BD5A-4CF7-0DD8-40E69066EFFE}"/>
              </a:ext>
            </a:extLst>
          </p:cNvPr>
          <p:cNvGraphicFramePr>
            <a:graphicFrameLocks noGrp="1"/>
          </p:cNvGraphicFramePr>
          <p:nvPr>
            <p:ph idx="1"/>
            <p:extLst>
              <p:ext uri="{D42A27DB-BD31-4B8C-83A1-F6EECF244321}">
                <p14:modId xmlns:p14="http://schemas.microsoft.com/office/powerpoint/2010/main" val="1845821503"/>
              </p:ext>
            </p:extLst>
          </p:nvPr>
        </p:nvGraphicFramePr>
        <p:xfrm>
          <a:off x="2220687" y="2589816"/>
          <a:ext cx="8917576" cy="34680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1711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55C41-4711-590E-E7E3-BE2657130D51}"/>
              </a:ext>
            </a:extLst>
          </p:cNvPr>
          <p:cNvSpPr>
            <a:spLocks noGrp="1"/>
          </p:cNvSpPr>
          <p:nvPr>
            <p:ph type="title"/>
          </p:nvPr>
        </p:nvSpPr>
        <p:spPr>
          <a:xfrm>
            <a:off x="4477769" y="435849"/>
            <a:ext cx="6799829" cy="1511714"/>
          </a:xfrm>
        </p:spPr>
        <p:txBody>
          <a:bodyPr>
            <a:normAutofit/>
          </a:bodyPr>
          <a:lstStyle/>
          <a:p>
            <a:r>
              <a:rPr lang="en-US" dirty="0"/>
              <a:t>Nature and Scope of the Issues</a:t>
            </a:r>
            <a:endParaRPr lang="en-GB" dirty="0"/>
          </a:p>
        </p:txBody>
      </p:sp>
      <p:sp>
        <p:nvSpPr>
          <p:cNvPr id="8" name="Rectangle 4">
            <a:extLst>
              <a:ext uri="{FF2B5EF4-FFF2-40B4-BE49-F238E27FC236}">
                <a16:creationId xmlns:a16="http://schemas.microsoft.com/office/drawing/2014/main" id="{F8403959-42EC-70A8-47E2-E40ED52FE26D}"/>
              </a:ext>
            </a:extLst>
          </p:cNvPr>
          <p:cNvSpPr>
            <a:spLocks noGrp="1" noChangeArrowheads="1"/>
          </p:cNvSpPr>
          <p:nvPr>
            <p:ph idx="1"/>
          </p:nvPr>
        </p:nvSpPr>
        <p:spPr bwMode="auto">
          <a:xfrm>
            <a:off x="4689476" y="2278460"/>
            <a:ext cx="5886034"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Last year, in-store sales at Green Haven Florists dropped by 30% because fewer people were shopping on the high street and people were changing how they shopped. </a:t>
            </a:r>
            <a:br>
              <a:rPr kumimoji="0" lang="en-US" altLang="en-US" sz="1800" b="0" i="0" u="none" strike="noStrike" cap="none" normalizeH="0" baseline="0">
                <a:ln>
                  <a:noFill/>
                </a:ln>
                <a:solidFill>
                  <a:schemeClr val="tx1"/>
                </a:solidFill>
                <a:effectLst/>
                <a:latin typeface="Arial" panose="020B0604020202020204" pitchFamily="34" charset="0"/>
              </a:rPr>
            </a:br>
            <a:br>
              <a:rPr kumimoji="0" lang="en-US" altLang="en-US" sz="1800" b="0" i="0" u="none" strike="noStrike" cap="none" normalizeH="0" baseline="0">
                <a:ln>
                  <a:noFill/>
                </a:ln>
                <a:solidFill>
                  <a:schemeClr val="tx1"/>
                </a:solidFill>
                <a:effectLst/>
                <a:latin typeface="Arial" panose="020B0604020202020204" pitchFamily="34" charset="0"/>
              </a:rPr>
            </a:br>
            <a:r>
              <a:rPr kumimoji="0" lang="en-US" altLang="en-US" sz="1800" b="0" i="0" u="none" strike="noStrike" cap="none" normalizeH="0" baseline="0">
                <a:ln>
                  <a:noFill/>
                </a:ln>
                <a:solidFill>
                  <a:schemeClr val="tx1"/>
                </a:solidFill>
                <a:effectLst/>
                <a:latin typeface="Arial" panose="020B0604020202020204" pitchFamily="34" charset="0"/>
              </a:rPr>
              <a:t>This trend has sped up because more people are shopping online (Office for National Statistics, 2023). </a:t>
            </a:r>
            <a:br>
              <a:rPr kumimoji="0" lang="en-US" altLang="en-US" sz="1800" b="0" i="0" u="none" strike="noStrike" cap="none" normalizeH="0" baseline="0">
                <a:ln>
                  <a:noFill/>
                </a:ln>
                <a:solidFill>
                  <a:schemeClr val="tx1"/>
                </a:solidFill>
                <a:effectLst/>
                <a:latin typeface="Arial" panose="020B0604020202020204" pitchFamily="34" charset="0"/>
              </a:rPr>
            </a:br>
            <a:br>
              <a:rPr kumimoji="0" lang="en-US" altLang="en-US" sz="1800" b="0" i="0" u="none" strike="noStrike" cap="none" normalizeH="0" baseline="0">
                <a:ln>
                  <a:noFill/>
                </a:ln>
                <a:solidFill>
                  <a:schemeClr val="tx1"/>
                </a:solidFill>
                <a:effectLst/>
                <a:latin typeface="Arial" panose="020B0604020202020204" pitchFamily="34" charset="0"/>
              </a:rPr>
            </a:br>
            <a:r>
              <a:rPr kumimoji="0" lang="en-US" altLang="en-US" sz="1800" b="0" i="0" u="none" strike="noStrike" cap="none" normalizeH="0" baseline="0">
                <a:ln>
                  <a:noFill/>
                </a:ln>
                <a:solidFill>
                  <a:schemeClr val="tx1"/>
                </a:solidFill>
                <a:effectLst/>
                <a:latin typeface="Arial" panose="020B0604020202020204" pitchFamily="34" charset="0"/>
              </a:rPr>
              <a:t>Costs have gone up because of rising inflation and problems with the supply chain, which puts pressure on small businesses (OECD, 2023). A weak digital presence makes businesses less competitive (Chaffey and Ellis-Chadwick, 2022).</a:t>
            </a:r>
          </a:p>
        </p:txBody>
      </p:sp>
      <p:pic>
        <p:nvPicPr>
          <p:cNvPr id="5" name="Picture 4" descr="Different colored tulips">
            <a:extLst>
              <a:ext uri="{FF2B5EF4-FFF2-40B4-BE49-F238E27FC236}">
                <a16:creationId xmlns:a16="http://schemas.microsoft.com/office/drawing/2014/main" id="{03EE6E03-C851-9B88-F9C8-896844C6A057}"/>
              </a:ext>
            </a:extLst>
          </p:cNvPr>
          <p:cNvPicPr>
            <a:picLocks noChangeAspect="1"/>
          </p:cNvPicPr>
          <p:nvPr/>
        </p:nvPicPr>
        <p:blipFill>
          <a:blip r:embed="rId2"/>
          <a:srcRect l="21701" r="40517"/>
          <a:stretch>
            <a:fillRect/>
          </a:stretch>
        </p:blipFill>
        <p:spPr>
          <a:xfrm>
            <a:off x="952500" y="802534"/>
            <a:ext cx="2973279" cy="5252932"/>
          </a:xfrm>
          <a:custGeom>
            <a:avLst/>
            <a:gdLst/>
            <a:ahLst/>
            <a:cxnLst/>
            <a:rect l="l" t="t" r="r" b="b"/>
            <a:pathLst>
              <a:path w="2973279" h="5252932">
                <a:moveTo>
                  <a:pt x="1486464" y="0"/>
                </a:moveTo>
                <a:lnTo>
                  <a:pt x="1486817" y="0"/>
                </a:lnTo>
                <a:cubicBezTo>
                  <a:pt x="2307778" y="0"/>
                  <a:pt x="2973279" y="667085"/>
                  <a:pt x="2973279" y="1489968"/>
                </a:cubicBezTo>
                <a:lnTo>
                  <a:pt x="2973279" y="5252932"/>
                </a:lnTo>
                <a:lnTo>
                  <a:pt x="0" y="5252932"/>
                </a:lnTo>
                <a:lnTo>
                  <a:pt x="0" y="1489968"/>
                </a:lnTo>
                <a:cubicBezTo>
                  <a:pt x="0" y="667085"/>
                  <a:pt x="665498" y="0"/>
                  <a:pt x="1486464" y="0"/>
                </a:cubicBezTo>
                <a:close/>
              </a:path>
            </a:pathLst>
          </a:custGeom>
        </p:spPr>
      </p:pic>
    </p:spTree>
    <p:extLst>
      <p:ext uri="{BB962C8B-B14F-4D97-AF65-F5344CB8AC3E}">
        <p14:creationId xmlns:p14="http://schemas.microsoft.com/office/powerpoint/2010/main" val="1405585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97381-D54A-5F3A-8B27-7DE89B15852D}"/>
              </a:ext>
            </a:extLst>
          </p:cNvPr>
          <p:cNvSpPr>
            <a:spLocks noGrp="1"/>
          </p:cNvSpPr>
          <p:nvPr>
            <p:ph type="title"/>
          </p:nvPr>
        </p:nvSpPr>
        <p:spPr>
          <a:xfrm>
            <a:off x="763844" y="876302"/>
            <a:ext cx="10427840" cy="1086056"/>
          </a:xfrm>
        </p:spPr>
        <p:txBody>
          <a:bodyPr>
            <a:normAutofit/>
          </a:bodyPr>
          <a:lstStyle/>
          <a:p>
            <a:r>
              <a:rPr lang="en-US" dirty="0"/>
              <a:t>5W2H Analysis of Declining In-Store Sales</a:t>
            </a:r>
            <a:endParaRPr lang="en-GB" dirty="0"/>
          </a:p>
        </p:txBody>
      </p:sp>
      <p:graphicFrame>
        <p:nvGraphicFramePr>
          <p:cNvPr id="5" name="Content Placeholder 4">
            <a:extLst>
              <a:ext uri="{FF2B5EF4-FFF2-40B4-BE49-F238E27FC236}">
                <a16:creationId xmlns:a16="http://schemas.microsoft.com/office/drawing/2014/main" id="{246D9D97-EED5-4915-4FE6-5C0F6C0074E4}"/>
              </a:ext>
            </a:extLst>
          </p:cNvPr>
          <p:cNvGraphicFramePr>
            <a:graphicFrameLocks noGrp="1"/>
          </p:cNvGraphicFramePr>
          <p:nvPr>
            <p:ph idx="1"/>
            <p:extLst>
              <p:ext uri="{D42A27DB-BD31-4B8C-83A1-F6EECF244321}">
                <p14:modId xmlns:p14="http://schemas.microsoft.com/office/powerpoint/2010/main" val="3469499129"/>
              </p:ext>
            </p:extLst>
          </p:nvPr>
        </p:nvGraphicFramePr>
        <p:xfrm>
          <a:off x="933449" y="2262262"/>
          <a:ext cx="10325101" cy="4295833"/>
        </p:xfrm>
        <a:graphic>
          <a:graphicData uri="http://schemas.openxmlformats.org/drawingml/2006/table">
            <a:tbl>
              <a:tblPr firstRow="1" bandRow="1">
                <a:tableStyleId>{5C22544A-7EE6-4342-B048-85BDC9FD1C3A}</a:tableStyleId>
              </a:tblPr>
              <a:tblGrid>
                <a:gridCol w="2304357">
                  <a:extLst>
                    <a:ext uri="{9D8B030D-6E8A-4147-A177-3AD203B41FA5}">
                      <a16:colId xmlns:a16="http://schemas.microsoft.com/office/drawing/2014/main" val="795358409"/>
                    </a:ext>
                  </a:extLst>
                </a:gridCol>
                <a:gridCol w="8020744">
                  <a:extLst>
                    <a:ext uri="{9D8B030D-6E8A-4147-A177-3AD203B41FA5}">
                      <a16:colId xmlns:a16="http://schemas.microsoft.com/office/drawing/2014/main" val="4025420864"/>
                    </a:ext>
                  </a:extLst>
                </a:gridCol>
              </a:tblGrid>
              <a:tr h="427640">
                <a:tc>
                  <a:txBody>
                    <a:bodyPr/>
                    <a:lstStyle/>
                    <a:p>
                      <a:pPr algn="ctr">
                        <a:buNone/>
                      </a:pPr>
                      <a:r>
                        <a:rPr lang="en-GB" sz="1400"/>
                        <a:t>Element</a:t>
                      </a:r>
                    </a:p>
                  </a:txBody>
                  <a:tcPr marL="72729" marR="72729" marT="36365" marB="36365" anchor="ctr"/>
                </a:tc>
                <a:tc>
                  <a:txBody>
                    <a:bodyPr/>
                    <a:lstStyle/>
                    <a:p>
                      <a:pPr algn="ctr">
                        <a:buNone/>
                      </a:pPr>
                      <a:r>
                        <a:rPr lang="en-US" sz="1400"/>
                        <a:t>Application to Green Haven Florists</a:t>
                      </a:r>
                    </a:p>
                  </a:txBody>
                  <a:tcPr marL="72729" marR="72729" marT="36365" marB="36365" anchor="ctr"/>
                </a:tc>
                <a:extLst>
                  <a:ext uri="{0D108BD9-81ED-4DB2-BD59-A6C34878D82A}">
                    <a16:rowId xmlns:a16="http://schemas.microsoft.com/office/drawing/2014/main" val="3524539535"/>
                  </a:ext>
                </a:extLst>
              </a:tr>
              <a:tr h="427640">
                <a:tc>
                  <a:txBody>
                    <a:bodyPr/>
                    <a:lstStyle/>
                    <a:p>
                      <a:pPr algn="ctr">
                        <a:buNone/>
                      </a:pPr>
                      <a:r>
                        <a:rPr lang="en-GB" sz="1400" b="1"/>
                        <a:t>What?</a:t>
                      </a:r>
                      <a:endParaRPr lang="en-GB" sz="1400"/>
                    </a:p>
                  </a:txBody>
                  <a:tcPr marL="72729" marR="72729" marT="36365" marB="36365" anchor="ctr"/>
                </a:tc>
                <a:tc>
                  <a:txBody>
                    <a:bodyPr/>
                    <a:lstStyle/>
                    <a:p>
                      <a:pPr algn="ctr">
                        <a:buNone/>
                      </a:pPr>
                      <a:r>
                        <a:rPr lang="en-US" sz="1400"/>
                        <a:t>30% decline in in-store sales over the past 12 months.</a:t>
                      </a:r>
                    </a:p>
                  </a:txBody>
                  <a:tcPr marL="72729" marR="72729" marT="36365" marB="36365" anchor="ctr"/>
                </a:tc>
                <a:extLst>
                  <a:ext uri="{0D108BD9-81ED-4DB2-BD59-A6C34878D82A}">
                    <a16:rowId xmlns:a16="http://schemas.microsoft.com/office/drawing/2014/main" val="1989848592"/>
                  </a:ext>
                </a:extLst>
              </a:tr>
              <a:tr h="719211">
                <a:tc>
                  <a:txBody>
                    <a:bodyPr/>
                    <a:lstStyle/>
                    <a:p>
                      <a:pPr algn="ctr">
                        <a:buNone/>
                      </a:pPr>
                      <a:r>
                        <a:rPr lang="en-GB" sz="1400" b="1"/>
                        <a:t>Why?</a:t>
                      </a:r>
                      <a:endParaRPr lang="en-GB" sz="1400"/>
                    </a:p>
                  </a:txBody>
                  <a:tcPr marL="72729" marR="72729" marT="36365" marB="36365" anchor="ctr"/>
                </a:tc>
                <a:tc>
                  <a:txBody>
                    <a:bodyPr/>
                    <a:lstStyle/>
                    <a:p>
                      <a:pPr algn="ctr">
                        <a:buNone/>
                      </a:pPr>
                      <a:r>
                        <a:rPr lang="en-US" sz="1400" dirty="0"/>
                        <a:t>Reduced footfall, increased online competition, rising costs and limited digital marketing presence (ONS, 2023; Chaffey and Ellis-Chadwick, 2022).</a:t>
                      </a:r>
                    </a:p>
                  </a:txBody>
                  <a:tcPr marL="72729" marR="72729" marT="36365" marB="36365" anchor="ctr"/>
                </a:tc>
                <a:extLst>
                  <a:ext uri="{0D108BD9-81ED-4DB2-BD59-A6C34878D82A}">
                    <a16:rowId xmlns:a16="http://schemas.microsoft.com/office/drawing/2014/main" val="2464717900"/>
                  </a:ext>
                </a:extLst>
              </a:tr>
              <a:tr h="427640">
                <a:tc>
                  <a:txBody>
                    <a:bodyPr/>
                    <a:lstStyle/>
                    <a:p>
                      <a:pPr algn="ctr">
                        <a:buNone/>
                      </a:pPr>
                      <a:r>
                        <a:rPr lang="en-GB" sz="1400" b="1"/>
                        <a:t>Where?</a:t>
                      </a:r>
                      <a:endParaRPr lang="en-GB" sz="1400"/>
                    </a:p>
                  </a:txBody>
                  <a:tcPr marL="72729" marR="72729" marT="36365" marB="36365" anchor="ctr"/>
                </a:tc>
                <a:tc>
                  <a:txBody>
                    <a:bodyPr/>
                    <a:lstStyle/>
                    <a:p>
                      <a:pPr algn="ctr">
                        <a:buNone/>
                      </a:pPr>
                      <a:r>
                        <a:rPr lang="en-US" sz="1400" dirty="0"/>
                        <a:t>Physical store located on Norwich high street, affected by declining local retail activity.</a:t>
                      </a:r>
                    </a:p>
                  </a:txBody>
                  <a:tcPr marL="72729" marR="72729" marT="36365" marB="36365" anchor="ctr"/>
                </a:tc>
                <a:extLst>
                  <a:ext uri="{0D108BD9-81ED-4DB2-BD59-A6C34878D82A}">
                    <a16:rowId xmlns:a16="http://schemas.microsoft.com/office/drawing/2014/main" val="3501376609"/>
                  </a:ext>
                </a:extLst>
              </a:tr>
              <a:tr h="719211">
                <a:tc>
                  <a:txBody>
                    <a:bodyPr/>
                    <a:lstStyle/>
                    <a:p>
                      <a:pPr algn="ctr">
                        <a:buNone/>
                      </a:pPr>
                      <a:r>
                        <a:rPr lang="en-GB" sz="1400" b="1"/>
                        <a:t>When?</a:t>
                      </a:r>
                      <a:endParaRPr lang="en-GB" sz="1400"/>
                    </a:p>
                  </a:txBody>
                  <a:tcPr marL="72729" marR="72729" marT="36365" marB="36365" anchor="ctr"/>
                </a:tc>
                <a:tc>
                  <a:txBody>
                    <a:bodyPr/>
                    <a:lstStyle/>
                    <a:p>
                      <a:pPr algn="ctr">
                        <a:buNone/>
                      </a:pPr>
                      <a:r>
                        <a:rPr lang="en-US" sz="1400" dirty="0"/>
                        <a:t>Primarily within the last 12 months amid inflationary and post-pandemic retail shifts (OECD, 2023).</a:t>
                      </a:r>
                    </a:p>
                  </a:txBody>
                  <a:tcPr marL="72729" marR="72729" marT="36365" marB="36365" anchor="ctr"/>
                </a:tc>
                <a:extLst>
                  <a:ext uri="{0D108BD9-81ED-4DB2-BD59-A6C34878D82A}">
                    <a16:rowId xmlns:a16="http://schemas.microsoft.com/office/drawing/2014/main" val="2844940840"/>
                  </a:ext>
                </a:extLst>
              </a:tr>
              <a:tr h="427640">
                <a:tc>
                  <a:txBody>
                    <a:bodyPr/>
                    <a:lstStyle/>
                    <a:p>
                      <a:pPr algn="ctr">
                        <a:buNone/>
                      </a:pPr>
                      <a:r>
                        <a:rPr lang="en-GB" sz="1400" b="1"/>
                        <a:t>Who?</a:t>
                      </a:r>
                      <a:endParaRPr lang="en-GB" sz="1400"/>
                    </a:p>
                  </a:txBody>
                  <a:tcPr marL="72729" marR="72729" marT="36365" marB="36365" anchor="ctr"/>
                </a:tc>
                <a:tc>
                  <a:txBody>
                    <a:bodyPr/>
                    <a:lstStyle/>
                    <a:p>
                      <a:pPr algn="ctr">
                        <a:buNone/>
                      </a:pPr>
                      <a:r>
                        <a:rPr lang="en-US" sz="1400"/>
                        <a:t>Business owners, employees, loyal customers and local suppliers are directly affected.</a:t>
                      </a:r>
                    </a:p>
                  </a:txBody>
                  <a:tcPr marL="72729" marR="72729" marT="36365" marB="36365" anchor="ctr"/>
                </a:tc>
                <a:extLst>
                  <a:ext uri="{0D108BD9-81ED-4DB2-BD59-A6C34878D82A}">
                    <a16:rowId xmlns:a16="http://schemas.microsoft.com/office/drawing/2014/main" val="1127752047"/>
                  </a:ext>
                </a:extLst>
              </a:tr>
              <a:tr h="719211">
                <a:tc>
                  <a:txBody>
                    <a:bodyPr/>
                    <a:lstStyle/>
                    <a:p>
                      <a:pPr algn="ctr">
                        <a:buNone/>
                      </a:pPr>
                      <a:r>
                        <a:rPr lang="en-GB" sz="1400" b="1"/>
                        <a:t>How?</a:t>
                      </a:r>
                      <a:endParaRPr lang="en-GB" sz="1400"/>
                    </a:p>
                  </a:txBody>
                  <a:tcPr marL="72729" marR="72729" marT="36365" marB="36365" anchor="ctr"/>
                </a:tc>
                <a:tc>
                  <a:txBody>
                    <a:bodyPr/>
                    <a:lstStyle/>
                    <a:p>
                      <a:pPr algn="ctr">
                        <a:buNone/>
                      </a:pPr>
                      <a:r>
                        <a:rPr lang="en-US" sz="1400"/>
                        <a:t>Loss of competitive advantage due to pricing pressure and stronger online alternatives (Statista, 2024).</a:t>
                      </a:r>
                    </a:p>
                  </a:txBody>
                  <a:tcPr marL="72729" marR="72729" marT="36365" marB="36365" anchor="ctr"/>
                </a:tc>
                <a:extLst>
                  <a:ext uri="{0D108BD9-81ED-4DB2-BD59-A6C34878D82A}">
                    <a16:rowId xmlns:a16="http://schemas.microsoft.com/office/drawing/2014/main" val="2844523105"/>
                  </a:ext>
                </a:extLst>
              </a:tr>
              <a:tr h="427640">
                <a:tc>
                  <a:txBody>
                    <a:bodyPr/>
                    <a:lstStyle/>
                    <a:p>
                      <a:pPr algn="ctr">
                        <a:buNone/>
                      </a:pPr>
                      <a:r>
                        <a:rPr lang="en-GB" sz="1400" b="1"/>
                        <a:t>How Much?</a:t>
                      </a:r>
                      <a:endParaRPr lang="en-GB" sz="1400"/>
                    </a:p>
                  </a:txBody>
                  <a:tcPr marL="72729" marR="72729" marT="36365" marB="36365" anchor="ctr"/>
                </a:tc>
                <a:tc>
                  <a:txBody>
                    <a:bodyPr/>
                    <a:lstStyle/>
                    <a:p>
                      <a:pPr algn="ctr">
                        <a:buNone/>
                      </a:pPr>
                      <a:r>
                        <a:rPr lang="en-US" sz="1400" dirty="0"/>
                        <a:t>30% revenue reduction impacting profitability and long-term sustainability.</a:t>
                      </a:r>
                    </a:p>
                  </a:txBody>
                  <a:tcPr marL="72729" marR="72729" marT="36365" marB="36365" anchor="ctr"/>
                </a:tc>
                <a:extLst>
                  <a:ext uri="{0D108BD9-81ED-4DB2-BD59-A6C34878D82A}">
                    <a16:rowId xmlns:a16="http://schemas.microsoft.com/office/drawing/2014/main" val="3914799650"/>
                  </a:ext>
                </a:extLst>
              </a:tr>
            </a:tbl>
          </a:graphicData>
        </a:graphic>
      </p:graphicFrame>
    </p:spTree>
    <p:extLst>
      <p:ext uri="{BB962C8B-B14F-4D97-AF65-F5344CB8AC3E}">
        <p14:creationId xmlns:p14="http://schemas.microsoft.com/office/powerpoint/2010/main" val="180522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CF821-3BF4-CE04-C561-6716C50A7134}"/>
              </a:ext>
            </a:extLst>
          </p:cNvPr>
          <p:cNvSpPr>
            <a:spLocks noGrp="1"/>
          </p:cNvSpPr>
          <p:nvPr>
            <p:ph type="title"/>
          </p:nvPr>
        </p:nvSpPr>
        <p:spPr/>
        <p:txBody>
          <a:bodyPr/>
          <a:lstStyle/>
          <a:p>
            <a:r>
              <a:rPr lang="en-US" dirty="0"/>
              <a:t>PESTEL Analysis of Green Haven Florists</a:t>
            </a:r>
            <a:endParaRPr lang="en-GB" dirty="0"/>
          </a:p>
        </p:txBody>
      </p:sp>
      <p:graphicFrame>
        <p:nvGraphicFramePr>
          <p:cNvPr id="5" name="Content Placeholder 2">
            <a:extLst>
              <a:ext uri="{FF2B5EF4-FFF2-40B4-BE49-F238E27FC236}">
                <a16:creationId xmlns:a16="http://schemas.microsoft.com/office/drawing/2014/main" id="{E6F8172E-0C25-9A97-AD43-45BB4D282907}"/>
              </a:ext>
            </a:extLst>
          </p:cNvPr>
          <p:cNvGraphicFramePr>
            <a:graphicFrameLocks noGrp="1"/>
          </p:cNvGraphicFramePr>
          <p:nvPr>
            <p:ph idx="1"/>
            <p:extLst>
              <p:ext uri="{D42A27DB-BD31-4B8C-83A1-F6EECF244321}">
                <p14:modId xmlns:p14="http://schemas.microsoft.com/office/powerpoint/2010/main" val="2149222872"/>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6928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9F438-0DBA-3BDF-7BAA-37457103BBE5}"/>
              </a:ext>
            </a:extLst>
          </p:cNvPr>
          <p:cNvSpPr>
            <a:spLocks noGrp="1"/>
          </p:cNvSpPr>
          <p:nvPr>
            <p:ph type="title"/>
          </p:nvPr>
        </p:nvSpPr>
        <p:spPr/>
        <p:txBody>
          <a:bodyPr/>
          <a:lstStyle/>
          <a:p>
            <a:r>
              <a:rPr lang="en-GB" dirty="0"/>
              <a:t>Fishbone (Cause-and-Effect) Analysis</a:t>
            </a:r>
          </a:p>
        </p:txBody>
      </p:sp>
      <p:sp>
        <p:nvSpPr>
          <p:cNvPr id="4" name="Rectangle 2">
            <a:extLst>
              <a:ext uri="{FF2B5EF4-FFF2-40B4-BE49-F238E27FC236}">
                <a16:creationId xmlns:a16="http://schemas.microsoft.com/office/drawing/2014/main" id="{BAD9EBB4-5478-AB57-0B05-D8A1C23E222C}"/>
              </a:ext>
            </a:extLst>
          </p:cNvPr>
          <p:cNvSpPr>
            <a:spLocks noGrp="1" noChangeArrowheads="1"/>
          </p:cNvSpPr>
          <p:nvPr>
            <p:ph sz="half" idx="1"/>
          </p:nvPr>
        </p:nvSpPr>
        <p:spPr bwMode="auto">
          <a:xfrm>
            <a:off x="1141413" y="2589183"/>
            <a:ext cx="4439580"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The Fishbone analysis finds that both internal and external factors are to blame for Green Haven Florists' declining sales in-store. A socially active boutique florist and a national chain with lower prices have made the business less competitive (Pantano et al., 2020). Also, inflation and higher flower import costs have made things more expensive and cut into profits (OECD, 2023).</a:t>
            </a:r>
          </a:p>
        </p:txBody>
      </p:sp>
      <p:sp>
        <p:nvSpPr>
          <p:cNvPr id="5" name="Rectangle 3">
            <a:extLst>
              <a:ext uri="{FF2B5EF4-FFF2-40B4-BE49-F238E27FC236}">
                <a16:creationId xmlns:a16="http://schemas.microsoft.com/office/drawing/2014/main" id="{8AAA7C87-F0F1-02DF-DD30-62C0C51797E9}"/>
              </a:ext>
            </a:extLst>
          </p:cNvPr>
          <p:cNvSpPr>
            <a:spLocks noGrp="1" noChangeArrowheads="1"/>
          </p:cNvSpPr>
          <p:nvPr>
            <p:ph sz="half" idx="2"/>
          </p:nvPr>
        </p:nvSpPr>
        <p:spPr bwMode="auto">
          <a:xfrm>
            <a:off x="6172200" y="2035185"/>
            <a:ext cx="4699701"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People are now more likely to buy things online and for convenience, which has led to fewer people shopping on the high street and on impulse (Statista, 2024). Limited digital marketing skills and an old website make it harder to be seen and get people to interact with you online, which makes it harder to compete in a retail market that is driven by technology (Chaffey and Ellis-Chadwick, 2022). The number of people who visit stores on the high street has gone down, which has led to even fewer spontaneous visits (Office for National Statistics, 2023).</a:t>
            </a:r>
          </a:p>
        </p:txBody>
      </p:sp>
    </p:spTree>
    <p:extLst>
      <p:ext uri="{BB962C8B-B14F-4D97-AF65-F5344CB8AC3E}">
        <p14:creationId xmlns:p14="http://schemas.microsoft.com/office/powerpoint/2010/main" val="136271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D1764-07BE-43BD-2DC8-C7FAE91EDE88}"/>
              </a:ext>
            </a:extLst>
          </p:cNvPr>
          <p:cNvSpPr>
            <a:spLocks noGrp="1"/>
          </p:cNvSpPr>
          <p:nvPr>
            <p:ph type="title"/>
          </p:nvPr>
        </p:nvSpPr>
        <p:spPr>
          <a:xfrm>
            <a:off x="952500" y="885039"/>
            <a:ext cx="5262778" cy="1570485"/>
          </a:xfrm>
        </p:spPr>
        <p:txBody>
          <a:bodyPr vert="horz" lIns="91440" tIns="45720" rIns="91440" bIns="45720" rtlCol="0" anchor="b">
            <a:normAutofit/>
          </a:bodyPr>
          <a:lstStyle/>
          <a:p>
            <a:r>
              <a:rPr lang="en-US" kern="1200">
                <a:solidFill>
                  <a:schemeClr val="tx2"/>
                </a:solidFill>
                <a:latin typeface="+mj-lt"/>
                <a:ea typeface="+mj-ea"/>
                <a:cs typeface="+mj-cs"/>
              </a:rPr>
              <a:t>Key Findings</a:t>
            </a:r>
          </a:p>
        </p:txBody>
      </p:sp>
      <p:sp>
        <p:nvSpPr>
          <p:cNvPr id="5" name="Rectangle 2">
            <a:extLst>
              <a:ext uri="{FF2B5EF4-FFF2-40B4-BE49-F238E27FC236}">
                <a16:creationId xmlns:a16="http://schemas.microsoft.com/office/drawing/2014/main" id="{E63E93E2-A8CB-1CEA-7175-DBC66E8D3D69}"/>
              </a:ext>
            </a:extLst>
          </p:cNvPr>
          <p:cNvSpPr>
            <a:spLocks noGrp="1" noChangeArrowheads="1"/>
          </p:cNvSpPr>
          <p:nvPr>
            <p:ph sz="half" idx="1"/>
          </p:nvPr>
        </p:nvSpPr>
        <p:spPr bwMode="auto">
          <a:xfrm>
            <a:off x="952500" y="2617873"/>
            <a:ext cx="4811373"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The drop in sales at Green Haven Florists is due to inflation, higher import costs, and fewer people shopping on the high street, which hurts profits (Office for National Statistics, 2023; OECD, 2023). More competition online and less engagement made it even less competitive (Chaffey and Ellis-Chadwick, 2022). To be successful, strategic adaptation through better digital skills and clearer differentiation is necessary.</a:t>
            </a:r>
          </a:p>
        </p:txBody>
      </p:sp>
      <p:pic>
        <p:nvPicPr>
          <p:cNvPr id="6" name="Content Placeholder 5">
            <a:extLst>
              <a:ext uri="{FF2B5EF4-FFF2-40B4-BE49-F238E27FC236}">
                <a16:creationId xmlns:a16="http://schemas.microsoft.com/office/drawing/2014/main" id="{CB79DEB6-7A71-0684-2AA3-62C1D630A2E9}"/>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87705" y="1263506"/>
            <a:ext cx="4392385" cy="4216689"/>
          </a:xfrm>
          <a:prstGeom prst="rect">
            <a:avLst/>
          </a:prstGeom>
        </p:spPr>
      </p:pic>
    </p:spTree>
    <p:extLst>
      <p:ext uri="{BB962C8B-B14F-4D97-AF65-F5344CB8AC3E}">
        <p14:creationId xmlns:p14="http://schemas.microsoft.com/office/powerpoint/2010/main" val="1225793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128DD-95E4-66A0-7A82-1022EE46817C}"/>
              </a:ext>
            </a:extLst>
          </p:cNvPr>
          <p:cNvSpPr>
            <a:spLocks noGrp="1"/>
          </p:cNvSpPr>
          <p:nvPr>
            <p:ph type="title"/>
          </p:nvPr>
        </p:nvSpPr>
        <p:spPr/>
        <p:txBody>
          <a:bodyPr/>
          <a:lstStyle/>
          <a:p>
            <a:r>
              <a:rPr lang="en-US" dirty="0"/>
              <a:t>Bibliography: </a:t>
            </a:r>
            <a:endParaRPr lang="en-GB" dirty="0"/>
          </a:p>
        </p:txBody>
      </p:sp>
      <p:sp>
        <p:nvSpPr>
          <p:cNvPr id="3" name="Content Placeholder 2">
            <a:extLst>
              <a:ext uri="{FF2B5EF4-FFF2-40B4-BE49-F238E27FC236}">
                <a16:creationId xmlns:a16="http://schemas.microsoft.com/office/drawing/2014/main" id="{B8AE9027-6B0F-7530-7BFF-976FE647F167}"/>
              </a:ext>
            </a:extLst>
          </p:cNvPr>
          <p:cNvSpPr>
            <a:spLocks noGrp="1"/>
          </p:cNvSpPr>
          <p:nvPr>
            <p:ph idx="1"/>
          </p:nvPr>
        </p:nvSpPr>
        <p:spPr/>
        <p:txBody>
          <a:bodyPr>
            <a:normAutofit fontScale="55000" lnSpcReduction="20000"/>
          </a:bodyPr>
          <a:lstStyle/>
          <a:p>
            <a:r>
              <a:rPr lang="en-US" dirty="0"/>
              <a:t>Chaffey, D. and Ellis-Chadwick, F. (2022) </a:t>
            </a:r>
            <a:r>
              <a:rPr lang="en-US" i="1" dirty="0"/>
              <a:t>Digital marketing</a:t>
            </a:r>
            <a:r>
              <a:rPr lang="en-US" dirty="0"/>
              <a:t>. 8th </a:t>
            </a:r>
            <a:r>
              <a:rPr lang="en-US" dirty="0" err="1"/>
              <a:t>edn</a:t>
            </a:r>
            <a:r>
              <a:rPr lang="en-US" dirty="0"/>
              <a:t>. Harlow: Pearson.</a:t>
            </a:r>
          </a:p>
          <a:p>
            <a:r>
              <a:rPr lang="en-US" dirty="0"/>
              <a:t>Joshi, Y. and Rahman, Z. (2020) ‘Consumers’ sustainable purchase </a:t>
            </a:r>
            <a:r>
              <a:rPr lang="en-US" dirty="0" err="1"/>
              <a:t>behaviour</a:t>
            </a:r>
            <a:r>
              <a:rPr lang="en-US" dirty="0"/>
              <a:t>: modelling the impact of psychological factors’, </a:t>
            </a:r>
            <a:r>
              <a:rPr lang="en-US" i="1" dirty="0"/>
              <a:t>Journal of Retailing and Consumer Services</a:t>
            </a:r>
            <a:r>
              <a:rPr lang="en-US" dirty="0"/>
              <a:t>, 52, 101–109.</a:t>
            </a:r>
          </a:p>
          <a:p>
            <a:r>
              <a:rPr lang="en-US" dirty="0"/>
              <a:t>OECD (2023) </a:t>
            </a:r>
            <a:r>
              <a:rPr lang="en-US" i="1" dirty="0"/>
              <a:t>SME and entrepreneurship outlook 2023</a:t>
            </a:r>
            <a:r>
              <a:rPr lang="en-US" dirty="0"/>
              <a:t>. Paris: OECD Publishing.</a:t>
            </a:r>
          </a:p>
          <a:p>
            <a:r>
              <a:rPr lang="en-US" dirty="0"/>
              <a:t>Office for National Statistics (2023) </a:t>
            </a:r>
            <a:r>
              <a:rPr lang="en-US" i="1" dirty="0"/>
              <a:t>Retail sales, Great Britain: 2023</a:t>
            </a:r>
            <a:r>
              <a:rPr lang="en-US" dirty="0"/>
              <a:t>. London: ONS. Available at: </a:t>
            </a:r>
            <a:r>
              <a:rPr lang="en-US" dirty="0">
                <a:hlinkClick r:id="rId2"/>
              </a:rPr>
              <a:t>https://www.ons.gov.uk</a:t>
            </a:r>
            <a:r>
              <a:rPr lang="en-US" dirty="0"/>
              <a:t> (Accessed: 1 March 2026).</a:t>
            </a:r>
          </a:p>
          <a:p>
            <a:r>
              <a:rPr lang="en-US" dirty="0"/>
              <a:t>Pantano, E., Pizzi, G., </a:t>
            </a:r>
            <a:r>
              <a:rPr lang="en-US" dirty="0" err="1"/>
              <a:t>Scarpi</a:t>
            </a:r>
            <a:r>
              <a:rPr lang="en-US" dirty="0"/>
              <a:t>, D. and Dennis, C. (2020) ‘Competing during a pandemic? Retailers’ ups and downs during COVID-19’, </a:t>
            </a:r>
            <a:r>
              <a:rPr lang="en-US" i="1" dirty="0"/>
              <a:t>Journal of Business Research</a:t>
            </a:r>
            <a:r>
              <a:rPr lang="en-US" dirty="0"/>
              <a:t>, 117, pp. 209–213.</a:t>
            </a:r>
          </a:p>
          <a:p>
            <a:r>
              <a:rPr lang="en-US" dirty="0"/>
              <a:t>Statista (2024) </a:t>
            </a:r>
            <a:r>
              <a:rPr lang="en-US" i="1" dirty="0"/>
              <a:t>E-commerce share of total retail sales in the United Kingdom</a:t>
            </a:r>
            <a:r>
              <a:rPr lang="en-US" dirty="0"/>
              <a:t>. Available at: </a:t>
            </a:r>
            <a:r>
              <a:rPr lang="en-US" dirty="0">
                <a:hlinkClick r:id="rId3"/>
              </a:rPr>
              <a:t>https://www.statista.com</a:t>
            </a:r>
            <a:r>
              <a:rPr lang="en-US" dirty="0"/>
              <a:t> (Accessed: 1 March 2026).</a:t>
            </a:r>
          </a:p>
          <a:p>
            <a:r>
              <a:rPr lang="en-US" dirty="0"/>
              <a:t>UK Government (2023) </a:t>
            </a:r>
            <a:r>
              <a:rPr lang="en-US" i="1" dirty="0"/>
              <a:t>Business and self-employed regulations and compliance</a:t>
            </a:r>
            <a:r>
              <a:rPr lang="en-US" dirty="0"/>
              <a:t>. Available at: </a:t>
            </a:r>
            <a:r>
              <a:rPr lang="en-US" dirty="0">
                <a:hlinkClick r:id="rId4"/>
              </a:rPr>
              <a:t>https://www.gov.uk</a:t>
            </a:r>
            <a:r>
              <a:rPr lang="en-US" dirty="0"/>
              <a:t> (Accessed: 1 March 2026).</a:t>
            </a:r>
          </a:p>
        </p:txBody>
      </p:sp>
    </p:spTree>
    <p:extLst>
      <p:ext uri="{BB962C8B-B14F-4D97-AF65-F5344CB8AC3E}">
        <p14:creationId xmlns:p14="http://schemas.microsoft.com/office/powerpoint/2010/main" val="5862136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{F6CEFDD4-7219-6E45-BF97-75CD54B30F71}tf10001122</Template>
  <TotalTime>67</TotalTime>
  <Words>967</Words>
  <Application>Microsoft Macintosh PowerPoint</Application>
  <PresentationFormat>Widescreen</PresentationFormat>
  <Paragraphs>46</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Tw Cen MT</vt:lpstr>
      <vt:lpstr>Circuit</vt:lpstr>
      <vt:lpstr>Green Haven Florists: Analysing the Decline in In-Store Sales Using Problem-Solving Models</vt:lpstr>
      <vt:lpstr>Introduction and Context: Green Haven Florists</vt:lpstr>
      <vt:lpstr>Nature and Scope of the Issues</vt:lpstr>
      <vt:lpstr>5W2H Analysis of Declining In-Store Sales</vt:lpstr>
      <vt:lpstr>PESTEL Analysis of Green Haven Florists</vt:lpstr>
      <vt:lpstr>Fishbone (Cause-and-Effect) Analysis</vt:lpstr>
      <vt:lpstr>Key Findings</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Haven Florists: Analysing the Decline in In-Store Sales Using Problem-Solving Models</dc:title>
  <dc:creator>Marley Bub</dc:creator>
  <cp:lastModifiedBy>Maria Patru</cp:lastModifiedBy>
  <cp:revision>2</cp:revision>
  <dcterms:created xsi:type="dcterms:W3CDTF">2026-03-01T18:30:38Z</dcterms:created>
  <dcterms:modified xsi:type="dcterms:W3CDTF">2026-03-03T15:59:47Z</dcterms:modified>
</cp:coreProperties>
</file>