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E6669-4E7A-A9B9-F21F-94C6E4EE16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BEBC86-875A-485B-0277-47729DF707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BA6EB-D731-1D9D-D9D4-9AAE5C174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46BE4-91DC-FD10-D643-5770E7A28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1EB1F-5C48-7D1F-DFA6-F1CA6222C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610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06AE9-7006-510E-F506-59FC76E9D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5500C-B2A7-FE9E-4D91-BA9039942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995E7-E40A-A71F-758A-B137EEDB3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5A3BB-2B0F-69DC-A468-A61F74582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F2116-90CB-ECA2-3DE7-6E045705C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626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A76A-6713-4DEA-FDAA-FB2C8F227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F9AB6D-41EA-0337-C2DF-0144598E18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0FFDA-ACD5-2C7F-6893-27BA07EAA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37E53-49B1-3AC1-B6A4-9FB6651F8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CA12-F966-B223-A948-1612A258A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65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8E853-4809-E4EE-BB91-537AFF59C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141C4-7006-B89E-DA4B-6A51EA6F7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8111ED-4515-066E-0B66-433EF2E2D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374E96-9D64-7EA8-0A1D-34740D571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22420-9070-AF84-DDD1-5D13C95C2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E2E7CF-E361-8A62-BA96-A45E6A553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651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A88B-626C-1F0E-5C2F-3BCEAE556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445CE-54EC-E0B7-4E14-D6B3EA7F87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94D068-93E2-4BDF-A058-9D8AC4B15F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99ED65-54D2-1ABB-7A73-4093C39BBA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00DF8A-FEAA-C539-E556-B36FC1828E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14D3DA-E476-5F41-240F-E8D5C5334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87A973-3A44-E576-D9E6-FE575435D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FE8832-8F96-B589-A4EC-15C465756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76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CD29-D72E-15DE-B3F1-897664FF0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46AEF9-029F-D613-46F7-17A893E98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FE6136-0E20-5257-C374-9AAD200C4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597552-0BDE-029E-5CAC-AEC0B1453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35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DE83E2-80BF-2CE0-D6C3-36C21D0FA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F5D1A-361A-EC6F-E752-74A0428A4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DA685D-8933-8A04-E1DA-22338875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56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F5FB1-A6EC-D5DC-51C8-1F8159D37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8E189-58F0-40B2-ED49-6D15AF204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DE4D6B-B2D7-1DB0-0D18-241D729885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A122B5-CBCC-B174-B6CA-F3282A5C9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3866F-CCF0-D26D-201E-56D6A89C4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096CFE-FD44-4F10-D7D8-6C135529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15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F9DD7-FA9D-B987-D23D-F6AAF5052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385EDA-022A-EEF1-976C-8B719DF486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BA6DD7-3098-8CC0-0250-E6065CFE1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C8945-EB30-3D4B-9573-A6A380355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BCFEF-CA64-9F9F-4B36-D881EC7D5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3165E-D321-766E-7827-4AFB1C3ED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4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A25BF-1CB0-DB08-4EE2-442A8B31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4365F3-DEE9-F2BB-2DA9-946AAAC6A4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E099D-DBB9-3624-17F4-BCF3593A1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4B78B-0B90-6052-81CA-A99D0EE1F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06FE4-1F38-4B7F-887A-6028AFC3A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73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FFFE0F-3486-1C04-DD59-9FFCEA9AB2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D68354-5A2A-FA86-FCDA-AE7E6698FE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ADD67-AE7E-2A81-38C9-553812C2B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E7EED-9AF6-544A-3B49-9DB237070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92253-4576-7034-0CA5-F7403FFCB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78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58054F-45DB-F7FD-79A9-4BEDF2B1B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6B89F-9461-25A7-CF43-7134F2D8C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E8612-4525-3AC7-39FA-0085DD7CA1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D62279-69C5-43FD-BCFA-249C9CD8DD7B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1E504-3205-7DE4-5932-274E2E0DE6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407FA-3F6D-D885-7656-0932A3C9BC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A3DA47-1E59-41FC-B181-45236D4BB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7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AF3510E4-817B-8FDB-5B6E-79CD5577936F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01160F32-01E9-1DE7-91F5-413050756E23}"/>
              </a:ext>
            </a:extLst>
          </p:cNvPr>
          <p:cNvSpPr/>
          <p:nvPr/>
        </p:nvSpPr>
        <p:spPr>
          <a:xfrm>
            <a:off x="6766560" y="0"/>
            <a:ext cx="5425135" cy="6858000"/>
          </a:xfrm>
          <a:prstGeom prst="rect">
            <a:avLst/>
          </a:prstGeom>
          <a:solidFill>
            <a:srgbClr val="43347A"/>
          </a:solidFill>
          <a:ln w="12700">
            <a:solidFill>
              <a:srgbClr val="43347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6">
            <a:extLst>
              <a:ext uri="{FF2B5EF4-FFF2-40B4-BE49-F238E27FC236}">
                <a16:creationId xmlns:a16="http://schemas.microsoft.com/office/drawing/2014/main" id="{2FFE40E9-6CE1-776B-1EA0-B0D3B0741D4E}"/>
              </a:ext>
            </a:extLst>
          </p:cNvPr>
          <p:cNvSpPr/>
          <p:nvPr/>
        </p:nvSpPr>
        <p:spPr>
          <a:xfrm>
            <a:off x="7406488" y="1348740"/>
            <a:ext cx="402336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462A02-726D-370A-D6A0-AB3247502D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801" y="2951642"/>
            <a:ext cx="5102199" cy="1140298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clear business artefact showing which café drinks sold the most and the least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11830-8324-660F-6552-8113BE5192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" y="1348740"/>
            <a:ext cx="4770273" cy="477837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DS2 Business Digital Task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C621524-8E12-7C63-1B6E-455C882A9E72}"/>
              </a:ext>
            </a:extLst>
          </p:cNvPr>
          <p:cNvSpPr txBox="1">
            <a:spLocks/>
          </p:cNvSpPr>
          <p:nvPr/>
        </p:nvSpPr>
        <p:spPr>
          <a:xfrm>
            <a:off x="740664" y="2108043"/>
            <a:ext cx="4770273" cy="47783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Valley Café Sales Summary</a:t>
            </a:r>
            <a:endParaRPr lang="en-GB" sz="28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3ADFC17C-6B2C-A4E1-4BA8-00293119A90A}"/>
              </a:ext>
            </a:extLst>
          </p:cNvPr>
          <p:cNvSpPr/>
          <p:nvPr/>
        </p:nvSpPr>
        <p:spPr>
          <a:xfrm>
            <a:off x="685800" y="914400"/>
            <a:ext cx="109728" cy="4892040"/>
          </a:xfrm>
          <a:prstGeom prst="rect">
            <a:avLst/>
          </a:prstGeom>
          <a:solidFill>
            <a:srgbClr val="D6C700"/>
          </a:solidFill>
          <a:ln w="12700">
            <a:solidFill>
              <a:srgbClr val="D6C7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A64F7D3-A236-6F67-6E5C-D261849F0D41}"/>
              </a:ext>
            </a:extLst>
          </p:cNvPr>
          <p:cNvSpPr txBox="1">
            <a:spLocks/>
          </p:cNvSpPr>
          <p:nvPr/>
        </p:nvSpPr>
        <p:spPr>
          <a:xfrm>
            <a:off x="7427976" y="2251948"/>
            <a:ext cx="4023360" cy="2354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Nasima Danish</a:t>
            </a:r>
          </a:p>
          <a:p>
            <a:pPr algn="l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2538742</a:t>
            </a:r>
          </a:p>
          <a:p>
            <a:pPr algn="l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Module: LCLM4002 NEW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1598908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0F97E8D0-EDFE-30F0-4B27-8701D87F3A3C}"/>
              </a:ext>
            </a:extLst>
          </p:cNvPr>
          <p:cNvSpPr/>
          <p:nvPr/>
        </p:nvSpPr>
        <p:spPr>
          <a:xfrm>
            <a:off x="-22860" y="-4572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2C71EB68-F293-3B6C-C0B9-464DD680BFAB}"/>
              </a:ext>
            </a:extLst>
          </p:cNvPr>
          <p:cNvSpPr/>
          <p:nvPr/>
        </p:nvSpPr>
        <p:spPr>
          <a:xfrm>
            <a:off x="-30480" y="664464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F026B083-AC87-B34C-37FD-CBE7ACF86273}"/>
              </a:ext>
            </a:extLst>
          </p:cNvPr>
          <p:cNvSpPr/>
          <p:nvPr/>
        </p:nvSpPr>
        <p:spPr>
          <a:xfrm>
            <a:off x="502920" y="384048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B225C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Business artefact: Valley Café sales summary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BD27D832-BA28-75D7-752E-C4083C10D62F}"/>
              </a:ext>
            </a:extLst>
          </p:cNvPr>
          <p:cNvSpPr/>
          <p:nvPr/>
        </p:nvSpPr>
        <p:spPr>
          <a:xfrm>
            <a:off x="530352" y="804672"/>
            <a:ext cx="10698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Purpose: show managers which drinks sold most and least during the sample sales period.</a:t>
            </a: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1BEE8850-8655-BFBC-5870-E3AFC68B0308}"/>
              </a:ext>
            </a:extLst>
          </p:cNvPr>
          <p:cNvSpPr/>
          <p:nvPr/>
        </p:nvSpPr>
        <p:spPr>
          <a:xfrm>
            <a:off x="502920" y="1225296"/>
            <a:ext cx="11201400" cy="73152"/>
          </a:xfrm>
          <a:prstGeom prst="rect">
            <a:avLst/>
          </a:prstGeom>
          <a:solidFill>
            <a:srgbClr val="D6C700"/>
          </a:solidFill>
          <a:ln w="12700">
            <a:solidFill>
              <a:srgbClr val="D6C7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E76D5A81-D57A-5A4D-8E67-3050D087BC9F}"/>
              </a:ext>
            </a:extLst>
          </p:cNvPr>
          <p:cNvSpPr/>
          <p:nvPr/>
        </p:nvSpPr>
        <p:spPr>
          <a:xfrm>
            <a:off x="530352" y="1394460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B225C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Valley Café Daily Drinks Sales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51575B1A-3E6B-7947-54B3-E57991C00C37}"/>
              </a:ext>
            </a:extLst>
          </p:cNvPr>
          <p:cNvSpPr/>
          <p:nvPr/>
        </p:nvSpPr>
        <p:spPr>
          <a:xfrm>
            <a:off x="530352" y="1911096"/>
            <a:ext cx="45720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Number of drinks sold</a:t>
            </a:r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5CAD1271-B40E-04A8-5DFB-1B61603EAB10}"/>
              </a:ext>
            </a:extLst>
          </p:cNvPr>
          <p:cNvSpPr/>
          <p:nvPr/>
        </p:nvSpPr>
        <p:spPr>
          <a:xfrm>
            <a:off x="749808" y="235915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86A43A2A-6CEA-388F-CC76-5CF3F735E86E}"/>
              </a:ext>
            </a:extLst>
          </p:cNvPr>
          <p:cNvSpPr/>
          <p:nvPr/>
        </p:nvSpPr>
        <p:spPr>
          <a:xfrm>
            <a:off x="2788920" y="2359152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707421F4-D909-69C1-9CAD-232D2912C88B}"/>
              </a:ext>
            </a:extLst>
          </p:cNvPr>
          <p:cNvSpPr/>
          <p:nvPr/>
        </p:nvSpPr>
        <p:spPr>
          <a:xfrm>
            <a:off x="3749040" y="2359152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9">
            <a:extLst>
              <a:ext uri="{FF2B5EF4-FFF2-40B4-BE49-F238E27FC236}">
                <a16:creationId xmlns:a16="http://schemas.microsoft.com/office/drawing/2014/main" id="{94F71A6A-9D2F-D789-938E-A9A2C6148503}"/>
              </a:ext>
            </a:extLst>
          </p:cNvPr>
          <p:cNvSpPr/>
          <p:nvPr/>
        </p:nvSpPr>
        <p:spPr>
          <a:xfrm>
            <a:off x="685800" y="2670048"/>
            <a:ext cx="4800600" cy="0"/>
          </a:xfrm>
          <a:prstGeom prst="line">
            <a:avLst/>
          </a:prstGeom>
          <a:noFill/>
          <a:ln w="12700">
            <a:solidFill>
              <a:srgbClr val="D9D9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0D84E75A-D79F-6C6D-15F1-2D35271D7FBD}"/>
              </a:ext>
            </a:extLst>
          </p:cNvPr>
          <p:cNvSpPr/>
          <p:nvPr/>
        </p:nvSpPr>
        <p:spPr>
          <a:xfrm>
            <a:off x="749808" y="2761488"/>
            <a:ext cx="1691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Latte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B72E1C86-10A4-8415-C556-4CEC31FA9AB9}"/>
              </a:ext>
            </a:extLst>
          </p:cNvPr>
          <p:cNvSpPr/>
          <p:nvPr/>
        </p:nvSpPr>
        <p:spPr>
          <a:xfrm>
            <a:off x="2880360" y="2761488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2F555BCC-DC10-3953-C8E1-F56C15553078}"/>
              </a:ext>
            </a:extLst>
          </p:cNvPr>
          <p:cNvSpPr/>
          <p:nvPr/>
        </p:nvSpPr>
        <p:spPr>
          <a:xfrm>
            <a:off x="3749040" y="2761488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E7D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sold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3">
            <a:extLst>
              <a:ext uri="{FF2B5EF4-FFF2-40B4-BE49-F238E27FC236}">
                <a16:creationId xmlns:a16="http://schemas.microsoft.com/office/drawing/2014/main" id="{1AF9B700-87D3-78A5-BD7C-934469727802}"/>
              </a:ext>
            </a:extLst>
          </p:cNvPr>
          <p:cNvSpPr/>
          <p:nvPr/>
        </p:nvSpPr>
        <p:spPr>
          <a:xfrm>
            <a:off x="685800" y="3063240"/>
            <a:ext cx="4800600" cy="0"/>
          </a:xfrm>
          <a:prstGeom prst="line">
            <a:avLst/>
          </a:prstGeom>
          <a:noFill/>
          <a:ln w="12700">
            <a:solidFill>
              <a:srgbClr val="D9D9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2EBE29B2-E1FA-0900-BFDA-54C89C7AD806}"/>
              </a:ext>
            </a:extLst>
          </p:cNvPr>
          <p:cNvSpPr/>
          <p:nvPr/>
        </p:nvSpPr>
        <p:spPr>
          <a:xfrm>
            <a:off x="749808" y="3154680"/>
            <a:ext cx="1691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Cappuccino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9BF7C771-4239-4602-9DD1-491F54723989}"/>
              </a:ext>
            </a:extLst>
          </p:cNvPr>
          <p:cNvSpPr/>
          <p:nvPr/>
        </p:nvSpPr>
        <p:spPr>
          <a:xfrm>
            <a:off x="2880360" y="315468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6">
            <a:extLst>
              <a:ext uri="{FF2B5EF4-FFF2-40B4-BE49-F238E27FC236}">
                <a16:creationId xmlns:a16="http://schemas.microsoft.com/office/drawing/2014/main" id="{C81C34F0-FE65-EBBB-9FCD-E4C362287608}"/>
              </a:ext>
            </a:extLst>
          </p:cNvPr>
          <p:cNvSpPr/>
          <p:nvPr/>
        </p:nvSpPr>
        <p:spPr>
          <a:xfrm>
            <a:off x="3749040" y="3154680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seller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7">
            <a:extLst>
              <a:ext uri="{FF2B5EF4-FFF2-40B4-BE49-F238E27FC236}">
                <a16:creationId xmlns:a16="http://schemas.microsoft.com/office/drawing/2014/main" id="{EBC4F411-7D2F-8B90-F544-3C298AA3698F}"/>
              </a:ext>
            </a:extLst>
          </p:cNvPr>
          <p:cNvSpPr/>
          <p:nvPr/>
        </p:nvSpPr>
        <p:spPr>
          <a:xfrm>
            <a:off x="685800" y="3456432"/>
            <a:ext cx="4800600" cy="0"/>
          </a:xfrm>
          <a:prstGeom prst="line">
            <a:avLst/>
          </a:prstGeom>
          <a:noFill/>
          <a:ln w="12700">
            <a:solidFill>
              <a:srgbClr val="D9D9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ADDAF7D3-D051-206E-FB1C-0B0E2E619B8F}"/>
              </a:ext>
            </a:extLst>
          </p:cNvPr>
          <p:cNvSpPr/>
          <p:nvPr/>
        </p:nvSpPr>
        <p:spPr>
          <a:xfrm>
            <a:off x="749808" y="3547872"/>
            <a:ext cx="1691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E4C99DF7-AC88-3D9C-1ADC-24DA5EA14D7D}"/>
              </a:ext>
            </a:extLst>
          </p:cNvPr>
          <p:cNvSpPr/>
          <p:nvPr/>
        </p:nvSpPr>
        <p:spPr>
          <a:xfrm>
            <a:off x="2880360" y="3547872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E885D909-728B-2115-3611-941E125BC94C}"/>
              </a:ext>
            </a:extLst>
          </p:cNvPr>
          <p:cNvSpPr/>
          <p:nvPr/>
        </p:nvSpPr>
        <p:spPr>
          <a:xfrm>
            <a:off x="3749040" y="3547872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seller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1">
            <a:extLst>
              <a:ext uri="{FF2B5EF4-FFF2-40B4-BE49-F238E27FC236}">
                <a16:creationId xmlns:a16="http://schemas.microsoft.com/office/drawing/2014/main" id="{66B95379-5F54-8A17-6AA0-4F15C4C47837}"/>
              </a:ext>
            </a:extLst>
          </p:cNvPr>
          <p:cNvSpPr/>
          <p:nvPr/>
        </p:nvSpPr>
        <p:spPr>
          <a:xfrm>
            <a:off x="685800" y="3849624"/>
            <a:ext cx="4800600" cy="0"/>
          </a:xfrm>
          <a:prstGeom prst="line">
            <a:avLst/>
          </a:prstGeom>
          <a:noFill/>
          <a:ln w="12700">
            <a:solidFill>
              <a:srgbClr val="D9D9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1A1279F9-EC89-09F7-CA11-DB15B4C976F4}"/>
              </a:ext>
            </a:extLst>
          </p:cNvPr>
          <p:cNvSpPr/>
          <p:nvPr/>
        </p:nvSpPr>
        <p:spPr>
          <a:xfrm>
            <a:off x="749808" y="3941064"/>
            <a:ext cx="1691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Americano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9B914B20-35BC-445A-29A5-411212CA2BCA}"/>
              </a:ext>
            </a:extLst>
          </p:cNvPr>
          <p:cNvSpPr/>
          <p:nvPr/>
        </p:nvSpPr>
        <p:spPr>
          <a:xfrm>
            <a:off x="2880360" y="3941064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4">
            <a:extLst>
              <a:ext uri="{FF2B5EF4-FFF2-40B4-BE49-F238E27FC236}">
                <a16:creationId xmlns:a16="http://schemas.microsoft.com/office/drawing/2014/main" id="{712E6968-A0EF-A4EB-F6B4-19AB322A6F23}"/>
              </a:ext>
            </a:extLst>
          </p:cNvPr>
          <p:cNvSpPr/>
          <p:nvPr/>
        </p:nvSpPr>
        <p:spPr>
          <a:xfrm>
            <a:off x="3749040" y="3941064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Moderate sales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5">
            <a:extLst>
              <a:ext uri="{FF2B5EF4-FFF2-40B4-BE49-F238E27FC236}">
                <a16:creationId xmlns:a16="http://schemas.microsoft.com/office/drawing/2014/main" id="{227604AE-2F84-BC2A-F78F-24FECB01A1F5}"/>
              </a:ext>
            </a:extLst>
          </p:cNvPr>
          <p:cNvSpPr/>
          <p:nvPr/>
        </p:nvSpPr>
        <p:spPr>
          <a:xfrm>
            <a:off x="685800" y="4242816"/>
            <a:ext cx="4800600" cy="0"/>
          </a:xfrm>
          <a:prstGeom prst="line">
            <a:avLst/>
          </a:prstGeom>
          <a:noFill/>
          <a:ln w="12700">
            <a:solidFill>
              <a:srgbClr val="D9D9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6">
            <a:extLst>
              <a:ext uri="{FF2B5EF4-FFF2-40B4-BE49-F238E27FC236}">
                <a16:creationId xmlns:a16="http://schemas.microsoft.com/office/drawing/2014/main" id="{A2BBF92B-3FC4-84D5-CFC3-745B27539613}"/>
              </a:ext>
            </a:extLst>
          </p:cNvPr>
          <p:cNvSpPr/>
          <p:nvPr/>
        </p:nvSpPr>
        <p:spPr>
          <a:xfrm>
            <a:off x="749808" y="4334256"/>
            <a:ext cx="1691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chocolate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89423B69-2AE1-7841-26F0-DA7B1342DA5E}"/>
              </a:ext>
            </a:extLst>
          </p:cNvPr>
          <p:cNvSpPr/>
          <p:nvPr/>
        </p:nvSpPr>
        <p:spPr>
          <a:xfrm>
            <a:off x="2880360" y="4334256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8">
            <a:extLst>
              <a:ext uri="{FF2B5EF4-FFF2-40B4-BE49-F238E27FC236}">
                <a16:creationId xmlns:a16="http://schemas.microsoft.com/office/drawing/2014/main" id="{69A46E16-9592-623F-3918-7BE382B55340}"/>
              </a:ext>
            </a:extLst>
          </p:cNvPr>
          <p:cNvSpPr/>
          <p:nvPr/>
        </p:nvSpPr>
        <p:spPr>
          <a:xfrm>
            <a:off x="3749040" y="4334256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B0002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Least sold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29">
            <a:extLst>
              <a:ext uri="{FF2B5EF4-FFF2-40B4-BE49-F238E27FC236}">
                <a16:creationId xmlns:a16="http://schemas.microsoft.com/office/drawing/2014/main" id="{957CA5C5-6E74-D3FD-7B46-781A104A33C8}"/>
              </a:ext>
            </a:extLst>
          </p:cNvPr>
          <p:cNvSpPr/>
          <p:nvPr/>
        </p:nvSpPr>
        <p:spPr>
          <a:xfrm>
            <a:off x="685800" y="4754880"/>
            <a:ext cx="4800600" cy="0"/>
          </a:xfrm>
          <a:prstGeom prst="line">
            <a:avLst/>
          </a:prstGeom>
          <a:noFill/>
          <a:ln w="12700">
            <a:solidFill>
              <a:srgbClr val="2B22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49">
            <a:extLst>
              <a:ext uri="{FF2B5EF4-FFF2-40B4-BE49-F238E27FC236}">
                <a16:creationId xmlns:a16="http://schemas.microsoft.com/office/drawing/2014/main" id="{C874B10F-4CA4-0CAC-2948-FE69A9DD8FF2}"/>
              </a:ext>
            </a:extLst>
          </p:cNvPr>
          <p:cNvSpPr/>
          <p:nvPr/>
        </p:nvSpPr>
        <p:spPr>
          <a:xfrm>
            <a:off x="685800" y="5285231"/>
            <a:ext cx="10378440" cy="1016505"/>
          </a:xfrm>
          <a:prstGeom prst="rect">
            <a:avLst/>
          </a:prstGeom>
          <a:solidFill>
            <a:srgbClr val="FFF9CC"/>
          </a:solidFill>
          <a:ln w="12700">
            <a:solidFill>
              <a:srgbClr val="D6C7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50">
            <a:extLst>
              <a:ext uri="{FF2B5EF4-FFF2-40B4-BE49-F238E27FC236}">
                <a16:creationId xmlns:a16="http://schemas.microsoft.com/office/drawing/2014/main" id="{031CCE94-853A-DC82-44BC-853C1460D3A2}"/>
              </a:ext>
            </a:extLst>
          </p:cNvPr>
          <p:cNvSpPr/>
          <p:nvPr/>
        </p:nvSpPr>
        <p:spPr>
          <a:xfrm>
            <a:off x="868680" y="5445251"/>
            <a:ext cx="10012680" cy="72237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message: Latte was the best-selling drink, so the café should keep enough latte ingredients in stock. Hot chocolate sold the least, so the café could review the price or promote it.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1">
            <a:extLst>
              <a:ext uri="{FF2B5EF4-FFF2-40B4-BE49-F238E27FC236}">
                <a16:creationId xmlns:a16="http://schemas.microsoft.com/office/drawing/2014/main" id="{CE7FD8D5-19E7-0A7E-A85B-320536FE21C0}"/>
              </a:ext>
            </a:extLst>
          </p:cNvPr>
          <p:cNvSpPr/>
          <p:nvPr/>
        </p:nvSpPr>
        <p:spPr>
          <a:xfrm>
            <a:off x="6268212" y="2299716"/>
            <a:ext cx="1417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Latte</a:t>
            </a:r>
          </a:p>
        </p:txBody>
      </p:sp>
      <p:sp>
        <p:nvSpPr>
          <p:cNvPr id="38" name="Shape 32">
            <a:extLst>
              <a:ext uri="{FF2B5EF4-FFF2-40B4-BE49-F238E27FC236}">
                <a16:creationId xmlns:a16="http://schemas.microsoft.com/office/drawing/2014/main" id="{5412F7A4-5C98-C95C-00F5-69095F5D7977}"/>
              </a:ext>
            </a:extLst>
          </p:cNvPr>
          <p:cNvSpPr/>
          <p:nvPr/>
        </p:nvSpPr>
        <p:spPr>
          <a:xfrm>
            <a:off x="7767828" y="2263140"/>
            <a:ext cx="3017520" cy="256032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3">
            <a:extLst>
              <a:ext uri="{FF2B5EF4-FFF2-40B4-BE49-F238E27FC236}">
                <a16:creationId xmlns:a16="http://schemas.microsoft.com/office/drawing/2014/main" id="{99736915-C708-D235-BE96-4ABC36FE6234}"/>
              </a:ext>
            </a:extLst>
          </p:cNvPr>
          <p:cNvSpPr/>
          <p:nvPr/>
        </p:nvSpPr>
        <p:spPr>
          <a:xfrm>
            <a:off x="10913364" y="2299716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34">
            <a:extLst>
              <a:ext uri="{FF2B5EF4-FFF2-40B4-BE49-F238E27FC236}">
                <a16:creationId xmlns:a16="http://schemas.microsoft.com/office/drawing/2014/main" id="{F4714954-673C-A1F4-D180-5BB940C7F6D3}"/>
              </a:ext>
            </a:extLst>
          </p:cNvPr>
          <p:cNvSpPr/>
          <p:nvPr/>
        </p:nvSpPr>
        <p:spPr>
          <a:xfrm>
            <a:off x="6268212" y="2811780"/>
            <a:ext cx="1417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Cappuccino</a:t>
            </a:r>
          </a:p>
        </p:txBody>
      </p:sp>
      <p:sp>
        <p:nvSpPr>
          <p:cNvPr id="41" name="Shape 35">
            <a:extLst>
              <a:ext uri="{FF2B5EF4-FFF2-40B4-BE49-F238E27FC236}">
                <a16:creationId xmlns:a16="http://schemas.microsoft.com/office/drawing/2014/main" id="{6AE4C72D-26F6-C851-8BE8-866661100A79}"/>
              </a:ext>
            </a:extLst>
          </p:cNvPr>
          <p:cNvSpPr/>
          <p:nvPr/>
        </p:nvSpPr>
        <p:spPr>
          <a:xfrm>
            <a:off x="7767828" y="2775204"/>
            <a:ext cx="2514600" cy="256032"/>
          </a:xfrm>
          <a:prstGeom prst="rect">
            <a:avLst/>
          </a:prstGeom>
          <a:solidFill>
            <a:srgbClr val="B0155B"/>
          </a:solidFill>
          <a:ln w="12700">
            <a:solidFill>
              <a:srgbClr val="B0155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6">
            <a:extLst>
              <a:ext uri="{FF2B5EF4-FFF2-40B4-BE49-F238E27FC236}">
                <a16:creationId xmlns:a16="http://schemas.microsoft.com/office/drawing/2014/main" id="{0B65DBBB-A2DF-ED5B-2FA8-B3F5207707DD}"/>
              </a:ext>
            </a:extLst>
          </p:cNvPr>
          <p:cNvSpPr/>
          <p:nvPr/>
        </p:nvSpPr>
        <p:spPr>
          <a:xfrm>
            <a:off x="10410444" y="2811780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37">
            <a:extLst>
              <a:ext uri="{FF2B5EF4-FFF2-40B4-BE49-F238E27FC236}">
                <a16:creationId xmlns:a16="http://schemas.microsoft.com/office/drawing/2014/main" id="{2ECA5D26-A0C6-E634-2A68-DAA6EEA6A678}"/>
              </a:ext>
            </a:extLst>
          </p:cNvPr>
          <p:cNvSpPr/>
          <p:nvPr/>
        </p:nvSpPr>
        <p:spPr>
          <a:xfrm>
            <a:off x="6268212" y="3323844"/>
            <a:ext cx="1417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Tea</a:t>
            </a:r>
          </a:p>
        </p:txBody>
      </p:sp>
      <p:sp>
        <p:nvSpPr>
          <p:cNvPr id="44" name="Shape 38">
            <a:extLst>
              <a:ext uri="{FF2B5EF4-FFF2-40B4-BE49-F238E27FC236}">
                <a16:creationId xmlns:a16="http://schemas.microsoft.com/office/drawing/2014/main" id="{82344479-D152-9BAF-D597-7FF2BA4F6FB1}"/>
              </a:ext>
            </a:extLst>
          </p:cNvPr>
          <p:cNvSpPr/>
          <p:nvPr/>
        </p:nvSpPr>
        <p:spPr>
          <a:xfrm>
            <a:off x="7767828" y="3287268"/>
            <a:ext cx="2514600" cy="256032"/>
          </a:xfrm>
          <a:prstGeom prst="rect">
            <a:avLst/>
          </a:prstGeom>
          <a:solidFill>
            <a:srgbClr val="B0155B"/>
          </a:solidFill>
          <a:ln w="12700">
            <a:solidFill>
              <a:srgbClr val="B0155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39">
            <a:extLst>
              <a:ext uri="{FF2B5EF4-FFF2-40B4-BE49-F238E27FC236}">
                <a16:creationId xmlns:a16="http://schemas.microsoft.com/office/drawing/2014/main" id="{3DF5DA86-BB84-0723-FCAE-2510E0AEE130}"/>
              </a:ext>
            </a:extLst>
          </p:cNvPr>
          <p:cNvSpPr/>
          <p:nvPr/>
        </p:nvSpPr>
        <p:spPr>
          <a:xfrm>
            <a:off x="10410444" y="3323844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40">
            <a:extLst>
              <a:ext uri="{FF2B5EF4-FFF2-40B4-BE49-F238E27FC236}">
                <a16:creationId xmlns:a16="http://schemas.microsoft.com/office/drawing/2014/main" id="{EB7C09F2-8E34-31FC-E412-EBB9C569D3C9}"/>
              </a:ext>
            </a:extLst>
          </p:cNvPr>
          <p:cNvSpPr/>
          <p:nvPr/>
        </p:nvSpPr>
        <p:spPr>
          <a:xfrm>
            <a:off x="6268212" y="3835908"/>
            <a:ext cx="1417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Americano</a:t>
            </a:r>
          </a:p>
        </p:txBody>
      </p:sp>
      <p:sp>
        <p:nvSpPr>
          <p:cNvPr id="47" name="Shape 41">
            <a:extLst>
              <a:ext uri="{FF2B5EF4-FFF2-40B4-BE49-F238E27FC236}">
                <a16:creationId xmlns:a16="http://schemas.microsoft.com/office/drawing/2014/main" id="{642C0445-02EA-E3D1-01A8-8ECAFB3A8A13}"/>
              </a:ext>
            </a:extLst>
          </p:cNvPr>
          <p:cNvSpPr/>
          <p:nvPr/>
        </p:nvSpPr>
        <p:spPr>
          <a:xfrm>
            <a:off x="7767828" y="3799332"/>
            <a:ext cx="2011680" cy="256032"/>
          </a:xfrm>
          <a:prstGeom prst="rect">
            <a:avLst/>
          </a:prstGeom>
          <a:solidFill>
            <a:srgbClr val="B0155B"/>
          </a:solidFill>
          <a:ln w="12700">
            <a:solidFill>
              <a:srgbClr val="B0155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2">
            <a:extLst>
              <a:ext uri="{FF2B5EF4-FFF2-40B4-BE49-F238E27FC236}">
                <a16:creationId xmlns:a16="http://schemas.microsoft.com/office/drawing/2014/main" id="{8D0DBB53-91B6-E415-F1DE-27D6F9B1B0D6}"/>
              </a:ext>
            </a:extLst>
          </p:cNvPr>
          <p:cNvSpPr/>
          <p:nvPr/>
        </p:nvSpPr>
        <p:spPr>
          <a:xfrm>
            <a:off x="9907524" y="3835908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43">
            <a:extLst>
              <a:ext uri="{FF2B5EF4-FFF2-40B4-BE49-F238E27FC236}">
                <a16:creationId xmlns:a16="http://schemas.microsoft.com/office/drawing/2014/main" id="{C1DDB01E-2EDC-8C19-18F5-BFFD5B4825F0}"/>
              </a:ext>
            </a:extLst>
          </p:cNvPr>
          <p:cNvSpPr/>
          <p:nvPr/>
        </p:nvSpPr>
        <p:spPr>
          <a:xfrm>
            <a:off x="6268212" y="4347972"/>
            <a:ext cx="1417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Hot chocolate</a:t>
            </a:r>
          </a:p>
        </p:txBody>
      </p:sp>
      <p:sp>
        <p:nvSpPr>
          <p:cNvPr id="50" name="Shape 44">
            <a:extLst>
              <a:ext uri="{FF2B5EF4-FFF2-40B4-BE49-F238E27FC236}">
                <a16:creationId xmlns:a16="http://schemas.microsoft.com/office/drawing/2014/main" id="{09857DD3-A0C9-214F-9819-875BF0D94D72}"/>
              </a:ext>
            </a:extLst>
          </p:cNvPr>
          <p:cNvSpPr/>
          <p:nvPr/>
        </p:nvSpPr>
        <p:spPr>
          <a:xfrm>
            <a:off x="7767828" y="4311396"/>
            <a:ext cx="1508760" cy="256032"/>
          </a:xfrm>
          <a:prstGeom prst="rect">
            <a:avLst/>
          </a:prstGeom>
          <a:solidFill>
            <a:srgbClr val="B00020"/>
          </a:solidFill>
          <a:ln w="12700">
            <a:solidFill>
              <a:srgbClr val="B0002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5">
            <a:extLst>
              <a:ext uri="{FF2B5EF4-FFF2-40B4-BE49-F238E27FC236}">
                <a16:creationId xmlns:a16="http://schemas.microsoft.com/office/drawing/2014/main" id="{90E31A53-113D-849D-E448-69102FB89089}"/>
              </a:ext>
            </a:extLst>
          </p:cNvPr>
          <p:cNvSpPr/>
          <p:nvPr/>
        </p:nvSpPr>
        <p:spPr>
          <a:xfrm>
            <a:off x="9404604" y="4347972"/>
            <a:ext cx="228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 46">
            <a:extLst>
              <a:ext uri="{FF2B5EF4-FFF2-40B4-BE49-F238E27FC236}">
                <a16:creationId xmlns:a16="http://schemas.microsoft.com/office/drawing/2014/main" id="{2681E83C-4F99-8A35-A55C-ACA0CDCC2186}"/>
              </a:ext>
            </a:extLst>
          </p:cNvPr>
          <p:cNvSpPr/>
          <p:nvPr/>
        </p:nvSpPr>
        <p:spPr>
          <a:xfrm>
            <a:off x="7767828" y="4914900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</p:txBody>
      </p:sp>
      <p:sp>
        <p:nvSpPr>
          <p:cNvPr id="53" name="Text 47">
            <a:extLst>
              <a:ext uri="{FF2B5EF4-FFF2-40B4-BE49-F238E27FC236}">
                <a16:creationId xmlns:a16="http://schemas.microsoft.com/office/drawing/2014/main" id="{8549DC8D-CF73-5BD5-C814-045481EB1EC3}"/>
              </a:ext>
            </a:extLst>
          </p:cNvPr>
          <p:cNvSpPr/>
          <p:nvPr/>
        </p:nvSpPr>
        <p:spPr>
          <a:xfrm>
            <a:off x="11132820" y="4914900"/>
            <a:ext cx="5943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7 drinks</a:t>
            </a:r>
          </a:p>
        </p:txBody>
      </p:sp>
      <p:sp>
        <p:nvSpPr>
          <p:cNvPr id="54" name="Shape 48">
            <a:extLst>
              <a:ext uri="{FF2B5EF4-FFF2-40B4-BE49-F238E27FC236}">
                <a16:creationId xmlns:a16="http://schemas.microsoft.com/office/drawing/2014/main" id="{A5165C80-1696-DF2C-46D7-36C302296333}"/>
              </a:ext>
            </a:extLst>
          </p:cNvPr>
          <p:cNvSpPr/>
          <p:nvPr/>
        </p:nvSpPr>
        <p:spPr>
          <a:xfrm flipV="1">
            <a:off x="7767828" y="4800599"/>
            <a:ext cx="3364992" cy="22861"/>
          </a:xfrm>
          <a:prstGeom prst="line">
            <a:avLst/>
          </a:prstGeom>
          <a:noFill/>
          <a:ln w="12700">
            <a:solidFill>
              <a:srgbClr val="CFC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48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DB7CD-7855-1400-CC11-1E27A1838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D0AC4696-E802-3FE4-7B32-43C6EA1D2CD9}"/>
              </a:ext>
            </a:extLst>
          </p:cNvPr>
          <p:cNvSpPr/>
          <p:nvPr/>
        </p:nvSpPr>
        <p:spPr>
          <a:xfrm>
            <a:off x="-22860" y="-4572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8B10F06B-DC2E-2E72-C43B-20967F51B845}"/>
              </a:ext>
            </a:extLst>
          </p:cNvPr>
          <p:cNvSpPr/>
          <p:nvPr/>
        </p:nvSpPr>
        <p:spPr>
          <a:xfrm>
            <a:off x="-30480" y="664464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C5C13E03-93E9-6B57-B9CF-98FFD14CA3CE}"/>
              </a:ext>
            </a:extLst>
          </p:cNvPr>
          <p:cNvSpPr/>
          <p:nvPr/>
        </p:nvSpPr>
        <p:spPr>
          <a:xfrm>
            <a:off x="502920" y="384048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B225C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Development log: how I created the artefact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018A82B8-96F0-4B01-8C19-81A4A0A57D29}"/>
              </a:ext>
            </a:extLst>
          </p:cNvPr>
          <p:cNvSpPr/>
          <p:nvPr/>
        </p:nvSpPr>
        <p:spPr>
          <a:xfrm>
            <a:off x="530352" y="804672"/>
            <a:ext cx="10698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E5E6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used a simple process so the final work was clear, professional, and suitable for a business audience.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2C20009D-DB9A-B302-AD7E-276F5647C813}"/>
              </a:ext>
            </a:extLst>
          </p:cNvPr>
          <p:cNvSpPr/>
          <p:nvPr/>
        </p:nvSpPr>
        <p:spPr>
          <a:xfrm>
            <a:off x="502920" y="1225296"/>
            <a:ext cx="11201400" cy="73152"/>
          </a:xfrm>
          <a:prstGeom prst="rect">
            <a:avLst/>
          </a:prstGeom>
          <a:solidFill>
            <a:srgbClr val="D6C700"/>
          </a:solidFill>
          <a:ln w="12700">
            <a:solidFill>
              <a:srgbClr val="D6C7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A9EE572F-0195-FF48-62E8-2F221D9605A5}"/>
              </a:ext>
            </a:extLst>
          </p:cNvPr>
          <p:cNvSpPr/>
          <p:nvPr/>
        </p:nvSpPr>
        <p:spPr>
          <a:xfrm>
            <a:off x="652272" y="1485900"/>
            <a:ext cx="518160" cy="507492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FACE2767-7C95-EE10-E63B-4EECFEEC8E38}"/>
              </a:ext>
            </a:extLst>
          </p:cNvPr>
          <p:cNvSpPr/>
          <p:nvPr/>
        </p:nvSpPr>
        <p:spPr>
          <a:xfrm>
            <a:off x="868680" y="166420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5">
            <a:extLst>
              <a:ext uri="{FF2B5EF4-FFF2-40B4-BE49-F238E27FC236}">
                <a16:creationId xmlns:a16="http://schemas.microsoft.com/office/drawing/2014/main" id="{9F03B99D-897D-616F-9F5A-336B3BC0E29A}"/>
              </a:ext>
            </a:extLst>
          </p:cNvPr>
          <p:cNvSpPr/>
          <p:nvPr/>
        </p:nvSpPr>
        <p:spPr>
          <a:xfrm>
            <a:off x="1316736" y="155448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chose the Valley Café sales task because it fits a real business situation.</a:t>
            </a:r>
          </a:p>
        </p:txBody>
      </p:sp>
      <p:sp>
        <p:nvSpPr>
          <p:cNvPr id="12" name="Shape 6">
            <a:extLst>
              <a:ext uri="{FF2B5EF4-FFF2-40B4-BE49-F238E27FC236}">
                <a16:creationId xmlns:a16="http://schemas.microsoft.com/office/drawing/2014/main" id="{BF538664-F694-8E90-C64F-0AB79DC44719}"/>
              </a:ext>
            </a:extLst>
          </p:cNvPr>
          <p:cNvSpPr/>
          <p:nvPr/>
        </p:nvSpPr>
        <p:spPr>
          <a:xfrm>
            <a:off x="652272" y="2606040"/>
            <a:ext cx="518160" cy="507492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7">
            <a:extLst>
              <a:ext uri="{FF2B5EF4-FFF2-40B4-BE49-F238E27FC236}">
                <a16:creationId xmlns:a16="http://schemas.microsoft.com/office/drawing/2014/main" id="{CE7089DE-B5CB-E012-C220-7C670917B361}"/>
              </a:ext>
            </a:extLst>
          </p:cNvPr>
          <p:cNvSpPr/>
          <p:nvPr/>
        </p:nvSpPr>
        <p:spPr>
          <a:xfrm>
            <a:off x="868680" y="279196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AE3DBB5A-2217-E662-0EA1-7159C51F35DC}"/>
              </a:ext>
            </a:extLst>
          </p:cNvPr>
          <p:cNvSpPr/>
          <p:nvPr/>
        </p:nvSpPr>
        <p:spPr>
          <a:xfrm>
            <a:off x="1316736" y="260604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entered the drinks and sales numbers into a clear table.</a:t>
            </a:r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CE8993E1-EC66-EC6A-378E-18B94BEC5EC9}"/>
              </a:ext>
            </a:extLst>
          </p:cNvPr>
          <p:cNvSpPr/>
          <p:nvPr/>
        </p:nvSpPr>
        <p:spPr>
          <a:xfrm>
            <a:off x="652272" y="3657600"/>
            <a:ext cx="518160" cy="507492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0">
            <a:extLst>
              <a:ext uri="{FF2B5EF4-FFF2-40B4-BE49-F238E27FC236}">
                <a16:creationId xmlns:a16="http://schemas.microsoft.com/office/drawing/2014/main" id="{D008C48C-2ED1-E6DB-7ED8-358D34668841}"/>
              </a:ext>
            </a:extLst>
          </p:cNvPr>
          <p:cNvSpPr/>
          <p:nvPr/>
        </p:nvSpPr>
        <p:spPr>
          <a:xfrm>
            <a:off x="868680" y="3834003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1">
            <a:extLst>
              <a:ext uri="{FF2B5EF4-FFF2-40B4-BE49-F238E27FC236}">
                <a16:creationId xmlns:a16="http://schemas.microsoft.com/office/drawing/2014/main" id="{4064B36B-659E-9E52-761E-349A1D735074}"/>
              </a:ext>
            </a:extLst>
          </p:cNvPr>
          <p:cNvSpPr/>
          <p:nvPr/>
        </p:nvSpPr>
        <p:spPr>
          <a:xfrm>
            <a:off x="1316736" y="365760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created a bar chart so the sales figures were easier to compare.</a:t>
            </a:r>
          </a:p>
        </p:txBody>
      </p:sp>
      <p:sp>
        <p:nvSpPr>
          <p:cNvPr id="18" name="Shape 12">
            <a:extLst>
              <a:ext uri="{FF2B5EF4-FFF2-40B4-BE49-F238E27FC236}">
                <a16:creationId xmlns:a16="http://schemas.microsoft.com/office/drawing/2014/main" id="{ADA32D16-3126-3F3C-A6A3-752A0E3A8967}"/>
              </a:ext>
            </a:extLst>
          </p:cNvPr>
          <p:cNvSpPr/>
          <p:nvPr/>
        </p:nvSpPr>
        <p:spPr>
          <a:xfrm>
            <a:off x="652272" y="4640580"/>
            <a:ext cx="518160" cy="507492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3">
            <a:extLst>
              <a:ext uri="{FF2B5EF4-FFF2-40B4-BE49-F238E27FC236}">
                <a16:creationId xmlns:a16="http://schemas.microsoft.com/office/drawing/2014/main" id="{9220F2B9-1B93-EC07-862E-77CBBE05DC6E}"/>
              </a:ext>
            </a:extLst>
          </p:cNvPr>
          <p:cNvSpPr/>
          <p:nvPr/>
        </p:nvSpPr>
        <p:spPr>
          <a:xfrm>
            <a:off x="868680" y="481888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4">
            <a:extLst>
              <a:ext uri="{FF2B5EF4-FFF2-40B4-BE49-F238E27FC236}">
                <a16:creationId xmlns:a16="http://schemas.microsoft.com/office/drawing/2014/main" id="{35AA76E7-0F5E-AC5B-FF56-B8A736137E7A}"/>
              </a:ext>
            </a:extLst>
          </p:cNvPr>
          <p:cNvSpPr/>
          <p:nvPr/>
        </p:nvSpPr>
        <p:spPr>
          <a:xfrm>
            <a:off x="1316736" y="470916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added a title, headings, labels, and a key message for the reader.</a:t>
            </a:r>
          </a:p>
        </p:txBody>
      </p:sp>
      <p:sp>
        <p:nvSpPr>
          <p:cNvPr id="21" name="Shape 15">
            <a:extLst>
              <a:ext uri="{FF2B5EF4-FFF2-40B4-BE49-F238E27FC236}">
                <a16:creationId xmlns:a16="http://schemas.microsoft.com/office/drawing/2014/main" id="{519C788F-9123-7679-BA5C-6447166FE8BE}"/>
              </a:ext>
            </a:extLst>
          </p:cNvPr>
          <p:cNvSpPr/>
          <p:nvPr/>
        </p:nvSpPr>
        <p:spPr>
          <a:xfrm>
            <a:off x="6025896" y="1485900"/>
            <a:ext cx="658368" cy="640080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6">
            <a:extLst>
              <a:ext uri="{FF2B5EF4-FFF2-40B4-BE49-F238E27FC236}">
                <a16:creationId xmlns:a16="http://schemas.microsoft.com/office/drawing/2014/main" id="{3CCB6984-6FB3-C403-958B-F46EF2FED2FE}"/>
              </a:ext>
            </a:extLst>
          </p:cNvPr>
          <p:cNvSpPr/>
          <p:nvPr/>
        </p:nvSpPr>
        <p:spPr>
          <a:xfrm>
            <a:off x="6313932" y="170992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7">
            <a:extLst>
              <a:ext uri="{FF2B5EF4-FFF2-40B4-BE49-F238E27FC236}">
                <a16:creationId xmlns:a16="http://schemas.microsoft.com/office/drawing/2014/main" id="{CA9B27CD-23E5-C835-4496-5029916E2170}"/>
              </a:ext>
            </a:extLst>
          </p:cNvPr>
          <p:cNvSpPr/>
          <p:nvPr/>
        </p:nvSpPr>
        <p:spPr>
          <a:xfrm>
            <a:off x="6830568" y="155448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used strong contrast, consistent font size, and tidy spacing.</a:t>
            </a:r>
          </a:p>
        </p:txBody>
      </p:sp>
      <p:sp>
        <p:nvSpPr>
          <p:cNvPr id="24" name="Shape 18">
            <a:extLst>
              <a:ext uri="{FF2B5EF4-FFF2-40B4-BE49-F238E27FC236}">
                <a16:creationId xmlns:a16="http://schemas.microsoft.com/office/drawing/2014/main" id="{9EBA21D0-A835-7A18-9B4F-945957AAFD03}"/>
              </a:ext>
            </a:extLst>
          </p:cNvPr>
          <p:cNvSpPr/>
          <p:nvPr/>
        </p:nvSpPr>
        <p:spPr>
          <a:xfrm>
            <a:off x="6025896" y="2414016"/>
            <a:ext cx="658368" cy="630936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19">
            <a:extLst>
              <a:ext uri="{FF2B5EF4-FFF2-40B4-BE49-F238E27FC236}">
                <a16:creationId xmlns:a16="http://schemas.microsoft.com/office/drawing/2014/main" id="{4042580F-7B4F-BC28-B85F-F18D0D674F06}"/>
              </a:ext>
            </a:extLst>
          </p:cNvPr>
          <p:cNvSpPr/>
          <p:nvPr/>
        </p:nvSpPr>
        <p:spPr>
          <a:xfrm>
            <a:off x="6313932" y="269290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0">
            <a:extLst>
              <a:ext uri="{FF2B5EF4-FFF2-40B4-BE49-F238E27FC236}">
                <a16:creationId xmlns:a16="http://schemas.microsoft.com/office/drawing/2014/main" id="{3E032BF6-2718-B541-33BC-7175EEA53855}"/>
              </a:ext>
            </a:extLst>
          </p:cNvPr>
          <p:cNvSpPr/>
          <p:nvPr/>
        </p:nvSpPr>
        <p:spPr>
          <a:xfrm>
            <a:off x="6830568" y="260604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checked the chart showed the most and least sold drinks clearly.</a:t>
            </a:r>
          </a:p>
        </p:txBody>
      </p:sp>
      <p:sp>
        <p:nvSpPr>
          <p:cNvPr id="27" name="Shape 21">
            <a:extLst>
              <a:ext uri="{FF2B5EF4-FFF2-40B4-BE49-F238E27FC236}">
                <a16:creationId xmlns:a16="http://schemas.microsoft.com/office/drawing/2014/main" id="{78364419-A9E4-60A0-858A-C9B2A3153220}"/>
              </a:ext>
            </a:extLst>
          </p:cNvPr>
          <p:cNvSpPr/>
          <p:nvPr/>
        </p:nvSpPr>
        <p:spPr>
          <a:xfrm>
            <a:off x="6025896" y="3675888"/>
            <a:ext cx="658368" cy="566928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2">
            <a:extLst>
              <a:ext uri="{FF2B5EF4-FFF2-40B4-BE49-F238E27FC236}">
                <a16:creationId xmlns:a16="http://schemas.microsoft.com/office/drawing/2014/main" id="{DBD077DA-6DEE-1BE4-1ACB-BCC83B2FBBB1}"/>
              </a:ext>
            </a:extLst>
          </p:cNvPr>
          <p:cNvSpPr/>
          <p:nvPr/>
        </p:nvSpPr>
        <p:spPr>
          <a:xfrm>
            <a:off x="6291072" y="388162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3">
            <a:extLst>
              <a:ext uri="{FF2B5EF4-FFF2-40B4-BE49-F238E27FC236}">
                <a16:creationId xmlns:a16="http://schemas.microsoft.com/office/drawing/2014/main" id="{90E87CB4-A3A5-D2F8-6952-62B343BECADF}"/>
              </a:ext>
            </a:extLst>
          </p:cNvPr>
          <p:cNvSpPr/>
          <p:nvPr/>
        </p:nvSpPr>
        <p:spPr>
          <a:xfrm>
            <a:off x="6830568" y="365760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used feedback to make the artefact brighter and easier to read.</a:t>
            </a:r>
          </a:p>
        </p:txBody>
      </p:sp>
      <p:sp>
        <p:nvSpPr>
          <p:cNvPr id="30" name="Shape 24">
            <a:extLst>
              <a:ext uri="{FF2B5EF4-FFF2-40B4-BE49-F238E27FC236}">
                <a16:creationId xmlns:a16="http://schemas.microsoft.com/office/drawing/2014/main" id="{29A633C0-4CE4-5E90-CF15-AA535C5E7E99}"/>
              </a:ext>
            </a:extLst>
          </p:cNvPr>
          <p:cNvSpPr/>
          <p:nvPr/>
        </p:nvSpPr>
        <p:spPr>
          <a:xfrm>
            <a:off x="6025896" y="4727448"/>
            <a:ext cx="658368" cy="530352"/>
          </a:xfrm>
          <a:prstGeom prst="ellipse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5">
            <a:extLst>
              <a:ext uri="{FF2B5EF4-FFF2-40B4-BE49-F238E27FC236}">
                <a16:creationId xmlns:a16="http://schemas.microsoft.com/office/drawing/2014/main" id="{FC64E805-2422-D9D0-2B5E-205CA9EF6DF2}"/>
              </a:ext>
            </a:extLst>
          </p:cNvPr>
          <p:cNvSpPr/>
          <p:nvPr/>
        </p:nvSpPr>
        <p:spPr>
          <a:xfrm>
            <a:off x="6291072" y="4910328"/>
            <a:ext cx="182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6">
            <a:extLst>
              <a:ext uri="{FF2B5EF4-FFF2-40B4-BE49-F238E27FC236}">
                <a16:creationId xmlns:a16="http://schemas.microsoft.com/office/drawing/2014/main" id="{DA405106-6691-5016-97EB-B3F3BC916AC3}"/>
              </a:ext>
            </a:extLst>
          </p:cNvPr>
          <p:cNvSpPr/>
          <p:nvPr/>
        </p:nvSpPr>
        <p:spPr>
          <a:xfrm>
            <a:off x="6830568" y="4709160"/>
            <a:ext cx="4709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latin typeface="Arial" panose="020B0604020202020204" pitchFamily="34" charset="0"/>
                <a:cs typeface="Arial" panose="020B0604020202020204" pitchFamily="34" charset="0"/>
              </a:rPr>
              <a:t>I reviewed the final slide for grammar, layout, and professional appearance.</a:t>
            </a:r>
          </a:p>
        </p:txBody>
      </p:sp>
      <p:sp>
        <p:nvSpPr>
          <p:cNvPr id="33" name="Shape 27">
            <a:extLst>
              <a:ext uri="{FF2B5EF4-FFF2-40B4-BE49-F238E27FC236}">
                <a16:creationId xmlns:a16="http://schemas.microsoft.com/office/drawing/2014/main" id="{9A82D4C6-0F7D-9B84-AC25-ECC389684D98}"/>
              </a:ext>
            </a:extLst>
          </p:cNvPr>
          <p:cNvSpPr/>
          <p:nvPr/>
        </p:nvSpPr>
        <p:spPr>
          <a:xfrm>
            <a:off x="713232" y="5760720"/>
            <a:ext cx="10927080" cy="457200"/>
          </a:xfrm>
          <a:prstGeom prst="rect">
            <a:avLst/>
          </a:prstGeom>
          <a:solidFill>
            <a:srgbClr val="F2F2F5"/>
          </a:solidFill>
          <a:ln w="12700">
            <a:solidFill>
              <a:srgbClr val="F2F2F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8">
            <a:extLst>
              <a:ext uri="{FF2B5EF4-FFF2-40B4-BE49-F238E27FC236}">
                <a16:creationId xmlns:a16="http://schemas.microsoft.com/office/drawing/2014/main" id="{5527629D-1CEB-6B4C-9BDA-050B4B8EC882}"/>
              </a:ext>
            </a:extLst>
          </p:cNvPr>
          <p:cNvSpPr/>
          <p:nvPr/>
        </p:nvSpPr>
        <p:spPr>
          <a:xfrm>
            <a:off x="914400" y="5907024"/>
            <a:ext cx="10515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Tools used: Microsoft PowerPoint for the final artefact, and Excel-style table/chart thinking for the sales comparison.</a:t>
            </a:r>
          </a:p>
        </p:txBody>
      </p:sp>
    </p:spTree>
    <p:extLst>
      <p:ext uri="{BB962C8B-B14F-4D97-AF65-F5344CB8AC3E}">
        <p14:creationId xmlns:p14="http://schemas.microsoft.com/office/powerpoint/2010/main" val="177444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8DC9A-B2F3-D9D0-363C-7DF9DC96B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3522B4B2-CFFA-6F19-DF81-4A9B64310A52}"/>
              </a:ext>
            </a:extLst>
          </p:cNvPr>
          <p:cNvSpPr/>
          <p:nvPr/>
        </p:nvSpPr>
        <p:spPr>
          <a:xfrm>
            <a:off x="-22860" y="-4572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36253EC4-8448-C07A-DD52-36BE99D46967}"/>
              </a:ext>
            </a:extLst>
          </p:cNvPr>
          <p:cNvSpPr/>
          <p:nvPr/>
        </p:nvSpPr>
        <p:spPr>
          <a:xfrm>
            <a:off x="-30480" y="6644640"/>
            <a:ext cx="12191695" cy="205740"/>
          </a:xfrm>
          <a:prstGeom prst="rect">
            <a:avLst/>
          </a:prstGeom>
          <a:solidFill>
            <a:srgbClr val="2B225C"/>
          </a:solidFill>
          <a:ln w="12700">
            <a:solidFill>
              <a:srgbClr val="2B22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0E1157F2-B3A0-56DD-3670-795ACAAB1C90}"/>
              </a:ext>
            </a:extLst>
          </p:cNvPr>
          <p:cNvSpPr/>
          <p:nvPr/>
        </p:nvSpPr>
        <p:spPr>
          <a:xfrm>
            <a:off x="525780" y="544068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B225C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Final explanation: why the artefact is useful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E952A7AB-2789-A8CC-419F-22411B72D5B0}"/>
              </a:ext>
            </a:extLst>
          </p:cNvPr>
          <p:cNvSpPr/>
          <p:nvPr/>
        </p:nvSpPr>
        <p:spPr>
          <a:xfrm>
            <a:off x="553212" y="964692"/>
            <a:ext cx="10698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E5E6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explains the business purpose of the final digital work.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8FAD0BBB-6425-3267-A38C-96C9B055E846}"/>
              </a:ext>
            </a:extLst>
          </p:cNvPr>
          <p:cNvSpPr/>
          <p:nvPr/>
        </p:nvSpPr>
        <p:spPr>
          <a:xfrm>
            <a:off x="525780" y="1385316"/>
            <a:ext cx="11201400" cy="73152"/>
          </a:xfrm>
          <a:prstGeom prst="rect">
            <a:avLst/>
          </a:prstGeom>
          <a:solidFill>
            <a:srgbClr val="D6C700"/>
          </a:solidFill>
          <a:ln w="12700">
            <a:solidFill>
              <a:srgbClr val="D6C7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E467D74C-2E1F-43C2-E02C-1B04C7FF7F3D}"/>
              </a:ext>
            </a:extLst>
          </p:cNvPr>
          <p:cNvSpPr/>
          <p:nvPr/>
        </p:nvSpPr>
        <p:spPr>
          <a:xfrm>
            <a:off x="800100" y="1760220"/>
            <a:ext cx="5257800" cy="4297680"/>
          </a:xfrm>
          <a:prstGeom prst="rect">
            <a:avLst/>
          </a:prstGeom>
          <a:solidFill>
            <a:srgbClr val="F8F8FA"/>
          </a:solidFill>
          <a:ln w="12700">
            <a:solidFill>
              <a:srgbClr val="E4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7ACA0F45-73BC-5068-E548-75BE4E09A69A}"/>
              </a:ext>
            </a:extLst>
          </p:cNvPr>
          <p:cNvSpPr/>
          <p:nvPr/>
        </p:nvSpPr>
        <p:spPr>
          <a:xfrm>
            <a:off x="1074420" y="203454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value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5">
            <a:extLst>
              <a:ext uri="{FF2B5EF4-FFF2-40B4-BE49-F238E27FC236}">
                <a16:creationId xmlns:a16="http://schemas.microsoft.com/office/drawing/2014/main" id="{952FE991-0A79-6C0F-B6FF-4EFAADACEE43}"/>
              </a:ext>
            </a:extLst>
          </p:cNvPr>
          <p:cNvSpPr/>
          <p:nvPr/>
        </p:nvSpPr>
        <p:spPr>
          <a:xfrm>
            <a:off x="1074420" y="2628900"/>
            <a:ext cx="4663440" cy="26517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Managers can quickly see which drinks sold best.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Stock planning is easier because the most popular drink is clear.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least popular drink can be reviewed or promoted.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chart makes the information faster to understand than a paragraph.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6">
            <a:extLst>
              <a:ext uri="{FF2B5EF4-FFF2-40B4-BE49-F238E27FC236}">
                <a16:creationId xmlns:a16="http://schemas.microsoft.com/office/drawing/2014/main" id="{01648D72-B714-57FD-2831-A87A5489A537}"/>
              </a:ext>
            </a:extLst>
          </p:cNvPr>
          <p:cNvSpPr/>
          <p:nvPr/>
        </p:nvSpPr>
        <p:spPr>
          <a:xfrm>
            <a:off x="6377940" y="1760220"/>
            <a:ext cx="5074920" cy="4297680"/>
          </a:xfrm>
          <a:prstGeom prst="rect">
            <a:avLst/>
          </a:prstGeom>
          <a:solidFill>
            <a:srgbClr val="FFF9CC"/>
          </a:solidFill>
          <a:ln w="12700">
            <a:solidFill>
              <a:srgbClr val="D6C7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7">
            <a:extLst>
              <a:ext uri="{FF2B5EF4-FFF2-40B4-BE49-F238E27FC236}">
                <a16:creationId xmlns:a16="http://schemas.microsoft.com/office/drawing/2014/main" id="{F056FED1-E902-62F0-C36B-DBA55F4A4A58}"/>
              </a:ext>
            </a:extLst>
          </p:cNvPr>
          <p:cNvSpPr/>
          <p:nvPr/>
        </p:nvSpPr>
        <p:spPr>
          <a:xfrm>
            <a:off x="6652260" y="203454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25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digital skills shown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52B9699D-A3AD-A5CB-39C4-65854CEC40C0}"/>
              </a:ext>
            </a:extLst>
          </p:cNvPr>
          <p:cNvSpPr/>
          <p:nvPr/>
        </p:nvSpPr>
        <p:spPr>
          <a:xfrm>
            <a:off x="6652260" y="2628900"/>
            <a:ext cx="4480560" cy="26517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Creating a clear table for business information.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Using a chart to compare data visually.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Choosing readable fonts, colours, spacing, and alignment.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Using feedback to improve the final artefact.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713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416</Words>
  <Application>Microsoft Office PowerPoint</Application>
  <PresentationFormat>Widescreen</PresentationFormat>
  <Paragraphs>72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DS2 Business Digital Task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6</cp:revision>
  <dcterms:created xsi:type="dcterms:W3CDTF">2026-06-28T03:14:39Z</dcterms:created>
  <dcterms:modified xsi:type="dcterms:W3CDTF">2026-06-28T10:32:19Z</dcterms:modified>
</cp:coreProperties>
</file>