
<file path=[Content_Types].xml><?xml version="1.0" encoding="utf-8"?>
<Types xmlns="http://schemas.openxmlformats.org/package/2006/content-types">
  <Override PartName="/ppt/theme/theme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93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269.xml" ContentType="application/vnd.openxmlformats-officedocument.presentationml.slideLayout+xml"/>
  <Default Extension="xml" ContentType="application/xml"/>
  <Override PartName="/ppt/slideLayouts/slideLayout24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247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Layouts/slideLayout102.xml" ContentType="application/vnd.openxmlformats-officedocument.presentationml.slideLayout+xml"/>
  <Override PartName="/ppt/notesSlides/notesSlide41.xml" ContentType="application/vnd.openxmlformats-officedocument.presentationml.notesSlide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Layouts/slideLayout225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50.xml" ContentType="application/vnd.openxmlformats-officedocument.presentationml.slideLayout+xml"/>
  <Override PartName="/ppt/notesSlides/notesSlide7.xml" ContentType="application/vnd.openxmlformats-officedocument.presentationml.notesSlid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187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76.xml" ContentType="application/vnd.openxmlformats-officedocument.presentationml.slideLayout+xml"/>
  <Default Extension="png" ContentType="image/png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277.xml" ContentType="application/vnd.openxmlformats-officedocument.presentationml.slideLayout+xml"/>
  <Override PartName="/ppt/presentation.xml" ContentType="application/vnd.openxmlformats-officedocument.presentationml.slideshow.main+xml"/>
  <Override PartName="/ppt/slideMasters/slideMaster16.xml" ContentType="application/vnd.openxmlformats-officedocument.presentationml.slideMaster+xml"/>
  <Override PartName="/ppt/slides/slide22.xml" ContentType="application/vnd.openxmlformats-officedocument.presentationml.slide+xml"/>
  <Override PartName="/ppt/slideLayouts/slideLayout32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66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55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slideLayouts/slideLayout23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slideLayouts/slideLayout159.xml" ContentType="application/vnd.openxmlformats-officedocument.presentationml.slideLayout+xml"/>
  <Override PartName="/ppt/slideLayouts/slideLayout211.xml" ContentType="application/vnd.openxmlformats-officedocument.presentationml.slideLayout+xml"/>
  <Override PartName="/ppt/notesSlides/notesSlide4.xml" ContentType="application/vnd.openxmlformats-officedocument.presentationml.notesSlide+xml"/>
  <Override PartName="/ppt/slides/slide38.xml" ContentType="application/vnd.openxmlformats-officedocument.presentationml.slide+xml"/>
  <Override PartName="/ppt/slideLayouts/slideLayout48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73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249.xml" ContentType="application/vnd.openxmlformats-officedocument.presentationml.slideLayout+xml"/>
  <Override PartName="/ppt/notesSlides/notesSlide18.xml" ContentType="application/vnd.openxmlformats-officedocument.presentationml.notesSlide+xml"/>
  <Override PartName="/ppt/slides/slide41.xml" ContentType="application/vnd.openxmlformats-officedocument.presentationml.slide+xml"/>
  <Override PartName="/ppt/slideLayouts/slideLayout51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238.xml" ContentType="application/vnd.openxmlformats-officedocument.presentationml.slideLayout+xml"/>
  <Override PartName="/ppt/notesSlides/notesSlide43.xml" ContentType="application/vnd.openxmlformats-officedocument.presentationml.notesSlide+xml"/>
  <Override PartName="/ppt/slides/slide30.xml" ContentType="application/vnd.openxmlformats-officedocument.presentationml.slide+xml"/>
  <Override PartName="/ppt/slideLayouts/slideLayout40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74.xml" ContentType="application/vnd.openxmlformats-officedocument.presentationml.slideLayout+xml"/>
  <Override PartName="/ppt/notesSlides/notesSlide32.xml" ContentType="application/vnd.openxmlformats-officedocument.presentationml.notesSlide+xml"/>
  <Override PartName="/ppt/slideMasters/slideMaster13.xml" ContentType="application/vnd.openxmlformats-officedocument.presentationml.slideMaster+xml"/>
  <Override PartName="/ppt/slideLayouts/slideLayout20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Layouts/slideLayout89.xml" ContentType="application/vnd.openxmlformats-officedocument.presentationml.slideLayout+xml"/>
  <Override PartName="/ppt/theme/theme12.xml" ContentType="application/vnd.openxmlformats-officedocument.theme+xml"/>
  <Override PartName="/ppt/slideLayouts/slideLayout189.xml" ContentType="application/vnd.openxmlformats-officedocument.presentationml.slideLayout+xml"/>
  <Override PartName="/ppt/slideLayouts/slideLayout241.xml" ContentType="application/vnd.openxmlformats-officedocument.presentationml.slideLayout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Masters/slideMaster2.xml" ContentType="application/vnd.openxmlformats-officedocument.presentationml.slideMaster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Masters/slideMaster18.xml" ContentType="application/vnd.openxmlformats-officedocument.presentationml.slideMaster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34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268.xml" ContentType="application/vnd.openxmlformats-officedocument.presentationml.slideLayout+xml"/>
  <Override PartName="/ppt/notesSlides/notesSlide37.xml" ContentType="application/vnd.openxmlformats-officedocument.presentationml.notesSlide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257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slideLayouts/slideLayout12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17.xml" ContentType="application/vnd.openxmlformats-officedocument.theme+xml"/>
  <Override PartName="/ppt/slideLayouts/slideLayout23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Masters/slideMaster21.xml" ContentType="application/vnd.openxmlformats-officedocument.presentationml.slideMaster+xml"/>
  <Override PartName="/ppt/slideLayouts/slideLayout224.xml" ContentType="application/vnd.openxmlformats-officedocument.presentationml.slideLayout+xml"/>
  <Override PartName="/ppt/slideLayouts/slideLayout271.xml" ContentType="application/vnd.openxmlformats-officedocument.presentationml.slideLayout+xml"/>
  <Override PartName="/ppt/notesSlides/notesSlide40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slideLayouts/slideLayout213.xml" ContentType="application/vnd.openxmlformats-officedocument.presentationml.slideLayout+xml"/>
  <Override PartName="/ppt/slideLayouts/slideLayout26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202.xml" ContentType="application/vnd.openxmlformats-officedocument.presentationml.slideLayout+xml"/>
  <Override PartName="/ppt/theme/theme20.xml" ContentType="application/vnd.openxmlformats-officedocument.theme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76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notesSlides/notesSlide23.xml" ContentType="application/vnd.openxmlformats-officedocument.presentationml.notesSlide+xml"/>
  <Override PartName="/ppt/theme/theme14.xml" ContentType="application/vnd.openxmlformats-officedocument.theme+xml"/>
  <Override PartName="/ppt/slideLayouts/slideLayout243.xml" ContentType="application/vnd.openxmlformats-officedocument.presentationml.slideLayout+xml"/>
  <Override PartName="/ppt/notesSlides/notesSlide12.xml" ContentType="application/vnd.openxmlformats-officedocument.presentationml.notesSlide+xml"/>
  <Override PartName="/ppt/slideLayouts/slideLayout232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15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94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83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259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248.xml" ContentType="application/vnd.openxmlformats-officedocument.presentationml.slideLayout+xml"/>
  <Override PartName="/ppt/theme/theme19.xml" ContentType="application/vnd.openxmlformats-officedocument.theme+xml"/>
  <Override PartName="/ppt/slides/slide40.xml" ContentType="application/vnd.openxmlformats-officedocument.presentationml.slide+xml"/>
  <Override PartName="/ppt/slideLayouts/slideLayout50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73.xml" ContentType="application/vnd.openxmlformats-officedocument.presentationml.slideLayout+xml"/>
  <Override PartName="/ppt/notesSlides/notesSlide42.xml" ContentType="application/vnd.openxmlformats-officedocument.presentationml.notesSlide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215.xml" ContentType="application/vnd.openxmlformats-officedocument.presentationml.slideLayout+xml"/>
  <Override PartName="/ppt/slideLayouts/slideLayout262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51.xml" ContentType="application/vnd.openxmlformats-officedocument.presentationml.slideLayout+xml"/>
  <Override PartName="/ppt/theme/theme22.xml" ContentType="application/vnd.openxmlformats-officedocument.theme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240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s/slide34.xml" ContentType="application/vnd.openxmlformats-officedocument.presentationml.slide+xml"/>
  <Override PartName="/ppt/slideLayouts/slideLayout44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278.xml" ContentType="application/vnd.openxmlformats-officedocument.presentationml.slideLayout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Masters/slideMaster17.xml" ContentType="application/vnd.openxmlformats-officedocument.presentationml.slideMaster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6.xml" ContentType="application/vnd.openxmlformats-officedocument.theme+xml"/>
  <Override PartName="/ppt/slideLayouts/slideLayout245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0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20.xml" ContentType="application/vnd.openxmlformats-officedocument.presentationml.slideMaster+xml"/>
  <Override PartName="/ppt/theme/theme8.xml" ContentType="application/vnd.openxmlformats-officedocument.theme+xml"/>
  <Override PartName="/ppt/slideLayouts/slideLayout223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Layouts/slideLayout16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52.xml" ContentType="application/vnd.openxmlformats-officedocument.presentationml.slideLayout+xml"/>
  <Default Extension="jpeg" ContentType="image/jpeg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75.xml" ContentType="application/vnd.openxmlformats-officedocument.presentationml.slideLayout+xml"/>
  <Override PartName="/ppt/notesSlides/notesSlide44.xml" ContentType="application/vnd.openxmlformats-officedocument.presentationml.notesSlide+xml"/>
  <Override PartName="/ppt/slideMasters/slideMaster14.xml" ContentType="application/vnd.openxmlformats-officedocument.presentationml.slideMaster+xml"/>
  <Override PartName="/ppt/slides/slide20.xml" ContentType="application/vnd.openxmlformats-officedocument.presentationml.slide+xml"/>
  <Override PartName="/ppt/slideLayouts/slideLayout30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64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206.xml" ContentType="application/vnd.openxmlformats-officedocument.presentationml.slideLayout+xml"/>
  <Override PartName="/ppt/slideLayouts/slideLayout253.xml" ContentType="application/vnd.openxmlformats-officedocument.presentationml.slideLayout+xml"/>
  <Override PartName="/ppt/notesSlides/notesSlide11.xml" ContentType="application/vnd.openxmlformats-officedocument.presentationml.notesSlide+xml"/>
  <Override PartName="/ppt/theme/theme13.xml" ContentType="application/vnd.openxmlformats-officedocument.theme+xml"/>
  <Override PartName="/ppt/slideLayouts/slideLayout179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Masters/slideMaster3.xml" ContentType="application/vnd.openxmlformats-officedocument.presentationml.slideMaster+xml"/>
  <Override PartName="/ppt/slideLayouts/slideLayout57.xml" ContentType="application/vnd.openxmlformats-officedocument.presentationml.slideLayout+xml"/>
  <Override PartName="/ppt/slideLayouts/slideLayout1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135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Masters/slideMaster19.xml" ContentType="application/vnd.openxmlformats-officedocument.presentationml.slideMaster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258.xml" ContentType="application/vnd.openxmlformats-officedocument.presentationml.slideLayout+xml"/>
  <Override PartName="/ppt/notesSlides/notesSlide27.xml" ContentType="application/vnd.openxmlformats-officedocument.presentationml.notes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heme/theme18.xml" ContentType="application/vnd.openxmlformats-officedocument.theme+xml"/>
  <Override PartName="/ppt/tableStyles.xml" ContentType="application/vnd.openxmlformats-officedocument.presentationml.tableStyles+xml"/>
  <Override PartName="/ppt/slideLayouts/slideLayout236.xml" ContentType="application/vnd.openxmlformats-officedocument.presentationml.slideLayout+xml"/>
  <Override PartName="/ppt/notesSlides/notesSlide30.xml" ContentType="application/vnd.openxmlformats-officedocument.presentationml.notesSlide+xml"/>
  <Override PartName="/ppt/slideLayouts/slideLayout198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61.xml" ContentType="application/vnd.openxmlformats-officedocument.presentationml.slideLayout+xml"/>
  <Override PartName="/ppt/theme/theme21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701" r:id="rId4"/>
    <p:sldMasterId id="2147483717" r:id="rId5"/>
    <p:sldMasterId id="2147483729" r:id="rId6"/>
    <p:sldMasterId id="2147483742" r:id="rId7"/>
    <p:sldMasterId id="2147483755" r:id="rId8"/>
    <p:sldMasterId id="2147483771" r:id="rId9"/>
    <p:sldMasterId id="2147483784" r:id="rId10"/>
    <p:sldMasterId id="2147483796" r:id="rId11"/>
    <p:sldMasterId id="2147483812" r:id="rId12"/>
    <p:sldMasterId id="2147483828" r:id="rId13"/>
    <p:sldMasterId id="2147483844" r:id="rId14"/>
    <p:sldMasterId id="2147483857" r:id="rId15"/>
    <p:sldMasterId id="2147483870" r:id="rId16"/>
    <p:sldMasterId id="2147483886" r:id="rId17"/>
    <p:sldMasterId id="2147483902" r:id="rId18"/>
    <p:sldMasterId id="2147483918" r:id="rId19"/>
    <p:sldMasterId id="2147483931" r:id="rId20"/>
    <p:sldMasterId id="2147483947" r:id="rId21"/>
  </p:sldMasterIdLst>
  <p:notesMasterIdLst>
    <p:notesMasterId r:id="rId66"/>
  </p:notesMasterIdLst>
  <p:sldIdLst>
    <p:sldId id="258" r:id="rId22"/>
    <p:sldId id="266" r:id="rId23"/>
    <p:sldId id="267" r:id="rId24"/>
    <p:sldId id="279" r:id="rId25"/>
    <p:sldId id="268" r:id="rId26"/>
    <p:sldId id="269" r:id="rId27"/>
    <p:sldId id="270" r:id="rId28"/>
    <p:sldId id="271" r:id="rId29"/>
    <p:sldId id="272" r:id="rId30"/>
    <p:sldId id="273" r:id="rId31"/>
    <p:sldId id="374" r:id="rId32"/>
    <p:sldId id="313" r:id="rId33"/>
    <p:sldId id="314" r:id="rId34"/>
    <p:sldId id="274" r:id="rId35"/>
    <p:sldId id="275" r:id="rId36"/>
    <p:sldId id="276" r:id="rId37"/>
    <p:sldId id="277" r:id="rId38"/>
    <p:sldId id="278" r:id="rId39"/>
    <p:sldId id="315" r:id="rId40"/>
    <p:sldId id="317" r:id="rId41"/>
    <p:sldId id="318" r:id="rId42"/>
    <p:sldId id="283" r:id="rId43"/>
    <p:sldId id="284" r:id="rId44"/>
    <p:sldId id="341" r:id="rId45"/>
    <p:sldId id="342" r:id="rId46"/>
    <p:sldId id="288" r:id="rId47"/>
    <p:sldId id="345" r:id="rId48"/>
    <p:sldId id="346" r:id="rId49"/>
    <p:sldId id="347" r:id="rId50"/>
    <p:sldId id="367" r:id="rId51"/>
    <p:sldId id="348" r:id="rId52"/>
    <p:sldId id="363" r:id="rId53"/>
    <p:sldId id="364" r:id="rId54"/>
    <p:sldId id="352" r:id="rId55"/>
    <p:sldId id="371" r:id="rId56"/>
    <p:sldId id="290" r:id="rId57"/>
    <p:sldId id="291" r:id="rId58"/>
    <p:sldId id="295" r:id="rId59"/>
    <p:sldId id="373" r:id="rId60"/>
    <p:sldId id="375" r:id="rId61"/>
    <p:sldId id="377" r:id="rId62"/>
    <p:sldId id="376" r:id="rId63"/>
    <p:sldId id="378" r:id="rId64"/>
    <p:sldId id="379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5.xml"/><Relationship Id="rId39" Type="http://schemas.openxmlformats.org/officeDocument/2006/relationships/slide" Target="slides/slide18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13.xml"/><Relationship Id="rId42" Type="http://schemas.openxmlformats.org/officeDocument/2006/relationships/slide" Target="slides/slide21.xml"/><Relationship Id="rId47" Type="http://schemas.openxmlformats.org/officeDocument/2006/relationships/slide" Target="slides/slide26.xml"/><Relationship Id="rId50" Type="http://schemas.openxmlformats.org/officeDocument/2006/relationships/slide" Target="slides/slide29.xml"/><Relationship Id="rId55" Type="http://schemas.openxmlformats.org/officeDocument/2006/relationships/slide" Target="slides/slide34.xml"/><Relationship Id="rId63" Type="http://schemas.openxmlformats.org/officeDocument/2006/relationships/slide" Target="slides/slide42.xml"/><Relationship Id="rId68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8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3.xml"/><Relationship Id="rId32" Type="http://schemas.openxmlformats.org/officeDocument/2006/relationships/slide" Target="slides/slide11.xml"/><Relationship Id="rId37" Type="http://schemas.openxmlformats.org/officeDocument/2006/relationships/slide" Target="slides/slide16.xml"/><Relationship Id="rId40" Type="http://schemas.openxmlformats.org/officeDocument/2006/relationships/slide" Target="slides/slide19.xml"/><Relationship Id="rId45" Type="http://schemas.openxmlformats.org/officeDocument/2006/relationships/slide" Target="slides/slide24.xml"/><Relationship Id="rId53" Type="http://schemas.openxmlformats.org/officeDocument/2006/relationships/slide" Target="slides/slide32.xml"/><Relationship Id="rId58" Type="http://schemas.openxmlformats.org/officeDocument/2006/relationships/slide" Target="slides/slide37.xml"/><Relationship Id="rId66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2.xml"/><Relationship Id="rId28" Type="http://schemas.openxmlformats.org/officeDocument/2006/relationships/slide" Target="slides/slide7.xml"/><Relationship Id="rId36" Type="http://schemas.openxmlformats.org/officeDocument/2006/relationships/slide" Target="slides/slide15.xml"/><Relationship Id="rId49" Type="http://schemas.openxmlformats.org/officeDocument/2006/relationships/slide" Target="slides/slide28.xml"/><Relationship Id="rId57" Type="http://schemas.openxmlformats.org/officeDocument/2006/relationships/slide" Target="slides/slide36.xml"/><Relationship Id="rId61" Type="http://schemas.openxmlformats.org/officeDocument/2006/relationships/slide" Target="slides/slide40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0.xml"/><Relationship Id="rId44" Type="http://schemas.openxmlformats.org/officeDocument/2006/relationships/slide" Target="slides/slide23.xml"/><Relationship Id="rId52" Type="http://schemas.openxmlformats.org/officeDocument/2006/relationships/slide" Target="slides/slide31.xml"/><Relationship Id="rId60" Type="http://schemas.openxmlformats.org/officeDocument/2006/relationships/slide" Target="slides/slide39.xml"/><Relationship Id="rId65" Type="http://schemas.openxmlformats.org/officeDocument/2006/relationships/slide" Target="slides/slide44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1.xml"/><Relationship Id="rId27" Type="http://schemas.openxmlformats.org/officeDocument/2006/relationships/slide" Target="slides/slide6.xml"/><Relationship Id="rId30" Type="http://schemas.openxmlformats.org/officeDocument/2006/relationships/slide" Target="slides/slide9.xml"/><Relationship Id="rId35" Type="http://schemas.openxmlformats.org/officeDocument/2006/relationships/slide" Target="slides/slide14.xml"/><Relationship Id="rId43" Type="http://schemas.openxmlformats.org/officeDocument/2006/relationships/slide" Target="slides/slide22.xml"/><Relationship Id="rId48" Type="http://schemas.openxmlformats.org/officeDocument/2006/relationships/slide" Target="slides/slide27.xml"/><Relationship Id="rId56" Type="http://schemas.openxmlformats.org/officeDocument/2006/relationships/slide" Target="slides/slide35.xml"/><Relationship Id="rId64" Type="http://schemas.openxmlformats.org/officeDocument/2006/relationships/slide" Target="slides/slide43.xml"/><Relationship Id="rId69" Type="http://schemas.openxmlformats.org/officeDocument/2006/relationships/theme" Target="theme/theme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0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4.xml"/><Relationship Id="rId33" Type="http://schemas.openxmlformats.org/officeDocument/2006/relationships/slide" Target="slides/slide12.xml"/><Relationship Id="rId38" Type="http://schemas.openxmlformats.org/officeDocument/2006/relationships/slide" Target="slides/slide17.xml"/><Relationship Id="rId46" Type="http://schemas.openxmlformats.org/officeDocument/2006/relationships/slide" Target="slides/slide25.xml"/><Relationship Id="rId59" Type="http://schemas.openxmlformats.org/officeDocument/2006/relationships/slide" Target="slides/slide38.xml"/><Relationship Id="rId67" Type="http://schemas.openxmlformats.org/officeDocument/2006/relationships/presProps" Target="presProps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20.xml"/><Relationship Id="rId54" Type="http://schemas.openxmlformats.org/officeDocument/2006/relationships/slide" Target="slides/slide33.xml"/><Relationship Id="rId62" Type="http://schemas.openxmlformats.org/officeDocument/2006/relationships/slide" Target="slides/slide41.xml"/><Relationship Id="rId7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78564-A6F8-4276-A4F1-A9E8929AB058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5C2FF4-6B7B-41DC-83A5-BC4FA357EA4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gyptological.com/2011/04/eye-of-ra-eye-of-horus-1155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2EE13B8-C16A-41EA-8055-C64C46C0CC93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24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http://www.osirisnet.net/tombes/nobles/ramose/e_ramose_02.htm</a:t>
            </a:r>
          </a:p>
        </p:txBody>
      </p:sp>
      <p:sp>
        <p:nvSpPr>
          <p:cNvPr id="2324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2EADEAE-782B-4D87-8A5B-EB02774A2E10}" type="slidenum">
              <a:rPr lang="en-GB">
                <a:solidFill>
                  <a:srgbClr val="000000"/>
                </a:solidFill>
              </a:rPr>
              <a:pPr/>
              <a:t>4</a:t>
            </a:fld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53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97283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18085120-B673-472D-A5B5-2E24C07E3835}" type="slidenum">
              <a:rPr lang="de-DE" sz="1200">
                <a:solidFill>
                  <a:prstClr val="black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de-DE" sz="120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47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smtClean="0"/>
              <a:t>Arnold: Royal Woman of Amarna, 19</a:t>
            </a:r>
          </a:p>
        </p:txBody>
      </p:sp>
      <p:sp>
        <p:nvSpPr>
          <p:cNvPr id="2447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44ED2ED-AF96-494C-9413-625D6F68CABC}" type="slidenum">
              <a:rPr lang="en-GB">
                <a:solidFill>
                  <a:srgbClr val="000000"/>
                </a:solidFill>
              </a:rPr>
              <a:pPr/>
              <a:t>6</a:t>
            </a:fld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67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http://wysinger.homestead.com/nefertiti.html</a:t>
            </a:r>
          </a:p>
        </p:txBody>
      </p:sp>
      <p:sp>
        <p:nvSpPr>
          <p:cNvPr id="2467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EFE193C-31FD-4525-9DB3-5DE4875A38CF}" type="slidenum">
              <a:rPr lang="en-GB">
                <a:solidFill>
                  <a:srgbClr val="000000"/>
                </a:solidFill>
              </a:rPr>
              <a:pPr/>
              <a:t>7</a:t>
            </a:fld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0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http://ancienthistory.about.com/od/egypt/ig/Ancient-Egypt/Akhenaten-and-Nefertiti.htm</a:t>
            </a:r>
          </a:p>
        </p:txBody>
      </p:sp>
      <p:sp>
        <p:nvSpPr>
          <p:cNvPr id="320516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B278B30C-C21F-46C0-A81C-92BD72319890}" type="slidenum">
              <a:rPr lang="en-US" sz="1200">
                <a:solidFill>
                  <a:srgbClr val="000000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sz="120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25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http://en.wikipedia.org/wiki/File:FaceOfAYoungAmarnaWoman-ThutmoseWorkshop_MetropolitanMuseum.png</a:t>
            </a:r>
          </a:p>
        </p:txBody>
      </p:sp>
      <p:sp>
        <p:nvSpPr>
          <p:cNvPr id="322564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E43DE511-8C7F-4BBE-8360-EFE13C011435}" type="slidenum">
              <a:rPr lang="en-GB" sz="1200">
                <a:solidFill>
                  <a:srgbClr val="000000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 sz="120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46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http://en.wikipedia.org/wiki/File:FaceOfAYoungAmarnaWoman-ThutmoseWorkshop_MetropolitanMuseum.png</a:t>
            </a:r>
          </a:p>
        </p:txBody>
      </p:sp>
      <p:sp>
        <p:nvSpPr>
          <p:cNvPr id="32461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13D6D0D7-BE47-4837-8BC1-C342D7E7679E}" type="slidenum">
              <a:rPr lang="en-GB" sz="1200">
                <a:solidFill>
                  <a:srgbClr val="000000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sz="120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Original Page: </a:t>
            </a:r>
            <a:r>
              <a:rPr lang="en-US" dirty="0" smtClean="0">
                <a:hlinkClick r:id="rId3" tooltip="http://www.egyptological.com/2011/04/eye-of-ra-eye-of-horus-1155"/>
              </a:rPr>
              <a:t>http://www.egyptological.com/2011/04/eye-of-ra-eye-of-horus-1155</a:t>
            </a:r>
            <a:endParaRPr lang="en-US" dirty="0" smtClean="0"/>
          </a:p>
          <a:p>
            <a:r>
              <a:rPr lang="en-US" dirty="0" smtClean="0"/>
              <a:t>http://images.search.conduit.com/ImagePreview/?q=tutankhamun+tomb+opened&amp;ctid=CT2856415&amp;SearchSource=2&amp;FollowOn=true&amp;PageSource=ImagePreview&amp;start=0&amp;pos=1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29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22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222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526EDFA-7FE0-40FD-8324-D4EBC3E3BF69}" type="slidenum">
              <a:rPr lang="en-US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42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http://www.osirisnet.net/docu/akhenat/e_akhen1.htm</a:t>
            </a:r>
          </a:p>
        </p:txBody>
      </p:sp>
      <p:sp>
        <p:nvSpPr>
          <p:cNvPr id="2242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EC5D417-7FBC-4CEE-B898-DC52CA8A04BA}" type="slidenum">
              <a:rPr lang="en-US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63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263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520FA17-7CDD-46FC-B84F-6179B68194D8}" type="slidenum">
              <a:rPr lang="en-US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83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smtClean="0"/>
              <a:t>Reeves: Akhenaten, p. 100</a:t>
            </a:r>
            <a:endParaRPr lang="en-US" smtClean="0"/>
          </a:p>
        </p:txBody>
      </p:sp>
      <p:sp>
        <p:nvSpPr>
          <p:cNvPr id="2283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8E4652F-309A-46AB-84CF-58D4150288A9}" type="slidenum">
              <a:rPr lang="en-US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04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smtClean="0"/>
              <a:t>Tietze: Amarna, p. 257</a:t>
            </a:r>
            <a:endParaRPr lang="en-US" smtClean="0"/>
          </a:p>
        </p:txBody>
      </p:sp>
      <p:sp>
        <p:nvSpPr>
          <p:cNvPr id="2304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DB23B11-F33E-46F1-948A-1865544C0ED6}" type="slidenum">
              <a:rPr lang="en-US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70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5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http://dlib.etc.ucla.edu/projects/Karnak/assets/media/resources/AtenTemples/highres/ts_s20ba.jpg</a:t>
            </a:r>
          </a:p>
        </p:txBody>
      </p:sp>
      <p:sp>
        <p:nvSpPr>
          <p:cNvPr id="145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16C0E6F-A2BD-40FC-93D5-9A32FE42FC3B}" type="slidenum">
              <a:rPr lang="en-US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91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06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http://commons.wikimedia.org/wiki/File:Gempaaten_talatats.jpg</a:t>
            </a:r>
          </a:p>
        </p:txBody>
      </p:sp>
      <p:sp>
        <p:nvSpPr>
          <p:cNvPr id="2406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428CFCD-A333-40A4-9FFB-372E3B8E9FEF}" type="slidenum">
              <a:rPr lang="en-US">
                <a:solidFill>
                  <a:srgbClr val="000000"/>
                </a:solidFill>
              </a:rPr>
              <a:pPr/>
              <a:t>22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26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smtClean="0"/>
              <a:t>http://upload.wikimedia.org/wikipedia/commons/f/f7/Pharaoh_Akhenaten.jpg</a:t>
            </a:r>
          </a:p>
        </p:txBody>
      </p:sp>
      <p:sp>
        <p:nvSpPr>
          <p:cNvPr id="2426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BBA92C7-D7CC-4205-99AE-E9B00E18E912}" type="slidenum">
              <a:rPr lang="en-GB">
                <a:solidFill>
                  <a:srgbClr val="000000"/>
                </a:solidFill>
              </a:rPr>
              <a:pPr/>
              <a:t>23</a:t>
            </a:fld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14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34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49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http://www.amarnaproject.com/</a:t>
            </a:r>
          </a:p>
        </p:txBody>
      </p:sp>
      <p:sp>
        <p:nvSpPr>
          <p:cNvPr id="2549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4DE482-8E3A-48CE-BCD3-27A281BB14F5}" type="slidenum">
              <a:rPr lang="en-US">
                <a:solidFill>
                  <a:srgbClr val="000000"/>
                </a:solidFill>
              </a:rPr>
              <a:pPr/>
              <a:t>26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16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49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http://www.amarnaproject.com/pages/accessing_the_site/index.shtml</a:t>
            </a:r>
          </a:p>
        </p:txBody>
      </p:sp>
      <p:sp>
        <p:nvSpPr>
          <p:cNvPr id="2949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D4BDC3-60DB-46B5-81E1-1C9A9CA6A483}" type="slidenum">
              <a:rPr lang="en-US">
                <a:solidFill>
                  <a:prstClr val="black"/>
                </a:solidFill>
              </a:rPr>
              <a:pPr/>
              <a:t>28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37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05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4434" name="Rectangle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US" sz="2200" smtClean="0">
                <a:latin typeface="Lucida Grande"/>
                <a:ea typeface="Lucida Grande"/>
                <a:cs typeface="Lucida Grande"/>
                <a:sym typeface="Lucida Grande"/>
              </a:rPr>
              <a:t>LocationsTexts</a:t>
            </a: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90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http://www.amarnaproject.com/pages/amarna_the_place/boundary_stelae/index.shtml</a:t>
            </a:r>
          </a:p>
        </p:txBody>
      </p:sp>
      <p:sp>
        <p:nvSpPr>
          <p:cNvPr id="2990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550572-1DC5-4E7F-8F3A-3215C04C553B}" type="slidenum">
              <a:rPr lang="en-US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39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90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http://www.amarnaproject.com/pages/model_of_the_city/index.shtml</a:t>
            </a:r>
          </a:p>
        </p:txBody>
      </p:sp>
      <p:sp>
        <p:nvSpPr>
          <p:cNvPr id="2590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C58BEEB-366A-454C-9A08-1EEABECB9840}" type="slidenum">
              <a:rPr lang="en-US">
                <a:solidFill>
                  <a:srgbClr val="000000"/>
                </a:solidFill>
              </a:rPr>
              <a:pPr/>
              <a:t>36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11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http://www.amarnaproject.com/pages/amarna_the_place/central_city/index.shtml</a:t>
            </a:r>
          </a:p>
        </p:txBody>
      </p:sp>
      <p:sp>
        <p:nvSpPr>
          <p:cNvPr id="2611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B29ACA9-B95E-4B58-8417-92059B975A69}" type="slidenum">
              <a:rPr lang="en-US">
                <a:solidFill>
                  <a:srgbClr val="000000"/>
                </a:solidFill>
              </a:rPr>
              <a:pPr/>
              <a:t>37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3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73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C2228BB-C07F-4CEE-A4B8-A26BEADFFE0E}" type="slidenum">
              <a:rPr lang="en-GB">
                <a:solidFill>
                  <a:srgbClr val="000000"/>
                </a:solidFill>
              </a:rPr>
              <a:pPr/>
              <a:t>38</a:t>
            </a:fld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7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0818" name="Rectangle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endParaRPr lang="en-US" smtClean="0">
              <a:latin typeface="Helvetica"/>
              <a:ea typeface="Helvetica"/>
              <a:cs typeface="Helvetica"/>
              <a:sym typeface="Helvetica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http://www.squidoo.com/kv62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41</a:t>
            </a:fld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42</a:t>
            </a:fld>
            <a:endParaRPr 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http://www.michellemoran.com/books/heretic/behind-the-story/Horemheb.html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43</a:t>
            </a:fld>
            <a:endParaRPr 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http://prophetess.lstc.edu/~rklein/images/horemheb.jpg</a:t>
            </a:r>
          </a:p>
          <a:p>
            <a:r>
              <a:rPr lang="en-US" dirty="0" smtClean="0"/>
              <a:t>http://www.archaeowiki.org/Image:Restoration_Stela.jpg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F8BDC-4EC2-4609-8AC2-AB8310FE82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AD722-AC3C-408F-8B40-92EA597925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E5EE19-BE19-4C63-A51E-1F4BEB88B2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526B6-E2DA-4942-8231-CF2C34F67E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88C26D-68C9-4E22-B3C7-08D622B6AC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704E1-F537-4E1D-818D-CAEB8117D0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8034F3-37F9-4C46-AC83-61CCE6AE9D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4BDF42-0A07-4ECC-8783-DED2996415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152A6C-C0A3-4806-A703-485BB1A987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2EE498-D5AC-4EEF-A25A-25B174F08C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A6F9B-FAA3-471A-A52C-59FD3AD031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5FE529-9906-4344-B6AC-2FAEE54BF5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C90D9-4A6B-40C9-9747-0DCE90D7A2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9FA76-92B3-4816-8A9A-B136419C55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CC5CA-4A9E-459D-83D9-2D2402A820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7EC3C-1A66-4C70-BD51-6901F3057B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7F5899-4343-49DE-8AE3-922B706E85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6573C-A3B1-41CA-A4A7-0E3F321AC7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0C29E-3317-4430-BD0B-19778623FB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8E50D-814E-49ED-A505-F859F49724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6A938-FD82-4F97-8B10-7CA2D2A004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980DB3-8F8B-4074-99C9-AD4EF40508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3A652-D0D9-4107-8778-EB19EB0BA5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738717-8EAC-4870-B7D6-F560470470F8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B3F34-30AB-4FF1-9222-FEC4334792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EE83FC-FB50-4B94-AEED-B3A3DDABBB7A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C3EFD6-55BE-41F4-AC5B-C863FFA3A2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B7903C-68AA-4303-9441-B2B99B70A1F0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427D8-C5B0-4BD2-8C22-76B441C794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671C5-367C-40F3-8B3B-ACD5ABEF76E1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5D06B9-63CC-460C-90A5-B2C40343425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79A284-984C-47AB-B7FD-8B37459C656D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89D0ED-14A8-42C4-9400-6D6D04964F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C19B63-0566-44F7-9D8E-A0172628072B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539C8-452F-420B-A626-E886761374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86BC35-266B-429E-AAC2-2BA41729D80D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99F1FF-3CAE-4213-B14D-83C813F88A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24D432-2691-4439-B60A-ABB671CAB4F8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843D00-3226-44D6-91CD-6229A5CCEF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0303C8-AD65-4EE2-BF79-8E819C7A5D37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B989C-FA8F-4B39-BBFA-3295A0D86B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B0A28D-0DEC-46A3-9666-366400B19026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63BD3-7E8C-4AAE-93D8-58615ECF5D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9FB0C-3318-4CEF-99E1-47812A08DE71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A049D5-16FB-43A9-ACD2-29CD0F8FBD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B96A11-527D-448E-871F-4F27BF89047B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2700EA-F877-415B-9776-FE557E605A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3E39C-A4A0-42BD-96D6-C3F4E28F1120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862EE9-6CF6-4A6B-8053-BE479080D1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BE1398-1B5B-420D-B343-A480C34FBBA2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0E8999-7F44-4C6B-8E5D-882859522A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E517E4-51F2-43AF-8F98-EB8BC90B862F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192CE3-7EC6-42A5-9DEC-9C96482FC0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C18C31-AABF-4CBD-9AB1-E4A9FDE9FE4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25685A-5275-4658-BEAB-F9D7BB067A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B3B5E6-4335-4A28-A0E5-662E757BF8D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5D2824-264F-4841-A766-8959EB1C65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B2BD0E-8F2C-49DA-A78C-9EA38149B9B4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156CD-8B09-41AF-86C0-CCBDD07CB7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80AED1-8018-4809-B780-FCC0AA68984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9A2933-FC52-4810-84EC-6A0D165C2A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55C3DC-E7D0-4B57-B4B6-B0A30F8D0CB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91E18-3608-4EC5-AD6B-D059E776A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A57F4-7297-4E59-9A0C-4BEC8D9AE8E6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A7C4E-A324-4111-848A-EB4A3B82C3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54D090-377D-4D42-8918-32DBA18B9DE0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4F4574-9E5E-486F-AD01-29722585EE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E00327-2509-4084-9910-11DED167A391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8B808D-5773-4B9F-A769-7A7A501961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C35B51-28A8-4BF4-A2D0-13E44653D06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4DF6BA-CA73-44B6-8F7B-295FA5DC86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684DDA-6B3C-4D2B-BC71-82B202EFE88C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614233-7038-401E-AB12-96339CC613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230260-F2A0-4014-A073-CF40C34CFF8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9E64DD-14FD-4BB4-A382-426DEE6245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117177-8273-46CE-BE7E-9EA4D264963F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3587B-1ADC-431B-ACF4-991ACB67DF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19E4CC-FE20-41C3-91B7-6F254522AA2B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A02F7-FC45-40FE-A935-57F8F212F9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515385-5A8D-4D23-86E4-762D51663C0C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7DF1E1-B35E-4F5E-8FF4-4837D9B50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B0D85E-776C-4045-8A76-D4CE5184167B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CA0167-E6E4-4985-B8AF-347F75CE6B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8C526-BC2F-4A4A-9C6A-FA04CB78390E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4EEC9-085A-4155-B2E1-E063CD5B25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5B965F-6DF6-4161-806A-897AF0B989A8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8E5A9B-7945-458D-8731-0D48A0C6C0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4FD159-7CA1-41EE-B545-D2D081FFAE80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D4312-600D-445C-8925-2654B37097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4782B-771A-4CF6-84EB-8B95FE6F651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85E489-26AD-4017-9790-81EC152958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F653E3-D235-4959-A6D6-42E644D44B3F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91504-8C4D-4DE9-82FB-5271DF3B35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973448-D6AD-4897-9C9F-A7C40A734C2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4BAE4-A2C1-4B4B-B129-79F5F2070F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3559A1-9B5C-4819-8722-D32DB77394D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F911D-D152-4E94-A7D8-E55B11BA0D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67564D-AFB7-40F6-8993-34DA786A9E2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30D85E-D66D-41F1-8A43-E677622581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51BF0-8177-425E-B7D6-959068B7910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8E772-728C-4A5C-A800-7B4D2F6B45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47C49-0F54-4670-80BC-69E29333508A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D91CC-CA8D-4BC7-B0D2-A8939F3477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A0D4F-2F0F-4B5C-BE7A-D7BFA78127B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5F592-F070-45C8-BE35-CF3758FE3E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CCFCA-C442-4D85-B9E3-5FBD144D3B8E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38F12A-A1AE-41B7-AA38-5617D6B25A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369D2-D354-4A20-B55E-4C0CF7C170BB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3B0106-2986-4344-861C-2B0E5FC3E5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371D6C-4940-420C-8F62-CDC9367E5DD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D61E90-792F-4283-AFB7-C83AF626DA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77D58-04F8-426F-B9AF-934ACB61F86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78C801-8EA3-474E-8562-112668DB92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BB520-A1BA-48E9-AED3-71B30AD4CA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E1C5A0-182C-49F0-B581-4D9F09F299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F2337-E857-4D13-9ED3-89E3484957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980245-8141-4B43-AA4F-E390A17462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832CF-2A90-4C66-9C1D-02018142D9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8E358-6AA6-4A7D-901E-0A1FCD3348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0B2BC5-BA7E-4B21-B12A-62827491E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AC5983-DDE1-4912-B438-B98935AE1C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12EF4-3EF5-4E5F-A467-A2F69ABCD7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868137-C22C-436D-A5D2-D06FC4C24E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C4BEEC-DA2C-4102-BBA2-FA05D9E0C9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4552C-BE8A-42EC-A74B-2B4DFE4864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E7E7-6DD0-4E9B-8834-2EFCB92196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D758FF-F2F0-4C30-914C-43875791AD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E5066-2279-4A30-B571-AA447BA957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52D3B0-9A6A-481D-8EBA-1F0986ADB6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8F0FAF-DACA-438B-B562-897DC74832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4C572C-4F38-4539-AA9D-737D3B6CB7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CCB33-8E2B-4E90-80DB-187272A17E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790F9-9881-4AA2-86F4-8DEA18EB12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5CAEB9-21BB-4832-A034-FE5E2FA4D1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514D94-5631-4AFF-BF35-36B9E845E5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6B3C1C-8640-4F88-AEDB-B418908626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40348F-5394-4318-BD30-A9DAF34AA7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07511-431E-4963-BC63-E1EBDAC48083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99269-C220-4BCD-976D-5CAE7290B1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2D1105-C11B-41CE-8404-08DC80DE2E9F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8132E1-8CDC-46EE-B9EE-CFD252123A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D3E07-895F-4159-B7D7-CE6AFD4B1F7E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EF101-4BAB-46D7-BE8B-085DE5731C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0E5D2C-D543-4EFC-B1EE-8B193920DC31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85BCF-88AA-412F-B44E-F93277BCCE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D9E8A-23B1-47F9-B239-9BA7FD592D66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B794CD-8B3F-4F6E-A8EC-A71262A941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52E94-2BAF-466C-A482-C8060EFB7D14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A4BFFB-0BC2-4583-A25E-4510127362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8135D-BD86-44CC-8286-0E8DB759D3EE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856C61-7CDB-4493-97AD-2E704F5C55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C11286-9E9F-43DE-A91F-7D5D17090E21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93963-1561-42DC-9577-784355B74A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9ADE-8984-4295-936B-870E87087D90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95C516-4342-4406-971B-7F2CB8ECA2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5971A1-1B1B-4CC0-8C45-6B4B9172769C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D7170-082F-45F4-8034-056F902D8E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C468EA-499B-47FB-8F24-4BC5DB1C06C9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06D37-E2CC-4538-93C1-4A4B25C3B2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7F9AC4-084D-45BC-ACFF-5E655EDEEF8D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348D48-B931-4C63-8431-0F629A977E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A7D74-4062-42C5-9807-4DA770D77527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218BDA-F08F-4755-946E-15A604F49D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33D892-4D53-4FE5-BEA1-03AB9813C119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9ABEE-E61B-4FB7-9303-E0976679A3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DEFAD5-89A9-4D2F-BFD3-2C37637CC929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8BD797-2EAC-4462-9E3E-FA5761C737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7761D1-B665-4B88-94B4-1E20D75F4F41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D26AA-BDDB-4C2B-B73B-10938D94D4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36DEFB-35D5-4EB3-9BBC-5C5BDA6F0DD6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29D3D-14D2-48B7-A7B2-7309373C3F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7DCF9-09CE-4220-86F1-77951F7FD9C4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2F957-5E97-45E7-BB75-E81ED72594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B9A41E-0AB2-462F-B73E-D75276A2084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05545-D9CC-494A-9228-E48AD028FE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06EF4-6917-477C-A62E-CD3A2E751150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375BB-76F1-479E-8779-58258A35C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02AFC-04A2-492F-89A8-C4F7BBA22D68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D9026-3DE6-444A-86B0-C5F52FE20A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9884BD-70EB-4E90-A6B1-97C00F87466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010E18-3A3E-4A6B-A918-CD8850FA85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2683E-0EA3-463F-A990-0B7E3590D7CD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B002BF-23DB-4C8C-9088-78E9450888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14F22A-4D13-41C3-905A-89D79F32D1C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5BE19-CEC4-4B72-8994-1153345084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EBB504-8A96-423E-B5A5-87E02272369B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20FE38-BDD9-4668-A6D6-B0CCBD7398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A3D11-2628-4774-BD5D-2328B484384C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010A6-0B80-46B3-8516-45438E8ED8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69803D-37BC-4DC9-86D1-3CEC4425602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824DE6-E88B-4D1A-B18F-9E6765E5CA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97C357-5416-492B-90F8-E3D1D442476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288741-D1EF-4255-BA9A-A4AD8FF4D9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3D0E83-E325-4238-9E0F-FF342C83664F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36B4F2-5570-40E7-AFBF-AE1C135BF8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574195-A6E6-4E7D-AF16-3B30D137BED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3A4900-80D5-4F64-83B3-D031D61451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2954D6-C823-4498-9D55-BE1BEEE734E2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D3F8DD-062E-4994-B732-8ED0F5A208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DC819-331C-4C4F-9C7B-866F9B9E86AD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444A3-88DA-4E33-B624-09B1067956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4D505D-0A56-45F9-B38F-47744E945A1B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32D9B4-E7C2-4272-A404-719EDB2C22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F28B3B-3CE3-459E-A1DE-2A964C2FCDED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9F3DD1-69B7-46D5-B1D7-2D6C56889B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85B0AB-9871-4E12-8E84-A4E477A30EEC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E5453-6DE8-47BA-8F0B-132A0A8F2E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DAF19-957F-44CF-91D0-C200F7E84804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A4557-700A-49C5-9525-6EB0FEEB22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80867-FB66-4C78-96B7-0C86E088D0F1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BD1436-A2B9-4D89-8FC5-067619BBF5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CF9859-0F45-42C9-BC17-F559D37E76FB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ECB770-9105-40EB-94A7-6D6B75D89B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E23FC2-0F2E-4BC5-873A-33C3BE707457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B8202-E737-46E2-94F3-02F2E57B94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D9DCC-E885-43A3-870A-81B75C60DA3F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FBFD5-B7DC-4610-8F9A-676887CC16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C58AFF-14F3-4786-9879-4279DCF4F829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77FE16-0F08-4C14-9847-6D941390FF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A049E-29F0-4F37-B947-39760AA25D5F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859E5-27AC-41B3-A20C-9150DD16C1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E27C9-EB46-45CA-9260-A3AD16E02A14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EA697E-C921-4729-88F2-FE92A9BE83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C3EC37-18A7-4263-AB4E-709ACBE3ED9E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01940-D68A-480B-AF6D-39D321E158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E43C0-331A-4E06-A850-7E745FCBE734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78ABEA-7CC9-43EA-A71C-9DEFEEC180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0CF22-3875-4ACB-8921-3DDE3A7D03C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210FF-444A-4CE6-9898-91965B0FC1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509CF1-BE87-4667-B3DF-836D7EF9D5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3923F8-9050-4B92-B29E-C81AE1B0B3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61759D-7957-4BD6-8D1C-5CF1CC2B98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71C56D-72CB-4D83-B145-37AEF7C474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B83CB7-327C-478A-ACC2-63B46A24FE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042766-C03A-463E-B525-898B428E84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4672E0-5BE6-4929-8BBD-2D1706D451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8001E5-03B0-4A1B-AB6F-642A00D12F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D383D-F08F-4C70-BF95-1250B2EBCA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23F3A-F35E-48F3-8F0D-30FDF0CA50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2CAC11-0890-426B-BD1E-F19D0E0CF208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533B7-AA2A-4B76-B435-375284E861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C8DBD-6E53-49A3-A8A6-7F6AE745865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7AB351-B72F-4EAE-8569-E8CE4AC66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D9C69-2D6A-4834-AC41-B52A804D9EB2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94C87-6ECE-4000-B048-E6193BF3AC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C4662-B4B6-4DD8-9C9D-5D64871FA5B8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D5598F-CF8C-4441-963D-D92CC05FC9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FFF3B-7D56-462A-98C7-6F1170D5362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7A54CB-1AF0-489D-8847-E1C31A2175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E6505-34D7-40F7-8D8A-8B1D3DB354B8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3EA9CD-8AAC-4860-809C-8137B7F7FB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60932-A683-4078-AD16-5B746B3E626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4E8567-2753-40A0-83B1-D4089A40C7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5C1A35-7F9E-40DB-A937-1B15800D9976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4BF61-323A-4E42-A182-ADC6EE8ED9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D9B60-A1EB-456A-91B3-AD6E0AF503C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FB6F78-4873-4A33-AEE6-8A7250C2F9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9DFCAB-2821-4FF9-BFBB-10BC2EF55EC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4F850-8D3C-4378-AF19-D24DFB2DA2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824C66-695F-4D62-8198-5909C0AFCA23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3BD752-3198-477A-9675-AC7C2C41EA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0CAAB8-92F6-4C36-A7F2-22A8D6A6B79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2EA01D-A315-4C94-B688-159140C43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A87EE-708C-4C68-B9C1-3F37BE47AB0F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5819A1-49A4-4E2D-A3C3-02E62E626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19D691-FD26-43BE-BBF9-56AF58ECAC36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CAE9A-0ED5-45EA-8348-0155F20B31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63E85B-4C39-4D10-9D3F-5189B14CC580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0E6C8C-07AA-4C4F-ADC1-B5BDAA43AA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1FBF0E-32FB-4112-895C-6561D9B14A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DC4373-97B3-4044-A79D-C0A3811CDE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DD427-69AA-4AE9-97A8-7008B65C61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B40DA-A250-42F6-B9A7-74945EED96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CE60FA-1F1C-4035-B4C5-41A1EBF153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A3B75B-18B4-45DC-877B-47683D53FF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558CF9-0AF5-4FDC-AB98-39EEBCBDC1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4FCBB5-FCD0-49E4-8F07-FABD18B4F7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BF0171-F072-4DD5-8402-B216D69A05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207BE-2E40-4140-9681-AA0A5E2A3F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CAF9C-678F-4112-AC0C-8DEE34E56E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AE1A9-69EA-4B5A-B05A-BD632C3D3C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7.xml"/><Relationship Id="rId7" Type="http://schemas.openxmlformats.org/officeDocument/2006/relationships/slideLayout" Target="../slideLayouts/slideLayout71.xml"/><Relationship Id="rId12" Type="http://schemas.openxmlformats.org/officeDocument/2006/relationships/slideLayout" Target="../slideLayouts/slideLayout76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slideLayout" Target="../slideLayouts/slideLayout102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1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106.xml"/><Relationship Id="rId7" Type="http://schemas.openxmlformats.org/officeDocument/2006/relationships/slideLayout" Target="../slideLayouts/slideLayout110.xml"/><Relationship Id="rId12" Type="http://schemas.openxmlformats.org/officeDocument/2006/relationships/slideLayout" Target="../slideLayouts/slideLayout115.xml"/><Relationship Id="rId2" Type="http://schemas.openxmlformats.org/officeDocument/2006/relationships/slideLayout" Target="../slideLayouts/slideLayout105.xml"/><Relationship Id="rId1" Type="http://schemas.openxmlformats.org/officeDocument/2006/relationships/slideLayout" Target="../slideLayouts/slideLayout104.xml"/><Relationship Id="rId6" Type="http://schemas.openxmlformats.org/officeDocument/2006/relationships/slideLayout" Target="../slideLayouts/slideLayout109.xml"/><Relationship Id="rId11" Type="http://schemas.openxmlformats.org/officeDocument/2006/relationships/slideLayout" Target="../slideLayouts/slideLayout114.xml"/><Relationship Id="rId5" Type="http://schemas.openxmlformats.org/officeDocument/2006/relationships/slideLayout" Target="../slideLayouts/slideLayout108.xml"/><Relationship Id="rId10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107.xml"/><Relationship Id="rId9" Type="http://schemas.openxmlformats.org/officeDocument/2006/relationships/slideLayout" Target="../slideLayouts/slideLayout112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3.xml"/><Relationship Id="rId3" Type="http://schemas.openxmlformats.org/officeDocument/2006/relationships/slideLayout" Target="../slideLayouts/slideLayout118.xml"/><Relationship Id="rId7" Type="http://schemas.openxmlformats.org/officeDocument/2006/relationships/slideLayout" Target="../slideLayouts/slideLayout122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17.xml"/><Relationship Id="rId1" Type="http://schemas.openxmlformats.org/officeDocument/2006/relationships/slideLayout" Target="../slideLayouts/slideLayout116.xml"/><Relationship Id="rId6" Type="http://schemas.openxmlformats.org/officeDocument/2006/relationships/slideLayout" Target="../slideLayouts/slideLayout121.xml"/><Relationship Id="rId11" Type="http://schemas.openxmlformats.org/officeDocument/2006/relationships/slideLayout" Target="../slideLayouts/slideLayout126.xml"/><Relationship Id="rId5" Type="http://schemas.openxmlformats.org/officeDocument/2006/relationships/slideLayout" Target="../slideLayouts/slideLayout120.xml"/><Relationship Id="rId10" Type="http://schemas.openxmlformats.org/officeDocument/2006/relationships/slideLayout" Target="../slideLayouts/slideLayout125.xml"/><Relationship Id="rId4" Type="http://schemas.openxmlformats.org/officeDocument/2006/relationships/slideLayout" Target="../slideLayouts/slideLayout119.xml"/><Relationship Id="rId9" Type="http://schemas.openxmlformats.org/officeDocument/2006/relationships/slideLayout" Target="../slideLayouts/slideLayout124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4.xml"/><Relationship Id="rId13" Type="http://schemas.openxmlformats.org/officeDocument/2006/relationships/slideLayout" Target="../slideLayouts/slideLayout139.xml"/><Relationship Id="rId3" Type="http://schemas.openxmlformats.org/officeDocument/2006/relationships/slideLayout" Target="../slideLayouts/slideLayout129.xml"/><Relationship Id="rId7" Type="http://schemas.openxmlformats.org/officeDocument/2006/relationships/slideLayout" Target="../slideLayouts/slideLayout133.xml"/><Relationship Id="rId12" Type="http://schemas.openxmlformats.org/officeDocument/2006/relationships/slideLayout" Target="../slideLayouts/slideLayout138.xml"/><Relationship Id="rId2" Type="http://schemas.openxmlformats.org/officeDocument/2006/relationships/slideLayout" Target="../slideLayouts/slideLayout128.xml"/><Relationship Id="rId16" Type="http://schemas.openxmlformats.org/officeDocument/2006/relationships/theme" Target="../theme/theme11.xml"/><Relationship Id="rId1" Type="http://schemas.openxmlformats.org/officeDocument/2006/relationships/slideLayout" Target="../slideLayouts/slideLayout127.xml"/><Relationship Id="rId6" Type="http://schemas.openxmlformats.org/officeDocument/2006/relationships/slideLayout" Target="../slideLayouts/slideLayout132.xml"/><Relationship Id="rId11" Type="http://schemas.openxmlformats.org/officeDocument/2006/relationships/slideLayout" Target="../slideLayouts/slideLayout137.xml"/><Relationship Id="rId5" Type="http://schemas.openxmlformats.org/officeDocument/2006/relationships/slideLayout" Target="../slideLayouts/slideLayout131.xml"/><Relationship Id="rId15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36.xml"/><Relationship Id="rId4" Type="http://schemas.openxmlformats.org/officeDocument/2006/relationships/slideLayout" Target="../slideLayouts/slideLayout130.xml"/><Relationship Id="rId9" Type="http://schemas.openxmlformats.org/officeDocument/2006/relationships/slideLayout" Target="../slideLayouts/slideLayout135.xml"/><Relationship Id="rId14" Type="http://schemas.openxmlformats.org/officeDocument/2006/relationships/slideLayout" Target="../slideLayouts/slideLayout140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9.xml"/><Relationship Id="rId13" Type="http://schemas.openxmlformats.org/officeDocument/2006/relationships/slideLayout" Target="../slideLayouts/slideLayout154.xml"/><Relationship Id="rId3" Type="http://schemas.openxmlformats.org/officeDocument/2006/relationships/slideLayout" Target="../slideLayouts/slideLayout144.xml"/><Relationship Id="rId7" Type="http://schemas.openxmlformats.org/officeDocument/2006/relationships/slideLayout" Target="../slideLayouts/slideLayout148.xml"/><Relationship Id="rId12" Type="http://schemas.openxmlformats.org/officeDocument/2006/relationships/slideLayout" Target="../slideLayouts/slideLayout153.xml"/><Relationship Id="rId2" Type="http://schemas.openxmlformats.org/officeDocument/2006/relationships/slideLayout" Target="../slideLayouts/slideLayout143.xml"/><Relationship Id="rId16" Type="http://schemas.openxmlformats.org/officeDocument/2006/relationships/theme" Target="../theme/theme12.xml"/><Relationship Id="rId1" Type="http://schemas.openxmlformats.org/officeDocument/2006/relationships/slideLayout" Target="../slideLayouts/slideLayout142.xml"/><Relationship Id="rId6" Type="http://schemas.openxmlformats.org/officeDocument/2006/relationships/slideLayout" Target="../slideLayouts/slideLayout147.xml"/><Relationship Id="rId11" Type="http://schemas.openxmlformats.org/officeDocument/2006/relationships/slideLayout" Target="../slideLayouts/slideLayout152.xml"/><Relationship Id="rId5" Type="http://schemas.openxmlformats.org/officeDocument/2006/relationships/slideLayout" Target="../slideLayouts/slideLayout146.xml"/><Relationship Id="rId15" Type="http://schemas.openxmlformats.org/officeDocument/2006/relationships/slideLayout" Target="../slideLayouts/slideLayout156.xml"/><Relationship Id="rId10" Type="http://schemas.openxmlformats.org/officeDocument/2006/relationships/slideLayout" Target="../slideLayouts/slideLayout151.xml"/><Relationship Id="rId4" Type="http://schemas.openxmlformats.org/officeDocument/2006/relationships/slideLayout" Target="../slideLayouts/slideLayout145.xml"/><Relationship Id="rId9" Type="http://schemas.openxmlformats.org/officeDocument/2006/relationships/slideLayout" Target="../slideLayouts/slideLayout150.xml"/><Relationship Id="rId14" Type="http://schemas.openxmlformats.org/officeDocument/2006/relationships/slideLayout" Target="../slideLayouts/slideLayout155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4.xml"/><Relationship Id="rId13" Type="http://schemas.openxmlformats.org/officeDocument/2006/relationships/slideLayout" Target="../slideLayouts/slideLayout169.xml"/><Relationship Id="rId3" Type="http://schemas.openxmlformats.org/officeDocument/2006/relationships/slideLayout" Target="../slideLayouts/slideLayout159.xml"/><Relationship Id="rId7" Type="http://schemas.openxmlformats.org/officeDocument/2006/relationships/slideLayout" Target="../slideLayouts/slideLayout163.xml"/><Relationship Id="rId12" Type="http://schemas.openxmlformats.org/officeDocument/2006/relationships/slideLayout" Target="../slideLayouts/slideLayout168.xml"/><Relationship Id="rId2" Type="http://schemas.openxmlformats.org/officeDocument/2006/relationships/slideLayout" Target="../slideLayouts/slideLayout158.xml"/><Relationship Id="rId16" Type="http://schemas.openxmlformats.org/officeDocument/2006/relationships/theme" Target="../theme/theme13.xml"/><Relationship Id="rId1" Type="http://schemas.openxmlformats.org/officeDocument/2006/relationships/slideLayout" Target="../slideLayouts/slideLayout157.xml"/><Relationship Id="rId6" Type="http://schemas.openxmlformats.org/officeDocument/2006/relationships/slideLayout" Target="../slideLayouts/slideLayout162.xml"/><Relationship Id="rId11" Type="http://schemas.openxmlformats.org/officeDocument/2006/relationships/slideLayout" Target="../slideLayouts/slideLayout167.xml"/><Relationship Id="rId5" Type="http://schemas.openxmlformats.org/officeDocument/2006/relationships/slideLayout" Target="../slideLayouts/slideLayout161.xml"/><Relationship Id="rId15" Type="http://schemas.openxmlformats.org/officeDocument/2006/relationships/slideLayout" Target="../slideLayouts/slideLayout171.xml"/><Relationship Id="rId10" Type="http://schemas.openxmlformats.org/officeDocument/2006/relationships/slideLayout" Target="../slideLayouts/slideLayout166.xml"/><Relationship Id="rId4" Type="http://schemas.openxmlformats.org/officeDocument/2006/relationships/slideLayout" Target="../slideLayouts/slideLayout160.xml"/><Relationship Id="rId9" Type="http://schemas.openxmlformats.org/officeDocument/2006/relationships/slideLayout" Target="../slideLayouts/slideLayout165.xml"/><Relationship Id="rId14" Type="http://schemas.openxmlformats.org/officeDocument/2006/relationships/slideLayout" Target="../slideLayouts/slideLayout170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9.xml"/><Relationship Id="rId13" Type="http://schemas.openxmlformats.org/officeDocument/2006/relationships/theme" Target="../theme/theme14.xml"/><Relationship Id="rId3" Type="http://schemas.openxmlformats.org/officeDocument/2006/relationships/slideLayout" Target="../slideLayouts/slideLayout174.xml"/><Relationship Id="rId7" Type="http://schemas.openxmlformats.org/officeDocument/2006/relationships/slideLayout" Target="../slideLayouts/slideLayout178.xml"/><Relationship Id="rId12" Type="http://schemas.openxmlformats.org/officeDocument/2006/relationships/slideLayout" Target="../slideLayouts/slideLayout183.xml"/><Relationship Id="rId2" Type="http://schemas.openxmlformats.org/officeDocument/2006/relationships/slideLayout" Target="../slideLayouts/slideLayout173.xml"/><Relationship Id="rId1" Type="http://schemas.openxmlformats.org/officeDocument/2006/relationships/slideLayout" Target="../slideLayouts/slideLayout172.xml"/><Relationship Id="rId6" Type="http://schemas.openxmlformats.org/officeDocument/2006/relationships/slideLayout" Target="../slideLayouts/slideLayout177.xml"/><Relationship Id="rId11" Type="http://schemas.openxmlformats.org/officeDocument/2006/relationships/slideLayout" Target="../slideLayouts/slideLayout182.xml"/><Relationship Id="rId5" Type="http://schemas.openxmlformats.org/officeDocument/2006/relationships/slideLayout" Target="../slideLayouts/slideLayout176.xml"/><Relationship Id="rId10" Type="http://schemas.openxmlformats.org/officeDocument/2006/relationships/slideLayout" Target="../slideLayouts/slideLayout181.xml"/><Relationship Id="rId4" Type="http://schemas.openxmlformats.org/officeDocument/2006/relationships/slideLayout" Target="../slideLayouts/slideLayout175.xml"/><Relationship Id="rId9" Type="http://schemas.openxmlformats.org/officeDocument/2006/relationships/slideLayout" Target="../slideLayouts/slideLayout18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1.xml"/><Relationship Id="rId13" Type="http://schemas.openxmlformats.org/officeDocument/2006/relationships/theme" Target="../theme/theme15.xml"/><Relationship Id="rId3" Type="http://schemas.openxmlformats.org/officeDocument/2006/relationships/slideLayout" Target="../slideLayouts/slideLayout186.xml"/><Relationship Id="rId7" Type="http://schemas.openxmlformats.org/officeDocument/2006/relationships/slideLayout" Target="../slideLayouts/slideLayout190.xml"/><Relationship Id="rId12" Type="http://schemas.openxmlformats.org/officeDocument/2006/relationships/slideLayout" Target="../slideLayouts/slideLayout195.xml"/><Relationship Id="rId2" Type="http://schemas.openxmlformats.org/officeDocument/2006/relationships/slideLayout" Target="../slideLayouts/slideLayout185.xml"/><Relationship Id="rId1" Type="http://schemas.openxmlformats.org/officeDocument/2006/relationships/slideLayout" Target="../slideLayouts/slideLayout184.xml"/><Relationship Id="rId6" Type="http://schemas.openxmlformats.org/officeDocument/2006/relationships/slideLayout" Target="../slideLayouts/slideLayout189.xml"/><Relationship Id="rId11" Type="http://schemas.openxmlformats.org/officeDocument/2006/relationships/slideLayout" Target="../slideLayouts/slideLayout194.xml"/><Relationship Id="rId5" Type="http://schemas.openxmlformats.org/officeDocument/2006/relationships/slideLayout" Target="../slideLayouts/slideLayout188.xml"/><Relationship Id="rId10" Type="http://schemas.openxmlformats.org/officeDocument/2006/relationships/slideLayout" Target="../slideLayouts/slideLayout193.xml"/><Relationship Id="rId4" Type="http://schemas.openxmlformats.org/officeDocument/2006/relationships/slideLayout" Target="../slideLayouts/slideLayout187.xml"/><Relationship Id="rId9" Type="http://schemas.openxmlformats.org/officeDocument/2006/relationships/slideLayout" Target="../slideLayouts/slideLayout192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3.xml"/><Relationship Id="rId13" Type="http://schemas.openxmlformats.org/officeDocument/2006/relationships/slideLayout" Target="../slideLayouts/slideLayout208.xml"/><Relationship Id="rId3" Type="http://schemas.openxmlformats.org/officeDocument/2006/relationships/slideLayout" Target="../slideLayouts/slideLayout198.xml"/><Relationship Id="rId7" Type="http://schemas.openxmlformats.org/officeDocument/2006/relationships/slideLayout" Target="../slideLayouts/slideLayout202.xml"/><Relationship Id="rId12" Type="http://schemas.openxmlformats.org/officeDocument/2006/relationships/slideLayout" Target="../slideLayouts/slideLayout207.xml"/><Relationship Id="rId2" Type="http://schemas.openxmlformats.org/officeDocument/2006/relationships/slideLayout" Target="../slideLayouts/slideLayout197.xml"/><Relationship Id="rId16" Type="http://schemas.openxmlformats.org/officeDocument/2006/relationships/theme" Target="../theme/theme16.xml"/><Relationship Id="rId1" Type="http://schemas.openxmlformats.org/officeDocument/2006/relationships/slideLayout" Target="../slideLayouts/slideLayout196.xml"/><Relationship Id="rId6" Type="http://schemas.openxmlformats.org/officeDocument/2006/relationships/slideLayout" Target="../slideLayouts/slideLayout201.xml"/><Relationship Id="rId11" Type="http://schemas.openxmlformats.org/officeDocument/2006/relationships/slideLayout" Target="../slideLayouts/slideLayout206.xml"/><Relationship Id="rId5" Type="http://schemas.openxmlformats.org/officeDocument/2006/relationships/slideLayout" Target="../slideLayouts/slideLayout200.xml"/><Relationship Id="rId15" Type="http://schemas.openxmlformats.org/officeDocument/2006/relationships/slideLayout" Target="../slideLayouts/slideLayout210.xml"/><Relationship Id="rId10" Type="http://schemas.openxmlformats.org/officeDocument/2006/relationships/slideLayout" Target="../slideLayouts/slideLayout205.xml"/><Relationship Id="rId4" Type="http://schemas.openxmlformats.org/officeDocument/2006/relationships/slideLayout" Target="../slideLayouts/slideLayout199.xml"/><Relationship Id="rId9" Type="http://schemas.openxmlformats.org/officeDocument/2006/relationships/slideLayout" Target="../slideLayouts/slideLayout204.xml"/><Relationship Id="rId14" Type="http://schemas.openxmlformats.org/officeDocument/2006/relationships/slideLayout" Target="../slideLayouts/slideLayout20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8.xml"/><Relationship Id="rId13" Type="http://schemas.openxmlformats.org/officeDocument/2006/relationships/slideLayout" Target="../slideLayouts/slideLayout223.xml"/><Relationship Id="rId3" Type="http://schemas.openxmlformats.org/officeDocument/2006/relationships/slideLayout" Target="../slideLayouts/slideLayout213.xml"/><Relationship Id="rId7" Type="http://schemas.openxmlformats.org/officeDocument/2006/relationships/slideLayout" Target="../slideLayouts/slideLayout217.xml"/><Relationship Id="rId12" Type="http://schemas.openxmlformats.org/officeDocument/2006/relationships/slideLayout" Target="../slideLayouts/slideLayout222.xml"/><Relationship Id="rId2" Type="http://schemas.openxmlformats.org/officeDocument/2006/relationships/slideLayout" Target="../slideLayouts/slideLayout212.xml"/><Relationship Id="rId16" Type="http://schemas.openxmlformats.org/officeDocument/2006/relationships/theme" Target="../theme/theme17.xml"/><Relationship Id="rId1" Type="http://schemas.openxmlformats.org/officeDocument/2006/relationships/slideLayout" Target="../slideLayouts/slideLayout211.xml"/><Relationship Id="rId6" Type="http://schemas.openxmlformats.org/officeDocument/2006/relationships/slideLayout" Target="../slideLayouts/slideLayout216.xml"/><Relationship Id="rId11" Type="http://schemas.openxmlformats.org/officeDocument/2006/relationships/slideLayout" Target="../slideLayouts/slideLayout221.xml"/><Relationship Id="rId5" Type="http://schemas.openxmlformats.org/officeDocument/2006/relationships/slideLayout" Target="../slideLayouts/slideLayout215.xml"/><Relationship Id="rId15" Type="http://schemas.openxmlformats.org/officeDocument/2006/relationships/slideLayout" Target="../slideLayouts/slideLayout225.xml"/><Relationship Id="rId10" Type="http://schemas.openxmlformats.org/officeDocument/2006/relationships/slideLayout" Target="../slideLayouts/slideLayout220.xml"/><Relationship Id="rId4" Type="http://schemas.openxmlformats.org/officeDocument/2006/relationships/slideLayout" Target="../slideLayouts/slideLayout214.xml"/><Relationship Id="rId9" Type="http://schemas.openxmlformats.org/officeDocument/2006/relationships/slideLayout" Target="../slideLayouts/slideLayout219.xml"/><Relationship Id="rId14" Type="http://schemas.openxmlformats.org/officeDocument/2006/relationships/slideLayout" Target="../slideLayouts/slideLayout224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3.xml"/><Relationship Id="rId13" Type="http://schemas.openxmlformats.org/officeDocument/2006/relationships/slideLayout" Target="../slideLayouts/slideLayout238.xml"/><Relationship Id="rId3" Type="http://schemas.openxmlformats.org/officeDocument/2006/relationships/slideLayout" Target="../slideLayouts/slideLayout228.xml"/><Relationship Id="rId7" Type="http://schemas.openxmlformats.org/officeDocument/2006/relationships/slideLayout" Target="../slideLayouts/slideLayout232.xml"/><Relationship Id="rId12" Type="http://schemas.openxmlformats.org/officeDocument/2006/relationships/slideLayout" Target="../slideLayouts/slideLayout237.xml"/><Relationship Id="rId2" Type="http://schemas.openxmlformats.org/officeDocument/2006/relationships/slideLayout" Target="../slideLayouts/slideLayout227.xml"/><Relationship Id="rId16" Type="http://schemas.openxmlformats.org/officeDocument/2006/relationships/theme" Target="../theme/theme18.xml"/><Relationship Id="rId1" Type="http://schemas.openxmlformats.org/officeDocument/2006/relationships/slideLayout" Target="../slideLayouts/slideLayout226.xml"/><Relationship Id="rId6" Type="http://schemas.openxmlformats.org/officeDocument/2006/relationships/slideLayout" Target="../slideLayouts/slideLayout231.xml"/><Relationship Id="rId11" Type="http://schemas.openxmlformats.org/officeDocument/2006/relationships/slideLayout" Target="../slideLayouts/slideLayout236.xml"/><Relationship Id="rId5" Type="http://schemas.openxmlformats.org/officeDocument/2006/relationships/slideLayout" Target="../slideLayouts/slideLayout230.xml"/><Relationship Id="rId15" Type="http://schemas.openxmlformats.org/officeDocument/2006/relationships/slideLayout" Target="../slideLayouts/slideLayout240.xml"/><Relationship Id="rId10" Type="http://schemas.openxmlformats.org/officeDocument/2006/relationships/slideLayout" Target="../slideLayouts/slideLayout235.xml"/><Relationship Id="rId4" Type="http://schemas.openxmlformats.org/officeDocument/2006/relationships/slideLayout" Target="../slideLayouts/slideLayout229.xml"/><Relationship Id="rId9" Type="http://schemas.openxmlformats.org/officeDocument/2006/relationships/slideLayout" Target="../slideLayouts/slideLayout234.xml"/><Relationship Id="rId14" Type="http://schemas.openxmlformats.org/officeDocument/2006/relationships/slideLayout" Target="../slideLayouts/slideLayout23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8.xml"/><Relationship Id="rId13" Type="http://schemas.openxmlformats.org/officeDocument/2006/relationships/theme" Target="../theme/theme19.xml"/><Relationship Id="rId3" Type="http://schemas.openxmlformats.org/officeDocument/2006/relationships/slideLayout" Target="../slideLayouts/slideLayout243.xml"/><Relationship Id="rId7" Type="http://schemas.openxmlformats.org/officeDocument/2006/relationships/slideLayout" Target="../slideLayouts/slideLayout247.xml"/><Relationship Id="rId12" Type="http://schemas.openxmlformats.org/officeDocument/2006/relationships/slideLayout" Target="../slideLayouts/slideLayout252.xml"/><Relationship Id="rId2" Type="http://schemas.openxmlformats.org/officeDocument/2006/relationships/slideLayout" Target="../slideLayouts/slideLayout242.xml"/><Relationship Id="rId1" Type="http://schemas.openxmlformats.org/officeDocument/2006/relationships/slideLayout" Target="../slideLayouts/slideLayout241.xml"/><Relationship Id="rId6" Type="http://schemas.openxmlformats.org/officeDocument/2006/relationships/slideLayout" Target="../slideLayouts/slideLayout246.xml"/><Relationship Id="rId11" Type="http://schemas.openxmlformats.org/officeDocument/2006/relationships/slideLayout" Target="../slideLayouts/slideLayout251.xml"/><Relationship Id="rId5" Type="http://schemas.openxmlformats.org/officeDocument/2006/relationships/slideLayout" Target="../slideLayouts/slideLayout245.xml"/><Relationship Id="rId10" Type="http://schemas.openxmlformats.org/officeDocument/2006/relationships/slideLayout" Target="../slideLayouts/slideLayout250.xml"/><Relationship Id="rId4" Type="http://schemas.openxmlformats.org/officeDocument/2006/relationships/slideLayout" Target="../slideLayouts/slideLayout244.xml"/><Relationship Id="rId9" Type="http://schemas.openxmlformats.org/officeDocument/2006/relationships/slideLayout" Target="../slideLayouts/slideLayout249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0.xml"/><Relationship Id="rId13" Type="http://schemas.openxmlformats.org/officeDocument/2006/relationships/slideLayout" Target="../slideLayouts/slideLayout265.xml"/><Relationship Id="rId3" Type="http://schemas.openxmlformats.org/officeDocument/2006/relationships/slideLayout" Target="../slideLayouts/slideLayout255.xml"/><Relationship Id="rId7" Type="http://schemas.openxmlformats.org/officeDocument/2006/relationships/slideLayout" Target="../slideLayouts/slideLayout259.xml"/><Relationship Id="rId12" Type="http://schemas.openxmlformats.org/officeDocument/2006/relationships/slideLayout" Target="../slideLayouts/slideLayout264.xml"/><Relationship Id="rId2" Type="http://schemas.openxmlformats.org/officeDocument/2006/relationships/slideLayout" Target="../slideLayouts/slideLayout254.xml"/><Relationship Id="rId16" Type="http://schemas.openxmlformats.org/officeDocument/2006/relationships/theme" Target="../theme/theme20.xml"/><Relationship Id="rId1" Type="http://schemas.openxmlformats.org/officeDocument/2006/relationships/slideLayout" Target="../slideLayouts/slideLayout253.xml"/><Relationship Id="rId6" Type="http://schemas.openxmlformats.org/officeDocument/2006/relationships/slideLayout" Target="../slideLayouts/slideLayout258.xml"/><Relationship Id="rId11" Type="http://schemas.openxmlformats.org/officeDocument/2006/relationships/slideLayout" Target="../slideLayouts/slideLayout263.xml"/><Relationship Id="rId5" Type="http://schemas.openxmlformats.org/officeDocument/2006/relationships/slideLayout" Target="../slideLayouts/slideLayout257.xml"/><Relationship Id="rId15" Type="http://schemas.openxmlformats.org/officeDocument/2006/relationships/slideLayout" Target="../slideLayouts/slideLayout267.xml"/><Relationship Id="rId10" Type="http://schemas.openxmlformats.org/officeDocument/2006/relationships/slideLayout" Target="../slideLayouts/slideLayout262.xml"/><Relationship Id="rId4" Type="http://schemas.openxmlformats.org/officeDocument/2006/relationships/slideLayout" Target="../slideLayouts/slideLayout256.xml"/><Relationship Id="rId9" Type="http://schemas.openxmlformats.org/officeDocument/2006/relationships/slideLayout" Target="../slideLayouts/slideLayout261.xml"/><Relationship Id="rId14" Type="http://schemas.openxmlformats.org/officeDocument/2006/relationships/slideLayout" Target="../slideLayouts/slideLayout266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5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270.xml"/><Relationship Id="rId7" Type="http://schemas.openxmlformats.org/officeDocument/2006/relationships/slideLayout" Target="../slideLayouts/slideLayout274.xml"/><Relationship Id="rId12" Type="http://schemas.openxmlformats.org/officeDocument/2006/relationships/slideLayout" Target="../slideLayouts/slideLayout279.xml"/><Relationship Id="rId2" Type="http://schemas.openxmlformats.org/officeDocument/2006/relationships/slideLayout" Target="../slideLayouts/slideLayout269.xml"/><Relationship Id="rId1" Type="http://schemas.openxmlformats.org/officeDocument/2006/relationships/slideLayout" Target="../slideLayouts/slideLayout268.xml"/><Relationship Id="rId6" Type="http://schemas.openxmlformats.org/officeDocument/2006/relationships/slideLayout" Target="../slideLayouts/slideLayout273.xml"/><Relationship Id="rId11" Type="http://schemas.openxmlformats.org/officeDocument/2006/relationships/slideLayout" Target="../slideLayouts/slideLayout278.xml"/><Relationship Id="rId5" Type="http://schemas.openxmlformats.org/officeDocument/2006/relationships/slideLayout" Target="../slideLayouts/slideLayout272.xml"/><Relationship Id="rId10" Type="http://schemas.openxmlformats.org/officeDocument/2006/relationships/slideLayout" Target="../slideLayouts/slideLayout277.xml"/><Relationship Id="rId4" Type="http://schemas.openxmlformats.org/officeDocument/2006/relationships/slideLayout" Target="../slideLayouts/slideLayout271.xml"/><Relationship Id="rId9" Type="http://schemas.openxmlformats.org/officeDocument/2006/relationships/slideLayout" Target="../slideLayouts/slideLayout2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717A2D66-DB78-4C9C-B4C2-7B2E2D8E39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</p:sldLayoutIdLst>
  <p:txStyles>
    <p:titleStyle>
      <a:lvl1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fontAlgn="base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fontAlgn="base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fontAlgn="base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D164ABBD-CA2E-4603-82DE-64FCD13F33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B6C561D2-8EFE-458E-8702-F0FF1E23724C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8D5B647F-DF92-448B-A0AC-505DF85A23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  <p:sldLayoutId id="2147483809" r:id="rId13"/>
    <p:sldLayoutId id="2147483810" r:id="rId14"/>
    <p:sldLayoutId id="2147483811" r:id="rId15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3C12627D-463D-40E8-8B66-5F5029618979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93ED2FC0-483E-4018-BCF4-F4A7C8FA34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  <p:sldLayoutId id="2147483824" r:id="rId12"/>
    <p:sldLayoutId id="2147483825" r:id="rId13"/>
    <p:sldLayoutId id="2147483826" r:id="rId14"/>
    <p:sldLayoutId id="2147483827" r:id="rId15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BBFE21F0-F1E1-4FDC-A39B-D061E2910F0E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60C75DE5-2313-4E59-A893-A18F1F96EC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9251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1DB05362-D6FC-4018-94EA-6947B6B70F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</p:sldLayoutIdLst>
  <p:txStyles>
    <p:titleStyle>
      <a:lvl1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fontAlgn="base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fontAlgn="base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fontAlgn="base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4CA1265B-7A25-4373-A53C-EB9CD7BA8F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</p:sldLayoutIdLst>
  <p:txStyles>
    <p:titleStyle>
      <a:lvl1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fontAlgn="base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fontAlgn="base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fontAlgn="base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5539F0A2-D810-46F1-9ED5-33270141C23D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285BD7B0-FD60-4435-9672-D5B134694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</p:sldLayoutIdLst>
  <p:txStyles>
    <p:titleStyle>
      <a:lvl1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0" fontAlgn="base" hangingPunct="0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0" fontAlgn="base" hangingPunct="0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71CA98A6-39F9-475E-AEB7-0E67DFC06417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63769E38-5D3F-4DF4-B874-A578CD1E26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  <p:sldLayoutId id="2147483901" r:id="rId15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C8F72B32-D312-40F2-9651-EB1E13DBC54E}" type="datetimeFigureOut">
              <a:rPr lang="en-US"/>
              <a:pPr>
                <a:defRPr/>
              </a:pPr>
              <a:t>2/22/2013</a:t>
            </a:fld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BCE2E571-16F4-401C-9297-E58BE1D0E0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  <p:sldLayoutId id="2147483914" r:id="rId12"/>
    <p:sldLayoutId id="2147483915" r:id="rId13"/>
    <p:sldLayoutId id="2147483916" r:id="rId14"/>
    <p:sldLayoutId id="2147483917" r:id="rId15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7270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8ECF9D2A-2C0A-46E2-8268-4F886D9AD8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  <p:sldLayoutId id="2147483930" r:id="rId12"/>
  </p:sldLayoutIdLst>
  <p:txStyles>
    <p:titleStyle>
      <a:lvl1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0" fontAlgn="base" hangingPunct="0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D40237AA-852C-4C1C-8BCB-339F11DCAFB6}" type="datetimeFigureOut">
              <a:rPr lang="en-US"/>
              <a:pPr>
                <a:defRPr/>
              </a:pPr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3A8239AD-7006-4A36-BA35-4CCEF13A1E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  <p:sldLayoutId id="2147483943" r:id="rId12"/>
    <p:sldLayoutId id="2147483944" r:id="rId13"/>
    <p:sldLayoutId id="2147483945" r:id="rId14"/>
    <p:sldLayoutId id="2147483946" r:id="rId15"/>
  </p:sldLayoutIdLst>
  <p:txStyles>
    <p:titleStyle>
      <a:lvl1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0" fontAlgn="base" hangingPunct="0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0" fontAlgn="base" hangingPunct="0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5939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F274FCC5-CB55-4B70-8BF4-AB0C7F0473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8" r:id="rId1"/>
    <p:sldLayoutId id="2147483949" r:id="rId2"/>
    <p:sldLayoutId id="2147483950" r:id="rId3"/>
    <p:sldLayoutId id="2147483951" r:id="rId4"/>
    <p:sldLayoutId id="2147483952" r:id="rId5"/>
    <p:sldLayoutId id="2147483953" r:id="rId6"/>
    <p:sldLayoutId id="2147483954" r:id="rId7"/>
    <p:sldLayoutId id="2147483955" r:id="rId8"/>
    <p:sldLayoutId id="2147483956" r:id="rId9"/>
    <p:sldLayoutId id="2147483957" r:id="rId10"/>
    <p:sldLayoutId id="2147483958" r:id="rId11"/>
    <p:sldLayoutId id="2147483959" r:id="rId12"/>
  </p:sldLayoutIdLst>
  <p:txStyles>
    <p:titleStyle>
      <a:lvl1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fontAlgn="base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fontAlgn="base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fontAlgn="base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1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7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7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14.xml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7.xml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9.xml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87.xm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87.xml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29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0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9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7.xml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9.xml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87.xml"/><Relationship Id="rId5" Type="http://schemas.openxmlformats.org/officeDocument/2006/relationships/image" Target="../media/image10.png"/><Relationship Id="rId4" Type="http://schemas.openxmlformats.org/officeDocument/2006/relationships/image" Target="../media/image3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2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8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8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0.xml"/><Relationship Id="rId4" Type="http://schemas.openxmlformats.org/officeDocument/2006/relationships/image" Target="../media/image4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6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6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6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/>
          <a:lstStyle/>
          <a:p>
            <a:r>
              <a:rPr lang="en-GB" b="1" dirty="0" smtClean="0"/>
              <a:t>11</a:t>
            </a:r>
            <a:br>
              <a:rPr lang="en-GB" b="1" dirty="0" smtClean="0"/>
            </a:br>
            <a:r>
              <a:rPr lang="en-US" b="1" dirty="0" smtClean="0"/>
              <a:t>Amarna period </a:t>
            </a:r>
            <a:endParaRPr lang="en-US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AHAR4001</a:t>
            </a:r>
          </a:p>
          <a:p>
            <a:r>
              <a:rPr lang="en-GB" dirty="0" smtClean="0"/>
              <a:t>Pharaohs, Phoenicians and Peoples of the Sea</a:t>
            </a:r>
          </a:p>
          <a:p>
            <a:r>
              <a:rPr lang="en-GB" dirty="0" smtClean="0"/>
              <a:t>Dr. Katharina Zinn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Readings:</a:t>
            </a:r>
            <a:endParaRPr lang="en-US" sz="3600" dirty="0"/>
          </a:p>
        </p:txBody>
      </p:sp>
      <p:sp>
        <p:nvSpPr>
          <p:cNvPr id="6" name="Text Placeholder 5"/>
          <p:cNvSpPr>
            <a:spLocks noGrp="1"/>
          </p:cNvSpPr>
          <p:nvPr>
            <p:ph idx="1"/>
          </p:nvPr>
        </p:nvSpPr>
        <p:spPr>
          <a:xfrm>
            <a:off x="0" y="1772816"/>
            <a:ext cx="8964488" cy="4354934"/>
          </a:xfrm>
        </p:spPr>
        <p:txBody>
          <a:bodyPr/>
          <a:lstStyle/>
          <a:p>
            <a:r>
              <a:rPr lang="en-GB" sz="2400" dirty="0" smtClean="0"/>
              <a:t>Kemp, Barry (1989). Egypt in Microcosm: The City of </a:t>
            </a:r>
            <a:r>
              <a:rPr lang="en-GB" sz="2400" dirty="0" err="1" smtClean="0"/>
              <a:t>ElAmarna</a:t>
            </a:r>
            <a:r>
              <a:rPr lang="en-GB" sz="2400" dirty="0" smtClean="0"/>
              <a:t>. In: </a:t>
            </a:r>
            <a:r>
              <a:rPr lang="en-GB" sz="2400" i="1" dirty="0" smtClean="0"/>
              <a:t>Ancient Egypt: Anatomy of a Civilisation. </a:t>
            </a:r>
            <a:r>
              <a:rPr lang="en-GB" sz="2400" dirty="0" smtClean="0"/>
              <a:t>London: </a:t>
            </a:r>
            <a:r>
              <a:rPr lang="en-GB" sz="2400" dirty="0" err="1" smtClean="0"/>
              <a:t>Routledge</a:t>
            </a:r>
            <a:r>
              <a:rPr lang="en-GB" sz="2400" dirty="0" smtClean="0"/>
              <a:t>. 261-317. </a:t>
            </a:r>
            <a:r>
              <a:rPr lang="en-US" sz="2400" dirty="0" smtClean="0"/>
              <a:t>(</a:t>
            </a:r>
            <a:r>
              <a:rPr lang="en-US" sz="2400" dirty="0" err="1" smtClean="0">
                <a:solidFill>
                  <a:srgbClr val="FFC000"/>
                </a:solidFill>
              </a:rPr>
              <a:t>Moodle</a:t>
            </a:r>
            <a:r>
              <a:rPr lang="en-US" sz="2400" dirty="0" smtClean="0"/>
              <a:t>)</a:t>
            </a:r>
            <a:endParaRPr lang="en-US" sz="2400" i="1" dirty="0" smtClean="0"/>
          </a:p>
          <a:p>
            <a:r>
              <a:rPr lang="en-US" sz="2400" dirty="0" smtClean="0"/>
              <a:t>Redford, Donald (1987). Akhenaten: The Heretic King. Princeton: Princeton University Pr. (</a:t>
            </a:r>
            <a:r>
              <a:rPr lang="en-US" sz="2400" dirty="0" err="1" smtClean="0">
                <a:solidFill>
                  <a:srgbClr val="FFC000"/>
                </a:solidFill>
              </a:rPr>
              <a:t>Moodle</a:t>
            </a:r>
            <a:r>
              <a:rPr lang="en-US" sz="2400" dirty="0" smtClean="0"/>
              <a:t>)</a:t>
            </a:r>
          </a:p>
          <a:p>
            <a:r>
              <a:rPr lang="en-US" sz="2400" dirty="0" err="1" smtClean="0"/>
              <a:t>Silverman,David</a:t>
            </a:r>
            <a:r>
              <a:rPr lang="en-US" sz="2400" dirty="0" smtClean="0"/>
              <a:t>, Wegner, Joseph and Wegner, Jennifer. </a:t>
            </a:r>
            <a:r>
              <a:rPr lang="en-GB" sz="2400" dirty="0" smtClean="0"/>
              <a:t>(2006). </a:t>
            </a:r>
            <a:r>
              <a:rPr lang="en-GB" sz="2400" i="1" dirty="0" smtClean="0"/>
              <a:t>Akhenaten and </a:t>
            </a:r>
            <a:r>
              <a:rPr lang="en-GB" sz="2400" i="1" dirty="0" err="1" smtClean="0"/>
              <a:t>Tutankhamun</a:t>
            </a:r>
            <a:r>
              <a:rPr lang="en-GB" sz="2400" i="1" dirty="0" smtClean="0"/>
              <a:t>: Revolution and Restoration. </a:t>
            </a:r>
            <a:r>
              <a:rPr lang="en-GB" sz="2400" dirty="0" smtClean="0"/>
              <a:t>Philadelphia: </a:t>
            </a:r>
            <a:r>
              <a:rPr lang="en-US" sz="2400" dirty="0" smtClean="0"/>
              <a:t>University of Pennsylvania Museum of Archaeology &amp; Anthropology.</a:t>
            </a:r>
          </a:p>
          <a:p>
            <a:r>
              <a:rPr lang="en-GB" sz="2400" dirty="0" smtClean="0"/>
              <a:t>Dodson, Aidan (2009). </a:t>
            </a:r>
            <a:r>
              <a:rPr lang="en-GB" sz="2400" i="1" dirty="0" smtClean="0"/>
              <a:t>Amarna Sunset: </a:t>
            </a:r>
            <a:r>
              <a:rPr lang="en-US" sz="2400" i="1" dirty="0" smtClean="0"/>
              <a:t>Nefertiti, </a:t>
            </a:r>
            <a:r>
              <a:rPr lang="en-US" sz="2400" i="1" dirty="0" err="1" smtClean="0"/>
              <a:t>Tutankhamun</a:t>
            </a:r>
            <a:r>
              <a:rPr lang="en-US" sz="2400" i="1" dirty="0" smtClean="0"/>
              <a:t>, Ay, </a:t>
            </a:r>
            <a:r>
              <a:rPr lang="en-US" sz="2400" i="1" dirty="0" err="1" smtClean="0"/>
              <a:t>Horemheb</a:t>
            </a:r>
            <a:r>
              <a:rPr lang="en-US" sz="2400" i="1" dirty="0" smtClean="0"/>
              <a:t>, and the Egyptian Counter-reformation </a:t>
            </a:r>
            <a:r>
              <a:rPr lang="en-US" sz="2400" dirty="0" smtClean="0"/>
              <a:t>. Cairo: The American University of Cairo Press. (</a:t>
            </a:r>
            <a:r>
              <a:rPr lang="en-US" sz="2400" dirty="0" err="1" smtClean="0">
                <a:solidFill>
                  <a:srgbClr val="FFC000"/>
                </a:solidFill>
              </a:rPr>
              <a:t>Moodle</a:t>
            </a:r>
            <a:r>
              <a:rPr lang="en-US" sz="2400" dirty="0" smtClean="0"/>
              <a:t>)</a:t>
            </a:r>
            <a:endParaRPr lang="en-GB" sz="2400" i="1" dirty="0" smtClean="0"/>
          </a:p>
          <a:p>
            <a:r>
              <a:rPr lang="en-GB" sz="2400" dirty="0" smtClean="0"/>
              <a:t>Montserrat, Dominic (2000). </a:t>
            </a:r>
            <a:r>
              <a:rPr lang="en-GB" sz="2400" i="1" dirty="0" smtClean="0"/>
              <a:t>Akhenaten: History, Fantasy and Ancient Egypt</a:t>
            </a:r>
            <a:r>
              <a:rPr lang="en-GB" sz="2400" dirty="0" smtClean="0"/>
              <a:t>. London: </a:t>
            </a:r>
            <a:r>
              <a:rPr lang="en-GB" sz="2400" dirty="0" err="1" smtClean="0"/>
              <a:t>Routledge</a:t>
            </a:r>
            <a:r>
              <a:rPr lang="en-GB" sz="2400" dirty="0" smtClean="0"/>
              <a:t>.</a:t>
            </a:r>
            <a:endParaRPr lang="en-US" sz="2400" dirty="0" smtClean="0"/>
          </a:p>
          <a:p>
            <a:endParaRPr lang="en-US" dirty="0" smtClean="0"/>
          </a:p>
          <a:p>
            <a:pPr>
              <a:buFont typeface="Wingdings" pitchFamily="2" charset="2"/>
              <a:buChar char="q"/>
            </a:pP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the Amarna Period?</a:t>
            </a:r>
          </a:p>
        </p:txBody>
      </p:sp>
      <p:sp>
        <p:nvSpPr>
          <p:cNvPr id="310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Approx. 30 years long</a:t>
            </a:r>
          </a:p>
          <a:p>
            <a:r>
              <a:rPr lang="en-GB" smtClean="0"/>
              <a:t>From end of the reign of Amenhotep III until the beginning of Horemhab</a:t>
            </a:r>
          </a:p>
          <a:p>
            <a:r>
              <a:rPr lang="en-GB" smtClean="0"/>
              <a:t>Egypt was at its imperial height</a:t>
            </a:r>
          </a:p>
          <a:p>
            <a:r>
              <a:rPr lang="en-GB" smtClean="0"/>
              <a:t>Focused around the ancient city of Akhetaten (new foundation)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5344" y="4797152"/>
            <a:ext cx="2818656" cy="1296144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TT55: Ramose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5868144" y="5805264"/>
            <a:ext cx="3024336" cy="792087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King old style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407696" y="4005064"/>
            <a:ext cx="2736304" cy="576064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King new style</a:t>
            </a:r>
            <a:endParaRPr lang="en-US" dirty="0"/>
          </a:p>
        </p:txBody>
      </p:sp>
      <p:pic>
        <p:nvPicPr>
          <p:cNvPr id="12" name="Content Placeholder 11" descr="ramose_davies_ww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 r="32742"/>
          <a:stretch>
            <a:fillRect/>
          </a:stretch>
        </p:blipFill>
        <p:spPr>
          <a:xfrm>
            <a:off x="1691682" y="1"/>
            <a:ext cx="6982545" cy="3628339"/>
          </a:xfrm>
        </p:spPr>
      </p:pic>
      <p:pic>
        <p:nvPicPr>
          <p:cNvPr id="231427" name="Content Placeholder 9" descr="ramose_davies_wws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l="21028"/>
          <a:stretch>
            <a:fillRect/>
          </a:stretch>
        </p:blipFill>
        <p:spPr>
          <a:xfrm>
            <a:off x="163804" y="2515696"/>
            <a:ext cx="5560324" cy="42976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 lIns="91440" tIns="45720" rIns="91440" bIns="45720"/>
          <a:lstStyle/>
          <a:p>
            <a:r>
              <a:rPr lang="en-GB" sz="4800" smtClean="0"/>
              <a:t>The people</a:t>
            </a:r>
            <a:r>
              <a:rPr lang="en-US" b="1" smtClean="0"/>
              <a:t> </a:t>
            </a:r>
          </a:p>
        </p:txBody>
      </p:sp>
      <p:sp>
        <p:nvSpPr>
          <p:cNvPr id="314375" name="Rectangle 7"/>
          <p:cNvSpPr>
            <a:spLocks noGrp="1" noChangeArrowheads="1"/>
          </p:cNvSpPr>
          <p:nvPr>
            <p:ph type="subTitle" idx="1"/>
          </p:nvPr>
        </p:nvSpPr>
        <p:spPr>
          <a:noFill/>
          <a:ln/>
        </p:spPr>
        <p:txBody>
          <a:bodyPr/>
          <a:lstStyle/>
          <a:p>
            <a:endParaRPr lang="en-GB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86238" cy="1162050"/>
          </a:xfrm>
        </p:spPr>
        <p:txBody>
          <a:bodyPr/>
          <a:lstStyle/>
          <a:p>
            <a:r>
              <a:rPr lang="en-US" sz="4400" smtClean="0"/>
              <a:t>The King</a:t>
            </a:r>
          </a:p>
        </p:txBody>
      </p:sp>
      <p:pic>
        <p:nvPicPr>
          <p:cNvPr id="243714" name="Content Placeholder 3" descr="Akhenatensculp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016625" y="71438"/>
            <a:ext cx="2270125" cy="6743700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457200" y="2060575"/>
            <a:ext cx="5186363" cy="4583113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sz="2800" smtClean="0"/>
              <a:t>Amenhotep IV / Akhenaten</a:t>
            </a:r>
          </a:p>
          <a:p>
            <a:pPr>
              <a:buFont typeface="Arial" charset="0"/>
              <a:buChar char="•"/>
            </a:pPr>
            <a:r>
              <a:rPr lang="en-GB" sz="2800" smtClean="0"/>
              <a:t>10</a:t>
            </a:r>
            <a:r>
              <a:rPr lang="en-GB" sz="2800" baseline="30000" smtClean="0"/>
              <a:t>th</a:t>
            </a:r>
            <a:r>
              <a:rPr lang="en-GB" sz="2800" smtClean="0"/>
              <a:t> king of 18</a:t>
            </a:r>
            <a:r>
              <a:rPr lang="en-GB" sz="2800" baseline="30000" smtClean="0"/>
              <a:t>th</a:t>
            </a:r>
            <a:r>
              <a:rPr lang="en-GB" sz="2800" smtClean="0"/>
              <a:t> dyn., son and successor of AIII</a:t>
            </a:r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 dirty="0" smtClean="0"/>
              <a:t>Queen Nefertiti:</a:t>
            </a:r>
            <a:endParaRPr lang="en-US" sz="3600" dirty="0"/>
          </a:p>
        </p:txBody>
      </p:sp>
      <p:pic>
        <p:nvPicPr>
          <p:cNvPr id="245762" name="Content Placeholder 7" descr="nef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11700" y="428625"/>
            <a:ext cx="3717925" cy="6064250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mtClean="0"/>
              <a:t/>
            </a:r>
            <a:br>
              <a:rPr lang="en-US" smtClean="0"/>
            </a:br>
            <a:endParaRPr lang="en-US" smtClean="0"/>
          </a:p>
          <a:p>
            <a:r>
              <a:rPr lang="en-US" sz="2400" smtClean="0"/>
              <a:t>Chief consort</a:t>
            </a:r>
          </a:p>
          <a:p>
            <a:r>
              <a:rPr lang="en-US" sz="2400" smtClean="0"/>
              <a:t>Thought to be the daughter of Aye (Noble family with origin in Akhmim)</a:t>
            </a:r>
          </a:p>
          <a:p>
            <a:r>
              <a:rPr lang="en-US" sz="2400" smtClean="0"/>
              <a:t>Bore AIV at least 6 daughters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House altar </a:t>
            </a:r>
            <a:r>
              <a:rPr lang="en-GB" dirty="0" err="1" smtClean="0"/>
              <a:t>Amarna</a:t>
            </a:r>
            <a:r>
              <a:rPr lang="en-GB" dirty="0" smtClean="0"/>
              <a:t> (Berlin)</a:t>
            </a:r>
            <a:endParaRPr lang="en-US" dirty="0"/>
          </a:p>
        </p:txBody>
      </p:sp>
      <p:pic>
        <p:nvPicPr>
          <p:cNvPr id="319491" name="Content Placeholder 5" descr="Akhenaten_Nefertiti.jpg"/>
          <p:cNvPicPr>
            <a:picLocks noGrp="1" noChangeAspect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43063" y="1214438"/>
            <a:ext cx="5905500" cy="55514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/>
          <a:p>
            <a:pPr algn="l"/>
            <a:r>
              <a:rPr lang="en-US" sz="3600" b="1" smtClean="0"/>
              <a:t>Queen Kiya: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4294967295"/>
          </p:nvPr>
        </p:nvSpPr>
        <p:spPr>
          <a:xfrm>
            <a:off x="611188" y="1484313"/>
            <a:ext cx="4465637" cy="4691062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US" sz="1400" smtClean="0"/>
              <a:t/>
            </a:r>
            <a:br>
              <a:rPr lang="en-US" sz="1400" smtClean="0"/>
            </a:br>
            <a:r>
              <a:rPr lang="en-US" sz="2800" smtClean="0"/>
              <a:t>Other consort, favored compared with other minor consorts</a:t>
            </a:r>
          </a:p>
          <a:p>
            <a:pPr marL="0" indent="0">
              <a:buFont typeface="Wingdings" pitchFamily="2" charset="2"/>
              <a:buNone/>
            </a:pPr>
            <a:r>
              <a:rPr lang="en-GB" sz="2800" smtClean="0"/>
              <a:t>Little known about her, poorly documented in the historical record</a:t>
            </a:r>
            <a:r>
              <a:rPr lang="en-GB" sz="2800" smtClean="0">
                <a:effectLst/>
              </a:rPr>
              <a:t> </a:t>
            </a:r>
          </a:p>
          <a:p>
            <a:pPr marL="0" indent="0">
              <a:buFont typeface="Wingdings" pitchFamily="2" charset="2"/>
              <a:buNone/>
            </a:pPr>
            <a:r>
              <a:rPr lang="en-GB" sz="2800" smtClean="0">
                <a:effectLst/>
              </a:rPr>
              <a:t>Mitanni princess?</a:t>
            </a:r>
          </a:p>
          <a:p>
            <a:pPr marL="0" indent="0">
              <a:buFont typeface="Wingdings" pitchFamily="2" charset="2"/>
              <a:buNone/>
            </a:pPr>
            <a:r>
              <a:rPr lang="en-GB" sz="2800" smtClean="0">
                <a:effectLst/>
              </a:rPr>
              <a:t>Mother of Tutankhamun?</a:t>
            </a:r>
          </a:p>
          <a:p>
            <a:pPr marL="0" indent="0">
              <a:buFont typeface="Wingdings" pitchFamily="2" charset="2"/>
              <a:buNone/>
            </a:pPr>
            <a:endParaRPr lang="en-US" sz="2800" smtClean="0">
              <a:effectLst/>
            </a:endParaRPr>
          </a:p>
        </p:txBody>
      </p:sp>
      <p:pic>
        <p:nvPicPr>
          <p:cNvPr id="321541" name="Picture 5" descr="220px-FaceOfAYoungAmarnaWoman-ThutmoseWorkshop_MetropolitanMuseu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4325" y="1268413"/>
            <a:ext cx="3209925" cy="4051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457200" y="273050"/>
            <a:ext cx="5267325" cy="1162050"/>
          </a:xfrm>
        </p:spPr>
        <p:txBody>
          <a:bodyPr anchor="b"/>
          <a:lstStyle/>
          <a:p>
            <a:pPr algn="l"/>
            <a:r>
              <a:rPr lang="en-US" sz="3600" b="1" smtClean="0"/>
              <a:t>Semenkhkare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4294967295"/>
          </p:nvPr>
        </p:nvSpPr>
        <p:spPr>
          <a:xfrm>
            <a:off x="611188" y="1484313"/>
            <a:ext cx="3384550" cy="4691062"/>
          </a:xfrm>
        </p:spPr>
        <p:txBody>
          <a:bodyPr/>
          <a:lstStyle/>
          <a:p>
            <a:pPr marL="0" indent="0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                           </a:t>
            </a:r>
            <a:r>
              <a:rPr lang="en-US" sz="5400" dirty="0" smtClean="0"/>
              <a:t>?</a:t>
            </a:r>
          </a:p>
          <a:p>
            <a:pPr marL="0" indent="0"/>
            <a:r>
              <a:rPr lang="en-GB" sz="2800" dirty="0" smtClean="0"/>
              <a:t>Coffin or mummy from KV55?</a:t>
            </a:r>
          </a:p>
          <a:p>
            <a:pPr marL="0" indent="0"/>
            <a:r>
              <a:rPr lang="en-GB" sz="2800" dirty="0" smtClean="0"/>
              <a:t>New king or Nefertiti? (same throne name </a:t>
            </a:r>
            <a:r>
              <a:rPr lang="en-GB" sz="2800" dirty="0" err="1" smtClean="0"/>
              <a:t>Neferneferuaten</a:t>
            </a:r>
            <a:r>
              <a:rPr lang="en-GB" sz="2800" dirty="0" smtClean="0"/>
              <a:t>)</a:t>
            </a:r>
          </a:p>
          <a:p>
            <a:pPr marL="0" indent="0">
              <a:buFont typeface="Wingdings" pitchFamily="2" charset="2"/>
              <a:buNone/>
            </a:pPr>
            <a:endParaRPr lang="en-US" sz="5400" dirty="0" smtClean="0">
              <a:effectLst/>
            </a:endParaRPr>
          </a:p>
        </p:txBody>
      </p:sp>
      <p:pic>
        <p:nvPicPr>
          <p:cNvPr id="323589" name="Picture 5" descr="semmas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45013" y="188913"/>
            <a:ext cx="4078287" cy="6330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/>
          <a:lstStyle/>
          <a:p>
            <a:r>
              <a:rPr lang="en-GB" dirty="0" err="1" smtClean="0"/>
              <a:t>Tutankhamun</a:t>
            </a:r>
            <a:r>
              <a:rPr lang="en-GB" dirty="0" smtClean="0"/>
              <a:t>: son of Akhenaten and </a:t>
            </a:r>
            <a:r>
              <a:rPr lang="en-GB" dirty="0" err="1" smtClean="0"/>
              <a:t>Kiya</a:t>
            </a:r>
            <a:r>
              <a:rPr lang="en-GB" dirty="0" smtClean="0"/>
              <a:t>, newest Nefertiti?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Tutankhamun_Mask-Erik-Hooyman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12175"/>
          <a:stretch>
            <a:fillRect/>
          </a:stretch>
        </p:blipFill>
        <p:spPr>
          <a:xfrm>
            <a:off x="179512" y="1412776"/>
            <a:ext cx="3463255" cy="5257800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3995936" y="1535112"/>
            <a:ext cx="4968551" cy="1173808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tutankhamun-tomb-open_13289_600x450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3851920" y="2060848"/>
            <a:ext cx="5086350" cy="38147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Amenhotep IV</a:t>
            </a:r>
          </a:p>
        </p:txBody>
      </p:sp>
      <p:sp>
        <p:nvSpPr>
          <p:cNvPr id="211970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Nefer-kheperu-Re wa-en-Re [“Perfect are the manifestations of Re, the one of Re”]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Amenhotep Netjer Heqa-Iunu [Amen is satisfied, God, Ruler of Waset”]</a:t>
            </a:r>
          </a:p>
        </p:txBody>
      </p:sp>
      <p:sp>
        <p:nvSpPr>
          <p:cNvPr id="211971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smtClean="0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4932363" y="2043113"/>
            <a:ext cx="3371850" cy="4708525"/>
            <a:chOff x="0" y="0"/>
            <a:chExt cx="2360" cy="3296"/>
          </a:xfrm>
        </p:grpSpPr>
        <p:pic>
          <p:nvPicPr>
            <p:cNvPr id="211973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 l="13206" t="19124" r="32756" b="23624"/>
            <a:stretch>
              <a:fillRect/>
            </a:stretch>
          </p:blipFill>
          <p:spPr bwMode="auto">
            <a:xfrm>
              <a:off x="128" y="96"/>
              <a:ext cx="2104" cy="293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211974" name="Picture 4"/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0" y="0"/>
              <a:ext cx="2360" cy="329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Amenhotep IV</a:t>
            </a:r>
          </a:p>
        </p:txBody>
      </p:sp>
      <p:sp>
        <p:nvSpPr>
          <p:cNvPr id="214018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Was married to Nefertiti before becoming king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Possibly fathered Meritaten and (less likely) Meketaten by Regnal Year 1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Seems to have resided at Malqata</a:t>
            </a:r>
          </a:p>
        </p:txBody>
      </p:sp>
      <p:sp>
        <p:nvSpPr>
          <p:cNvPr id="214019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smtClean="0"/>
          </a:p>
        </p:txBody>
      </p:sp>
      <p:pic>
        <p:nvPicPr>
          <p:cNvPr id="214020" name="Picture 3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412875"/>
            <a:ext cx="4137025" cy="48688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happening?</a:t>
            </a:r>
          </a:p>
        </p:txBody>
      </p:sp>
      <p:sp>
        <p:nvSpPr>
          <p:cNvPr id="221186" name="Content Placeholder 5"/>
          <p:cNvSpPr>
            <a:spLocks noGrp="1"/>
          </p:cNvSpPr>
          <p:nvPr>
            <p:ph idx="1"/>
          </p:nvPr>
        </p:nvSpPr>
        <p:spPr>
          <a:xfrm>
            <a:off x="0" y="1828800"/>
            <a:ext cx="8683625" cy="4298950"/>
          </a:xfrm>
        </p:spPr>
        <p:txBody>
          <a:bodyPr/>
          <a:lstStyle/>
          <a:p>
            <a:r>
              <a:rPr lang="en-US" smtClean="0"/>
              <a:t>first two years of the reign: nothing seems to change</a:t>
            </a:r>
          </a:p>
          <a:p>
            <a:r>
              <a:rPr lang="en-US" smtClean="0"/>
              <a:t>king crowned in Thebes</a:t>
            </a:r>
          </a:p>
          <a:p>
            <a:r>
              <a:rPr lang="en-US" smtClean="0"/>
              <a:t>Adopted traditional titulatur (clear reference to Amun, kept birth name of Imen-htp</a:t>
            </a:r>
          </a:p>
          <a:p>
            <a:r>
              <a:rPr lang="en-US" smtClean="0"/>
              <a:t>rare representations adopting traditional cannon</a:t>
            </a:r>
          </a:p>
          <a:p>
            <a:r>
              <a:rPr lang="en-US" smtClean="0">
                <a:sym typeface="Wingdings" pitchFamily="2" charset="2"/>
              </a:rPr>
              <a:t> </a:t>
            </a:r>
            <a:r>
              <a:rPr lang="en-US" smtClean="0"/>
              <a:t>lintel of entry of tomb of Kheruef (TT192, Amenhotep III and IV): sees king (cartouches hacked out) making a classic offering to Amon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223234" name="Content Placeholder 5" descr="akh_8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1482" r="2373" b="3992"/>
          <a:stretch>
            <a:fillRect/>
          </a:stretch>
        </p:blipFill>
        <p:spPr>
          <a:xfrm>
            <a:off x="146050" y="333375"/>
            <a:ext cx="8890000" cy="64087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1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From year 2</a:t>
            </a:r>
            <a:endParaRPr lang="en-US" smtClean="0"/>
          </a:p>
        </p:txBody>
      </p:sp>
      <p:sp>
        <p:nvSpPr>
          <p:cNvPr id="225282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introduces a new solar divine entity based on Horus of the horizon (Horakhty) which he/it names "Ra-Horakhty in his nature of solar light which emanates from the Aten disk", thus making of Ra a "sovereign of the horizon", thus establishing his proximity to the terrestrial royalty</a:t>
            </a:r>
          </a:p>
          <a:p>
            <a:r>
              <a:rPr lang="en-US" smtClean="0"/>
              <a:t>Keeps this imagery, but calls god Aten</a:t>
            </a:r>
            <a:br>
              <a:rPr lang="en-US" smtClean="0"/>
            </a:b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227330" name="Content Placeholder 6" descr="Karnak anthropomorphicAten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8738" y="476250"/>
            <a:ext cx="8977312" cy="5969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77" name="Content Placeholder 3" descr="AkhenatenKarna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3146"/>
          <a:stretch>
            <a:fillRect/>
          </a:stretch>
        </p:blipFill>
        <p:spPr>
          <a:xfrm>
            <a:off x="2268538" y="188913"/>
            <a:ext cx="6697662" cy="54356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88" y="4292600"/>
            <a:ext cx="5329237" cy="2376488"/>
          </a:xfrm>
        </p:spPr>
        <p:txBody>
          <a:bodyPr/>
          <a:lstStyle/>
          <a:p>
            <a:pPr>
              <a:defRPr/>
            </a:pPr>
            <a:r>
              <a:rPr lang="en-GB" sz="2800" dirty="0" smtClean="0"/>
              <a:t>AIV in Karnak (Aton Temple), dismantled and reused as filling for pylon on </a:t>
            </a:r>
            <a:r>
              <a:rPr lang="en-GB" sz="2800" dirty="0" err="1" smtClean="0"/>
              <a:t>Horemhab</a:t>
            </a:r>
            <a:r>
              <a:rPr lang="en-GB" sz="2800" dirty="0" smtClean="0"/>
              <a:t> (10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pylon)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4114800" cy="1446212"/>
          </a:xfrm>
        </p:spPr>
        <p:txBody>
          <a:bodyPr/>
          <a:lstStyle/>
          <a:p>
            <a:pPr>
              <a:defRPr/>
            </a:pPr>
            <a:r>
              <a:rPr lang="en-US" dirty="0"/>
              <a:t>Karnak</a:t>
            </a:r>
          </a:p>
        </p:txBody>
      </p:sp>
      <p:sp>
        <p:nvSpPr>
          <p:cNvPr id="49153" name="Rectangle 1"/>
          <p:cNvSpPr>
            <a:spLocks noGrp="1" noChangeArrowheads="1"/>
          </p:cNvSpPr>
          <p:nvPr>
            <p:ph sz="half" idx="1"/>
          </p:nvPr>
        </p:nvSpPr>
        <p:spPr>
          <a:xfrm>
            <a:off x="250825" y="1600200"/>
            <a:ext cx="4243388" cy="4492625"/>
          </a:xfrm>
        </p:spPr>
        <p:txBody>
          <a:bodyPr/>
          <a:lstStyle/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Completed monuments left unfinished by his </a:t>
            </a:r>
            <a:r>
              <a:rPr lang="en-US" dirty="0" smtClean="0"/>
              <a:t>father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 smtClean="0"/>
              <a:t>By </a:t>
            </a:r>
            <a:r>
              <a:rPr lang="en-US" dirty="0" err="1"/>
              <a:t>Regnal</a:t>
            </a:r>
            <a:r>
              <a:rPr lang="en-US" dirty="0"/>
              <a:t> Year 3, construction had begun on temple(s) of the Aten at east </a:t>
            </a:r>
            <a:r>
              <a:rPr lang="en-US" dirty="0" smtClean="0"/>
              <a:t>Karnak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 smtClean="0"/>
              <a:t>Built </a:t>
            </a:r>
            <a:r>
              <a:rPr lang="en-US" dirty="0"/>
              <a:t>in anticipation of a very early </a:t>
            </a:r>
            <a:r>
              <a:rPr lang="en-US" i="1" dirty="0" err="1"/>
              <a:t>sed</a:t>
            </a:r>
            <a:r>
              <a:rPr lang="en-US" i="1" dirty="0"/>
              <a:t>-</a:t>
            </a:r>
            <a:r>
              <a:rPr lang="en-US" dirty="0"/>
              <a:t>festival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216068" name="Picture 3"/>
          <p:cNvPicPr>
            <a:picLocks noChangeArrowheads="1"/>
          </p:cNvPicPr>
          <p:nvPr/>
        </p:nvPicPr>
        <p:blipFill>
          <a:blip r:embed="rId4" cstate="print"/>
          <a:srcRect l="11357" r="7885"/>
          <a:stretch>
            <a:fillRect/>
          </a:stretch>
        </p:blipFill>
        <p:spPr bwMode="auto">
          <a:xfrm>
            <a:off x="4499992" y="0"/>
            <a:ext cx="4608512" cy="422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49156" name="Oval 4"/>
          <p:cNvSpPr>
            <a:spLocks/>
          </p:cNvSpPr>
          <p:nvPr/>
        </p:nvSpPr>
        <p:spPr bwMode="auto">
          <a:xfrm>
            <a:off x="6696273" y="2609775"/>
            <a:ext cx="1908175" cy="1611313"/>
          </a:xfrm>
          <a:prstGeom prst="ellipse">
            <a:avLst/>
          </a:prstGeom>
          <a:noFill/>
          <a:ln w="111125" cap="flat">
            <a:solidFill>
              <a:srgbClr val="FFC000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dist="76199" dir="2700000" algn="ctr" rotWithShape="0">
              <a:schemeClr val="bg2">
                <a:alpha val="75000"/>
              </a:schemeClr>
            </a:outerShdw>
          </a:effectLst>
        </p:spPr>
        <p:txBody>
          <a:bodyPr lIns="0" tIns="0" rIns="0" bIns="0"/>
          <a:lstStyle/>
          <a:p>
            <a:pPr>
              <a:defRPr/>
            </a:pPr>
            <a:endParaRPr lang="en-US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44386" name="Content Placeholder 3" descr="Gempaaten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55650" y="476250"/>
            <a:ext cx="7802563" cy="58531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i="1" smtClean="0"/>
              <a:t>Talatat</a:t>
            </a:r>
          </a:p>
        </p:txBody>
      </p:sp>
      <p:sp>
        <p:nvSpPr>
          <p:cNvPr id="218114" name="Rectangle 1"/>
          <p:cNvSpPr>
            <a:spLocks noGrp="1" noChangeArrowheads="1"/>
          </p:cNvSpPr>
          <p:nvPr>
            <p:ph sz="half" idx="1"/>
          </p:nvPr>
        </p:nvSpPr>
        <p:spPr>
          <a:xfrm>
            <a:off x="0" y="1793875"/>
            <a:ext cx="4859338" cy="4298950"/>
          </a:xfrm>
        </p:spPr>
        <p:txBody>
          <a:bodyPr/>
          <a:lstStyle/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z="2400" smtClean="0"/>
              <a:t>Built from </a:t>
            </a:r>
            <a:r>
              <a:rPr lang="en-US" sz="2400" i="1" smtClean="0"/>
              <a:t>talatat</a:t>
            </a:r>
            <a:r>
              <a:rPr lang="en-US" sz="2400" smtClean="0"/>
              <a:t> (from Italian </a:t>
            </a:r>
            <a:r>
              <a:rPr lang="en-US" sz="2400" i="1" smtClean="0"/>
              <a:t>tagliata</a:t>
            </a:r>
            <a:r>
              <a:rPr lang="en-US" sz="2400" smtClean="0"/>
              <a:t> “cut-masonry”), standardized building blocks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z="2400" smtClean="0"/>
              <a:t>½ x ½ x 1 ancient Egyptian cubits (</a:t>
            </a:r>
            <a:r>
              <a:rPr lang="en-US" sz="2400" i="1" smtClean="0"/>
              <a:t>ca.</a:t>
            </a:r>
            <a:r>
              <a:rPr lang="en-US" sz="2400" smtClean="0"/>
              <a:t> 27 x 27 x 54 cm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z="2400" smtClean="0"/>
              <a:t>Not used after Amarna period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z="2400" smtClean="0"/>
              <a:t>Standardized, relatively small size allowed for quick building methods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z="2400" smtClean="0"/>
              <a:t>Each block could be moved by one man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z="2400" smtClean="0"/>
              <a:t>Most found reused as fill within the 2nd, 9th, and 10th pylons at Karnak; also Luxor</a:t>
            </a:r>
          </a:p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endParaRPr lang="en-US" smtClean="0"/>
          </a:p>
        </p:txBody>
      </p:sp>
      <p:sp>
        <p:nvSpPr>
          <p:cNvPr id="21811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218116" name="Picture 3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8563" y="1828800"/>
            <a:ext cx="4171950" cy="4994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239618" name="Content Placeholder 3" descr="Gempaaten_talatat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4213" y="333375"/>
            <a:ext cx="8047037" cy="6032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 smtClean="0"/>
              <a:t>Cairo museum</a:t>
            </a:r>
            <a:endParaRPr lang="en-GB" sz="3600" dirty="0"/>
          </a:p>
        </p:txBody>
      </p:sp>
      <p:pic>
        <p:nvPicPr>
          <p:cNvPr id="241666" name="Content Placeholder 3" descr="Pharaoh_Akhenaten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43450" y="142875"/>
            <a:ext cx="3938588" cy="6546850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 smtClean="0"/>
              <a:t>Early style (Karnak) and early Amarna, king’s third and eighth </a:t>
            </a:r>
            <a:r>
              <a:rPr lang="en-GB" sz="2800" dirty="0" err="1" smtClean="0"/>
              <a:t>regnal</a:t>
            </a:r>
            <a:r>
              <a:rPr lang="en-GB" sz="2800" dirty="0" smtClean="0"/>
              <a:t> year)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The Aten &amp; Akhenaten</a:t>
            </a:r>
          </a:p>
        </p:txBody>
      </p:sp>
      <p:sp>
        <p:nvSpPr>
          <p:cNvPr id="60417" name="Rectangle 1"/>
          <p:cNvSpPr>
            <a:spLocks noGrp="1" noChangeArrowheads="1"/>
          </p:cNvSpPr>
          <p:nvPr>
            <p:ph sz="half" idx="1"/>
          </p:nvPr>
        </p:nvSpPr>
        <p:spPr>
          <a:xfrm>
            <a:off x="0" y="1600200"/>
            <a:ext cx="4494213" cy="4492625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</a:tabLst>
              <a:defRPr/>
            </a:pPr>
            <a:r>
              <a:rPr lang="en-US" dirty="0"/>
              <a:t>Between RY 3 &amp; 4, there was a complete revolution</a:t>
            </a:r>
          </a:p>
          <a:p>
            <a:pPr eaLnBrk="1" hangingPunct="1"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</a:tabLst>
              <a:defRPr/>
            </a:pPr>
            <a:r>
              <a:rPr lang="en-US" dirty="0"/>
              <a:t>The Aten was given a “didactic” [teaching] name: Re-</a:t>
            </a:r>
            <a:r>
              <a:rPr lang="en-US" dirty="0" err="1"/>
              <a:t>Horakhty</a:t>
            </a:r>
            <a:r>
              <a:rPr lang="en-US" dirty="0"/>
              <a:t>, who rejoices in the horizon in his name of </a:t>
            </a:r>
            <a:r>
              <a:rPr lang="en-US" dirty="0" err="1"/>
              <a:t>Shu</a:t>
            </a:r>
            <a:r>
              <a:rPr lang="en-US" dirty="0"/>
              <a:t>, who is the Aten</a:t>
            </a:r>
            <a:r>
              <a:rPr lang="en-US" dirty="0" smtClean="0"/>
              <a:t>”, written in cartouche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pic>
        <p:nvPicPr>
          <p:cNvPr id="230404" name="Picture 3"/>
          <p:cNvPicPr>
            <a:picLocks noChangeArrowheads="1"/>
          </p:cNvPicPr>
          <p:nvPr/>
        </p:nvPicPr>
        <p:blipFill>
          <a:blip r:embed="rId4" cstate="print"/>
          <a:srcRect r="22713"/>
          <a:stretch>
            <a:fillRect/>
          </a:stretch>
        </p:blipFill>
        <p:spPr bwMode="auto">
          <a:xfrm>
            <a:off x="4356100" y="1484313"/>
            <a:ext cx="4787900" cy="4857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Aten &amp; Akhenaten</a:t>
            </a:r>
          </a:p>
        </p:txBody>
      </p:sp>
      <p:sp>
        <p:nvSpPr>
          <p:cNvPr id="232450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The Aten is hereafter depicted solely as a solar disk with human hands emanating from it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Amenhotep IV changes his name to Akhenaten, “(one who is) Beneficial for the Aten”</a:t>
            </a:r>
          </a:p>
        </p:txBody>
      </p:sp>
      <p:sp>
        <p:nvSpPr>
          <p:cNvPr id="232451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smtClean="0"/>
          </a:p>
        </p:txBody>
      </p:sp>
      <p:pic>
        <p:nvPicPr>
          <p:cNvPr id="63491" name="Picture 3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5438" y="1865313"/>
            <a:ext cx="2446337" cy="4664075"/>
          </a:xfrm>
          <a:prstGeom prst="rect">
            <a:avLst/>
          </a:prstGeom>
          <a:noFill/>
          <a:ln w="12700" cap="flat">
            <a:noFill/>
            <a:miter lim="800000"/>
            <a:headEnd/>
            <a:tailEnd/>
          </a:ln>
          <a:effectLst>
            <a:outerShdw dist="50799" dir="5400000" algn="ctr" rotWithShape="0">
              <a:schemeClr val="bg2">
                <a:alpha val="50000"/>
              </a:scheme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Founded Amarna</a:t>
            </a:r>
            <a:endParaRPr lang="en-US" dirty="0"/>
          </a:p>
        </p:txBody>
      </p:sp>
      <p:pic>
        <p:nvPicPr>
          <p:cNvPr id="253954" name="Content Placeholder 3" descr="Amarn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777" r="23344"/>
          <a:stretch>
            <a:fillRect/>
          </a:stretch>
        </p:blipFill>
        <p:spPr>
          <a:xfrm>
            <a:off x="611188" y="2813050"/>
            <a:ext cx="7632700" cy="31369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Location of Amarna</a:t>
            </a:r>
          </a:p>
        </p:txBody>
      </p:sp>
      <p:sp>
        <p:nvSpPr>
          <p:cNvPr id="240642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Middle Egypt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402 km north of Thebes, 312 km south of Memphis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Quarries for construction located to the north</a:t>
            </a:r>
          </a:p>
        </p:txBody>
      </p:sp>
      <p:pic>
        <p:nvPicPr>
          <p:cNvPr id="240643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 l="13651" t="46454" r="46989" b="38829"/>
          <a:stretch>
            <a:fillRect/>
          </a:stretch>
        </p:blipFill>
        <p:spPr>
          <a:xfrm>
            <a:off x="4859338" y="2133600"/>
            <a:ext cx="3862387" cy="3162300"/>
          </a:xfr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pic>
        <p:nvPicPr>
          <p:cNvPr id="293890" name="Content Placeholder 6" descr="location_map_large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b="19936"/>
          <a:stretch>
            <a:fillRect/>
          </a:stretch>
        </p:blipFill>
        <p:spPr>
          <a:xfrm>
            <a:off x="5292725" y="44450"/>
            <a:ext cx="3217863" cy="6813550"/>
          </a:xfrm>
        </p:spPr>
      </p:pic>
      <p:pic>
        <p:nvPicPr>
          <p:cNvPr id="8" name="Content Placeholder 7" descr="top_bar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 r="17694"/>
          <a:stretch>
            <a:fillRect/>
          </a:stretch>
        </p:blipFill>
        <p:spPr>
          <a:xfrm>
            <a:off x="395288" y="4221163"/>
            <a:ext cx="5864225" cy="2133600"/>
          </a:xfrm>
        </p:spPr>
      </p:pic>
      <p:pic>
        <p:nvPicPr>
          <p:cNvPr id="9" name="Picture 8" descr="top_bar2.jpg"/>
          <p:cNvPicPr>
            <a:picLocks noChangeAspect="1"/>
          </p:cNvPicPr>
          <p:nvPr/>
        </p:nvPicPr>
        <p:blipFill>
          <a:blip r:embed="rId5" cstate="print"/>
          <a:srcRect r="23721"/>
          <a:stretch>
            <a:fillRect/>
          </a:stretch>
        </p:blipFill>
        <p:spPr bwMode="auto">
          <a:xfrm>
            <a:off x="250825" y="981075"/>
            <a:ext cx="5435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Theological motivations for the site</a:t>
            </a:r>
          </a:p>
        </p:txBody>
      </p:sp>
      <p:sp>
        <p:nvSpPr>
          <p:cNvPr id="17409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Topography</a:t>
            </a:r>
          </a:p>
          <a:p>
            <a:pPr marL="617220" lvl="1" eaLnBrk="1" hangingPunct="1">
              <a:spcBef>
                <a:spcPts val="1800"/>
              </a:spcBef>
              <a:buFont typeface="Tahoma" pitchFamily="34" charset="0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large, flat area in the desert; plenty of room to build</a:t>
            </a:r>
          </a:p>
          <a:p>
            <a:pPr marL="617220" lvl="1" eaLnBrk="1" hangingPunct="1">
              <a:spcBef>
                <a:spcPts val="1800"/>
              </a:spcBef>
              <a:buFont typeface="Tahoma" pitchFamily="34" charset="0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close to Nile and farming</a:t>
            </a:r>
          </a:p>
          <a:p>
            <a:pPr eaLnBrk="1" hangingPunct="1"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Solar symbolism: </a:t>
            </a:r>
            <a:r>
              <a:rPr lang="en-US" dirty="0" err="1"/>
              <a:t>Akhet</a:t>
            </a:r>
            <a:r>
              <a:rPr lang="en-US" dirty="0"/>
              <a:t>-Aten = “Horizon of the Solar Disk”</a:t>
            </a:r>
          </a:p>
        </p:txBody>
      </p:sp>
      <p:sp>
        <p:nvSpPr>
          <p:cNvPr id="20" name="Content Placeholder 1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4427538" y="1628775"/>
            <a:ext cx="3795712" cy="2778125"/>
            <a:chOff x="0" y="0"/>
            <a:chExt cx="2656" cy="1944"/>
          </a:xfrm>
        </p:grpSpPr>
        <p:pic>
          <p:nvPicPr>
            <p:cNvPr id="242697" name="Picture 9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28" y="96"/>
              <a:ext cx="2400" cy="159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242698" name="Picture 10"/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0" y="0"/>
              <a:ext cx="2656" cy="194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</p:grpSp>
      <p:pic>
        <p:nvPicPr>
          <p:cNvPr id="242693" name="Picture 15"/>
          <p:cNvPicPr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388" y="981075"/>
            <a:ext cx="1793875" cy="13366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4932363" y="4308475"/>
            <a:ext cx="3794125" cy="2549525"/>
            <a:chOff x="0" y="0"/>
            <a:chExt cx="2656" cy="1783"/>
          </a:xfrm>
        </p:grpSpPr>
        <p:pic>
          <p:nvPicPr>
            <p:cNvPr id="242695" name="Picture 16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28" y="96"/>
              <a:ext cx="2400" cy="142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242696" name="Picture 17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0" y="0"/>
              <a:ext cx="2656" cy="178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THe </a:t>
            </a:r>
            <a:r>
              <a:rPr lang="en-US" i="1"/>
              <a:t>Akhet</a:t>
            </a:r>
            <a:r>
              <a:rPr lang="en-US"/>
              <a:t> of the Aten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896938" y="1552575"/>
            <a:ext cx="6904037" cy="5281613"/>
            <a:chOff x="0" y="0"/>
            <a:chExt cx="4832" cy="3695"/>
          </a:xfrm>
        </p:grpSpPr>
        <p:pic>
          <p:nvPicPr>
            <p:cNvPr id="279555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8" y="96"/>
              <a:ext cx="4576" cy="333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279556" name="Picture 3"/>
            <p:cNvPicPr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0"/>
              <a:ext cx="4832" cy="369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Theological motivations for the site</a:t>
            </a:r>
          </a:p>
        </p:txBody>
      </p:sp>
      <p:sp>
        <p:nvSpPr>
          <p:cNvPr id="18433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Politically neutral due to absence of occupation</a:t>
            </a:r>
          </a:p>
          <a:p>
            <a:pPr eaLnBrk="1" hangingPunct="1"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No deity associated with the site</a:t>
            </a:r>
          </a:p>
          <a:p>
            <a:pPr marL="617220" lvl="1" eaLnBrk="1" hangingPunct="1">
              <a:spcBef>
                <a:spcPts val="1800"/>
              </a:spcBef>
              <a:buFont typeface="Tahoma" pitchFamily="34" charset="0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15th UE Nome: Thoth (</a:t>
            </a:r>
            <a:r>
              <a:rPr lang="en-US" dirty="0" err="1"/>
              <a:t>Ashmunayn</a:t>
            </a:r>
            <a:r>
              <a:rPr lang="en-US" dirty="0"/>
              <a:t>)</a:t>
            </a:r>
          </a:p>
          <a:p>
            <a:pPr eaLnBrk="1" hangingPunct="1"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90137" algn="l"/>
                <a:tab pos="1090137" algn="l"/>
                <a:tab pos="1090137" algn="l"/>
                <a:tab pos="1090137" algn="l"/>
              </a:tabLst>
              <a:defRPr/>
            </a:pPr>
            <a:r>
              <a:rPr lang="en-US" dirty="0"/>
              <a:t>Geographically practical: Memphis &amp; Thebes equidistant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4457700" y="2422525"/>
            <a:ext cx="4422775" cy="3554413"/>
            <a:chOff x="0" y="0"/>
            <a:chExt cx="3096" cy="2488"/>
          </a:xfrm>
        </p:grpSpPr>
        <p:pic>
          <p:nvPicPr>
            <p:cNvPr id="244741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28" y="96"/>
              <a:ext cx="2840" cy="213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244742" name="Picture 4"/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0" y="0"/>
              <a:ext cx="3096" cy="248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4500563" y="1128713"/>
            <a:ext cx="4330700" cy="5829300"/>
            <a:chOff x="0" y="0"/>
            <a:chExt cx="3032" cy="4079"/>
          </a:xfrm>
        </p:grpSpPr>
        <p:pic>
          <p:nvPicPr>
            <p:cNvPr id="273413" name="Picture 9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8" y="96"/>
              <a:ext cx="2776" cy="372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273414" name="Picture 10"/>
            <p:cNvPicPr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0"/>
              <a:ext cx="3032" cy="408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</p:grpSp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Boundary Stelæ</a:t>
            </a:r>
          </a:p>
        </p:txBody>
      </p:sp>
      <p:sp>
        <p:nvSpPr>
          <p:cNvPr id="273411" name="Rectangle 1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Blip>
                <a:blip r:embed="rId5"/>
              </a:buBlip>
              <a:tabLst>
                <a:tab pos="1089025" algn="l"/>
              </a:tabLst>
            </a:pPr>
            <a:r>
              <a:rPr lang="en-US" smtClean="0"/>
              <a:t>15 rock-cut stelæ recording proclamations made by Akhenaten, RY 5, 6, and 8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5"/>
              </a:buBlip>
              <a:tabLst>
                <a:tab pos="1089025" algn="l"/>
              </a:tabLst>
            </a:pPr>
            <a:r>
              <a:rPr lang="en-US" smtClean="0"/>
              <a:t>Stelæ M and X are the earliest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5"/>
              </a:buBlip>
              <a:tabLst>
                <a:tab pos="1089025" algn="l"/>
              </a:tabLst>
            </a:pPr>
            <a:r>
              <a:rPr lang="en-US" smtClean="0"/>
              <a:t>Text describes the “discovery” of the </a:t>
            </a:r>
            <a:r>
              <a:rPr lang="en-US" i="1" smtClean="0"/>
              <a:t>akhet</a:t>
            </a:r>
            <a:r>
              <a:rPr lang="en-US" smtClean="0"/>
              <a:t> of the Aten</a:t>
            </a:r>
          </a:p>
        </p:txBody>
      </p:sp>
      <p:sp>
        <p:nvSpPr>
          <p:cNvPr id="273412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297986" name="Content Placeholder 5" descr="stela_a197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6006"/>
          <a:stretch>
            <a:fillRect/>
          </a:stretch>
        </p:blipFill>
        <p:spPr>
          <a:xfrm>
            <a:off x="395288" y="517525"/>
            <a:ext cx="8443912" cy="58642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King vs. Priesthood</a:t>
            </a:r>
          </a:p>
        </p:txBody>
      </p:sp>
      <p:sp>
        <p:nvSpPr>
          <p:cNvPr id="252930" name="Rectangle 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General loss of royal power to the priesthood over the centuries</a:t>
            </a:r>
          </a:p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Imperial donations to the domains of Amen were extensive</a:t>
            </a:r>
          </a:p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Economically powerful, rivaling the king</a:t>
            </a:r>
          </a:p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Tens of thousands of priests, farmers, labors, etc., supported by the temple cult, and dependent on it</a:t>
            </a:r>
          </a:p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Huge swathes of farm land part of the temple domains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Historical events</a:t>
            </a:r>
          </a:p>
        </p:txBody>
      </p:sp>
      <p:sp>
        <p:nvSpPr>
          <p:cNvPr id="285698" name="Rectangle 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Known activities of the king and his retinue at Akhet-Aten: </a:t>
            </a:r>
          </a:p>
          <a:p>
            <a:pPr lvl="1"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Regnal Year 5: Akhet-Aten established</a:t>
            </a:r>
          </a:p>
          <a:p>
            <a:pPr lvl="1"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Regnal Year 6: Akhenaten moves to Amarna; lives in a tent</a:t>
            </a:r>
          </a:p>
          <a:p>
            <a:pPr lvl="1"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Regnal Year 8: Confirms the boundaries of the city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pic>
        <p:nvPicPr>
          <p:cNvPr id="258050" name="Content Placeholder 4" descr="19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260350"/>
            <a:ext cx="4114800" cy="6372225"/>
          </a:xfrm>
        </p:spPr>
      </p:pic>
      <p:pic>
        <p:nvPicPr>
          <p:cNvPr id="6" name="Content Placeholder 5" descr="32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572000" y="2205038"/>
            <a:ext cx="4248150" cy="2743200"/>
          </a:xfrm>
        </p:spPr>
      </p:pic>
      <p:sp>
        <p:nvSpPr>
          <p:cNvPr id="7" name="Line Callout 1 6"/>
          <p:cNvSpPr>
            <a:spLocks/>
          </p:cNvSpPr>
          <p:nvPr/>
        </p:nvSpPr>
        <p:spPr bwMode="auto">
          <a:xfrm>
            <a:off x="5364163" y="5373688"/>
            <a:ext cx="3455987" cy="1295400"/>
          </a:xfrm>
          <a:prstGeom prst="borderCallout1">
            <a:avLst>
              <a:gd name="adj1" fmla="val 18750"/>
              <a:gd name="adj2" fmla="val -8333"/>
              <a:gd name="adj3" fmla="val 51389"/>
              <a:gd name="adj4" fmla="val -57856"/>
            </a:avLst>
          </a:prstGeom>
          <a:noFill/>
          <a:ln w="57150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r>
              <a:rPr lang="en-GB" sz="2400">
                <a:solidFill>
                  <a:srgbClr val="FFFFFF"/>
                </a:solidFill>
                <a:latin typeface="Arial" charset="0"/>
              </a:rPr>
              <a:t>Gem-pa-Aton, belonging to the Aton temple, worshipping Aton</a:t>
            </a:r>
            <a:endParaRPr lang="en-US" sz="240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8" name="Line Callout 1 7"/>
          <p:cNvSpPr>
            <a:spLocks/>
          </p:cNvSpPr>
          <p:nvPr/>
        </p:nvSpPr>
        <p:spPr bwMode="auto">
          <a:xfrm>
            <a:off x="6372225" y="333375"/>
            <a:ext cx="1871663" cy="1511300"/>
          </a:xfrm>
          <a:prstGeom prst="borderCallout1">
            <a:avLst>
              <a:gd name="adj1" fmla="val 18750"/>
              <a:gd name="adj2" fmla="val -8333"/>
              <a:gd name="adj3" fmla="val 152528"/>
              <a:gd name="adj4" fmla="val -21500"/>
            </a:avLst>
          </a:prstGeom>
          <a:noFill/>
          <a:ln w="57150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r>
              <a:rPr lang="en-GB" sz="2400">
                <a:solidFill>
                  <a:srgbClr val="FFFFFF"/>
                </a:solidFill>
                <a:latin typeface="Arial" charset="0"/>
              </a:rPr>
              <a:t>Small Aton temple – worship of Akhenaton</a:t>
            </a:r>
            <a:endParaRPr lang="en-US" sz="2400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714375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bg1"/>
                </a:solidFill>
                <a:effectLst/>
                <a:latin typeface="Arial" charset="0"/>
              </a:rPr>
              <a:t>Aton temple, worshipping Aton</a:t>
            </a:r>
            <a:endParaRPr lang="en-US" dirty="0"/>
          </a:p>
        </p:txBody>
      </p:sp>
      <p:pic>
        <p:nvPicPr>
          <p:cNvPr id="260098" name="Content Placeholder 3" descr="1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3847" r="4306"/>
          <a:stretch>
            <a:fillRect/>
          </a:stretch>
        </p:blipFill>
        <p:spPr>
          <a:xfrm>
            <a:off x="144463" y="908050"/>
            <a:ext cx="8891587" cy="5834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Royal Palace</a:t>
            </a:r>
            <a:endParaRPr lang="en-US" dirty="0"/>
          </a:p>
        </p:txBody>
      </p:sp>
      <p:pic>
        <p:nvPicPr>
          <p:cNvPr id="272386" name="Content Placeholder 3" descr="meryra_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249363" y="1600200"/>
            <a:ext cx="6642100" cy="4492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7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Supporters</a:t>
            </a:r>
          </a:p>
        </p:txBody>
      </p:sp>
      <p:sp>
        <p:nvSpPr>
          <p:cNvPr id="65537" name="Rectangle 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Military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Foreign troops more evident</a:t>
            </a:r>
          </a:p>
          <a:p>
            <a:pPr>
              <a:spcBef>
                <a:spcPts val="1800"/>
              </a:spcBef>
              <a:buFont typeface="Wingdings" pitchFamily="2" charset="2"/>
              <a:buBlip>
                <a:blip r:embed="rId3"/>
              </a:buBlip>
              <a:tabLst>
                <a:tab pos="1089025" algn="l"/>
              </a:tabLst>
            </a:pPr>
            <a:r>
              <a:rPr lang="en-US" smtClean="0"/>
              <a:t>“New men” personally favored by the king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8120192" presetClass="entr" presetSubtype="1984660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98120192" presetClass="entr" presetSubtype="1984660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8120192" presetClass="entr" presetSubtype="1984660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7" grpId="0" build="p" bldLvl="5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his 17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regnal</a:t>
            </a:r>
            <a:r>
              <a:rPr lang="en-GB" dirty="0" smtClean="0"/>
              <a:t> year Akhenaten dies</a:t>
            </a:r>
          </a:p>
          <a:p>
            <a:r>
              <a:rPr lang="en-GB" dirty="0" smtClean="0"/>
              <a:t>Successor </a:t>
            </a:r>
            <a:r>
              <a:rPr lang="en-GB" dirty="0" err="1" smtClean="0"/>
              <a:t>Semenkhare</a:t>
            </a:r>
            <a:r>
              <a:rPr lang="en-GB" dirty="0" smtClean="0"/>
              <a:t>? </a:t>
            </a:r>
          </a:p>
          <a:p>
            <a:pPr lvl="1"/>
            <a:r>
              <a:rPr lang="en-GB" dirty="0" smtClean="0"/>
              <a:t>Who is it?</a:t>
            </a:r>
          </a:p>
          <a:p>
            <a:r>
              <a:rPr lang="en-GB" dirty="0" err="1" smtClean="0"/>
              <a:t>Tutankhaten</a:t>
            </a:r>
            <a:r>
              <a:rPr lang="en-GB" dirty="0" smtClean="0"/>
              <a:t> 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err="1" smtClean="0"/>
              <a:t>Tutankhamun</a:t>
            </a:r>
            <a:r>
              <a:rPr lang="en-GB" dirty="0" smtClean="0"/>
              <a:t> return to Thebes and tradition</a:t>
            </a:r>
          </a:p>
          <a:p>
            <a:r>
              <a:rPr lang="en-GB" dirty="0" smtClean="0"/>
              <a:t>Ay</a:t>
            </a:r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02506"/>
          </a:xfrm>
        </p:spPr>
        <p:txBody>
          <a:bodyPr/>
          <a:lstStyle/>
          <a:p>
            <a:r>
              <a:rPr lang="en-GB" dirty="0" smtClean="0"/>
              <a:t>Ay (in KV62)</a:t>
            </a:r>
            <a:endParaRPr lang="en-US" dirty="0"/>
          </a:p>
        </p:txBody>
      </p:sp>
      <p:pic>
        <p:nvPicPr>
          <p:cNvPr id="6" name="Content Placeholder 5" descr="Ay pening_of_the_Mouth-Tutankhamun-Ay-PD_jp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835696" y="1196752"/>
            <a:ext cx="5486400" cy="55107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28800"/>
            <a:ext cx="8432105" cy="4298950"/>
          </a:xfrm>
        </p:spPr>
        <p:txBody>
          <a:bodyPr/>
          <a:lstStyle/>
          <a:p>
            <a:r>
              <a:rPr lang="en-GB" sz="2800" dirty="0" smtClean="0"/>
              <a:t>In his 17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</a:t>
            </a:r>
            <a:r>
              <a:rPr lang="en-GB" sz="2800" dirty="0" err="1" smtClean="0"/>
              <a:t>regnal</a:t>
            </a:r>
            <a:r>
              <a:rPr lang="en-GB" sz="2800" dirty="0" smtClean="0"/>
              <a:t> year Akhenaten dies</a:t>
            </a:r>
          </a:p>
          <a:p>
            <a:r>
              <a:rPr lang="en-GB" sz="2800" dirty="0" smtClean="0"/>
              <a:t>Successor </a:t>
            </a:r>
            <a:r>
              <a:rPr lang="en-GB" sz="2800" dirty="0" err="1" smtClean="0"/>
              <a:t>Semenkhare</a:t>
            </a:r>
            <a:r>
              <a:rPr lang="en-GB" sz="2800" dirty="0" smtClean="0"/>
              <a:t>? </a:t>
            </a:r>
          </a:p>
          <a:p>
            <a:r>
              <a:rPr lang="en-GB" sz="2800" dirty="0" err="1" smtClean="0"/>
              <a:t>Tutankhaten</a:t>
            </a:r>
            <a:r>
              <a:rPr lang="en-GB" sz="2800" dirty="0" smtClean="0"/>
              <a:t> </a:t>
            </a:r>
            <a:r>
              <a:rPr lang="en-GB" sz="2800" dirty="0" smtClean="0">
                <a:sym typeface="Wingdings" pitchFamily="2" charset="2"/>
              </a:rPr>
              <a:t> </a:t>
            </a:r>
            <a:r>
              <a:rPr lang="en-GB" sz="2800" dirty="0" err="1" smtClean="0"/>
              <a:t>Tutankhamun</a:t>
            </a:r>
            <a:r>
              <a:rPr lang="en-GB" sz="2800" dirty="0" smtClean="0"/>
              <a:t> return to Thebes and tradition</a:t>
            </a:r>
          </a:p>
          <a:p>
            <a:r>
              <a:rPr lang="en-GB" sz="2800" dirty="0" smtClean="0"/>
              <a:t>Ay</a:t>
            </a:r>
          </a:p>
          <a:p>
            <a:pPr lvl="1"/>
            <a:r>
              <a:rPr lang="en-GB" sz="2400" dirty="0" smtClean="0"/>
              <a:t>Father of Nefertiti?</a:t>
            </a:r>
          </a:p>
          <a:p>
            <a:pPr lvl="1"/>
            <a:r>
              <a:rPr lang="en-GB" sz="2400" dirty="0" smtClean="0"/>
              <a:t>Mentor of </a:t>
            </a:r>
            <a:r>
              <a:rPr lang="en-GB" sz="2400" dirty="0" err="1" smtClean="0"/>
              <a:t>Tutankhamun</a:t>
            </a:r>
            <a:r>
              <a:rPr lang="en-GB" sz="2400" dirty="0" smtClean="0"/>
              <a:t>, reigned for him, </a:t>
            </a:r>
            <a:r>
              <a:rPr lang="en-GB" sz="2400" dirty="0" err="1" smtClean="0"/>
              <a:t>Vezir</a:t>
            </a:r>
            <a:endParaRPr lang="en-GB" sz="2400" dirty="0" smtClean="0"/>
          </a:p>
          <a:p>
            <a:r>
              <a:rPr lang="en-GB" dirty="0" err="1" smtClean="0"/>
              <a:t>Horemhab</a:t>
            </a:r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Horemheb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His private Sakkara tomb</a:t>
            </a:r>
            <a:endParaRPr lang="en-US" dirty="0"/>
          </a:p>
        </p:txBody>
      </p:sp>
      <p:pic>
        <p:nvPicPr>
          <p:cNvPr id="7" name="Content Placeholder 6" descr="horemhebgoldencollar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251520" y="2276872"/>
            <a:ext cx="3586163" cy="4286250"/>
          </a:xfrm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>
          <a:xfrm>
            <a:off x="4355977" y="1535113"/>
            <a:ext cx="4608512" cy="639762"/>
          </a:xfrm>
        </p:spPr>
        <p:txBody>
          <a:bodyPr/>
          <a:lstStyle/>
          <a:p>
            <a:r>
              <a:rPr lang="en-GB" dirty="0" smtClean="0"/>
              <a:t>Receiving gold of honour (from </a:t>
            </a:r>
            <a:r>
              <a:rPr lang="en-GB" dirty="0" err="1" smtClean="0"/>
              <a:t>Tutankhamun</a:t>
            </a:r>
            <a:r>
              <a:rPr lang="en-GB" dirty="0" smtClean="0"/>
              <a:t> or Ay?)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Military</a:t>
            </a:r>
          </a:p>
          <a:p>
            <a:r>
              <a:rPr lang="en-GB" dirty="0" smtClean="0"/>
              <a:t>Maybe </a:t>
            </a:r>
            <a:r>
              <a:rPr lang="en-GB" dirty="0" err="1" smtClean="0"/>
              <a:t>Paatenemheb</a:t>
            </a:r>
            <a:r>
              <a:rPr lang="en-GB" dirty="0" smtClean="0"/>
              <a:t> (Aten is in the festival) </a:t>
            </a:r>
            <a:r>
              <a:rPr lang="en-GB" dirty="0" smtClean="0">
                <a:sym typeface="Wingdings" pitchFamily="2" charset="2"/>
              </a:rPr>
              <a:t> tomb in Amarna ???</a:t>
            </a:r>
          </a:p>
          <a:p>
            <a:r>
              <a:rPr lang="en-GB" dirty="0" smtClean="0">
                <a:sym typeface="Wingdings" pitchFamily="2" charset="2"/>
              </a:rPr>
              <a:t>Known since reign of </a:t>
            </a:r>
            <a:r>
              <a:rPr lang="en-GB" dirty="0" err="1" smtClean="0">
                <a:sym typeface="Wingdings" pitchFamily="2" charset="2"/>
              </a:rPr>
              <a:t>Tutankhamun</a:t>
            </a:r>
            <a:r>
              <a:rPr lang="en-GB" dirty="0" smtClean="0">
                <a:sym typeface="Wingdings" pitchFamily="2" charset="2"/>
              </a:rPr>
              <a:t>, but immediately high offices, next to Ay (rivalries?)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err="1" smtClean="0"/>
              <a:t>Horemheb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457200" y="980729"/>
            <a:ext cx="4040188" cy="936104"/>
          </a:xfrm>
        </p:spPr>
        <p:txBody>
          <a:bodyPr/>
          <a:lstStyle/>
          <a:p>
            <a:r>
              <a:rPr lang="en-GB" dirty="0" smtClean="0"/>
              <a:t>Royal tomb (KV57, east Valley)</a:t>
            </a:r>
            <a:endParaRPr lang="en-US" dirty="0"/>
          </a:p>
        </p:txBody>
      </p:sp>
      <p:pic>
        <p:nvPicPr>
          <p:cNvPr id="10" name="Content Placeholder 9" descr="horemheb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971600" y="2174874"/>
            <a:ext cx="3070555" cy="4652101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908720"/>
            <a:ext cx="4319463" cy="1296143"/>
          </a:xfrm>
        </p:spPr>
        <p:txBody>
          <a:bodyPr/>
          <a:lstStyle/>
          <a:p>
            <a:r>
              <a:rPr lang="en-GB" dirty="0" smtClean="0"/>
              <a:t>Usurped Restoration </a:t>
            </a:r>
            <a:r>
              <a:rPr lang="en-GB" dirty="0" err="1" smtClean="0"/>
              <a:t>Stela</a:t>
            </a:r>
            <a:r>
              <a:rPr lang="en-GB" dirty="0" smtClean="0"/>
              <a:t> </a:t>
            </a:r>
            <a:r>
              <a:rPr lang="en-GB" dirty="0" err="1" smtClean="0"/>
              <a:t>Tutankhamun’s</a:t>
            </a:r>
            <a:r>
              <a:rPr lang="en-GB" dirty="0" smtClean="0"/>
              <a:t>, renewal of Karnak Temple</a:t>
            </a:r>
            <a:endParaRPr lang="en-US" dirty="0"/>
          </a:p>
        </p:txBody>
      </p:sp>
      <p:pic>
        <p:nvPicPr>
          <p:cNvPr id="13" name="Content Placeholder 12" descr="Restoration_Stela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5377388" y="2293620"/>
            <a:ext cx="2506980" cy="45643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6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7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3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4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7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8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9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5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6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8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10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9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1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Katharina</Template>
  <TotalTime>1322</TotalTime>
  <Words>1202</Words>
  <Application>Microsoft Office PowerPoint</Application>
  <PresentationFormat>On-screen Show (4:3)</PresentationFormat>
  <Paragraphs>192</Paragraphs>
  <Slides>44</Slides>
  <Notes>44</Notes>
  <HiddenSlides>1</HiddenSlides>
  <MMClips>0</MMClips>
  <ScaleCrop>false</ScaleCrop>
  <HeadingPairs>
    <vt:vector size="4" baseType="variant">
      <vt:variant>
        <vt:lpstr>Theme</vt:lpstr>
      </vt:variant>
      <vt:variant>
        <vt:i4>21</vt:i4>
      </vt:variant>
      <vt:variant>
        <vt:lpstr>Slide Titles</vt:lpstr>
      </vt:variant>
      <vt:variant>
        <vt:i4>44</vt:i4>
      </vt:variant>
    </vt:vector>
  </HeadingPairs>
  <TitlesOfParts>
    <vt:vector size="65" baseType="lpstr">
      <vt:lpstr>Katharina</vt:lpstr>
      <vt:lpstr>1_Office Theme</vt:lpstr>
      <vt:lpstr>2_Office Theme</vt:lpstr>
      <vt:lpstr>1_Katharina</vt:lpstr>
      <vt:lpstr>3_Office Theme</vt:lpstr>
      <vt:lpstr>4_Office Theme</vt:lpstr>
      <vt:lpstr>5_Office Theme</vt:lpstr>
      <vt:lpstr>2_Katharina</vt:lpstr>
      <vt:lpstr>6_Office Theme</vt:lpstr>
      <vt:lpstr>7_Office Theme</vt:lpstr>
      <vt:lpstr>3_Katharina</vt:lpstr>
      <vt:lpstr>4_Katharina</vt:lpstr>
      <vt:lpstr>7_Katharina</vt:lpstr>
      <vt:lpstr>8_Office Theme</vt:lpstr>
      <vt:lpstr>9_Office Theme</vt:lpstr>
      <vt:lpstr>5_Katharina</vt:lpstr>
      <vt:lpstr>6_Katharina</vt:lpstr>
      <vt:lpstr>8_Katharina</vt:lpstr>
      <vt:lpstr>10_Office Theme</vt:lpstr>
      <vt:lpstr>9_Katharina</vt:lpstr>
      <vt:lpstr>11_Office Theme</vt:lpstr>
      <vt:lpstr>11 Amarna period </vt:lpstr>
      <vt:lpstr>Readings:</vt:lpstr>
      <vt:lpstr>What is the Amarna Period?</vt:lpstr>
      <vt:lpstr>TT55: Ramose</vt:lpstr>
      <vt:lpstr>The people </vt:lpstr>
      <vt:lpstr>The King</vt:lpstr>
      <vt:lpstr>Queen Nefertiti:</vt:lpstr>
      <vt:lpstr>House altar Amarna (Berlin)</vt:lpstr>
      <vt:lpstr>Queen Kiya:</vt:lpstr>
      <vt:lpstr>Semenkhkare</vt:lpstr>
      <vt:lpstr>Tutankhamun: son of Akhenaten and Kiya, newest Nefertiti?</vt:lpstr>
      <vt:lpstr>Amenhotep IV</vt:lpstr>
      <vt:lpstr>Amenhotep IV</vt:lpstr>
      <vt:lpstr>What is happening?</vt:lpstr>
      <vt:lpstr>Slide 15</vt:lpstr>
      <vt:lpstr>From year 2</vt:lpstr>
      <vt:lpstr>Slide 17</vt:lpstr>
      <vt:lpstr>AIV in Karnak (Aton Temple), dismantled and reused as filling for pylon on Horemhab (10th pylon)</vt:lpstr>
      <vt:lpstr>Karnak</vt:lpstr>
      <vt:lpstr>Slide 20</vt:lpstr>
      <vt:lpstr>Talatat</vt:lpstr>
      <vt:lpstr>Slide 22</vt:lpstr>
      <vt:lpstr>Cairo museum</vt:lpstr>
      <vt:lpstr>The Aten &amp; Akhenaten</vt:lpstr>
      <vt:lpstr>The Aten &amp; Akhenaten</vt:lpstr>
      <vt:lpstr>Founded Amarna</vt:lpstr>
      <vt:lpstr>Location of Amarna</vt:lpstr>
      <vt:lpstr>Slide 28</vt:lpstr>
      <vt:lpstr>Theological motivations for the site</vt:lpstr>
      <vt:lpstr>THe Akhet of the Aten</vt:lpstr>
      <vt:lpstr>Theological motivations for the site</vt:lpstr>
      <vt:lpstr>The Boundary Stelæ</vt:lpstr>
      <vt:lpstr>Slide 33</vt:lpstr>
      <vt:lpstr>King vs. Priesthood</vt:lpstr>
      <vt:lpstr>Historical events</vt:lpstr>
      <vt:lpstr>Slide 36</vt:lpstr>
      <vt:lpstr>Aton temple, worshipping Aton</vt:lpstr>
      <vt:lpstr>Royal Palace</vt:lpstr>
      <vt:lpstr>Supporters</vt:lpstr>
      <vt:lpstr>The End?</vt:lpstr>
      <vt:lpstr>Ay (in KV62)</vt:lpstr>
      <vt:lpstr>The End?</vt:lpstr>
      <vt:lpstr>Horemheb</vt:lpstr>
      <vt:lpstr>Horemheb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  First Intermediate Period</dc:title>
  <dc:creator>Katharina</dc:creator>
  <cp:lastModifiedBy>sg087</cp:lastModifiedBy>
  <cp:revision>134</cp:revision>
  <dcterms:created xsi:type="dcterms:W3CDTF">2010-10-17T22:54:26Z</dcterms:created>
  <dcterms:modified xsi:type="dcterms:W3CDTF">2013-02-22T15:51:13Z</dcterms:modified>
</cp:coreProperties>
</file>