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56" r:id="rId2"/>
    <p:sldId id="257" r:id="rId3"/>
    <p:sldId id="259" r:id="rId4"/>
    <p:sldId id="260" r:id="rId5"/>
    <p:sldId id="261" r:id="rId6"/>
    <p:sldId id="262" r:id="rId7"/>
    <p:sldId id="263" r:id="rId8"/>
    <p:sldId id="264" r:id="rId9"/>
    <p:sldId id="265" r:id="rId10"/>
    <p:sldId id="266" r:id="rId11"/>
    <p:sldId id="258"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FC8D50E-9DA9-5B43-32E9-3F21CFF1B984}" name="Jenelyn Guerra Bacero (2514341)" initials="JB" userId="S::2514341@student.uwtsd.ac.uk::9ba84d68-fea6-4dbf-8891-37f48030c75a"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50" autoAdjust="0"/>
    <p:restoredTop sz="83137" autoAdjust="0"/>
  </p:normalViewPr>
  <p:slideViewPr>
    <p:cSldViewPr snapToGrid="0">
      <p:cViewPr varScale="1">
        <p:scale>
          <a:sx n="79" d="100"/>
          <a:sy n="79" d="100"/>
        </p:scale>
        <p:origin x="182"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DAA74E-06E9-4357-9C84-050B336D2118}"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IN"/>
        </a:p>
      </dgm:t>
    </dgm:pt>
    <dgm:pt modelId="{FCA776AE-F831-44AC-89AC-35646CC07F18}">
      <dgm:prSet phldrT="[Text]"/>
      <dgm:spPr/>
      <dgm:t>
        <a:bodyPr/>
        <a:lstStyle/>
        <a:p>
          <a:r>
            <a:rPr lang="en-IN" dirty="0"/>
            <a:t>Key workers need to work consistently. </a:t>
          </a:r>
        </a:p>
      </dgm:t>
    </dgm:pt>
    <dgm:pt modelId="{2CF775C4-4751-4BA3-90F2-8312DD38EE8B}" type="parTrans" cxnId="{33FDAEBF-2969-48F7-8F9C-E123DF3D4E48}">
      <dgm:prSet/>
      <dgm:spPr/>
      <dgm:t>
        <a:bodyPr/>
        <a:lstStyle/>
        <a:p>
          <a:endParaRPr lang="en-IN"/>
        </a:p>
      </dgm:t>
    </dgm:pt>
    <dgm:pt modelId="{1142EBB8-5F3D-433B-976E-857FDB9E4BC2}" type="sibTrans" cxnId="{33FDAEBF-2969-48F7-8F9C-E123DF3D4E48}">
      <dgm:prSet/>
      <dgm:spPr/>
      <dgm:t>
        <a:bodyPr/>
        <a:lstStyle/>
        <a:p>
          <a:endParaRPr lang="en-IN"/>
        </a:p>
      </dgm:t>
    </dgm:pt>
    <dgm:pt modelId="{14277F0B-182B-4DE5-9ACF-E2AA9F3AD0BC}">
      <dgm:prSet/>
      <dgm:spPr/>
      <dgm:t>
        <a:bodyPr/>
        <a:lstStyle/>
        <a:p>
          <a:r>
            <a:rPr lang="en-IN"/>
            <a:t>A predictable routine needs to be there. </a:t>
          </a:r>
          <a:endParaRPr lang="en-IN" dirty="0"/>
        </a:p>
      </dgm:t>
    </dgm:pt>
    <dgm:pt modelId="{3FA1EE4D-04DE-4227-9701-380A032819F3}" type="parTrans" cxnId="{8A2A25D9-6120-46C9-8775-3A602CF81159}">
      <dgm:prSet/>
      <dgm:spPr/>
      <dgm:t>
        <a:bodyPr/>
        <a:lstStyle/>
        <a:p>
          <a:endParaRPr lang="en-IN"/>
        </a:p>
      </dgm:t>
    </dgm:pt>
    <dgm:pt modelId="{EF6A533C-403D-41DA-A6F9-2A4E002F099E}" type="sibTrans" cxnId="{8A2A25D9-6120-46C9-8775-3A602CF81159}">
      <dgm:prSet/>
      <dgm:spPr/>
      <dgm:t>
        <a:bodyPr/>
        <a:lstStyle/>
        <a:p>
          <a:endParaRPr lang="en-IN"/>
        </a:p>
      </dgm:t>
    </dgm:pt>
    <dgm:pt modelId="{0BFC4152-4E30-4FFB-A21D-BF4EFB636693}">
      <dgm:prSet/>
      <dgm:spPr/>
      <dgm:t>
        <a:bodyPr/>
        <a:lstStyle/>
        <a:p>
          <a:r>
            <a:rPr lang="en-IN"/>
            <a:t>Emotional reassurance for the children. </a:t>
          </a:r>
          <a:endParaRPr lang="en-IN" dirty="0"/>
        </a:p>
      </dgm:t>
    </dgm:pt>
    <dgm:pt modelId="{8EC16F19-F5A3-49D5-96DB-87E2D0375E55}" type="parTrans" cxnId="{7E2F4A74-1639-4375-B4A6-03CA257868B7}">
      <dgm:prSet/>
      <dgm:spPr/>
      <dgm:t>
        <a:bodyPr/>
        <a:lstStyle/>
        <a:p>
          <a:endParaRPr lang="en-IN"/>
        </a:p>
      </dgm:t>
    </dgm:pt>
    <dgm:pt modelId="{FF5B598E-2064-43AE-8E1D-5628C5451E44}" type="sibTrans" cxnId="{7E2F4A74-1639-4375-B4A6-03CA257868B7}">
      <dgm:prSet/>
      <dgm:spPr/>
      <dgm:t>
        <a:bodyPr/>
        <a:lstStyle/>
        <a:p>
          <a:endParaRPr lang="en-IN"/>
        </a:p>
      </dgm:t>
    </dgm:pt>
    <dgm:pt modelId="{CC16AB90-0711-4183-9E29-30CCA9CD49BD}">
      <dgm:prSet/>
      <dgm:spPr/>
      <dgm:t>
        <a:bodyPr/>
        <a:lstStyle/>
        <a:p>
          <a:r>
            <a:rPr lang="en-IN"/>
            <a:t>Play-based learning</a:t>
          </a:r>
          <a:endParaRPr lang="en-IN" dirty="0"/>
        </a:p>
      </dgm:t>
    </dgm:pt>
    <dgm:pt modelId="{196E8CD5-4C9C-4B0B-A8F9-2077D749F2D0}" type="parTrans" cxnId="{C8DC136A-3A63-420B-8877-71CC07E0B703}">
      <dgm:prSet/>
      <dgm:spPr/>
      <dgm:t>
        <a:bodyPr/>
        <a:lstStyle/>
        <a:p>
          <a:endParaRPr lang="en-IN"/>
        </a:p>
      </dgm:t>
    </dgm:pt>
    <dgm:pt modelId="{3B379A8E-F1A6-4497-AD70-32E56A768023}" type="sibTrans" cxnId="{C8DC136A-3A63-420B-8877-71CC07E0B703}">
      <dgm:prSet/>
      <dgm:spPr/>
      <dgm:t>
        <a:bodyPr/>
        <a:lstStyle/>
        <a:p>
          <a:endParaRPr lang="en-IN"/>
        </a:p>
      </dgm:t>
    </dgm:pt>
    <dgm:pt modelId="{77E8C44F-CAFD-41EC-84D0-983932F2C09E}">
      <dgm:prSet/>
      <dgm:spPr/>
      <dgm:t>
        <a:bodyPr/>
        <a:lstStyle/>
        <a:p>
          <a:r>
            <a:rPr lang="en-IN" dirty="0"/>
            <a:t>Language-rich activities</a:t>
          </a:r>
        </a:p>
      </dgm:t>
    </dgm:pt>
    <dgm:pt modelId="{49587EC4-3CAA-421F-8478-B1218CA1DEB9}" type="parTrans" cxnId="{F4BCF2B6-6D85-456F-A7A8-6C46983D2203}">
      <dgm:prSet/>
      <dgm:spPr/>
      <dgm:t>
        <a:bodyPr/>
        <a:lstStyle/>
        <a:p>
          <a:endParaRPr lang="en-IN"/>
        </a:p>
      </dgm:t>
    </dgm:pt>
    <dgm:pt modelId="{77BE7971-F7E9-4AA8-A99C-DFB10981EA51}" type="sibTrans" cxnId="{F4BCF2B6-6D85-456F-A7A8-6C46983D2203}">
      <dgm:prSet/>
      <dgm:spPr/>
      <dgm:t>
        <a:bodyPr/>
        <a:lstStyle/>
        <a:p>
          <a:endParaRPr lang="en-IN"/>
        </a:p>
      </dgm:t>
    </dgm:pt>
    <dgm:pt modelId="{740C7BE3-C604-4371-B9B1-3DEF9A438491}" type="pres">
      <dgm:prSet presAssocID="{F2DAA74E-06E9-4357-9C84-050B336D2118}" presName="outerComposite" presStyleCnt="0">
        <dgm:presLayoutVars>
          <dgm:chMax val="5"/>
          <dgm:dir/>
          <dgm:resizeHandles val="exact"/>
        </dgm:presLayoutVars>
      </dgm:prSet>
      <dgm:spPr/>
    </dgm:pt>
    <dgm:pt modelId="{7B0D7470-B8EF-428E-8E76-1E267A9FEF76}" type="pres">
      <dgm:prSet presAssocID="{F2DAA74E-06E9-4357-9C84-050B336D2118}" presName="dummyMaxCanvas" presStyleCnt="0">
        <dgm:presLayoutVars/>
      </dgm:prSet>
      <dgm:spPr/>
    </dgm:pt>
    <dgm:pt modelId="{84ACF181-6825-4D5E-B37B-1FB24CA191A2}" type="pres">
      <dgm:prSet presAssocID="{F2DAA74E-06E9-4357-9C84-050B336D2118}" presName="FiveNodes_1" presStyleLbl="node1" presStyleIdx="0" presStyleCnt="5">
        <dgm:presLayoutVars>
          <dgm:bulletEnabled val="1"/>
        </dgm:presLayoutVars>
      </dgm:prSet>
      <dgm:spPr/>
    </dgm:pt>
    <dgm:pt modelId="{D5E5521D-A589-4721-A0AA-98E896243BE9}" type="pres">
      <dgm:prSet presAssocID="{F2DAA74E-06E9-4357-9C84-050B336D2118}" presName="FiveNodes_2" presStyleLbl="node1" presStyleIdx="1" presStyleCnt="5">
        <dgm:presLayoutVars>
          <dgm:bulletEnabled val="1"/>
        </dgm:presLayoutVars>
      </dgm:prSet>
      <dgm:spPr/>
    </dgm:pt>
    <dgm:pt modelId="{B0E6A653-E5CD-41D0-ACAE-8137D8D24157}" type="pres">
      <dgm:prSet presAssocID="{F2DAA74E-06E9-4357-9C84-050B336D2118}" presName="FiveNodes_3" presStyleLbl="node1" presStyleIdx="2" presStyleCnt="5">
        <dgm:presLayoutVars>
          <dgm:bulletEnabled val="1"/>
        </dgm:presLayoutVars>
      </dgm:prSet>
      <dgm:spPr/>
    </dgm:pt>
    <dgm:pt modelId="{BC07D35A-29F2-4B9B-AD75-3371DA33318D}" type="pres">
      <dgm:prSet presAssocID="{F2DAA74E-06E9-4357-9C84-050B336D2118}" presName="FiveNodes_4" presStyleLbl="node1" presStyleIdx="3" presStyleCnt="5">
        <dgm:presLayoutVars>
          <dgm:bulletEnabled val="1"/>
        </dgm:presLayoutVars>
      </dgm:prSet>
      <dgm:spPr/>
    </dgm:pt>
    <dgm:pt modelId="{6EC2B755-D562-405A-ADFB-77FD835CE4D7}" type="pres">
      <dgm:prSet presAssocID="{F2DAA74E-06E9-4357-9C84-050B336D2118}" presName="FiveNodes_5" presStyleLbl="node1" presStyleIdx="4" presStyleCnt="5">
        <dgm:presLayoutVars>
          <dgm:bulletEnabled val="1"/>
        </dgm:presLayoutVars>
      </dgm:prSet>
      <dgm:spPr/>
    </dgm:pt>
    <dgm:pt modelId="{9B410CC2-AA6C-41DE-89C9-9D7C6A45AAC2}" type="pres">
      <dgm:prSet presAssocID="{F2DAA74E-06E9-4357-9C84-050B336D2118}" presName="FiveConn_1-2" presStyleLbl="fgAccFollowNode1" presStyleIdx="0" presStyleCnt="4">
        <dgm:presLayoutVars>
          <dgm:bulletEnabled val="1"/>
        </dgm:presLayoutVars>
      </dgm:prSet>
      <dgm:spPr/>
    </dgm:pt>
    <dgm:pt modelId="{447C724A-55C5-4BDA-9DE7-1E0DE9872BAC}" type="pres">
      <dgm:prSet presAssocID="{F2DAA74E-06E9-4357-9C84-050B336D2118}" presName="FiveConn_2-3" presStyleLbl="fgAccFollowNode1" presStyleIdx="1" presStyleCnt="4">
        <dgm:presLayoutVars>
          <dgm:bulletEnabled val="1"/>
        </dgm:presLayoutVars>
      </dgm:prSet>
      <dgm:spPr/>
    </dgm:pt>
    <dgm:pt modelId="{C81F12BE-2FF3-4C8A-B56E-94D3FFA2D814}" type="pres">
      <dgm:prSet presAssocID="{F2DAA74E-06E9-4357-9C84-050B336D2118}" presName="FiveConn_3-4" presStyleLbl="fgAccFollowNode1" presStyleIdx="2" presStyleCnt="4">
        <dgm:presLayoutVars>
          <dgm:bulletEnabled val="1"/>
        </dgm:presLayoutVars>
      </dgm:prSet>
      <dgm:spPr/>
    </dgm:pt>
    <dgm:pt modelId="{12D4659C-36D7-49AF-B590-A34A1B33D3FF}" type="pres">
      <dgm:prSet presAssocID="{F2DAA74E-06E9-4357-9C84-050B336D2118}" presName="FiveConn_4-5" presStyleLbl="fgAccFollowNode1" presStyleIdx="3" presStyleCnt="4">
        <dgm:presLayoutVars>
          <dgm:bulletEnabled val="1"/>
        </dgm:presLayoutVars>
      </dgm:prSet>
      <dgm:spPr/>
    </dgm:pt>
    <dgm:pt modelId="{BCEADDF1-A175-489F-8BCE-6E1B508EE9BA}" type="pres">
      <dgm:prSet presAssocID="{F2DAA74E-06E9-4357-9C84-050B336D2118}" presName="FiveNodes_1_text" presStyleLbl="node1" presStyleIdx="4" presStyleCnt="5">
        <dgm:presLayoutVars>
          <dgm:bulletEnabled val="1"/>
        </dgm:presLayoutVars>
      </dgm:prSet>
      <dgm:spPr/>
    </dgm:pt>
    <dgm:pt modelId="{1DAF5995-F3CC-4D4F-8272-5ED951CE8784}" type="pres">
      <dgm:prSet presAssocID="{F2DAA74E-06E9-4357-9C84-050B336D2118}" presName="FiveNodes_2_text" presStyleLbl="node1" presStyleIdx="4" presStyleCnt="5">
        <dgm:presLayoutVars>
          <dgm:bulletEnabled val="1"/>
        </dgm:presLayoutVars>
      </dgm:prSet>
      <dgm:spPr/>
    </dgm:pt>
    <dgm:pt modelId="{6FD18DE1-2A9E-4241-B1A6-1FD5D1F72B48}" type="pres">
      <dgm:prSet presAssocID="{F2DAA74E-06E9-4357-9C84-050B336D2118}" presName="FiveNodes_3_text" presStyleLbl="node1" presStyleIdx="4" presStyleCnt="5">
        <dgm:presLayoutVars>
          <dgm:bulletEnabled val="1"/>
        </dgm:presLayoutVars>
      </dgm:prSet>
      <dgm:spPr/>
    </dgm:pt>
    <dgm:pt modelId="{8D61B001-E1DC-4BED-AB7E-9AE0FC6D55B5}" type="pres">
      <dgm:prSet presAssocID="{F2DAA74E-06E9-4357-9C84-050B336D2118}" presName="FiveNodes_4_text" presStyleLbl="node1" presStyleIdx="4" presStyleCnt="5">
        <dgm:presLayoutVars>
          <dgm:bulletEnabled val="1"/>
        </dgm:presLayoutVars>
      </dgm:prSet>
      <dgm:spPr/>
    </dgm:pt>
    <dgm:pt modelId="{1EF66153-640E-4984-9808-A849FB4AC281}" type="pres">
      <dgm:prSet presAssocID="{F2DAA74E-06E9-4357-9C84-050B336D2118}" presName="FiveNodes_5_text" presStyleLbl="node1" presStyleIdx="4" presStyleCnt="5">
        <dgm:presLayoutVars>
          <dgm:bulletEnabled val="1"/>
        </dgm:presLayoutVars>
      </dgm:prSet>
      <dgm:spPr/>
    </dgm:pt>
  </dgm:ptLst>
  <dgm:cxnLst>
    <dgm:cxn modelId="{B97DA220-89CB-4476-A3E7-BB9333887449}" type="presOf" srcId="{FCA776AE-F831-44AC-89AC-35646CC07F18}" destId="{84ACF181-6825-4D5E-B37B-1FB24CA191A2}" srcOrd="0" destOrd="0" presId="urn:microsoft.com/office/officeart/2005/8/layout/vProcess5"/>
    <dgm:cxn modelId="{E0951325-FBF5-42FA-937C-678AC636FD41}" type="presOf" srcId="{CC16AB90-0711-4183-9E29-30CCA9CD49BD}" destId="{BC07D35A-29F2-4B9B-AD75-3371DA33318D}" srcOrd="0" destOrd="0" presId="urn:microsoft.com/office/officeart/2005/8/layout/vProcess5"/>
    <dgm:cxn modelId="{7B4CC632-4C2F-45AF-BBC8-8A6F3FB7ADC4}" type="presOf" srcId="{14277F0B-182B-4DE5-9ACF-E2AA9F3AD0BC}" destId="{D5E5521D-A589-4721-A0AA-98E896243BE9}" srcOrd="0" destOrd="0" presId="urn:microsoft.com/office/officeart/2005/8/layout/vProcess5"/>
    <dgm:cxn modelId="{F195CA3F-B7B1-43F2-A141-0E0B5B48AFF2}" type="presOf" srcId="{FCA776AE-F831-44AC-89AC-35646CC07F18}" destId="{BCEADDF1-A175-489F-8BCE-6E1B508EE9BA}" srcOrd="1" destOrd="0" presId="urn:microsoft.com/office/officeart/2005/8/layout/vProcess5"/>
    <dgm:cxn modelId="{7B14B85F-9DDC-4305-B98D-AA116012B98A}" type="presOf" srcId="{CC16AB90-0711-4183-9E29-30CCA9CD49BD}" destId="{8D61B001-E1DC-4BED-AB7E-9AE0FC6D55B5}" srcOrd="1" destOrd="0" presId="urn:microsoft.com/office/officeart/2005/8/layout/vProcess5"/>
    <dgm:cxn modelId="{C8DC136A-3A63-420B-8877-71CC07E0B703}" srcId="{F2DAA74E-06E9-4357-9C84-050B336D2118}" destId="{CC16AB90-0711-4183-9E29-30CCA9CD49BD}" srcOrd="3" destOrd="0" parTransId="{196E8CD5-4C9C-4B0B-A8F9-2077D749F2D0}" sibTransId="{3B379A8E-F1A6-4497-AD70-32E56A768023}"/>
    <dgm:cxn modelId="{7E2F4A74-1639-4375-B4A6-03CA257868B7}" srcId="{F2DAA74E-06E9-4357-9C84-050B336D2118}" destId="{0BFC4152-4E30-4FFB-A21D-BF4EFB636693}" srcOrd="2" destOrd="0" parTransId="{8EC16F19-F5A3-49D5-96DB-87E2D0375E55}" sibTransId="{FF5B598E-2064-43AE-8E1D-5628C5451E44}"/>
    <dgm:cxn modelId="{AC9ED978-E9C6-4AB7-AC70-90938C3A53D7}" type="presOf" srcId="{77E8C44F-CAFD-41EC-84D0-983932F2C09E}" destId="{1EF66153-640E-4984-9808-A849FB4AC281}" srcOrd="1" destOrd="0" presId="urn:microsoft.com/office/officeart/2005/8/layout/vProcess5"/>
    <dgm:cxn modelId="{3F49EC58-F37B-4FBC-BC25-E792534A7BA0}" type="presOf" srcId="{EF6A533C-403D-41DA-A6F9-2A4E002F099E}" destId="{447C724A-55C5-4BDA-9DE7-1E0DE9872BAC}" srcOrd="0" destOrd="0" presId="urn:microsoft.com/office/officeart/2005/8/layout/vProcess5"/>
    <dgm:cxn modelId="{1107DA97-1E73-4FFA-A3D8-3920662219AC}" type="presOf" srcId="{0BFC4152-4E30-4FFB-A21D-BF4EFB636693}" destId="{B0E6A653-E5CD-41D0-ACAE-8137D8D24157}" srcOrd="0" destOrd="0" presId="urn:microsoft.com/office/officeart/2005/8/layout/vProcess5"/>
    <dgm:cxn modelId="{858174A2-B9C6-4B37-956B-CD592DE66CA8}" type="presOf" srcId="{F2DAA74E-06E9-4357-9C84-050B336D2118}" destId="{740C7BE3-C604-4371-B9B1-3DEF9A438491}" srcOrd="0" destOrd="0" presId="urn:microsoft.com/office/officeart/2005/8/layout/vProcess5"/>
    <dgm:cxn modelId="{AC19A7A5-4656-495A-82B5-A96285F655D6}" type="presOf" srcId="{14277F0B-182B-4DE5-9ACF-E2AA9F3AD0BC}" destId="{1DAF5995-F3CC-4D4F-8272-5ED951CE8784}" srcOrd="1" destOrd="0" presId="urn:microsoft.com/office/officeart/2005/8/layout/vProcess5"/>
    <dgm:cxn modelId="{F4BCF2B6-6D85-456F-A7A8-6C46983D2203}" srcId="{F2DAA74E-06E9-4357-9C84-050B336D2118}" destId="{77E8C44F-CAFD-41EC-84D0-983932F2C09E}" srcOrd="4" destOrd="0" parTransId="{49587EC4-3CAA-421F-8478-B1218CA1DEB9}" sibTransId="{77BE7971-F7E9-4AA8-A99C-DFB10981EA51}"/>
    <dgm:cxn modelId="{33FDAEBF-2969-48F7-8F9C-E123DF3D4E48}" srcId="{F2DAA74E-06E9-4357-9C84-050B336D2118}" destId="{FCA776AE-F831-44AC-89AC-35646CC07F18}" srcOrd="0" destOrd="0" parTransId="{2CF775C4-4751-4BA3-90F2-8312DD38EE8B}" sibTransId="{1142EBB8-5F3D-433B-976E-857FDB9E4BC2}"/>
    <dgm:cxn modelId="{C51BE7C1-D316-4D53-B032-56FD787A5310}" type="presOf" srcId="{3B379A8E-F1A6-4497-AD70-32E56A768023}" destId="{12D4659C-36D7-49AF-B590-A34A1B33D3FF}" srcOrd="0" destOrd="0" presId="urn:microsoft.com/office/officeart/2005/8/layout/vProcess5"/>
    <dgm:cxn modelId="{8A2A25D9-6120-46C9-8775-3A602CF81159}" srcId="{F2DAA74E-06E9-4357-9C84-050B336D2118}" destId="{14277F0B-182B-4DE5-9ACF-E2AA9F3AD0BC}" srcOrd="1" destOrd="0" parTransId="{3FA1EE4D-04DE-4227-9701-380A032819F3}" sibTransId="{EF6A533C-403D-41DA-A6F9-2A4E002F099E}"/>
    <dgm:cxn modelId="{E0C7BCDB-51B0-4FBE-83FB-A53668A7FDE8}" type="presOf" srcId="{0BFC4152-4E30-4FFB-A21D-BF4EFB636693}" destId="{6FD18DE1-2A9E-4241-B1A6-1FD5D1F72B48}" srcOrd="1" destOrd="0" presId="urn:microsoft.com/office/officeart/2005/8/layout/vProcess5"/>
    <dgm:cxn modelId="{9B7416DD-50C6-4DEF-9AF1-A07D373AF5F1}" type="presOf" srcId="{FF5B598E-2064-43AE-8E1D-5628C5451E44}" destId="{C81F12BE-2FF3-4C8A-B56E-94D3FFA2D814}" srcOrd="0" destOrd="0" presId="urn:microsoft.com/office/officeart/2005/8/layout/vProcess5"/>
    <dgm:cxn modelId="{9F6570E3-B69A-4879-B4BD-D05863B6EB79}" type="presOf" srcId="{1142EBB8-5F3D-433B-976E-857FDB9E4BC2}" destId="{9B410CC2-AA6C-41DE-89C9-9D7C6A45AAC2}" srcOrd="0" destOrd="0" presId="urn:microsoft.com/office/officeart/2005/8/layout/vProcess5"/>
    <dgm:cxn modelId="{5E7700EB-C085-4230-A4CE-4FFE91D91DC2}" type="presOf" srcId="{77E8C44F-CAFD-41EC-84D0-983932F2C09E}" destId="{6EC2B755-D562-405A-ADFB-77FD835CE4D7}" srcOrd="0" destOrd="0" presId="urn:microsoft.com/office/officeart/2005/8/layout/vProcess5"/>
    <dgm:cxn modelId="{EFD4E962-7BAB-4F26-A073-CDBB44C74A83}" type="presParOf" srcId="{740C7BE3-C604-4371-B9B1-3DEF9A438491}" destId="{7B0D7470-B8EF-428E-8E76-1E267A9FEF76}" srcOrd="0" destOrd="0" presId="urn:microsoft.com/office/officeart/2005/8/layout/vProcess5"/>
    <dgm:cxn modelId="{1994CF1F-F604-4A34-97EB-34771899136B}" type="presParOf" srcId="{740C7BE3-C604-4371-B9B1-3DEF9A438491}" destId="{84ACF181-6825-4D5E-B37B-1FB24CA191A2}" srcOrd="1" destOrd="0" presId="urn:microsoft.com/office/officeart/2005/8/layout/vProcess5"/>
    <dgm:cxn modelId="{80C88398-0B6B-48D2-AEBB-655FB9E126BB}" type="presParOf" srcId="{740C7BE3-C604-4371-B9B1-3DEF9A438491}" destId="{D5E5521D-A589-4721-A0AA-98E896243BE9}" srcOrd="2" destOrd="0" presId="urn:microsoft.com/office/officeart/2005/8/layout/vProcess5"/>
    <dgm:cxn modelId="{94D5CC76-0BCA-45BF-9C88-0A6A0C29E181}" type="presParOf" srcId="{740C7BE3-C604-4371-B9B1-3DEF9A438491}" destId="{B0E6A653-E5CD-41D0-ACAE-8137D8D24157}" srcOrd="3" destOrd="0" presId="urn:microsoft.com/office/officeart/2005/8/layout/vProcess5"/>
    <dgm:cxn modelId="{6F925A4E-7B27-49A6-ADF1-869D70CA60D8}" type="presParOf" srcId="{740C7BE3-C604-4371-B9B1-3DEF9A438491}" destId="{BC07D35A-29F2-4B9B-AD75-3371DA33318D}" srcOrd="4" destOrd="0" presId="urn:microsoft.com/office/officeart/2005/8/layout/vProcess5"/>
    <dgm:cxn modelId="{F86C98B6-E1C8-4958-9354-FBCE27411327}" type="presParOf" srcId="{740C7BE3-C604-4371-B9B1-3DEF9A438491}" destId="{6EC2B755-D562-405A-ADFB-77FD835CE4D7}" srcOrd="5" destOrd="0" presId="urn:microsoft.com/office/officeart/2005/8/layout/vProcess5"/>
    <dgm:cxn modelId="{5E8ED0C8-8449-49C2-A268-68A70399F06A}" type="presParOf" srcId="{740C7BE3-C604-4371-B9B1-3DEF9A438491}" destId="{9B410CC2-AA6C-41DE-89C9-9D7C6A45AAC2}" srcOrd="6" destOrd="0" presId="urn:microsoft.com/office/officeart/2005/8/layout/vProcess5"/>
    <dgm:cxn modelId="{FFB9CCC9-53BA-4117-9FBA-445E29A64E2F}" type="presParOf" srcId="{740C7BE3-C604-4371-B9B1-3DEF9A438491}" destId="{447C724A-55C5-4BDA-9DE7-1E0DE9872BAC}" srcOrd="7" destOrd="0" presId="urn:microsoft.com/office/officeart/2005/8/layout/vProcess5"/>
    <dgm:cxn modelId="{24B7B929-B2BA-4F9E-8DAD-399F1F290C63}" type="presParOf" srcId="{740C7BE3-C604-4371-B9B1-3DEF9A438491}" destId="{C81F12BE-2FF3-4C8A-B56E-94D3FFA2D814}" srcOrd="8" destOrd="0" presId="urn:microsoft.com/office/officeart/2005/8/layout/vProcess5"/>
    <dgm:cxn modelId="{D9D7356D-8B81-43EC-906E-FC18A0343DD1}" type="presParOf" srcId="{740C7BE3-C604-4371-B9B1-3DEF9A438491}" destId="{12D4659C-36D7-49AF-B590-A34A1B33D3FF}" srcOrd="9" destOrd="0" presId="urn:microsoft.com/office/officeart/2005/8/layout/vProcess5"/>
    <dgm:cxn modelId="{ED94FBC2-2AED-4ACF-9CB4-DF1BDE5AFDF1}" type="presParOf" srcId="{740C7BE3-C604-4371-B9B1-3DEF9A438491}" destId="{BCEADDF1-A175-489F-8BCE-6E1B508EE9BA}" srcOrd="10" destOrd="0" presId="urn:microsoft.com/office/officeart/2005/8/layout/vProcess5"/>
    <dgm:cxn modelId="{695E22AB-9881-4D7A-A952-F22DC028FDF7}" type="presParOf" srcId="{740C7BE3-C604-4371-B9B1-3DEF9A438491}" destId="{1DAF5995-F3CC-4D4F-8272-5ED951CE8784}" srcOrd="11" destOrd="0" presId="urn:microsoft.com/office/officeart/2005/8/layout/vProcess5"/>
    <dgm:cxn modelId="{FA4CD5D9-22F2-4CAD-97CF-FC58657DA5FA}" type="presParOf" srcId="{740C7BE3-C604-4371-B9B1-3DEF9A438491}" destId="{6FD18DE1-2A9E-4241-B1A6-1FD5D1F72B48}" srcOrd="12" destOrd="0" presId="urn:microsoft.com/office/officeart/2005/8/layout/vProcess5"/>
    <dgm:cxn modelId="{36967D3C-6DAE-4D83-91AE-E61A8D722397}" type="presParOf" srcId="{740C7BE3-C604-4371-B9B1-3DEF9A438491}" destId="{8D61B001-E1DC-4BED-AB7E-9AE0FC6D55B5}" srcOrd="13" destOrd="0" presId="urn:microsoft.com/office/officeart/2005/8/layout/vProcess5"/>
    <dgm:cxn modelId="{8BFA18DA-8A65-421C-9C73-449A7CD18D39}" type="presParOf" srcId="{740C7BE3-C604-4371-B9B1-3DEF9A438491}" destId="{1EF66153-640E-4984-9808-A849FB4AC281}"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ACF181-6825-4D5E-B37B-1FB24CA191A2}">
      <dsp:nvSpPr>
        <dsp:cNvPr id="0" name=""/>
        <dsp:cNvSpPr/>
      </dsp:nvSpPr>
      <dsp:spPr>
        <a:xfrm>
          <a:off x="0" y="0"/>
          <a:ext cx="7880587" cy="45290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t>Key workers need to work consistently. </a:t>
          </a:r>
        </a:p>
      </dsp:txBody>
      <dsp:txXfrm>
        <a:off x="13265" y="13265"/>
        <a:ext cx="7338877" cy="426375"/>
      </dsp:txXfrm>
    </dsp:sp>
    <dsp:sp modelId="{D5E5521D-A589-4721-A0AA-98E896243BE9}">
      <dsp:nvSpPr>
        <dsp:cNvPr id="0" name=""/>
        <dsp:cNvSpPr/>
      </dsp:nvSpPr>
      <dsp:spPr>
        <a:xfrm>
          <a:off x="588485" y="515808"/>
          <a:ext cx="7880587" cy="45290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A predictable routine needs to be there. </a:t>
          </a:r>
          <a:endParaRPr lang="en-IN" sz="2000" kern="1200" dirty="0"/>
        </a:p>
      </dsp:txBody>
      <dsp:txXfrm>
        <a:off x="601750" y="529073"/>
        <a:ext cx="6971183" cy="426375"/>
      </dsp:txXfrm>
    </dsp:sp>
    <dsp:sp modelId="{B0E6A653-E5CD-41D0-ACAE-8137D8D24157}">
      <dsp:nvSpPr>
        <dsp:cNvPr id="0" name=""/>
        <dsp:cNvSpPr/>
      </dsp:nvSpPr>
      <dsp:spPr>
        <a:xfrm>
          <a:off x="1176970" y="1031617"/>
          <a:ext cx="7880587" cy="45290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Emotional reassurance for the children. </a:t>
          </a:r>
          <a:endParaRPr lang="en-IN" sz="2000" kern="1200" dirty="0"/>
        </a:p>
      </dsp:txBody>
      <dsp:txXfrm>
        <a:off x="1190235" y="1044882"/>
        <a:ext cx="6971183" cy="426375"/>
      </dsp:txXfrm>
    </dsp:sp>
    <dsp:sp modelId="{BC07D35A-29F2-4B9B-AD75-3371DA33318D}">
      <dsp:nvSpPr>
        <dsp:cNvPr id="0" name=""/>
        <dsp:cNvSpPr/>
      </dsp:nvSpPr>
      <dsp:spPr>
        <a:xfrm>
          <a:off x="1765456" y="1547426"/>
          <a:ext cx="7880587" cy="45290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a:t>Play-based learning</a:t>
          </a:r>
          <a:endParaRPr lang="en-IN" sz="2000" kern="1200" dirty="0"/>
        </a:p>
      </dsp:txBody>
      <dsp:txXfrm>
        <a:off x="1778721" y="1560691"/>
        <a:ext cx="6971183" cy="426375"/>
      </dsp:txXfrm>
    </dsp:sp>
    <dsp:sp modelId="{6EC2B755-D562-405A-ADFB-77FD835CE4D7}">
      <dsp:nvSpPr>
        <dsp:cNvPr id="0" name=""/>
        <dsp:cNvSpPr/>
      </dsp:nvSpPr>
      <dsp:spPr>
        <a:xfrm>
          <a:off x="2353941" y="2063234"/>
          <a:ext cx="7880587" cy="452905"/>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t>Language-rich activities</a:t>
          </a:r>
        </a:p>
      </dsp:txBody>
      <dsp:txXfrm>
        <a:off x="2367206" y="2076499"/>
        <a:ext cx="6971183" cy="426375"/>
      </dsp:txXfrm>
    </dsp:sp>
    <dsp:sp modelId="{9B410CC2-AA6C-41DE-89C9-9D7C6A45AAC2}">
      <dsp:nvSpPr>
        <dsp:cNvPr id="0" name=""/>
        <dsp:cNvSpPr/>
      </dsp:nvSpPr>
      <dsp:spPr>
        <a:xfrm>
          <a:off x="7586198" y="330872"/>
          <a:ext cx="294388" cy="294388"/>
        </a:xfrm>
        <a:prstGeom prst="downArrow">
          <a:avLst>
            <a:gd name="adj1" fmla="val 55000"/>
            <a:gd name="adj2" fmla="val 45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7652435" y="330872"/>
        <a:ext cx="161914" cy="221527"/>
      </dsp:txXfrm>
    </dsp:sp>
    <dsp:sp modelId="{447C724A-55C5-4BDA-9DE7-1E0DE9872BAC}">
      <dsp:nvSpPr>
        <dsp:cNvPr id="0" name=""/>
        <dsp:cNvSpPr/>
      </dsp:nvSpPr>
      <dsp:spPr>
        <a:xfrm>
          <a:off x="8174684" y="846681"/>
          <a:ext cx="294388" cy="294388"/>
        </a:xfrm>
        <a:prstGeom prst="downArrow">
          <a:avLst>
            <a:gd name="adj1" fmla="val 55000"/>
            <a:gd name="adj2" fmla="val 45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8240921" y="846681"/>
        <a:ext cx="161914" cy="221527"/>
      </dsp:txXfrm>
    </dsp:sp>
    <dsp:sp modelId="{C81F12BE-2FF3-4C8A-B56E-94D3FFA2D814}">
      <dsp:nvSpPr>
        <dsp:cNvPr id="0" name=""/>
        <dsp:cNvSpPr/>
      </dsp:nvSpPr>
      <dsp:spPr>
        <a:xfrm>
          <a:off x="8763169" y="1354941"/>
          <a:ext cx="294388" cy="294388"/>
        </a:xfrm>
        <a:prstGeom prst="downArrow">
          <a:avLst>
            <a:gd name="adj1" fmla="val 55000"/>
            <a:gd name="adj2" fmla="val 45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8829406" y="1354941"/>
        <a:ext cx="161914" cy="221527"/>
      </dsp:txXfrm>
    </dsp:sp>
    <dsp:sp modelId="{12D4659C-36D7-49AF-B590-A34A1B33D3FF}">
      <dsp:nvSpPr>
        <dsp:cNvPr id="0" name=""/>
        <dsp:cNvSpPr/>
      </dsp:nvSpPr>
      <dsp:spPr>
        <a:xfrm>
          <a:off x="9351655" y="1875782"/>
          <a:ext cx="294388" cy="294388"/>
        </a:xfrm>
        <a:prstGeom prst="downArrow">
          <a:avLst>
            <a:gd name="adj1" fmla="val 55000"/>
            <a:gd name="adj2" fmla="val 45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IN" sz="1400" kern="1200"/>
        </a:p>
      </dsp:txBody>
      <dsp:txXfrm>
        <a:off x="9417892" y="1875782"/>
        <a:ext cx="161914" cy="221527"/>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4792C3-4FC3-4B8D-8F85-A6F064783ED5}" type="datetimeFigureOut">
              <a:rPr lang="en-IN" smtClean="0"/>
              <a:t>12-07-2026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D34A00-518A-47E3-BBC7-D382642663E6}" type="slidenum">
              <a:rPr lang="en-IN" smtClean="0"/>
              <a:t>‹#›</a:t>
            </a:fld>
            <a:endParaRPr lang="en-IN"/>
          </a:p>
        </p:txBody>
      </p:sp>
    </p:spTree>
    <p:extLst>
      <p:ext uri="{BB962C8B-B14F-4D97-AF65-F5344CB8AC3E}">
        <p14:creationId xmlns:p14="http://schemas.microsoft.com/office/powerpoint/2010/main" val="1725174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1</a:t>
            </a:fld>
            <a:endParaRPr lang="en-IN"/>
          </a:p>
        </p:txBody>
      </p:sp>
    </p:spTree>
    <p:extLst>
      <p:ext uri="{BB962C8B-B14F-4D97-AF65-F5344CB8AC3E}">
        <p14:creationId xmlns:p14="http://schemas.microsoft.com/office/powerpoint/2010/main" val="433393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slide  discusses some background details about Isaac. Developmental challenges are linked to the political, socioeconomic, and environmental barriers. </a:t>
            </a:r>
            <a:r>
              <a:rPr lang="en-GB" sz="1200" kern="1200" dirty="0">
                <a:solidFill>
                  <a:schemeClr val="tx1"/>
                </a:solidFill>
                <a:effectLst/>
                <a:latin typeface="+mn-lt"/>
                <a:ea typeface="+mn-ea"/>
                <a:cs typeface="+mn-cs"/>
              </a:rPr>
              <a:t>Isaac is 4 years old at a Children's Centre and has been identified by the staff at the centre as having concerns about his emotional, social, and language development. His mother suffers from post-natal depression and her social support is poor. The family has recently moved to London, and Isaac has had several childcare placements. Such experiences could have impacted his emotional stability, general development, and behaviour.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2</a:t>
            </a:fld>
            <a:endParaRPr lang="en-IN"/>
          </a:p>
        </p:txBody>
      </p:sp>
    </p:spTree>
    <p:extLst>
      <p:ext uri="{BB962C8B-B14F-4D97-AF65-F5344CB8AC3E}">
        <p14:creationId xmlns:p14="http://schemas.microsoft.com/office/powerpoint/2010/main" val="9282088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The main developmental issues that have been evident in Issac’s case are withdrawal from others. Also, the child suffers anxiety due to separation in early age. Also, language delay was another main concern experienced. Further developmental issues were difficulty in involvement with others and lack of any kind of independent play. </a:t>
            </a:r>
          </a:p>
        </p:txBody>
      </p:sp>
      <p:sp>
        <p:nvSpPr>
          <p:cNvPr id="4" name="Slide Number Placeholder 3"/>
          <p:cNvSpPr>
            <a:spLocks noGrp="1"/>
          </p:cNvSpPr>
          <p:nvPr>
            <p:ph type="sldNum" sz="quarter" idx="5"/>
          </p:nvPr>
        </p:nvSpPr>
        <p:spPr/>
        <p:txBody>
          <a:bodyPr/>
          <a:lstStyle/>
          <a:p>
            <a:fld id="{2ED34A00-518A-47E3-BBC7-D382642663E6}" type="slidenum">
              <a:rPr lang="en-IN" smtClean="0"/>
              <a:t>3</a:t>
            </a:fld>
            <a:endParaRPr lang="en-IN"/>
          </a:p>
        </p:txBody>
      </p:sp>
    </p:spTree>
    <p:extLst>
      <p:ext uri="{BB962C8B-B14F-4D97-AF65-F5344CB8AC3E}">
        <p14:creationId xmlns:p14="http://schemas.microsoft.com/office/powerpoint/2010/main" val="1820603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caregiver and child relationship needs to be secure for children to become confident and emotionally healthy. Delicate and consistent care nurtures children's ability to learn and to trust and explore their surroundings safely. Bowlby saw these initial relationships as creating an Internal Working Model, which influences later relationships, emotions, </a:t>
            </a:r>
            <a:r>
              <a:rPr lang="en-GB" sz="1200" kern="1200">
                <a:solidFill>
                  <a:schemeClr val="tx1"/>
                </a:solidFill>
                <a:effectLst/>
                <a:latin typeface="+mn-lt"/>
                <a:ea typeface="+mn-ea"/>
                <a:cs typeface="+mn-cs"/>
              </a:rPr>
              <a:t>and self-esteem. </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ED34A00-518A-47E3-BBC7-D382642663E6}" type="slidenum">
              <a:rPr lang="en-IN" smtClean="0"/>
              <a:t>4</a:t>
            </a:fld>
            <a:endParaRPr lang="en-IN"/>
          </a:p>
        </p:txBody>
      </p:sp>
    </p:spTree>
    <p:extLst>
      <p:ext uri="{BB962C8B-B14F-4D97-AF65-F5344CB8AC3E}">
        <p14:creationId xmlns:p14="http://schemas.microsoft.com/office/powerpoint/2010/main" val="3515400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Attachment theory given by Bowlby is illustrated by the experiences of Isaac. The childhood tendency to emotional responsiveness might have been impacted by his mother's depression. Rates of insecure attachments were high because of the number of children in care who had been moved from one placement to another. Such experiences could lead to a lack of confidence in interacting with others, separation anxiety, and lowered emotional and social development, all of which may be apparent with Isaac.</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5</a:t>
            </a:fld>
            <a:endParaRPr lang="en-IN"/>
          </a:p>
        </p:txBody>
      </p:sp>
    </p:spTree>
    <p:extLst>
      <p:ext uri="{BB962C8B-B14F-4D97-AF65-F5344CB8AC3E}">
        <p14:creationId xmlns:p14="http://schemas.microsoft.com/office/powerpoint/2010/main" val="23739242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Secure attachment will build language and social skills in children, as they know they have space and confidence to explore and communicate (Music, 2024). Isaac can be nervous in his interactions with peers and adults, resulting in less communicative interaction and fewer friendships. These delays and aids need to be addressed early to prevent them from becoming a problem in school.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6</a:t>
            </a:fld>
            <a:endParaRPr lang="en-IN"/>
          </a:p>
        </p:txBody>
      </p:sp>
    </p:spTree>
    <p:extLst>
      <p:ext uri="{BB962C8B-B14F-4D97-AF65-F5344CB8AC3E}">
        <p14:creationId xmlns:p14="http://schemas.microsoft.com/office/powerpoint/2010/main" val="1796416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Development in children is the result of biological and environmental effects (</a:t>
            </a:r>
            <a:r>
              <a:rPr lang="en-GB" sz="1200" kern="1200" dirty="0" err="1">
                <a:solidFill>
                  <a:schemeClr val="tx1"/>
                </a:solidFill>
                <a:effectLst/>
                <a:latin typeface="+mn-lt"/>
                <a:ea typeface="+mn-ea"/>
                <a:cs typeface="+mn-cs"/>
              </a:rPr>
              <a:t>Likhar</a:t>
            </a:r>
            <a:r>
              <a:rPr lang="en-GB" sz="1200" kern="1200" dirty="0">
                <a:solidFill>
                  <a:schemeClr val="tx1"/>
                </a:solidFill>
                <a:effectLst/>
                <a:latin typeface="+mn-lt"/>
                <a:ea typeface="+mn-ea"/>
                <a:cs typeface="+mn-cs"/>
              </a:rPr>
              <a:t> et al., 2022). Isaac can be sensitive to temperament, and environmental experiences seem to have the largest influence. The lack of maternal mental health and the disruption of childcare and social interactions have likely affected his emotional health and communication skills. Maternal mental health and disrupted social interaction and childcare likely have impacted his emotional health and communication skills.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7</a:t>
            </a:fld>
            <a:endParaRPr lang="en-IN"/>
          </a:p>
        </p:txBody>
      </p:sp>
    </p:spTree>
    <p:extLst>
      <p:ext uri="{BB962C8B-B14F-4D97-AF65-F5344CB8AC3E}">
        <p14:creationId xmlns:p14="http://schemas.microsoft.com/office/powerpoint/2010/main" val="332349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Seeking emotional security through being looked after consistently by a trusted key worker is drawn from theory given by Bowlby. Having a routine helps to lower stress, and play helps to build confidence and communication skills. Language modelling and constant praise of positive behaviour, in addition to emotional support, are needed throughout the day by the adults.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8</a:t>
            </a:fld>
            <a:endParaRPr lang="en-IN"/>
          </a:p>
        </p:txBody>
      </p:sp>
    </p:spTree>
    <p:extLst>
      <p:ext uri="{BB962C8B-B14F-4D97-AF65-F5344CB8AC3E}">
        <p14:creationId xmlns:p14="http://schemas.microsoft.com/office/powerpoint/2010/main" val="34757468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need to work together among professionals to address the needs of Isaac. He receives support from the Early Years Practitioner each day and the Speech and Language Therapist for issues with communication. The Health Visitor and GP work with the family to promote the well-being of the family, including the mental health of the woman. If there are ongoing developmental concerns, an Educational Psychologist may refer for further evaluation.</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9</a:t>
            </a:fld>
            <a:endParaRPr lang="en-IN"/>
          </a:p>
        </p:txBody>
      </p:sp>
    </p:spTree>
    <p:extLst>
      <p:ext uri="{BB962C8B-B14F-4D97-AF65-F5344CB8AC3E}">
        <p14:creationId xmlns:p14="http://schemas.microsoft.com/office/powerpoint/2010/main" val="23334245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theory of Bowlby has had an impact on early years practice because it emphasises the importance of secure attachment. The conception of secure attachment and healthy development is supported by research. Later research reveals, however, that children can develop several strong attachments and that caring activities vary with different cultures. Thus, the theory should be used in conjunction with evidence.</a:t>
            </a:r>
            <a:endParaRPr lang="en-IN"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10</a:t>
            </a:fld>
            <a:endParaRPr lang="en-IN"/>
          </a:p>
        </p:txBody>
      </p:sp>
    </p:spTree>
    <p:extLst>
      <p:ext uri="{BB962C8B-B14F-4D97-AF65-F5344CB8AC3E}">
        <p14:creationId xmlns:p14="http://schemas.microsoft.com/office/powerpoint/2010/main" val="39725762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Professionals should continue to provide attachment-based interventions and work with Isaac's mother to build her mother-child bond. The development of emotional, social, and language development should be tracked regularly. Multi-agency communication provides consistency of support, enabling interventions to be modified as necessary, based upon progress.</a:t>
            </a:r>
            <a:endParaRPr lang="en-IN"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11</a:t>
            </a:fld>
            <a:endParaRPr lang="en-IN"/>
          </a:p>
        </p:txBody>
      </p:sp>
    </p:spTree>
    <p:extLst>
      <p:ext uri="{BB962C8B-B14F-4D97-AF65-F5344CB8AC3E}">
        <p14:creationId xmlns:p14="http://schemas.microsoft.com/office/powerpoint/2010/main" val="9714900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Bowlby's Attachment Theory is used in this presentation to evaluate the emotional and developmental problems of Isaac. The initial experiences may have had an impact on his attachment security, confidence, and communication. Under these consistent relationships and family supports, practitioners could benefit Isaac's emotional well-being and future development with the help of coordinated professional interventions.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12</a:t>
            </a:fld>
            <a:endParaRPr lang="en-IN"/>
          </a:p>
        </p:txBody>
      </p:sp>
    </p:spTree>
    <p:extLst>
      <p:ext uri="{BB962C8B-B14F-4D97-AF65-F5344CB8AC3E}">
        <p14:creationId xmlns:p14="http://schemas.microsoft.com/office/powerpoint/2010/main" val="1184586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ED34A00-518A-47E3-BBC7-D382642663E6}" type="slidenum">
              <a:rPr lang="en-IN" smtClean="0"/>
              <a:t>13</a:t>
            </a:fld>
            <a:endParaRPr lang="en-IN"/>
          </a:p>
        </p:txBody>
      </p:sp>
    </p:spTree>
    <p:extLst>
      <p:ext uri="{BB962C8B-B14F-4D97-AF65-F5344CB8AC3E}">
        <p14:creationId xmlns:p14="http://schemas.microsoft.com/office/powerpoint/2010/main" val="2722568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smtClean="0"/>
              <a:pPr/>
              <a:t>7/12/2026</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smtClean="0"/>
              <a:pPr/>
              <a:t>7/12/2026</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taylorfrancis.com/books/mono/10.4324/9781003368151/nurturing-natures-graham-music" TargetMode="External"/><Relationship Id="rId3" Type="http://schemas.openxmlformats.org/officeDocument/2006/relationships/hyperlink" Target="https://onlinelibrary.wiley.com/doi/abs/10.1002/cad.20446" TargetMode="External"/><Relationship Id="rId7" Type="http://schemas.openxmlformats.org/officeDocument/2006/relationships/hyperlink" Target="https://link.springer.com/article/10.1007/s11126-020-09778-7"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simplypsychology.org/bowlby.html?ezoic_amp=1" TargetMode="External"/><Relationship Id="rId5" Type="http://schemas.openxmlformats.org/officeDocument/2006/relationships/hyperlink" Target="https://www.cureus.com/articles/112074-early-childhood-development-and-social-determinants.pdf" TargetMode="External"/><Relationship Id="rId4" Type="http://schemas.openxmlformats.org/officeDocument/2006/relationships/hyperlink" Target="https://publisher.uthm.edu.my/periodicals/index.php/ahcs/article/view/161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377D5-F382-7704-5742-4A8A9DEBE7E6}"/>
              </a:ext>
            </a:extLst>
          </p:cNvPr>
          <p:cNvSpPr>
            <a:spLocks noGrp="1"/>
          </p:cNvSpPr>
          <p:nvPr>
            <p:ph type="ctrTitle"/>
          </p:nvPr>
        </p:nvSpPr>
        <p:spPr/>
        <p:txBody>
          <a:bodyPr>
            <a:normAutofit/>
          </a:bodyPr>
          <a:lstStyle/>
          <a:p>
            <a:pPr algn="ctr"/>
            <a:r>
              <a:rPr lang="en-US" sz="2400" b="1" dirty="0"/>
              <a:t>LCHS4010 Psychology in Health and Social Care </a:t>
            </a:r>
            <a:br>
              <a:rPr lang="en-US" b="1" dirty="0"/>
            </a:br>
            <a:r>
              <a:rPr lang="en-US" sz="2000" b="1" dirty="0"/>
              <a:t>Component 1: Presentation</a:t>
            </a:r>
            <a:endParaRPr lang="en-IN" sz="2000" dirty="0"/>
          </a:p>
        </p:txBody>
      </p:sp>
      <p:sp>
        <p:nvSpPr>
          <p:cNvPr id="3" name="Subtitle 2">
            <a:extLst>
              <a:ext uri="{FF2B5EF4-FFF2-40B4-BE49-F238E27FC236}">
                <a16:creationId xmlns:a16="http://schemas.microsoft.com/office/drawing/2014/main" id="{81809DFD-97F5-6F8A-14CD-D79B37BD0F22}"/>
              </a:ext>
            </a:extLst>
          </p:cNvPr>
          <p:cNvSpPr>
            <a:spLocks noGrp="1"/>
          </p:cNvSpPr>
          <p:nvPr>
            <p:ph type="subTitle" idx="1"/>
          </p:nvPr>
        </p:nvSpPr>
        <p:spPr>
          <a:xfrm>
            <a:off x="758757" y="3200400"/>
            <a:ext cx="10834016" cy="2932330"/>
          </a:xfrm>
        </p:spPr>
        <p:txBody>
          <a:bodyPr>
            <a:normAutofit fontScale="92500" lnSpcReduction="10000"/>
          </a:bodyPr>
          <a:lstStyle/>
          <a:p>
            <a:pPr algn="ctr"/>
            <a:r>
              <a:rPr lang="en-IN" sz="2000" b="1" dirty="0">
                <a:solidFill>
                  <a:schemeClr val="bg2"/>
                </a:solidFill>
              </a:rPr>
              <a:t>Student ID:  2514341</a:t>
            </a:r>
          </a:p>
          <a:p>
            <a:pPr algn="ctr"/>
            <a:r>
              <a:rPr lang="en-IN" sz="2000" b="1" dirty="0">
                <a:solidFill>
                  <a:schemeClr val="bg2"/>
                </a:solidFill>
              </a:rPr>
              <a:t>Student Name:  Jenelyn Bacero</a:t>
            </a:r>
          </a:p>
          <a:p>
            <a:pPr algn="ctr"/>
            <a:r>
              <a:rPr lang="en-IN" sz="2000" b="1" dirty="0">
                <a:solidFill>
                  <a:schemeClr val="bg2"/>
                </a:solidFill>
              </a:rPr>
              <a:t>Lecturer: </a:t>
            </a:r>
            <a:r>
              <a:rPr lang="en-IN" sz="2000" b="1" dirty="0" err="1">
                <a:solidFill>
                  <a:schemeClr val="bg2"/>
                </a:solidFill>
              </a:rPr>
              <a:t>lou</a:t>
            </a:r>
            <a:r>
              <a:rPr lang="en-IN" sz="2000" b="1" dirty="0">
                <a:solidFill>
                  <a:schemeClr val="bg2"/>
                </a:solidFill>
              </a:rPr>
              <a:t> Wells</a:t>
            </a:r>
          </a:p>
          <a:p>
            <a:pPr algn="ctr"/>
            <a:endParaRPr lang="en-GB" sz="1400" dirty="0"/>
          </a:p>
          <a:p>
            <a:pPr algn="ctr"/>
            <a:endParaRPr lang="en-GB" sz="1400" dirty="0"/>
          </a:p>
          <a:p>
            <a:pPr algn="ctr"/>
            <a:endParaRPr lang="en-GB" sz="1400" dirty="0"/>
          </a:p>
          <a:p>
            <a:pPr algn="ctr"/>
            <a:endParaRPr lang="en-GB" sz="1400" dirty="0"/>
          </a:p>
          <a:p>
            <a:pPr algn="ctr"/>
            <a:endParaRPr lang="en-GB" sz="1400" dirty="0"/>
          </a:p>
          <a:p>
            <a:pPr algn="ctr"/>
            <a:r>
              <a:rPr lang="en-GB" sz="1400" dirty="0"/>
              <a:t>I did not use artificial intelligence tools to generate</a:t>
            </a:r>
            <a:r>
              <a:rPr lang="en-GB" sz="1400"/>
              <a:t>, paraphrase or </a:t>
            </a:r>
            <a:r>
              <a:rPr lang="en-GB" sz="1400" dirty="0"/>
              <a:t>structure any part of this assignment.</a:t>
            </a:r>
            <a:endParaRPr lang="en-IN" sz="1400" b="1" dirty="0">
              <a:solidFill>
                <a:schemeClr val="bg2"/>
              </a:solidFill>
            </a:endParaRPr>
          </a:p>
        </p:txBody>
      </p:sp>
      <p:pic>
        <p:nvPicPr>
          <p:cNvPr id="5" name="Picture 4">
            <a:extLst>
              <a:ext uri="{FF2B5EF4-FFF2-40B4-BE49-F238E27FC236}">
                <a16:creationId xmlns:a16="http://schemas.microsoft.com/office/drawing/2014/main" id="{CD515B6C-1358-A0B9-61A0-ED34081C75B1}"/>
              </a:ext>
            </a:extLst>
          </p:cNvPr>
          <p:cNvPicPr>
            <a:picLocks noChangeAspect="1"/>
          </p:cNvPicPr>
          <p:nvPr/>
        </p:nvPicPr>
        <p:blipFill>
          <a:blip r:embed="rId3"/>
          <a:stretch>
            <a:fillRect/>
          </a:stretch>
        </p:blipFill>
        <p:spPr>
          <a:xfrm>
            <a:off x="560170" y="725271"/>
            <a:ext cx="2027096" cy="853514"/>
          </a:xfrm>
          <a:prstGeom prst="rect">
            <a:avLst/>
          </a:prstGeom>
        </p:spPr>
      </p:pic>
    </p:spTree>
    <p:extLst>
      <p:ext uri="{BB962C8B-B14F-4D97-AF65-F5344CB8AC3E}">
        <p14:creationId xmlns:p14="http://schemas.microsoft.com/office/powerpoint/2010/main" val="1359330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9E59D-873D-440C-8BA0-C4A4E0E358D3}"/>
              </a:ext>
            </a:extLst>
          </p:cNvPr>
          <p:cNvSpPr>
            <a:spLocks noGrp="1"/>
          </p:cNvSpPr>
          <p:nvPr>
            <p:ph type="title"/>
          </p:nvPr>
        </p:nvSpPr>
        <p:spPr/>
        <p:txBody>
          <a:bodyPr/>
          <a:lstStyle/>
          <a:p>
            <a:pPr algn="ctr"/>
            <a:r>
              <a:rPr lang="en-IN" b="1" dirty="0"/>
              <a:t>Introduction and Background</a:t>
            </a:r>
            <a:endParaRPr lang="en-IN" dirty="0"/>
          </a:p>
        </p:txBody>
      </p:sp>
      <p:sp>
        <p:nvSpPr>
          <p:cNvPr id="3" name="Content Placeholder 2">
            <a:extLst>
              <a:ext uri="{FF2B5EF4-FFF2-40B4-BE49-F238E27FC236}">
                <a16:creationId xmlns:a16="http://schemas.microsoft.com/office/drawing/2014/main" id="{2361A6B4-E86E-17B4-7AB3-57319397CE44}"/>
              </a:ext>
            </a:extLst>
          </p:cNvPr>
          <p:cNvSpPr>
            <a:spLocks noGrp="1"/>
          </p:cNvSpPr>
          <p:nvPr>
            <p:ph idx="1"/>
          </p:nvPr>
        </p:nvSpPr>
        <p:spPr/>
        <p:txBody>
          <a:bodyPr>
            <a:normAutofit/>
          </a:bodyPr>
          <a:lstStyle/>
          <a:p>
            <a:pPr lvl="0"/>
            <a:r>
              <a:rPr lang="en-IN" dirty="0"/>
              <a:t>Developmental challenges are linked to political, socioeconomic, and environmental barriers </a:t>
            </a:r>
            <a:r>
              <a:rPr lang="en-GB" dirty="0"/>
              <a:t>(World Bank, 2024)</a:t>
            </a:r>
            <a:r>
              <a:rPr lang="en-IN" dirty="0"/>
              <a:t>.</a:t>
            </a:r>
          </a:p>
          <a:p>
            <a:pPr lvl="0"/>
            <a:r>
              <a:rPr lang="en-IN" dirty="0"/>
              <a:t>This presentation will examine developmental challenges through attachment theory by Bowlby.</a:t>
            </a:r>
            <a:endParaRPr lang="en-IN" b="1" dirty="0"/>
          </a:p>
          <a:p>
            <a:pPr marL="0" indent="0">
              <a:buNone/>
            </a:pPr>
            <a:r>
              <a:rPr lang="en-IN" b="1" dirty="0"/>
              <a:t>Isaac's Background</a:t>
            </a:r>
            <a:endParaRPr lang="en-IN" dirty="0"/>
          </a:p>
          <a:p>
            <a:pPr lvl="0"/>
            <a:r>
              <a:rPr lang="en-IN" dirty="0"/>
              <a:t>Isaac is a 4-year-old child taking part in a children’s centre</a:t>
            </a:r>
          </a:p>
          <a:p>
            <a:pPr lvl="0"/>
            <a:r>
              <a:rPr lang="en-IN" dirty="0"/>
              <a:t>Isaac lives with a single mother </a:t>
            </a:r>
          </a:p>
          <a:p>
            <a:pPr lvl="0"/>
            <a:r>
              <a:rPr lang="en-IN" dirty="0"/>
              <a:t>Postnatal depression influenced the health of his mother </a:t>
            </a:r>
          </a:p>
          <a:p>
            <a:pPr lvl="0"/>
            <a:r>
              <a:rPr lang="en-IN" dirty="0"/>
              <a:t>Recently shifted to London</a:t>
            </a:r>
          </a:p>
          <a:p>
            <a:pPr lvl="0"/>
            <a:r>
              <a:rPr lang="en-IN" dirty="0"/>
              <a:t>Disrupted arrangements of the childcare </a:t>
            </a:r>
          </a:p>
          <a:p>
            <a:endParaRPr lang="en-IN" dirty="0"/>
          </a:p>
        </p:txBody>
      </p:sp>
      <p:pic>
        <p:nvPicPr>
          <p:cNvPr id="6" name="Picture 5">
            <a:extLst>
              <a:ext uri="{FF2B5EF4-FFF2-40B4-BE49-F238E27FC236}">
                <a16:creationId xmlns:a16="http://schemas.microsoft.com/office/drawing/2014/main" id="{84795BFD-C506-C192-F8A3-AEFAC1DDAAAA}"/>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Tree>
    <p:extLst>
      <p:ext uri="{BB962C8B-B14F-4D97-AF65-F5344CB8AC3E}">
        <p14:creationId xmlns:p14="http://schemas.microsoft.com/office/powerpoint/2010/main" val="2946448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0E7C24-2E4B-BDB7-4903-E21AB46658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DFD07F-ECF9-DF7F-6C3B-77E0F37673F6}"/>
              </a:ext>
            </a:extLst>
          </p:cNvPr>
          <p:cNvSpPr>
            <a:spLocks noGrp="1"/>
          </p:cNvSpPr>
          <p:nvPr>
            <p:ph type="title"/>
          </p:nvPr>
        </p:nvSpPr>
        <p:spPr/>
        <p:txBody>
          <a:bodyPr/>
          <a:lstStyle/>
          <a:p>
            <a:pPr algn="ctr"/>
            <a:r>
              <a:rPr lang="en-IN" b="1" dirty="0"/>
              <a:t>Developmental Concerns</a:t>
            </a:r>
            <a:endParaRPr lang="en-IN" dirty="0"/>
          </a:p>
        </p:txBody>
      </p:sp>
      <p:sp>
        <p:nvSpPr>
          <p:cNvPr id="3" name="Content Placeholder 2">
            <a:extLst>
              <a:ext uri="{FF2B5EF4-FFF2-40B4-BE49-F238E27FC236}">
                <a16:creationId xmlns:a16="http://schemas.microsoft.com/office/drawing/2014/main" id="{FFBCA112-EFA5-5212-B89C-C7DA5A2701F3}"/>
              </a:ext>
            </a:extLst>
          </p:cNvPr>
          <p:cNvSpPr>
            <a:spLocks noGrp="1"/>
          </p:cNvSpPr>
          <p:nvPr>
            <p:ph idx="1"/>
          </p:nvPr>
        </p:nvSpPr>
        <p:spPr>
          <a:xfrm>
            <a:off x="581192" y="1961289"/>
            <a:ext cx="11029615" cy="3678303"/>
          </a:xfrm>
        </p:spPr>
        <p:txBody>
          <a:bodyPr>
            <a:normAutofit/>
          </a:bodyPr>
          <a:lstStyle/>
          <a:p>
            <a:pPr lvl="0"/>
            <a:r>
              <a:rPr lang="en-IN" sz="2400" dirty="0"/>
              <a:t>Withdrawal from others and quiet behaviour. </a:t>
            </a:r>
          </a:p>
          <a:p>
            <a:pPr lvl="0"/>
            <a:r>
              <a:rPr lang="en-IN" sz="2400" dirty="0"/>
              <a:t>Anxiety by Separation (</a:t>
            </a:r>
            <a:r>
              <a:rPr lang="en-GB" sz="2400" dirty="0"/>
              <a:t>Mohammadi et al., 2020</a:t>
            </a:r>
            <a:r>
              <a:rPr lang="en-IN" sz="2400" dirty="0"/>
              <a:t>). </a:t>
            </a:r>
          </a:p>
          <a:p>
            <a:pPr lvl="0"/>
            <a:r>
              <a:rPr lang="en-IN" sz="2400" dirty="0"/>
              <a:t>Language delay. </a:t>
            </a:r>
          </a:p>
          <a:p>
            <a:pPr lvl="0"/>
            <a:r>
              <a:rPr lang="en-IN" sz="2400" dirty="0"/>
              <a:t>Difficulty in involvement. </a:t>
            </a:r>
          </a:p>
          <a:p>
            <a:pPr lvl="0"/>
            <a:r>
              <a:rPr lang="en-IN" sz="2400" dirty="0"/>
              <a:t>Lack of independent play. </a:t>
            </a:r>
          </a:p>
          <a:p>
            <a:endParaRPr lang="en-IN" sz="2400" dirty="0"/>
          </a:p>
        </p:txBody>
      </p:sp>
      <p:pic>
        <p:nvPicPr>
          <p:cNvPr id="6" name="Picture 5">
            <a:extLst>
              <a:ext uri="{FF2B5EF4-FFF2-40B4-BE49-F238E27FC236}">
                <a16:creationId xmlns:a16="http://schemas.microsoft.com/office/drawing/2014/main" id="{C5DF0378-6670-06D6-A738-676A09C8BA92}"/>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Tree>
    <p:extLst>
      <p:ext uri="{BB962C8B-B14F-4D97-AF65-F5344CB8AC3E}">
        <p14:creationId xmlns:p14="http://schemas.microsoft.com/office/powerpoint/2010/main" val="1995272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DA060-779F-66F8-D270-AC42951C3F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DAAE11-457C-3470-F539-FE502E47AA31}"/>
              </a:ext>
            </a:extLst>
          </p:cNvPr>
          <p:cNvSpPr>
            <a:spLocks noGrp="1"/>
          </p:cNvSpPr>
          <p:nvPr>
            <p:ph type="title"/>
          </p:nvPr>
        </p:nvSpPr>
        <p:spPr/>
        <p:txBody>
          <a:bodyPr/>
          <a:lstStyle/>
          <a:p>
            <a:pPr algn="ctr"/>
            <a:r>
              <a:rPr lang="en-IN" b="1" dirty="0"/>
              <a:t>Attachment Theory by Bowlby </a:t>
            </a:r>
            <a:endParaRPr lang="en-IN" dirty="0"/>
          </a:p>
        </p:txBody>
      </p:sp>
      <p:sp>
        <p:nvSpPr>
          <p:cNvPr id="3" name="Content Placeholder 2">
            <a:extLst>
              <a:ext uri="{FF2B5EF4-FFF2-40B4-BE49-F238E27FC236}">
                <a16:creationId xmlns:a16="http://schemas.microsoft.com/office/drawing/2014/main" id="{0424FB1A-9382-2EDD-90D5-BFDF49CCAC58}"/>
              </a:ext>
            </a:extLst>
          </p:cNvPr>
          <p:cNvSpPr>
            <a:spLocks noGrp="1"/>
          </p:cNvSpPr>
          <p:nvPr>
            <p:ph idx="1"/>
          </p:nvPr>
        </p:nvSpPr>
        <p:spPr>
          <a:xfrm>
            <a:off x="581193" y="2180496"/>
            <a:ext cx="6276808" cy="3678303"/>
          </a:xfrm>
        </p:spPr>
        <p:txBody>
          <a:bodyPr>
            <a:normAutofit/>
          </a:bodyPr>
          <a:lstStyle/>
          <a:p>
            <a:pPr lvl="0"/>
            <a:r>
              <a:rPr lang="en-IN" sz="2400" dirty="0"/>
              <a:t>Secure attachment with the children</a:t>
            </a:r>
          </a:p>
          <a:p>
            <a:pPr lvl="0"/>
            <a:r>
              <a:rPr lang="en-IN" sz="2400" dirty="0"/>
              <a:t>Internal Working Model</a:t>
            </a:r>
          </a:p>
          <a:p>
            <a:pPr lvl="0"/>
            <a:r>
              <a:rPr lang="en-IN" sz="2400" dirty="0"/>
              <a:t>Monotropy in the child has an inborn tendency to seek proximity to become comfortable Sensitive period</a:t>
            </a:r>
          </a:p>
          <a:p>
            <a:pPr lvl="0"/>
            <a:r>
              <a:rPr lang="en-IN" sz="2400" dirty="0"/>
              <a:t>Regular caregiving for children.</a:t>
            </a:r>
          </a:p>
          <a:p>
            <a:pPr marL="0" indent="0">
              <a:buNone/>
            </a:pPr>
            <a:r>
              <a:rPr lang="en-IN" sz="2400" dirty="0"/>
              <a:t>(Dagan and Sagi-Schwartz, 2021; </a:t>
            </a:r>
            <a:r>
              <a:rPr lang="en-GB" sz="2400" dirty="0"/>
              <a:t>McLeod, 2024</a:t>
            </a:r>
            <a:r>
              <a:rPr lang="en-IN" sz="2400" dirty="0"/>
              <a:t>). </a:t>
            </a:r>
          </a:p>
          <a:p>
            <a:pPr marL="0" lvl="0" indent="0">
              <a:buNone/>
            </a:pPr>
            <a:endParaRPr lang="en-IN" sz="2400" dirty="0"/>
          </a:p>
          <a:p>
            <a:endParaRPr lang="en-IN" sz="2400" dirty="0"/>
          </a:p>
        </p:txBody>
      </p:sp>
      <p:pic>
        <p:nvPicPr>
          <p:cNvPr id="6" name="Picture 5">
            <a:extLst>
              <a:ext uri="{FF2B5EF4-FFF2-40B4-BE49-F238E27FC236}">
                <a16:creationId xmlns:a16="http://schemas.microsoft.com/office/drawing/2014/main" id="{61B7E7A3-5797-27A5-0CE6-517C95D0CA85}"/>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pic>
        <p:nvPicPr>
          <p:cNvPr id="1026" name="Picture 2" descr="circle of attachment security">
            <a:extLst>
              <a:ext uri="{FF2B5EF4-FFF2-40B4-BE49-F238E27FC236}">
                <a16:creationId xmlns:a16="http://schemas.microsoft.com/office/drawing/2014/main" id="{09BDEEC2-5592-5C7E-4BDF-38FE1E59C81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0051" y="1875894"/>
            <a:ext cx="3266151" cy="32661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95FD1187-6032-38E3-1D88-7C1FFD43E670}"/>
              </a:ext>
            </a:extLst>
          </p:cNvPr>
          <p:cNvSpPr txBox="1"/>
          <p:nvPr/>
        </p:nvSpPr>
        <p:spPr>
          <a:xfrm>
            <a:off x="8317812" y="5190319"/>
            <a:ext cx="2670628" cy="646331"/>
          </a:xfrm>
          <a:prstGeom prst="rect">
            <a:avLst/>
          </a:prstGeom>
          <a:noFill/>
        </p:spPr>
        <p:txBody>
          <a:bodyPr wrap="square">
            <a:spAutoFit/>
          </a:bodyPr>
          <a:lstStyle/>
          <a:p>
            <a:pPr algn="ctr"/>
            <a:r>
              <a:rPr lang="en-IN" dirty="0">
                <a:solidFill>
                  <a:srgbClr val="000000"/>
                </a:solidFill>
                <a:latin typeface="Times New Roman" panose="02020603050405020304" pitchFamily="18" charset="0"/>
              </a:rPr>
              <a:t>Figure: Circle of security</a:t>
            </a:r>
            <a:endParaRPr lang="en-IN" b="0" i="0" dirty="0">
              <a:solidFill>
                <a:srgbClr val="000000"/>
              </a:solidFill>
              <a:effectLst/>
              <a:latin typeface="Times New Roman" panose="02020603050405020304" pitchFamily="18" charset="0"/>
            </a:endParaRPr>
          </a:p>
          <a:p>
            <a:pPr algn="ctr"/>
            <a:r>
              <a:rPr lang="en-IN" b="0" i="0" dirty="0">
                <a:solidFill>
                  <a:srgbClr val="000000"/>
                </a:solidFill>
                <a:effectLst/>
                <a:latin typeface="Times New Roman" panose="02020603050405020304" pitchFamily="18" charset="0"/>
              </a:rPr>
              <a:t>Source: (McLeod, 2022)</a:t>
            </a:r>
            <a:endParaRPr lang="en-IN" dirty="0"/>
          </a:p>
        </p:txBody>
      </p:sp>
    </p:spTree>
    <p:extLst>
      <p:ext uri="{BB962C8B-B14F-4D97-AF65-F5344CB8AC3E}">
        <p14:creationId xmlns:p14="http://schemas.microsoft.com/office/powerpoint/2010/main" val="1659962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B14C3-D800-0A1F-9B22-5CD156DEEF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C75E32-E9A9-41FF-2846-D4EC9C1A09CB}"/>
              </a:ext>
            </a:extLst>
          </p:cNvPr>
          <p:cNvSpPr>
            <a:spLocks noGrp="1"/>
          </p:cNvSpPr>
          <p:nvPr>
            <p:ph type="title"/>
          </p:nvPr>
        </p:nvSpPr>
        <p:spPr/>
        <p:txBody>
          <a:bodyPr/>
          <a:lstStyle/>
          <a:p>
            <a:pPr algn="ctr"/>
            <a:r>
              <a:rPr lang="en-IN" b="1" dirty="0"/>
              <a:t>Attachment Theory in the case of Isaac</a:t>
            </a:r>
            <a:endParaRPr lang="en-IN" dirty="0"/>
          </a:p>
        </p:txBody>
      </p:sp>
      <p:sp>
        <p:nvSpPr>
          <p:cNvPr id="3" name="Content Placeholder 2">
            <a:extLst>
              <a:ext uri="{FF2B5EF4-FFF2-40B4-BE49-F238E27FC236}">
                <a16:creationId xmlns:a16="http://schemas.microsoft.com/office/drawing/2014/main" id="{D1971F11-E774-6840-4978-2AFA887B631F}"/>
              </a:ext>
            </a:extLst>
          </p:cNvPr>
          <p:cNvSpPr>
            <a:spLocks noGrp="1"/>
          </p:cNvSpPr>
          <p:nvPr>
            <p:ph idx="1"/>
          </p:nvPr>
        </p:nvSpPr>
        <p:spPr>
          <a:xfrm>
            <a:off x="943142" y="2214128"/>
            <a:ext cx="4181307" cy="2696303"/>
          </a:xfrm>
          <a:solidFill>
            <a:schemeClr val="accent2"/>
          </a:solidFill>
        </p:spPr>
        <p:txBody>
          <a:bodyPr>
            <a:normAutofit/>
          </a:bodyPr>
          <a:lstStyle/>
          <a:p>
            <a:pPr marL="0" indent="0" algn="ctr">
              <a:buNone/>
            </a:pPr>
            <a:r>
              <a:rPr lang="en-IN" sz="2400" b="1" dirty="0"/>
              <a:t>Experiences of Isaac </a:t>
            </a:r>
            <a:endParaRPr lang="en-IN" sz="2400" dirty="0"/>
          </a:p>
          <a:p>
            <a:r>
              <a:rPr lang="en-IN" sz="2400" dirty="0"/>
              <a:t>Maternal depression</a:t>
            </a:r>
          </a:p>
          <a:p>
            <a:r>
              <a:rPr lang="en-IN" sz="2400" dirty="0"/>
              <a:t>Childcare Disruption</a:t>
            </a:r>
          </a:p>
          <a:p>
            <a:r>
              <a:rPr lang="en-IN" sz="2400" dirty="0"/>
              <a:t>Lack of emotional security</a:t>
            </a:r>
          </a:p>
        </p:txBody>
      </p:sp>
      <p:pic>
        <p:nvPicPr>
          <p:cNvPr id="6" name="Picture 5">
            <a:extLst>
              <a:ext uri="{FF2B5EF4-FFF2-40B4-BE49-F238E27FC236}">
                <a16:creationId xmlns:a16="http://schemas.microsoft.com/office/drawing/2014/main" id="{B7882B76-CF87-E2DE-BB02-F3DC389FA8A5}"/>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
        <p:nvSpPr>
          <p:cNvPr id="7" name="Content Placeholder 2">
            <a:extLst>
              <a:ext uri="{FF2B5EF4-FFF2-40B4-BE49-F238E27FC236}">
                <a16:creationId xmlns:a16="http://schemas.microsoft.com/office/drawing/2014/main" id="{7DBDEA67-B7A7-28EC-444B-3ABE3A468048}"/>
              </a:ext>
            </a:extLst>
          </p:cNvPr>
          <p:cNvSpPr txBox="1">
            <a:spLocks/>
          </p:cNvSpPr>
          <p:nvPr/>
        </p:nvSpPr>
        <p:spPr>
          <a:xfrm>
            <a:off x="7067553" y="2095359"/>
            <a:ext cx="4467058" cy="2908868"/>
          </a:xfrm>
          <a:prstGeom prst="rect">
            <a:avLst/>
          </a:prstGeom>
          <a:solidFill>
            <a:schemeClr val="accent2"/>
          </a:solidFill>
        </p:spPr>
        <p:txBody>
          <a:bodyPr vert="horz" lIns="91440" tIns="45720" rIns="91440" bIns="45720" rtlCol="0" anchor="ctr">
            <a:normAutofit/>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lgn="ctr">
              <a:buNone/>
            </a:pPr>
            <a:r>
              <a:rPr lang="en-IN" sz="2400" b="1" dirty="0"/>
              <a:t>Effects</a:t>
            </a:r>
          </a:p>
          <a:p>
            <a:pPr marL="285750" lvl="0" indent="-285750">
              <a:buFont typeface="Arial" panose="020B0604020202020204" pitchFamily="34" charset="0"/>
              <a:buChar char="•"/>
            </a:pPr>
            <a:r>
              <a:rPr lang="en-IN" sz="2400" dirty="0"/>
              <a:t>Anxiety about separation </a:t>
            </a:r>
          </a:p>
          <a:p>
            <a:pPr marL="285750" lvl="0" indent="-285750">
              <a:buFont typeface="Arial" panose="020B0604020202020204" pitchFamily="34" charset="0"/>
              <a:buChar char="•"/>
            </a:pPr>
            <a:r>
              <a:rPr lang="en-IN" sz="2400" dirty="0"/>
              <a:t>Insecurity with Emotions</a:t>
            </a:r>
          </a:p>
          <a:p>
            <a:pPr marL="285750" lvl="0" indent="-285750">
              <a:buFont typeface="Arial" panose="020B0604020202020204" pitchFamily="34" charset="0"/>
              <a:buChar char="•"/>
            </a:pPr>
            <a:r>
              <a:rPr lang="en-IN" sz="2400" dirty="0"/>
              <a:t>Withdrawal from social settings</a:t>
            </a:r>
          </a:p>
        </p:txBody>
      </p:sp>
      <p:sp>
        <p:nvSpPr>
          <p:cNvPr id="8" name="TextBox 7">
            <a:extLst>
              <a:ext uri="{FF2B5EF4-FFF2-40B4-BE49-F238E27FC236}">
                <a16:creationId xmlns:a16="http://schemas.microsoft.com/office/drawing/2014/main" id="{E2BFCBF9-DDEC-BA46-A32E-FB62F167457C}"/>
              </a:ext>
            </a:extLst>
          </p:cNvPr>
          <p:cNvSpPr txBox="1"/>
          <p:nvPr/>
        </p:nvSpPr>
        <p:spPr>
          <a:xfrm>
            <a:off x="3033795" y="5142045"/>
            <a:ext cx="6094378" cy="461665"/>
          </a:xfrm>
          <a:prstGeom prst="rect">
            <a:avLst/>
          </a:prstGeom>
          <a:noFill/>
        </p:spPr>
        <p:txBody>
          <a:bodyPr wrap="square">
            <a:spAutoFit/>
          </a:bodyPr>
          <a:lstStyle/>
          <a:p>
            <a:r>
              <a:rPr lang="en-GB" sz="1200" dirty="0"/>
              <a:t>(Bowlby, 1988; Murray, Halligan and Cooper, 2010; Schofield and Beek, 2014; Department for Education, 2023)</a:t>
            </a:r>
          </a:p>
        </p:txBody>
      </p:sp>
    </p:spTree>
    <p:extLst>
      <p:ext uri="{BB962C8B-B14F-4D97-AF65-F5344CB8AC3E}">
        <p14:creationId xmlns:p14="http://schemas.microsoft.com/office/powerpoint/2010/main" val="587219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692788-283E-4C69-4DEF-90AA70BC1F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572AFF-1EA9-F8CA-CED7-6C86484D12C3}"/>
              </a:ext>
            </a:extLst>
          </p:cNvPr>
          <p:cNvSpPr>
            <a:spLocks noGrp="1"/>
          </p:cNvSpPr>
          <p:nvPr>
            <p:ph type="title"/>
          </p:nvPr>
        </p:nvSpPr>
        <p:spPr/>
        <p:txBody>
          <a:bodyPr/>
          <a:lstStyle/>
          <a:p>
            <a:pPr algn="ctr"/>
            <a:r>
              <a:rPr lang="en-IN" b="1" dirty="0"/>
              <a:t>Language and Social Development</a:t>
            </a:r>
            <a:endParaRPr lang="en-IN" dirty="0"/>
          </a:p>
        </p:txBody>
      </p:sp>
      <p:sp>
        <p:nvSpPr>
          <p:cNvPr id="3" name="Content Placeholder 2">
            <a:extLst>
              <a:ext uri="{FF2B5EF4-FFF2-40B4-BE49-F238E27FC236}">
                <a16:creationId xmlns:a16="http://schemas.microsoft.com/office/drawing/2014/main" id="{E1BCB0A0-6914-0EA0-7816-92D8A422EA42}"/>
              </a:ext>
            </a:extLst>
          </p:cNvPr>
          <p:cNvSpPr>
            <a:spLocks noGrp="1"/>
          </p:cNvSpPr>
          <p:nvPr>
            <p:ph idx="1"/>
          </p:nvPr>
        </p:nvSpPr>
        <p:spPr>
          <a:xfrm>
            <a:off x="2905293" y="1961289"/>
            <a:ext cx="7000708" cy="3678303"/>
          </a:xfrm>
        </p:spPr>
        <p:txBody>
          <a:bodyPr>
            <a:normAutofit/>
          </a:bodyPr>
          <a:lstStyle/>
          <a:p>
            <a:pPr lvl="0"/>
            <a:r>
              <a:rPr lang="en-IN" sz="2800" dirty="0"/>
              <a:t>Lack of communication (</a:t>
            </a:r>
            <a:r>
              <a:rPr lang="en-GB" sz="2800" dirty="0"/>
              <a:t>Music, 2024</a:t>
            </a:r>
            <a:r>
              <a:rPr lang="en-IN" sz="2800" dirty="0"/>
              <a:t>). </a:t>
            </a:r>
          </a:p>
          <a:p>
            <a:pPr lvl="0"/>
            <a:r>
              <a:rPr lang="en-IN" sz="2800" dirty="0"/>
              <a:t>Very low interaction with peers</a:t>
            </a:r>
          </a:p>
          <a:p>
            <a:pPr lvl="0"/>
            <a:r>
              <a:rPr lang="en-IN" sz="2800" dirty="0"/>
              <a:t>Lack of confidence</a:t>
            </a:r>
          </a:p>
          <a:p>
            <a:pPr lvl="0"/>
            <a:r>
              <a:rPr lang="en-IN" sz="2800" dirty="0"/>
              <a:t>Difficult Emotional expression</a:t>
            </a:r>
          </a:p>
          <a:p>
            <a:pPr lvl="0"/>
            <a:r>
              <a:rPr lang="en-IN" sz="2800" dirty="0"/>
              <a:t>Withdrawal from the social setting</a:t>
            </a:r>
          </a:p>
        </p:txBody>
      </p:sp>
      <p:pic>
        <p:nvPicPr>
          <p:cNvPr id="6" name="Picture 5">
            <a:extLst>
              <a:ext uri="{FF2B5EF4-FFF2-40B4-BE49-F238E27FC236}">
                <a16:creationId xmlns:a16="http://schemas.microsoft.com/office/drawing/2014/main" id="{E93E4767-1D77-4E93-145B-1AE6098C316C}"/>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Tree>
    <p:extLst>
      <p:ext uri="{BB962C8B-B14F-4D97-AF65-F5344CB8AC3E}">
        <p14:creationId xmlns:p14="http://schemas.microsoft.com/office/powerpoint/2010/main" val="1087932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207C1D-D468-8ED9-F4AC-AE3A607250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AB43AE-DDAF-0CAD-C540-1C0156F9126F}"/>
              </a:ext>
            </a:extLst>
          </p:cNvPr>
          <p:cNvSpPr>
            <a:spLocks noGrp="1"/>
          </p:cNvSpPr>
          <p:nvPr>
            <p:ph type="title"/>
          </p:nvPr>
        </p:nvSpPr>
        <p:spPr/>
        <p:txBody>
          <a:bodyPr/>
          <a:lstStyle/>
          <a:p>
            <a:pPr algn="ctr"/>
            <a:r>
              <a:rPr lang="en-IN" b="1" dirty="0"/>
              <a:t>Nature and Nurture</a:t>
            </a:r>
            <a:endParaRPr lang="en-IN" dirty="0"/>
          </a:p>
        </p:txBody>
      </p:sp>
      <p:sp>
        <p:nvSpPr>
          <p:cNvPr id="3" name="Content Placeholder 2">
            <a:extLst>
              <a:ext uri="{FF2B5EF4-FFF2-40B4-BE49-F238E27FC236}">
                <a16:creationId xmlns:a16="http://schemas.microsoft.com/office/drawing/2014/main" id="{5B93DCFC-0F28-4B80-B9E9-B119ED608B1F}"/>
              </a:ext>
            </a:extLst>
          </p:cNvPr>
          <p:cNvSpPr>
            <a:spLocks noGrp="1"/>
          </p:cNvSpPr>
          <p:nvPr>
            <p:ph idx="1"/>
          </p:nvPr>
        </p:nvSpPr>
        <p:spPr>
          <a:xfrm>
            <a:off x="1133642" y="2097038"/>
            <a:ext cx="3933657" cy="2961548"/>
          </a:xfrm>
        </p:spPr>
        <p:txBody>
          <a:bodyPr>
            <a:normAutofit/>
          </a:bodyPr>
          <a:lstStyle/>
          <a:p>
            <a:pPr marL="0" indent="0">
              <a:buNone/>
            </a:pPr>
            <a:r>
              <a:rPr lang="en-IN" sz="2800" b="1" dirty="0"/>
              <a:t>Nature</a:t>
            </a:r>
            <a:endParaRPr lang="en-IN" sz="2800" dirty="0"/>
          </a:p>
          <a:p>
            <a:pPr lvl="0"/>
            <a:r>
              <a:rPr lang="en-IN" sz="2800" dirty="0"/>
              <a:t>Genetics</a:t>
            </a:r>
          </a:p>
          <a:p>
            <a:pPr lvl="0"/>
            <a:r>
              <a:rPr lang="en-IN" sz="2800" dirty="0"/>
              <a:t>Temperament</a:t>
            </a:r>
          </a:p>
          <a:p>
            <a:pPr lvl="0"/>
            <a:r>
              <a:rPr lang="en-IN" sz="2800" dirty="0"/>
              <a:t>Brain development</a:t>
            </a:r>
          </a:p>
          <a:p>
            <a:endParaRPr lang="en-IN" sz="2800" dirty="0"/>
          </a:p>
        </p:txBody>
      </p:sp>
      <p:pic>
        <p:nvPicPr>
          <p:cNvPr id="6" name="Picture 5">
            <a:extLst>
              <a:ext uri="{FF2B5EF4-FFF2-40B4-BE49-F238E27FC236}">
                <a16:creationId xmlns:a16="http://schemas.microsoft.com/office/drawing/2014/main" id="{D48B863E-A1C0-06C0-BF65-9C29F8F2B988}"/>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
        <p:nvSpPr>
          <p:cNvPr id="7" name="Content Placeholder 2">
            <a:extLst>
              <a:ext uri="{FF2B5EF4-FFF2-40B4-BE49-F238E27FC236}">
                <a16:creationId xmlns:a16="http://schemas.microsoft.com/office/drawing/2014/main" id="{B3A3B670-8218-4902-6469-F67C6B7B9342}"/>
              </a:ext>
            </a:extLst>
          </p:cNvPr>
          <p:cNvSpPr txBox="1">
            <a:spLocks/>
          </p:cNvSpPr>
          <p:nvPr/>
        </p:nvSpPr>
        <p:spPr>
          <a:xfrm>
            <a:off x="7124702" y="2334352"/>
            <a:ext cx="3448048" cy="2486921"/>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indent="0">
              <a:buNone/>
            </a:pPr>
            <a:r>
              <a:rPr lang="en-IN" sz="3200" b="1" dirty="0"/>
              <a:t>Nature</a:t>
            </a:r>
            <a:endParaRPr lang="en-IN" sz="3200" dirty="0"/>
          </a:p>
          <a:p>
            <a:pPr lvl="0"/>
            <a:r>
              <a:rPr lang="en-IN" sz="3200" dirty="0"/>
              <a:t>Childcare</a:t>
            </a:r>
          </a:p>
          <a:p>
            <a:pPr lvl="0"/>
            <a:r>
              <a:rPr lang="en-IN" sz="3200" dirty="0"/>
              <a:t>Parenting</a:t>
            </a:r>
          </a:p>
          <a:p>
            <a:pPr lvl="0"/>
            <a:r>
              <a:rPr lang="en-IN" sz="3200" dirty="0"/>
              <a:t>Social experiences</a:t>
            </a:r>
          </a:p>
          <a:p>
            <a:endParaRPr lang="en-IN" sz="3200" dirty="0"/>
          </a:p>
        </p:txBody>
      </p:sp>
      <p:sp>
        <p:nvSpPr>
          <p:cNvPr id="5" name="TextBox 4">
            <a:extLst>
              <a:ext uri="{FF2B5EF4-FFF2-40B4-BE49-F238E27FC236}">
                <a16:creationId xmlns:a16="http://schemas.microsoft.com/office/drawing/2014/main" id="{BBBE97B3-0301-93B7-F8C9-92446637BA22}"/>
              </a:ext>
            </a:extLst>
          </p:cNvPr>
          <p:cNvSpPr txBox="1"/>
          <p:nvPr/>
        </p:nvSpPr>
        <p:spPr>
          <a:xfrm>
            <a:off x="3048811" y="5255002"/>
            <a:ext cx="6094378" cy="369332"/>
          </a:xfrm>
          <a:prstGeom prst="rect">
            <a:avLst/>
          </a:prstGeom>
          <a:noFill/>
        </p:spPr>
        <p:txBody>
          <a:bodyPr wrap="square">
            <a:spAutoFit/>
          </a:bodyPr>
          <a:lstStyle/>
          <a:p>
            <a:r>
              <a:rPr lang="en-GB" dirty="0"/>
              <a:t>(</a:t>
            </a:r>
            <a:r>
              <a:rPr lang="en-GB" dirty="0" err="1"/>
              <a:t>Likhar</a:t>
            </a:r>
            <a:r>
              <a:rPr lang="en-GB" dirty="0"/>
              <a:t> et al., 2022)</a:t>
            </a:r>
          </a:p>
        </p:txBody>
      </p:sp>
    </p:spTree>
    <p:extLst>
      <p:ext uri="{BB962C8B-B14F-4D97-AF65-F5344CB8AC3E}">
        <p14:creationId xmlns:p14="http://schemas.microsoft.com/office/powerpoint/2010/main" val="3989237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01CA93-EA5F-4B6B-ECF0-448029FB4E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6EE3F6-B2CB-6F08-B413-F876CD37CF3D}"/>
              </a:ext>
            </a:extLst>
          </p:cNvPr>
          <p:cNvSpPr>
            <a:spLocks noGrp="1"/>
          </p:cNvSpPr>
          <p:nvPr>
            <p:ph type="title"/>
          </p:nvPr>
        </p:nvSpPr>
        <p:spPr/>
        <p:txBody>
          <a:bodyPr/>
          <a:lstStyle/>
          <a:p>
            <a:pPr algn="ctr"/>
            <a:r>
              <a:rPr lang="en-IN" b="1" dirty="0"/>
              <a:t>Theory-Based Support Plan</a:t>
            </a:r>
            <a:endParaRPr lang="en-IN" dirty="0"/>
          </a:p>
        </p:txBody>
      </p:sp>
      <p:pic>
        <p:nvPicPr>
          <p:cNvPr id="6" name="Picture 5">
            <a:extLst>
              <a:ext uri="{FF2B5EF4-FFF2-40B4-BE49-F238E27FC236}">
                <a16:creationId xmlns:a16="http://schemas.microsoft.com/office/drawing/2014/main" id="{94300000-6760-651F-6945-07170113E216}"/>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graphicFrame>
        <p:nvGraphicFramePr>
          <p:cNvPr id="10" name="Diagram 9">
            <a:extLst>
              <a:ext uri="{FF2B5EF4-FFF2-40B4-BE49-F238E27FC236}">
                <a16:creationId xmlns:a16="http://schemas.microsoft.com/office/drawing/2014/main" id="{9EB3A6A1-6C04-8C5A-3ED6-90A9773DA5A0}"/>
              </a:ext>
            </a:extLst>
          </p:cNvPr>
          <p:cNvGraphicFramePr/>
          <p:nvPr>
            <p:extLst>
              <p:ext uri="{D42A27DB-BD31-4B8C-83A1-F6EECF244321}">
                <p14:modId xmlns:p14="http://schemas.microsoft.com/office/powerpoint/2010/main" val="1017473775"/>
              </p:ext>
            </p:extLst>
          </p:nvPr>
        </p:nvGraphicFramePr>
        <p:xfrm>
          <a:off x="1176420" y="2542370"/>
          <a:ext cx="10234529" cy="25161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AA41E47E-4390-60F2-6D30-70ABCE97933D}"/>
              </a:ext>
            </a:extLst>
          </p:cNvPr>
          <p:cNvSpPr txBox="1"/>
          <p:nvPr/>
        </p:nvSpPr>
        <p:spPr>
          <a:xfrm>
            <a:off x="1731524" y="5333218"/>
            <a:ext cx="7176580" cy="276999"/>
          </a:xfrm>
          <a:prstGeom prst="rect">
            <a:avLst/>
          </a:prstGeom>
          <a:noFill/>
        </p:spPr>
        <p:txBody>
          <a:bodyPr wrap="square">
            <a:spAutoFit/>
          </a:bodyPr>
          <a:lstStyle/>
          <a:p>
            <a:pPr>
              <a:buNone/>
            </a:pPr>
            <a:r>
              <a:rPr lang="en-GB" sz="1200" b="1" dirty="0">
                <a:effectLst/>
              </a:rPr>
              <a:t>(Bowlby, 1988; Schofield and Beek, 2014; Department for Education, 2023)</a:t>
            </a:r>
            <a:endParaRPr lang="en-GB" sz="1200" dirty="0"/>
          </a:p>
        </p:txBody>
      </p:sp>
    </p:spTree>
    <p:extLst>
      <p:ext uri="{BB962C8B-B14F-4D97-AF65-F5344CB8AC3E}">
        <p14:creationId xmlns:p14="http://schemas.microsoft.com/office/powerpoint/2010/main" val="699027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0B525-EB4D-D819-39BE-00D32D4732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32180D-1415-D1D2-03EB-E5F0A6388D50}"/>
              </a:ext>
            </a:extLst>
          </p:cNvPr>
          <p:cNvSpPr>
            <a:spLocks noGrp="1"/>
          </p:cNvSpPr>
          <p:nvPr>
            <p:ph type="title"/>
          </p:nvPr>
        </p:nvSpPr>
        <p:spPr/>
        <p:txBody>
          <a:bodyPr/>
          <a:lstStyle/>
          <a:p>
            <a:pPr algn="ctr"/>
            <a:r>
              <a:rPr lang="en-IN" b="1" dirty="0"/>
              <a:t>Multi-Agency Working</a:t>
            </a:r>
            <a:endParaRPr lang="en-IN" dirty="0"/>
          </a:p>
        </p:txBody>
      </p:sp>
      <p:sp>
        <p:nvSpPr>
          <p:cNvPr id="3" name="Content Placeholder 2">
            <a:extLst>
              <a:ext uri="{FF2B5EF4-FFF2-40B4-BE49-F238E27FC236}">
                <a16:creationId xmlns:a16="http://schemas.microsoft.com/office/drawing/2014/main" id="{433B6E33-DC97-E4EC-C777-A5C2F13199FB}"/>
              </a:ext>
            </a:extLst>
          </p:cNvPr>
          <p:cNvSpPr>
            <a:spLocks noGrp="1"/>
          </p:cNvSpPr>
          <p:nvPr>
            <p:ph idx="1"/>
          </p:nvPr>
        </p:nvSpPr>
        <p:spPr/>
        <p:txBody>
          <a:bodyPr>
            <a:normAutofit/>
          </a:bodyPr>
          <a:lstStyle/>
          <a:p>
            <a:pPr lvl="0"/>
            <a:r>
              <a:rPr lang="en-IN" sz="3200" dirty="0"/>
              <a:t>Practitioner in the Early Years</a:t>
            </a:r>
          </a:p>
          <a:p>
            <a:pPr lvl="0"/>
            <a:r>
              <a:rPr lang="en-IN" sz="3200" dirty="0"/>
              <a:t>Language </a:t>
            </a:r>
            <a:r>
              <a:rPr lang="en-GB" sz="3200" dirty="0"/>
              <a:t>and </a:t>
            </a:r>
            <a:r>
              <a:rPr lang="en-IN" sz="3200" dirty="0"/>
              <a:t>Speech Therapist</a:t>
            </a:r>
          </a:p>
          <a:p>
            <a:pPr lvl="0"/>
            <a:r>
              <a:rPr lang="en-IN" sz="3200" dirty="0"/>
              <a:t>Health Visitor</a:t>
            </a:r>
          </a:p>
          <a:p>
            <a:pPr lvl="0"/>
            <a:r>
              <a:rPr lang="en-IN" sz="3200" dirty="0"/>
              <a:t>GP Workers</a:t>
            </a:r>
          </a:p>
          <a:p>
            <a:pPr lvl="0"/>
            <a:r>
              <a:rPr lang="en-IN" sz="3200" dirty="0"/>
              <a:t>Educational Psychologist</a:t>
            </a:r>
          </a:p>
          <a:p>
            <a:endParaRPr lang="en-IN" sz="3200" dirty="0"/>
          </a:p>
        </p:txBody>
      </p:sp>
      <p:pic>
        <p:nvPicPr>
          <p:cNvPr id="6" name="Picture 5">
            <a:extLst>
              <a:ext uri="{FF2B5EF4-FFF2-40B4-BE49-F238E27FC236}">
                <a16:creationId xmlns:a16="http://schemas.microsoft.com/office/drawing/2014/main" id="{DBC50AED-6431-54D0-931A-714FB36E22EF}"/>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Tree>
    <p:extLst>
      <p:ext uri="{BB962C8B-B14F-4D97-AF65-F5344CB8AC3E}">
        <p14:creationId xmlns:p14="http://schemas.microsoft.com/office/powerpoint/2010/main" val="16450744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7AFF5-A48E-55F8-1814-1FA50BED9E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A72F2D-9180-7A24-1698-F56635B66DC7}"/>
              </a:ext>
            </a:extLst>
          </p:cNvPr>
          <p:cNvSpPr>
            <a:spLocks noGrp="1"/>
          </p:cNvSpPr>
          <p:nvPr>
            <p:ph type="title"/>
          </p:nvPr>
        </p:nvSpPr>
        <p:spPr/>
        <p:txBody>
          <a:bodyPr/>
          <a:lstStyle/>
          <a:p>
            <a:pPr algn="ctr"/>
            <a:r>
              <a:rPr lang="en-IN" b="1" dirty="0"/>
              <a:t>Critical Evaluation of Bowlby's Theory</a:t>
            </a:r>
            <a:endParaRPr lang="en-IN" dirty="0"/>
          </a:p>
        </p:txBody>
      </p:sp>
      <p:sp>
        <p:nvSpPr>
          <p:cNvPr id="3" name="Content Placeholder 2">
            <a:extLst>
              <a:ext uri="{FF2B5EF4-FFF2-40B4-BE49-F238E27FC236}">
                <a16:creationId xmlns:a16="http://schemas.microsoft.com/office/drawing/2014/main" id="{13BF9D1F-EF6C-12AC-D467-1D14341D92EA}"/>
              </a:ext>
            </a:extLst>
          </p:cNvPr>
          <p:cNvSpPr>
            <a:spLocks noGrp="1"/>
          </p:cNvSpPr>
          <p:nvPr>
            <p:ph idx="1"/>
          </p:nvPr>
        </p:nvSpPr>
        <p:spPr/>
        <p:txBody>
          <a:bodyPr>
            <a:normAutofit/>
          </a:bodyPr>
          <a:lstStyle/>
          <a:p>
            <a:pPr marL="0" indent="0">
              <a:buNone/>
            </a:pPr>
            <a:r>
              <a:rPr lang="en-IN" sz="2800" dirty="0"/>
              <a:t>The theory has several strengths and Limitations</a:t>
            </a:r>
          </a:p>
          <a:p>
            <a:pPr lvl="0"/>
            <a:r>
              <a:rPr lang="en-IN" sz="2800" dirty="0"/>
              <a:t>It is supported by research, practical in child care and encourages early intervention (Hani, 2024). </a:t>
            </a:r>
          </a:p>
          <a:p>
            <a:pPr lvl="0"/>
            <a:r>
              <a:rPr lang="en-IN" sz="2800" dirty="0"/>
              <a:t>It has some limitations as it only focuses on the mother's lack of empathy for caregivers (McLeod, 2024).</a:t>
            </a:r>
          </a:p>
          <a:p>
            <a:endParaRPr lang="en-IN" sz="2800" dirty="0"/>
          </a:p>
        </p:txBody>
      </p:sp>
      <p:pic>
        <p:nvPicPr>
          <p:cNvPr id="6" name="Picture 5">
            <a:extLst>
              <a:ext uri="{FF2B5EF4-FFF2-40B4-BE49-F238E27FC236}">
                <a16:creationId xmlns:a16="http://schemas.microsoft.com/office/drawing/2014/main" id="{CD86F362-BA14-A635-2EF6-8AF56B8DA7FD}"/>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Tree>
    <p:extLst>
      <p:ext uri="{BB962C8B-B14F-4D97-AF65-F5344CB8AC3E}">
        <p14:creationId xmlns:p14="http://schemas.microsoft.com/office/powerpoint/2010/main" val="1296949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8A6BE-41A2-7CB5-D583-9443B4212378}"/>
              </a:ext>
            </a:extLst>
          </p:cNvPr>
          <p:cNvSpPr>
            <a:spLocks noGrp="1"/>
          </p:cNvSpPr>
          <p:nvPr>
            <p:ph type="title"/>
          </p:nvPr>
        </p:nvSpPr>
        <p:spPr/>
        <p:txBody>
          <a:bodyPr/>
          <a:lstStyle/>
          <a:p>
            <a:pPr algn="ctr"/>
            <a:r>
              <a:rPr lang="en-IN" b="1" dirty="0"/>
              <a:t>Recommendations</a:t>
            </a:r>
            <a:endParaRPr lang="en-IN" dirty="0"/>
          </a:p>
        </p:txBody>
      </p:sp>
      <p:sp>
        <p:nvSpPr>
          <p:cNvPr id="3" name="Content Placeholder 2">
            <a:extLst>
              <a:ext uri="{FF2B5EF4-FFF2-40B4-BE49-F238E27FC236}">
                <a16:creationId xmlns:a16="http://schemas.microsoft.com/office/drawing/2014/main" id="{D02BB199-5162-1E64-EF65-3FA3B7AC1D09}"/>
              </a:ext>
            </a:extLst>
          </p:cNvPr>
          <p:cNvSpPr>
            <a:spLocks noGrp="1"/>
          </p:cNvSpPr>
          <p:nvPr>
            <p:ph idx="1"/>
          </p:nvPr>
        </p:nvSpPr>
        <p:spPr>
          <a:xfrm>
            <a:off x="2486192" y="1961289"/>
            <a:ext cx="7781757" cy="3678303"/>
          </a:xfrm>
        </p:spPr>
        <p:txBody>
          <a:bodyPr>
            <a:normAutofit/>
          </a:bodyPr>
          <a:lstStyle/>
          <a:p>
            <a:pPr lvl="0"/>
            <a:r>
              <a:rPr lang="en-IN" sz="2800" dirty="0"/>
              <a:t>It should provide attachment-based assistance.</a:t>
            </a:r>
          </a:p>
          <a:p>
            <a:pPr lvl="0"/>
            <a:r>
              <a:rPr lang="en-IN" sz="2800" dirty="0"/>
              <a:t>Stronger parent-child interaction.</a:t>
            </a:r>
          </a:p>
          <a:p>
            <a:pPr lvl="0"/>
            <a:r>
              <a:rPr lang="en-IN" sz="2800" dirty="0"/>
              <a:t>Development of the Monitor language. </a:t>
            </a:r>
          </a:p>
          <a:p>
            <a:pPr lvl="0"/>
            <a:r>
              <a:rPr lang="en-IN" sz="2800" dirty="0"/>
              <a:t>Regular reviews with the multi-agency. </a:t>
            </a:r>
          </a:p>
          <a:p>
            <a:pPr lvl="0"/>
            <a:r>
              <a:rPr lang="en-IN" sz="2800" dirty="0"/>
              <a:t>Review progress every three months. </a:t>
            </a:r>
          </a:p>
        </p:txBody>
      </p:sp>
      <p:pic>
        <p:nvPicPr>
          <p:cNvPr id="4" name="Picture 3">
            <a:extLst>
              <a:ext uri="{FF2B5EF4-FFF2-40B4-BE49-F238E27FC236}">
                <a16:creationId xmlns:a16="http://schemas.microsoft.com/office/drawing/2014/main" id="{E4B8B681-B706-6428-AC06-8003053EBBF7}"/>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pic>
        <p:nvPicPr>
          <p:cNvPr id="5" name="Picture 4">
            <a:extLst>
              <a:ext uri="{FF2B5EF4-FFF2-40B4-BE49-F238E27FC236}">
                <a16:creationId xmlns:a16="http://schemas.microsoft.com/office/drawing/2014/main" id="{5C736AC0-74E6-2788-B143-8C29DF5360FE}"/>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989429"/>
            <a:ext cx="12192000" cy="983254"/>
          </a:xfrm>
          <a:prstGeom prst="rect">
            <a:avLst/>
          </a:prstGeom>
        </p:spPr>
      </p:pic>
    </p:spTree>
    <p:extLst>
      <p:ext uri="{BB962C8B-B14F-4D97-AF65-F5344CB8AC3E}">
        <p14:creationId xmlns:p14="http://schemas.microsoft.com/office/powerpoint/2010/main" val="35370474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21637-D2A9-115B-F1AF-36E605AF0F82}"/>
              </a:ext>
            </a:extLst>
          </p:cNvPr>
          <p:cNvSpPr>
            <a:spLocks noGrp="1"/>
          </p:cNvSpPr>
          <p:nvPr>
            <p:ph type="title"/>
          </p:nvPr>
        </p:nvSpPr>
        <p:spPr/>
        <p:txBody>
          <a:bodyPr/>
          <a:lstStyle/>
          <a:p>
            <a:pPr algn="ctr"/>
            <a:r>
              <a:rPr lang="en-IN" b="1" dirty="0"/>
              <a:t>Conclusion</a:t>
            </a:r>
            <a:endParaRPr lang="en-IN" dirty="0"/>
          </a:p>
        </p:txBody>
      </p:sp>
      <p:sp>
        <p:nvSpPr>
          <p:cNvPr id="3" name="Content Placeholder 2">
            <a:extLst>
              <a:ext uri="{FF2B5EF4-FFF2-40B4-BE49-F238E27FC236}">
                <a16:creationId xmlns:a16="http://schemas.microsoft.com/office/drawing/2014/main" id="{C82A0D03-9870-EBC3-ED3C-0B59924F5428}"/>
              </a:ext>
            </a:extLst>
          </p:cNvPr>
          <p:cNvSpPr>
            <a:spLocks noGrp="1"/>
          </p:cNvSpPr>
          <p:nvPr>
            <p:ph idx="1"/>
          </p:nvPr>
        </p:nvSpPr>
        <p:spPr/>
        <p:txBody>
          <a:bodyPr>
            <a:normAutofit/>
          </a:bodyPr>
          <a:lstStyle/>
          <a:p>
            <a:pPr lvl="0"/>
            <a:r>
              <a:rPr lang="en-IN" sz="3200" dirty="0"/>
              <a:t>Early experiences impact the development of children. </a:t>
            </a:r>
          </a:p>
          <a:p>
            <a:pPr lvl="0"/>
            <a:r>
              <a:rPr lang="en-IN" sz="3200" dirty="0"/>
              <a:t>Attachment theory shows the behaviours of Isaac.</a:t>
            </a:r>
          </a:p>
          <a:p>
            <a:pPr lvl="0"/>
            <a:r>
              <a:rPr lang="en-IN" sz="3200" dirty="0"/>
              <a:t>Safe relationships encourage resilience.</a:t>
            </a:r>
          </a:p>
          <a:p>
            <a:pPr lvl="0"/>
            <a:r>
              <a:rPr lang="en-IN" sz="3200" dirty="0"/>
              <a:t>Early intervention significantly enhances long-term results.</a:t>
            </a:r>
          </a:p>
          <a:p>
            <a:endParaRPr lang="en-IN" sz="3200" dirty="0"/>
          </a:p>
        </p:txBody>
      </p:sp>
      <p:pic>
        <p:nvPicPr>
          <p:cNvPr id="4" name="Picture 3">
            <a:extLst>
              <a:ext uri="{FF2B5EF4-FFF2-40B4-BE49-F238E27FC236}">
                <a16:creationId xmlns:a16="http://schemas.microsoft.com/office/drawing/2014/main" id="{743B3B2F-CC46-C8BA-56A1-7B4C396EDA18}"/>
              </a:ext>
            </a:extLst>
          </p:cNvPr>
          <p:cNvPicPr>
            <a:picLocks noChangeAspect="1"/>
          </p:cNvPicPr>
          <p:nvPr/>
        </p:nvPicPr>
        <p:blipFill>
          <a:blip r:embed="rId3">
            <a:extLst>
              <a:ext uri="{28A0092B-C50C-407E-A947-70E740481C1C}">
                <a14:useLocalDpi xmlns:a14="http://schemas.microsoft.com/office/drawing/2010/main" val="0"/>
              </a:ext>
            </a:extLst>
          </a:blip>
          <a:srcRect t="83619"/>
          <a:stretch>
            <a:fillRect/>
          </a:stretch>
        </p:blipFill>
        <p:spPr>
          <a:xfrm>
            <a:off x="0" y="5884925"/>
            <a:ext cx="12192000" cy="983254"/>
          </a:xfrm>
          <a:prstGeom prst="rect">
            <a:avLst/>
          </a:prstGeom>
        </p:spPr>
      </p:pic>
    </p:spTree>
    <p:extLst>
      <p:ext uri="{BB962C8B-B14F-4D97-AF65-F5344CB8AC3E}">
        <p14:creationId xmlns:p14="http://schemas.microsoft.com/office/powerpoint/2010/main" val="41450731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54447-8418-A4DC-2D8A-2A74370412A6}"/>
              </a:ext>
            </a:extLst>
          </p:cNvPr>
          <p:cNvSpPr>
            <a:spLocks noGrp="1"/>
          </p:cNvSpPr>
          <p:nvPr>
            <p:ph type="title"/>
          </p:nvPr>
        </p:nvSpPr>
        <p:spPr/>
        <p:txBody>
          <a:bodyPr/>
          <a:lstStyle/>
          <a:p>
            <a:pPr algn="ctr"/>
            <a:r>
              <a:rPr lang="en-IN" b="1" dirty="0"/>
              <a:t>References</a:t>
            </a:r>
          </a:p>
        </p:txBody>
      </p:sp>
      <p:sp>
        <p:nvSpPr>
          <p:cNvPr id="3" name="Content Placeholder 2">
            <a:extLst>
              <a:ext uri="{FF2B5EF4-FFF2-40B4-BE49-F238E27FC236}">
                <a16:creationId xmlns:a16="http://schemas.microsoft.com/office/drawing/2014/main" id="{9554110C-93A8-C665-F28E-65F49C7D1FA3}"/>
              </a:ext>
            </a:extLst>
          </p:cNvPr>
          <p:cNvSpPr>
            <a:spLocks noGrp="1"/>
          </p:cNvSpPr>
          <p:nvPr>
            <p:ph idx="1"/>
          </p:nvPr>
        </p:nvSpPr>
        <p:spPr>
          <a:xfrm>
            <a:off x="180622" y="1907822"/>
            <a:ext cx="11785600" cy="4623607"/>
          </a:xfrm>
        </p:spPr>
        <p:txBody>
          <a:bodyPr>
            <a:normAutofit fontScale="92500" lnSpcReduction="20000"/>
          </a:bodyPr>
          <a:lstStyle/>
          <a:p>
            <a:pPr algn="just"/>
            <a:r>
              <a:rPr lang="en-GB" dirty="0">
                <a:solidFill>
                  <a:schemeClr val="tx1"/>
                </a:solidFill>
              </a:rPr>
              <a:t>Dagan, O. and Sagi‐Schwartz, A. (2021) ‘Early attachment networks to multiple caregivers: History, assessment models, and future research recommendations’, </a:t>
            </a:r>
            <a:r>
              <a:rPr lang="en-GB" i="1" dirty="0">
                <a:solidFill>
                  <a:schemeClr val="tx1"/>
                </a:solidFill>
              </a:rPr>
              <a:t>New Directions for Child and Adolescent Development</a:t>
            </a:r>
            <a:r>
              <a:rPr lang="en-GB" dirty="0">
                <a:solidFill>
                  <a:schemeClr val="tx1"/>
                </a:solidFill>
              </a:rPr>
              <a:t>, 2021(180), pp.9-19. Available at: </a:t>
            </a:r>
            <a:r>
              <a:rPr lang="en-GB" u="sng" dirty="0">
                <a:solidFill>
                  <a:schemeClr val="tx1"/>
                </a:solidFill>
                <a:hlinkClick r:id="rId3">
                  <a:extLst>
                    <a:ext uri="{A12FA001-AC4F-418D-AE19-62706E023703}">
                      <ahyp:hlinkClr xmlns:ahyp="http://schemas.microsoft.com/office/drawing/2018/hyperlinkcolor" val="tx"/>
                    </a:ext>
                  </a:extLst>
                </a:hlinkClick>
              </a:rPr>
              <a:t>https://onlinelibrary.wiley.com/doi/abs/10.1002/cad.20446</a:t>
            </a:r>
            <a:r>
              <a:rPr lang="en-GB" dirty="0">
                <a:solidFill>
                  <a:schemeClr val="tx1"/>
                </a:solidFill>
              </a:rPr>
              <a:t> </a:t>
            </a:r>
            <a:endParaRPr lang="en-IN" dirty="0">
              <a:solidFill>
                <a:schemeClr val="tx1"/>
              </a:solidFill>
            </a:endParaRPr>
          </a:p>
          <a:p>
            <a:pPr algn="just"/>
            <a:r>
              <a:rPr lang="en-GB" dirty="0">
                <a:solidFill>
                  <a:schemeClr val="tx1"/>
                </a:solidFill>
              </a:rPr>
              <a:t>Hani, S. (2024) ‘Dynamics of Social Work Approach in Childcare; An Analysis of Integration of Islamic Kafala Theory and Bowlby’s Attachment Theory and Application Thereof in Childcare in Saudi Arabia’, </a:t>
            </a:r>
            <a:r>
              <a:rPr lang="en-GB" i="1" dirty="0">
                <a:solidFill>
                  <a:schemeClr val="tx1"/>
                </a:solidFill>
              </a:rPr>
              <a:t>Advances in Humanities and Contemporary Studies</a:t>
            </a:r>
            <a:r>
              <a:rPr lang="en-GB" dirty="0">
                <a:solidFill>
                  <a:schemeClr val="tx1"/>
                </a:solidFill>
              </a:rPr>
              <a:t>, 5(2), pp.149-161. Available at: </a:t>
            </a:r>
            <a:r>
              <a:rPr lang="en-GB" u="sng" dirty="0">
                <a:solidFill>
                  <a:schemeClr val="tx1"/>
                </a:solidFill>
                <a:hlinkClick r:id="rId4">
                  <a:extLst>
                    <a:ext uri="{A12FA001-AC4F-418D-AE19-62706E023703}">
                      <ahyp:hlinkClr xmlns:ahyp="http://schemas.microsoft.com/office/drawing/2018/hyperlinkcolor" val="tx"/>
                    </a:ext>
                  </a:extLst>
                </a:hlinkClick>
              </a:rPr>
              <a:t>https://publisher.uthm.edu.my/periodicals/index.php/ahcs/article/view/16129</a:t>
            </a:r>
            <a:r>
              <a:rPr lang="en-GB" dirty="0">
                <a:solidFill>
                  <a:schemeClr val="tx1"/>
                </a:solidFill>
              </a:rPr>
              <a:t> </a:t>
            </a:r>
            <a:endParaRPr lang="en-IN" dirty="0">
              <a:solidFill>
                <a:schemeClr val="tx1"/>
              </a:solidFill>
            </a:endParaRPr>
          </a:p>
          <a:p>
            <a:pPr algn="just"/>
            <a:r>
              <a:rPr lang="en-GB" dirty="0" err="1">
                <a:solidFill>
                  <a:schemeClr val="tx1"/>
                </a:solidFill>
              </a:rPr>
              <a:t>Likhar</a:t>
            </a:r>
            <a:r>
              <a:rPr lang="en-GB" dirty="0">
                <a:solidFill>
                  <a:schemeClr val="tx1"/>
                </a:solidFill>
              </a:rPr>
              <a:t>, A., Baghel, P., Patil, M. and Patil, M.S. (2022) ‘Early childhood development and social determinants’, </a:t>
            </a:r>
            <a:r>
              <a:rPr lang="en-GB" i="1" dirty="0" err="1">
                <a:solidFill>
                  <a:schemeClr val="tx1"/>
                </a:solidFill>
              </a:rPr>
              <a:t>Cureus</a:t>
            </a:r>
            <a:r>
              <a:rPr lang="en-GB" dirty="0">
                <a:solidFill>
                  <a:schemeClr val="tx1"/>
                </a:solidFill>
              </a:rPr>
              <a:t>, 14(9). Available at: </a:t>
            </a:r>
            <a:r>
              <a:rPr lang="en-GB" u="sng" dirty="0">
                <a:solidFill>
                  <a:schemeClr val="tx1"/>
                </a:solidFill>
                <a:hlinkClick r:id="rId5">
                  <a:extLst>
                    <a:ext uri="{A12FA001-AC4F-418D-AE19-62706E023703}">
                      <ahyp:hlinkClr xmlns:ahyp="http://schemas.microsoft.com/office/drawing/2018/hyperlinkcolor" val="tx"/>
                    </a:ext>
                  </a:extLst>
                </a:hlinkClick>
              </a:rPr>
              <a:t>https://www.cureus.com/articles/112074-early-childhood-development-and-social-determinants.pdf</a:t>
            </a:r>
            <a:r>
              <a:rPr lang="en-GB" dirty="0">
                <a:solidFill>
                  <a:schemeClr val="tx1"/>
                </a:solidFill>
              </a:rPr>
              <a:t> </a:t>
            </a:r>
            <a:endParaRPr lang="en-IN" dirty="0">
              <a:solidFill>
                <a:schemeClr val="tx1"/>
              </a:solidFill>
            </a:endParaRPr>
          </a:p>
          <a:p>
            <a:pPr algn="just"/>
            <a:r>
              <a:rPr lang="en-GB" dirty="0">
                <a:solidFill>
                  <a:schemeClr val="tx1"/>
                </a:solidFill>
              </a:rPr>
              <a:t>McLeod, S. (2024) </a:t>
            </a:r>
            <a:r>
              <a:rPr lang="en-GB" i="1" dirty="0">
                <a:solidFill>
                  <a:schemeClr val="tx1"/>
                </a:solidFill>
              </a:rPr>
              <a:t>John Bowlby’s attachment theory.</a:t>
            </a:r>
            <a:r>
              <a:rPr lang="en-GB" dirty="0">
                <a:solidFill>
                  <a:schemeClr val="tx1"/>
                </a:solidFill>
              </a:rPr>
              <a:t> Available at: </a:t>
            </a:r>
            <a:r>
              <a:rPr lang="en-GB" u="sng" dirty="0">
                <a:solidFill>
                  <a:schemeClr val="tx1"/>
                </a:solidFill>
                <a:hlinkClick r:id="rId6">
                  <a:extLst>
                    <a:ext uri="{A12FA001-AC4F-418D-AE19-62706E023703}">
                      <ahyp:hlinkClr xmlns:ahyp="http://schemas.microsoft.com/office/drawing/2018/hyperlinkcolor" val="tx"/>
                    </a:ext>
                  </a:extLst>
                </a:hlinkClick>
              </a:rPr>
              <a:t>https://www.simplypsychology.org/bowlby.html?ezoic_amp=1</a:t>
            </a:r>
            <a:r>
              <a:rPr lang="en-GB" dirty="0">
                <a:solidFill>
                  <a:schemeClr val="tx1"/>
                </a:solidFill>
              </a:rPr>
              <a:t> (Accessed: 11 July 2026)</a:t>
            </a:r>
            <a:endParaRPr lang="en-IN" dirty="0">
              <a:solidFill>
                <a:schemeClr val="tx1"/>
              </a:solidFill>
            </a:endParaRPr>
          </a:p>
          <a:p>
            <a:pPr algn="just"/>
            <a:r>
              <a:rPr lang="en-GB" dirty="0">
                <a:solidFill>
                  <a:schemeClr val="tx1"/>
                </a:solidFill>
              </a:rPr>
              <a:t>Mohammadi, M.R., </a:t>
            </a:r>
            <a:r>
              <a:rPr lang="en-GB" dirty="0" err="1">
                <a:solidFill>
                  <a:schemeClr val="tx1"/>
                </a:solidFill>
              </a:rPr>
              <a:t>Badrfam</a:t>
            </a:r>
            <a:r>
              <a:rPr lang="en-GB" dirty="0">
                <a:solidFill>
                  <a:schemeClr val="tx1"/>
                </a:solidFill>
              </a:rPr>
              <a:t>, R., Khaleghi, A., </a:t>
            </a:r>
            <a:r>
              <a:rPr lang="en-GB" dirty="0" err="1">
                <a:solidFill>
                  <a:schemeClr val="tx1"/>
                </a:solidFill>
              </a:rPr>
              <a:t>Hooshyari</a:t>
            </a:r>
            <a:r>
              <a:rPr lang="en-GB" dirty="0">
                <a:solidFill>
                  <a:schemeClr val="tx1"/>
                </a:solidFill>
              </a:rPr>
              <a:t>, Z., Ahmadi, N. and </a:t>
            </a:r>
            <a:r>
              <a:rPr lang="en-GB" dirty="0" err="1">
                <a:solidFill>
                  <a:schemeClr val="tx1"/>
                </a:solidFill>
              </a:rPr>
              <a:t>Zandifar</a:t>
            </a:r>
            <a:r>
              <a:rPr lang="en-GB" dirty="0">
                <a:solidFill>
                  <a:schemeClr val="tx1"/>
                </a:solidFill>
              </a:rPr>
              <a:t>, A., (2020) ‘Prevalence, comorbidity and predictors of separation anxiety disorder in children and adolescents’ </a:t>
            </a:r>
            <a:r>
              <a:rPr lang="en-GB" i="1" dirty="0">
                <a:solidFill>
                  <a:schemeClr val="tx1"/>
                </a:solidFill>
              </a:rPr>
              <a:t>Psychiatric Quarterly</a:t>
            </a:r>
            <a:r>
              <a:rPr lang="en-GB" dirty="0">
                <a:solidFill>
                  <a:schemeClr val="tx1"/>
                </a:solidFill>
              </a:rPr>
              <a:t>, 91(4), pp.1415-1429. Available at:  </a:t>
            </a:r>
            <a:r>
              <a:rPr lang="en-GB" u="sng" dirty="0">
                <a:solidFill>
                  <a:schemeClr val="tx1"/>
                </a:solidFill>
                <a:hlinkClick r:id="rId7">
                  <a:extLst>
                    <a:ext uri="{A12FA001-AC4F-418D-AE19-62706E023703}">
                      <ahyp:hlinkClr xmlns:ahyp="http://schemas.microsoft.com/office/drawing/2018/hyperlinkcolor" val="tx"/>
                    </a:ext>
                  </a:extLst>
                </a:hlinkClick>
              </a:rPr>
              <a:t>https://link.springer.com/article/10.1007/s11126-020-09778-7</a:t>
            </a:r>
            <a:r>
              <a:rPr lang="en-GB" dirty="0">
                <a:solidFill>
                  <a:schemeClr val="tx1"/>
                </a:solidFill>
              </a:rPr>
              <a:t> </a:t>
            </a:r>
            <a:endParaRPr lang="en-IN" dirty="0">
              <a:solidFill>
                <a:schemeClr val="tx1"/>
              </a:solidFill>
            </a:endParaRPr>
          </a:p>
          <a:p>
            <a:pPr algn="just"/>
            <a:r>
              <a:rPr lang="en-GB" dirty="0">
                <a:solidFill>
                  <a:schemeClr val="tx1"/>
                </a:solidFill>
              </a:rPr>
              <a:t>Music, G., (2024). </a:t>
            </a:r>
            <a:r>
              <a:rPr lang="en-GB" i="1" dirty="0">
                <a:solidFill>
                  <a:schemeClr val="tx1"/>
                </a:solidFill>
              </a:rPr>
              <a:t>Nurturing natures: Attachment and children's emotional, sociocultural and brain development</a:t>
            </a:r>
            <a:r>
              <a:rPr lang="en-GB" dirty="0">
                <a:solidFill>
                  <a:schemeClr val="tx1"/>
                </a:solidFill>
              </a:rPr>
              <a:t>. Routledge.  </a:t>
            </a:r>
            <a:r>
              <a:rPr lang="en-GB" u="sng" dirty="0">
                <a:solidFill>
                  <a:schemeClr val="tx1"/>
                </a:solidFill>
                <a:hlinkClick r:id="rId8">
                  <a:extLst>
                    <a:ext uri="{A12FA001-AC4F-418D-AE19-62706E023703}">
                      <ahyp:hlinkClr xmlns:ahyp="http://schemas.microsoft.com/office/drawing/2018/hyperlinkcolor" val="tx"/>
                    </a:ext>
                  </a:extLst>
                </a:hlinkClick>
              </a:rPr>
              <a:t>https://www.taylorfrancis.com/books/mono/10.4324/9781003368151/nurturing-natures-graham-music</a:t>
            </a:r>
            <a:r>
              <a:rPr lang="en-GB" dirty="0">
                <a:solidFill>
                  <a:schemeClr val="tx1"/>
                </a:solidFill>
              </a:rPr>
              <a:t> </a:t>
            </a:r>
            <a:endParaRPr lang="en-IN" dirty="0">
              <a:solidFill>
                <a:schemeClr val="tx1"/>
              </a:solidFill>
            </a:endParaRPr>
          </a:p>
          <a:p>
            <a:pPr algn="just"/>
            <a:r>
              <a:rPr lang="en-IN" dirty="0">
                <a:solidFill>
                  <a:schemeClr val="tx1"/>
                </a:solidFill>
              </a:rPr>
              <a:t>World Bank. (2024). </a:t>
            </a:r>
            <a:r>
              <a:rPr lang="en-IN" i="1" dirty="0">
                <a:solidFill>
                  <a:schemeClr val="tx1"/>
                </a:solidFill>
              </a:rPr>
              <a:t>2024 Key Development Challenges in Nine Charts</a:t>
            </a:r>
            <a:r>
              <a:rPr lang="en-IN" dirty="0">
                <a:solidFill>
                  <a:schemeClr val="tx1"/>
                </a:solidFill>
              </a:rPr>
              <a:t>. Available at: https://www.worldbank.org/en/news/immersive-story/2024/12/17/2024-in-nine-charts (Accessed 11 July 2026). </a:t>
            </a:r>
          </a:p>
        </p:txBody>
      </p:sp>
    </p:spTree>
    <p:extLst>
      <p:ext uri="{BB962C8B-B14F-4D97-AF65-F5344CB8AC3E}">
        <p14:creationId xmlns:p14="http://schemas.microsoft.com/office/powerpoint/2010/main" val="41028386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157</TotalTime>
  <Words>1632</Words>
  <Application>Microsoft Office PowerPoint</Application>
  <PresentationFormat>Widescreen</PresentationFormat>
  <Paragraphs>119</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Gill Sans MT</vt:lpstr>
      <vt:lpstr>Times New Roman</vt:lpstr>
      <vt:lpstr>Wingdings 2</vt:lpstr>
      <vt:lpstr>Dividend</vt:lpstr>
      <vt:lpstr>LCHS4010 Psychology in Health and Social Care  Component 1: Presentation</vt:lpstr>
      <vt:lpstr>Introduction and Background</vt:lpstr>
      <vt:lpstr>Developmental Concerns</vt:lpstr>
      <vt:lpstr>Attachment Theory by Bowlby </vt:lpstr>
      <vt:lpstr>Attachment Theory in the case of Isaac</vt:lpstr>
      <vt:lpstr>Language and Social Development</vt:lpstr>
      <vt:lpstr>Nature and Nurture</vt:lpstr>
      <vt:lpstr>Theory-Based Support Plan</vt:lpstr>
      <vt:lpstr>Multi-Agency Working</vt:lpstr>
      <vt:lpstr>Critical Evaluation of Bowlby's Theory</vt:lpstr>
      <vt:lpstr>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Jenelyn Guerra Bacero (2514341)</cp:lastModifiedBy>
  <cp:revision>32</cp:revision>
  <dcterms:created xsi:type="dcterms:W3CDTF">2026-07-11T11:32:31Z</dcterms:created>
  <dcterms:modified xsi:type="dcterms:W3CDTF">2026-07-12T11:09:34Z</dcterms:modified>
</cp:coreProperties>
</file>