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1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4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917" autoAdjust="0"/>
  </p:normalViewPr>
  <p:slideViewPr>
    <p:cSldViewPr snapToGrid="0" snapToObjects="1">
      <p:cViewPr>
        <p:scale>
          <a:sx n="100" d="100"/>
          <a:sy n="100" d="100"/>
        </p:scale>
        <p:origin x="30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E03210-DBD5-4C67-ADCA-258A0AAB8AA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E927BB-7116-44C5-9FAE-998B5ABED123}" type="pres">
      <dgm:prSet presAssocID="{7CE03210-DBD5-4C67-ADCA-258A0AAB8AA3}" presName="linear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35C2D609-AA29-45BC-B949-6DE7A0BFC7DC}" type="presOf" srcId="{7CE03210-DBD5-4C67-ADCA-258A0AAB8AA3}" destId="{CAE927BB-7116-44C5-9FAE-998B5ABED123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DABE24-8A58-418A-9CAB-67D0C86B0EC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02DB85-F8EE-4782-8C9A-1B31333CD650}">
      <dgm:prSet phldrT="[Text]" custT="1"/>
      <dgm:spPr/>
      <dgm:t>
        <a:bodyPr/>
        <a:lstStyle/>
        <a:p>
          <a:r>
            <a:rPr lang="en-GB" sz="1200" dirty="0"/>
            <a:t>• The SWANSEA.ACCA corporate network's security evaluation.</a:t>
          </a:r>
        </a:p>
      </dgm:t>
    </dgm:pt>
    <dgm:pt modelId="{FC67660F-EF8B-45DA-AFF3-164B83EA5602}" type="parTrans" cxnId="{9C93C30B-DFBF-4380-9782-7733C3F6C4A5}">
      <dgm:prSet/>
      <dgm:spPr/>
      <dgm:t>
        <a:bodyPr/>
        <a:lstStyle/>
        <a:p>
          <a:endParaRPr lang="en-GB"/>
        </a:p>
      </dgm:t>
    </dgm:pt>
    <dgm:pt modelId="{1065B9E3-9879-4A60-9FC2-8B7B4775FB7F}" type="sibTrans" cxnId="{9C93C30B-DFBF-4380-9782-7733C3F6C4A5}">
      <dgm:prSet/>
      <dgm:spPr/>
      <dgm:t>
        <a:bodyPr/>
        <a:lstStyle/>
        <a:p>
          <a:endParaRPr lang="en-GB"/>
        </a:p>
      </dgm:t>
    </dgm:pt>
    <dgm:pt modelId="{165EF51F-3ED5-4518-81D5-C7BFA995E38D}">
      <dgm:prSet phldrT="[Text]" custT="1"/>
      <dgm:spPr/>
      <dgm:t>
        <a:bodyPr/>
        <a:lstStyle/>
        <a:p>
          <a:r>
            <a:rPr lang="en-GB" sz="1200" dirty="0"/>
            <a:t>• The network includes VPN-connected nodes in Swansea and London.</a:t>
          </a:r>
        </a:p>
      </dgm:t>
    </dgm:pt>
    <dgm:pt modelId="{DAA1B0D9-350C-4E11-96CF-1F310A9BDBFD}" type="parTrans" cxnId="{D8F0D860-619B-480A-84BB-F832E510EC06}">
      <dgm:prSet/>
      <dgm:spPr/>
      <dgm:t>
        <a:bodyPr/>
        <a:lstStyle/>
        <a:p>
          <a:endParaRPr lang="en-GB"/>
        </a:p>
      </dgm:t>
    </dgm:pt>
    <dgm:pt modelId="{C73F4885-DFB2-4DEE-B857-0325ECBCE0AE}" type="sibTrans" cxnId="{D8F0D860-619B-480A-84BB-F832E510EC06}">
      <dgm:prSet/>
      <dgm:spPr/>
      <dgm:t>
        <a:bodyPr/>
        <a:lstStyle/>
        <a:p>
          <a:endParaRPr lang="en-GB"/>
        </a:p>
      </dgm:t>
    </dgm:pt>
    <dgm:pt modelId="{2BDDB43C-A218-4924-8AD5-AACC1BB2ACFA}">
      <dgm:prSet phldrT="[Text]" custT="1"/>
      <dgm:spPr/>
      <dgm:t>
        <a:bodyPr/>
        <a:lstStyle/>
        <a:p>
          <a:r>
            <a:rPr lang="en-GB" sz="1200" dirty="0"/>
            <a:t>• Vulnerability identification, exploitation, and mitigation are the main goals of assessment.</a:t>
          </a:r>
        </a:p>
      </dgm:t>
    </dgm:pt>
    <dgm:pt modelId="{6EA204B8-C9A5-4AE2-8E50-81F9998291CF}" type="parTrans" cxnId="{8E82B1AC-5CB2-4B3E-B946-1C3C6DEAAB22}">
      <dgm:prSet/>
      <dgm:spPr/>
      <dgm:t>
        <a:bodyPr/>
        <a:lstStyle/>
        <a:p>
          <a:endParaRPr lang="en-GB"/>
        </a:p>
      </dgm:t>
    </dgm:pt>
    <dgm:pt modelId="{AA4D62DF-E2B8-4812-B707-8AD4DFBCA895}" type="sibTrans" cxnId="{8E82B1AC-5CB2-4B3E-B946-1C3C6DEAAB22}">
      <dgm:prSet/>
      <dgm:spPr/>
      <dgm:t>
        <a:bodyPr/>
        <a:lstStyle/>
        <a:p>
          <a:endParaRPr lang="en-GB"/>
        </a:p>
      </dgm:t>
    </dgm:pt>
    <dgm:pt modelId="{15F1D663-CC00-4100-BB13-AA32A9C59F5F}">
      <dgm:prSet custT="1"/>
      <dgm:spPr/>
      <dgm:t>
        <a:bodyPr/>
        <a:lstStyle/>
        <a:p>
          <a:r>
            <a:rPr lang="en-GB" sz="1200" dirty="0"/>
            <a:t>• Security evaluations assist companies in finding vulnerabilities before attackers take advantage of them (NIST, 2018).</a:t>
          </a:r>
        </a:p>
      </dgm:t>
    </dgm:pt>
    <dgm:pt modelId="{80773470-5E5C-4500-ACF7-05462C5E6AAB}" type="parTrans" cxnId="{6B475F95-800A-47A0-9051-946C68729E4E}">
      <dgm:prSet/>
      <dgm:spPr/>
      <dgm:t>
        <a:bodyPr/>
        <a:lstStyle/>
        <a:p>
          <a:endParaRPr lang="en-GB"/>
        </a:p>
      </dgm:t>
    </dgm:pt>
    <dgm:pt modelId="{A8CE8E6B-ADFC-4103-8449-584C4F919CEA}" type="sibTrans" cxnId="{6B475F95-800A-47A0-9051-946C68729E4E}">
      <dgm:prSet/>
      <dgm:spPr/>
      <dgm:t>
        <a:bodyPr/>
        <a:lstStyle/>
        <a:p>
          <a:endParaRPr lang="en-GB"/>
        </a:p>
      </dgm:t>
    </dgm:pt>
    <dgm:pt modelId="{9463171D-5769-4441-B6AC-AD97C0012592}" type="pres">
      <dgm:prSet presAssocID="{FDDABE24-8A58-418A-9CAB-67D0C86B0EC8}" presName="linear" presStyleCnt="0">
        <dgm:presLayoutVars>
          <dgm:dir/>
          <dgm:animLvl val="lvl"/>
          <dgm:resizeHandles val="exact"/>
        </dgm:presLayoutVars>
      </dgm:prSet>
      <dgm:spPr/>
    </dgm:pt>
    <dgm:pt modelId="{5EC8E190-D0B2-495D-95DC-3C44FF6CD3AB}" type="pres">
      <dgm:prSet presAssocID="{1C02DB85-F8EE-4782-8C9A-1B31333CD650}" presName="parentLin" presStyleCnt="0"/>
      <dgm:spPr/>
    </dgm:pt>
    <dgm:pt modelId="{65DC00C7-03F6-4FE0-B58D-430AD1FCFAD2}" type="pres">
      <dgm:prSet presAssocID="{1C02DB85-F8EE-4782-8C9A-1B31333CD650}" presName="parentLeftMargin" presStyleLbl="node1" presStyleIdx="0" presStyleCnt="4"/>
      <dgm:spPr/>
    </dgm:pt>
    <dgm:pt modelId="{FD86B8E8-4B1E-43C2-89F1-83425B6DC453}" type="pres">
      <dgm:prSet presAssocID="{1C02DB85-F8EE-4782-8C9A-1B31333CD65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1CB7D7B-09B4-49F2-B334-C02D6FEEDDDC}" type="pres">
      <dgm:prSet presAssocID="{1C02DB85-F8EE-4782-8C9A-1B31333CD650}" presName="negativeSpace" presStyleCnt="0"/>
      <dgm:spPr/>
    </dgm:pt>
    <dgm:pt modelId="{9E624431-5CEB-4188-9192-E95F75C7D57E}" type="pres">
      <dgm:prSet presAssocID="{1C02DB85-F8EE-4782-8C9A-1B31333CD650}" presName="childText" presStyleLbl="conFgAcc1" presStyleIdx="0" presStyleCnt="4">
        <dgm:presLayoutVars>
          <dgm:bulletEnabled val="1"/>
        </dgm:presLayoutVars>
      </dgm:prSet>
      <dgm:spPr/>
    </dgm:pt>
    <dgm:pt modelId="{0FFD830D-C0D2-4BAA-AAA4-A334B3C75894}" type="pres">
      <dgm:prSet presAssocID="{1065B9E3-9879-4A60-9FC2-8B7B4775FB7F}" presName="spaceBetweenRectangles" presStyleCnt="0"/>
      <dgm:spPr/>
    </dgm:pt>
    <dgm:pt modelId="{8BF68D49-CFC5-44DC-B8C7-59FAFD334808}" type="pres">
      <dgm:prSet presAssocID="{165EF51F-3ED5-4518-81D5-C7BFA995E38D}" presName="parentLin" presStyleCnt="0"/>
      <dgm:spPr/>
    </dgm:pt>
    <dgm:pt modelId="{955BCCF7-9630-4BAD-86FD-64A65630D154}" type="pres">
      <dgm:prSet presAssocID="{165EF51F-3ED5-4518-81D5-C7BFA995E38D}" presName="parentLeftMargin" presStyleLbl="node1" presStyleIdx="0" presStyleCnt="4"/>
      <dgm:spPr/>
    </dgm:pt>
    <dgm:pt modelId="{BC140121-563E-442F-A065-3D3F0A1F3EFB}" type="pres">
      <dgm:prSet presAssocID="{165EF51F-3ED5-4518-81D5-C7BFA995E38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A8239B5-F356-4DCF-8349-6496AED81F07}" type="pres">
      <dgm:prSet presAssocID="{165EF51F-3ED5-4518-81D5-C7BFA995E38D}" presName="negativeSpace" presStyleCnt="0"/>
      <dgm:spPr/>
    </dgm:pt>
    <dgm:pt modelId="{6B1888C9-A173-424D-8DF7-505E5C661CDE}" type="pres">
      <dgm:prSet presAssocID="{165EF51F-3ED5-4518-81D5-C7BFA995E38D}" presName="childText" presStyleLbl="conFgAcc1" presStyleIdx="1" presStyleCnt="4">
        <dgm:presLayoutVars>
          <dgm:bulletEnabled val="1"/>
        </dgm:presLayoutVars>
      </dgm:prSet>
      <dgm:spPr/>
    </dgm:pt>
    <dgm:pt modelId="{E7C08C88-B487-4877-86ED-E8F20FCA971D}" type="pres">
      <dgm:prSet presAssocID="{C73F4885-DFB2-4DEE-B857-0325ECBCE0AE}" presName="spaceBetweenRectangles" presStyleCnt="0"/>
      <dgm:spPr/>
    </dgm:pt>
    <dgm:pt modelId="{E479014C-4E6E-4C55-AC1F-148F26B32FEB}" type="pres">
      <dgm:prSet presAssocID="{2BDDB43C-A218-4924-8AD5-AACC1BB2ACFA}" presName="parentLin" presStyleCnt="0"/>
      <dgm:spPr/>
    </dgm:pt>
    <dgm:pt modelId="{6993635A-88AA-4516-820C-E84C638AC71E}" type="pres">
      <dgm:prSet presAssocID="{2BDDB43C-A218-4924-8AD5-AACC1BB2ACFA}" presName="parentLeftMargin" presStyleLbl="node1" presStyleIdx="1" presStyleCnt="4"/>
      <dgm:spPr/>
    </dgm:pt>
    <dgm:pt modelId="{5056D9FA-F1B4-4E5B-A0F9-0608920B5CA9}" type="pres">
      <dgm:prSet presAssocID="{2BDDB43C-A218-4924-8AD5-AACC1BB2ACF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F645F0-FF31-4047-A82B-A1D1137A08EC}" type="pres">
      <dgm:prSet presAssocID="{2BDDB43C-A218-4924-8AD5-AACC1BB2ACFA}" presName="negativeSpace" presStyleCnt="0"/>
      <dgm:spPr/>
    </dgm:pt>
    <dgm:pt modelId="{DBAC4D95-1A24-4A41-BB2C-8D8A57AAC4CB}" type="pres">
      <dgm:prSet presAssocID="{2BDDB43C-A218-4924-8AD5-AACC1BB2ACFA}" presName="childText" presStyleLbl="conFgAcc1" presStyleIdx="2" presStyleCnt="4">
        <dgm:presLayoutVars>
          <dgm:bulletEnabled val="1"/>
        </dgm:presLayoutVars>
      </dgm:prSet>
      <dgm:spPr/>
    </dgm:pt>
    <dgm:pt modelId="{E073D61C-FC30-4821-8D42-4846B0AD0234}" type="pres">
      <dgm:prSet presAssocID="{AA4D62DF-E2B8-4812-B707-8AD4DFBCA895}" presName="spaceBetweenRectangles" presStyleCnt="0"/>
      <dgm:spPr/>
    </dgm:pt>
    <dgm:pt modelId="{5DDDC082-2C13-4AC5-BD06-459300CD2DC6}" type="pres">
      <dgm:prSet presAssocID="{15F1D663-CC00-4100-BB13-AA32A9C59F5F}" presName="parentLin" presStyleCnt="0"/>
      <dgm:spPr/>
    </dgm:pt>
    <dgm:pt modelId="{9D750D1C-7087-4984-8E81-69790EB4872E}" type="pres">
      <dgm:prSet presAssocID="{15F1D663-CC00-4100-BB13-AA32A9C59F5F}" presName="parentLeftMargin" presStyleLbl="node1" presStyleIdx="2" presStyleCnt="4"/>
      <dgm:spPr/>
    </dgm:pt>
    <dgm:pt modelId="{B88ACC0F-AD5B-402B-91B8-39B85B12C06B}" type="pres">
      <dgm:prSet presAssocID="{15F1D663-CC00-4100-BB13-AA32A9C59F5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CE0CB88E-7B66-45CC-AD76-9E8C4FA3F6DE}" type="pres">
      <dgm:prSet presAssocID="{15F1D663-CC00-4100-BB13-AA32A9C59F5F}" presName="negativeSpace" presStyleCnt="0"/>
      <dgm:spPr/>
    </dgm:pt>
    <dgm:pt modelId="{0DA52BAF-94D4-4232-B011-DDC93DAA2C1A}" type="pres">
      <dgm:prSet presAssocID="{15F1D663-CC00-4100-BB13-AA32A9C59F5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93C30B-DFBF-4380-9782-7733C3F6C4A5}" srcId="{FDDABE24-8A58-418A-9CAB-67D0C86B0EC8}" destId="{1C02DB85-F8EE-4782-8C9A-1B31333CD650}" srcOrd="0" destOrd="0" parTransId="{FC67660F-EF8B-45DA-AFF3-164B83EA5602}" sibTransId="{1065B9E3-9879-4A60-9FC2-8B7B4775FB7F}"/>
    <dgm:cxn modelId="{A2DD143E-5FE8-4D63-ADF1-765D0C0728FB}" type="presOf" srcId="{1C02DB85-F8EE-4782-8C9A-1B31333CD650}" destId="{FD86B8E8-4B1E-43C2-89F1-83425B6DC453}" srcOrd="1" destOrd="0" presId="urn:microsoft.com/office/officeart/2005/8/layout/list1"/>
    <dgm:cxn modelId="{BFE77F3F-E98C-445F-81B4-5552D780EB35}" type="presOf" srcId="{165EF51F-3ED5-4518-81D5-C7BFA995E38D}" destId="{955BCCF7-9630-4BAD-86FD-64A65630D154}" srcOrd="0" destOrd="0" presId="urn:microsoft.com/office/officeart/2005/8/layout/list1"/>
    <dgm:cxn modelId="{D8F0D860-619B-480A-84BB-F832E510EC06}" srcId="{FDDABE24-8A58-418A-9CAB-67D0C86B0EC8}" destId="{165EF51F-3ED5-4518-81D5-C7BFA995E38D}" srcOrd="1" destOrd="0" parTransId="{DAA1B0D9-350C-4E11-96CF-1F310A9BDBFD}" sibTransId="{C73F4885-DFB2-4DEE-B857-0325ECBCE0AE}"/>
    <dgm:cxn modelId="{42CDE268-7B3C-418A-9597-1EF7E3399F7D}" type="presOf" srcId="{2BDDB43C-A218-4924-8AD5-AACC1BB2ACFA}" destId="{5056D9FA-F1B4-4E5B-A0F9-0608920B5CA9}" srcOrd="1" destOrd="0" presId="urn:microsoft.com/office/officeart/2005/8/layout/list1"/>
    <dgm:cxn modelId="{C8A1354D-14D8-4C9A-803C-8FF8CCE1A3DE}" type="presOf" srcId="{FDDABE24-8A58-418A-9CAB-67D0C86B0EC8}" destId="{9463171D-5769-4441-B6AC-AD97C0012592}" srcOrd="0" destOrd="0" presId="urn:microsoft.com/office/officeart/2005/8/layout/list1"/>
    <dgm:cxn modelId="{6B475F95-800A-47A0-9051-946C68729E4E}" srcId="{FDDABE24-8A58-418A-9CAB-67D0C86B0EC8}" destId="{15F1D663-CC00-4100-BB13-AA32A9C59F5F}" srcOrd="3" destOrd="0" parTransId="{80773470-5E5C-4500-ACF7-05462C5E6AAB}" sibTransId="{A8CE8E6B-ADFC-4103-8449-584C4F919CEA}"/>
    <dgm:cxn modelId="{FD9DE9A1-240B-46D7-891D-141B3A0D2B92}" type="presOf" srcId="{165EF51F-3ED5-4518-81D5-C7BFA995E38D}" destId="{BC140121-563E-442F-A065-3D3F0A1F3EFB}" srcOrd="1" destOrd="0" presId="urn:microsoft.com/office/officeart/2005/8/layout/list1"/>
    <dgm:cxn modelId="{8E9A7DA2-F44E-44B4-96F7-6D7A084960CD}" type="presOf" srcId="{15F1D663-CC00-4100-BB13-AA32A9C59F5F}" destId="{B88ACC0F-AD5B-402B-91B8-39B85B12C06B}" srcOrd="1" destOrd="0" presId="urn:microsoft.com/office/officeart/2005/8/layout/list1"/>
    <dgm:cxn modelId="{8E82B1AC-5CB2-4B3E-B946-1C3C6DEAAB22}" srcId="{FDDABE24-8A58-418A-9CAB-67D0C86B0EC8}" destId="{2BDDB43C-A218-4924-8AD5-AACC1BB2ACFA}" srcOrd="2" destOrd="0" parTransId="{6EA204B8-C9A5-4AE2-8E50-81F9998291CF}" sibTransId="{AA4D62DF-E2B8-4812-B707-8AD4DFBCA895}"/>
    <dgm:cxn modelId="{CA349BD1-7872-40BA-A380-814F989ECDA4}" type="presOf" srcId="{2BDDB43C-A218-4924-8AD5-AACC1BB2ACFA}" destId="{6993635A-88AA-4516-820C-E84C638AC71E}" srcOrd="0" destOrd="0" presId="urn:microsoft.com/office/officeart/2005/8/layout/list1"/>
    <dgm:cxn modelId="{54D94EEA-9489-437E-909A-AA343E6741CC}" type="presOf" srcId="{15F1D663-CC00-4100-BB13-AA32A9C59F5F}" destId="{9D750D1C-7087-4984-8E81-69790EB4872E}" srcOrd="0" destOrd="0" presId="urn:microsoft.com/office/officeart/2005/8/layout/list1"/>
    <dgm:cxn modelId="{3B625FEE-B527-4E2C-8CC6-ADB14FC8B374}" type="presOf" srcId="{1C02DB85-F8EE-4782-8C9A-1B31333CD650}" destId="{65DC00C7-03F6-4FE0-B58D-430AD1FCFAD2}" srcOrd="0" destOrd="0" presId="urn:microsoft.com/office/officeart/2005/8/layout/list1"/>
    <dgm:cxn modelId="{2C4AF2D7-D05D-4BC7-8EF2-43F399CE4BFC}" type="presParOf" srcId="{9463171D-5769-4441-B6AC-AD97C0012592}" destId="{5EC8E190-D0B2-495D-95DC-3C44FF6CD3AB}" srcOrd="0" destOrd="0" presId="urn:microsoft.com/office/officeart/2005/8/layout/list1"/>
    <dgm:cxn modelId="{1A2D9905-A313-4A00-9440-D858D6B1A7A0}" type="presParOf" srcId="{5EC8E190-D0B2-495D-95DC-3C44FF6CD3AB}" destId="{65DC00C7-03F6-4FE0-B58D-430AD1FCFAD2}" srcOrd="0" destOrd="0" presId="urn:microsoft.com/office/officeart/2005/8/layout/list1"/>
    <dgm:cxn modelId="{6D157D08-78C3-4EF8-A365-AF5712E9ACAE}" type="presParOf" srcId="{5EC8E190-D0B2-495D-95DC-3C44FF6CD3AB}" destId="{FD86B8E8-4B1E-43C2-89F1-83425B6DC453}" srcOrd="1" destOrd="0" presId="urn:microsoft.com/office/officeart/2005/8/layout/list1"/>
    <dgm:cxn modelId="{DC7FADA1-8E2C-4CE7-B3A0-A6F9313428A8}" type="presParOf" srcId="{9463171D-5769-4441-B6AC-AD97C0012592}" destId="{61CB7D7B-09B4-49F2-B334-C02D6FEEDDDC}" srcOrd="1" destOrd="0" presId="urn:microsoft.com/office/officeart/2005/8/layout/list1"/>
    <dgm:cxn modelId="{6046E43F-441D-4885-98AC-2A00AD0C5D78}" type="presParOf" srcId="{9463171D-5769-4441-B6AC-AD97C0012592}" destId="{9E624431-5CEB-4188-9192-E95F75C7D57E}" srcOrd="2" destOrd="0" presId="urn:microsoft.com/office/officeart/2005/8/layout/list1"/>
    <dgm:cxn modelId="{F5B06C9F-E9AA-424E-BB28-AA7C3C9EAFFC}" type="presParOf" srcId="{9463171D-5769-4441-B6AC-AD97C0012592}" destId="{0FFD830D-C0D2-4BAA-AAA4-A334B3C75894}" srcOrd="3" destOrd="0" presId="urn:microsoft.com/office/officeart/2005/8/layout/list1"/>
    <dgm:cxn modelId="{40209D35-A651-474B-A37B-2CF569219505}" type="presParOf" srcId="{9463171D-5769-4441-B6AC-AD97C0012592}" destId="{8BF68D49-CFC5-44DC-B8C7-59FAFD334808}" srcOrd="4" destOrd="0" presId="urn:microsoft.com/office/officeart/2005/8/layout/list1"/>
    <dgm:cxn modelId="{ADB6C3D5-650A-4FDE-9364-032707CDC172}" type="presParOf" srcId="{8BF68D49-CFC5-44DC-B8C7-59FAFD334808}" destId="{955BCCF7-9630-4BAD-86FD-64A65630D154}" srcOrd="0" destOrd="0" presId="urn:microsoft.com/office/officeart/2005/8/layout/list1"/>
    <dgm:cxn modelId="{69D444AD-9BE1-4694-9C6F-7F6A169E6748}" type="presParOf" srcId="{8BF68D49-CFC5-44DC-B8C7-59FAFD334808}" destId="{BC140121-563E-442F-A065-3D3F0A1F3EFB}" srcOrd="1" destOrd="0" presId="urn:microsoft.com/office/officeart/2005/8/layout/list1"/>
    <dgm:cxn modelId="{B9146050-2A50-4EB9-B432-0EEF49EEDA8C}" type="presParOf" srcId="{9463171D-5769-4441-B6AC-AD97C0012592}" destId="{8A8239B5-F356-4DCF-8349-6496AED81F07}" srcOrd="5" destOrd="0" presId="urn:microsoft.com/office/officeart/2005/8/layout/list1"/>
    <dgm:cxn modelId="{678E1680-7639-47E8-BE2A-D7F949E7C171}" type="presParOf" srcId="{9463171D-5769-4441-B6AC-AD97C0012592}" destId="{6B1888C9-A173-424D-8DF7-505E5C661CDE}" srcOrd="6" destOrd="0" presId="urn:microsoft.com/office/officeart/2005/8/layout/list1"/>
    <dgm:cxn modelId="{32EF024D-E3FB-4048-8E72-37E42248C71E}" type="presParOf" srcId="{9463171D-5769-4441-B6AC-AD97C0012592}" destId="{E7C08C88-B487-4877-86ED-E8F20FCA971D}" srcOrd="7" destOrd="0" presId="urn:microsoft.com/office/officeart/2005/8/layout/list1"/>
    <dgm:cxn modelId="{332F221C-0A60-4F9F-9889-C72ECDA08AFF}" type="presParOf" srcId="{9463171D-5769-4441-B6AC-AD97C0012592}" destId="{E479014C-4E6E-4C55-AC1F-148F26B32FEB}" srcOrd="8" destOrd="0" presId="urn:microsoft.com/office/officeart/2005/8/layout/list1"/>
    <dgm:cxn modelId="{CD271A62-6AF8-4672-82F7-971BF8C8FB5D}" type="presParOf" srcId="{E479014C-4E6E-4C55-AC1F-148F26B32FEB}" destId="{6993635A-88AA-4516-820C-E84C638AC71E}" srcOrd="0" destOrd="0" presId="urn:microsoft.com/office/officeart/2005/8/layout/list1"/>
    <dgm:cxn modelId="{A4136CBE-19B6-48A6-844D-C98EE7C573B7}" type="presParOf" srcId="{E479014C-4E6E-4C55-AC1F-148F26B32FEB}" destId="{5056D9FA-F1B4-4E5B-A0F9-0608920B5CA9}" srcOrd="1" destOrd="0" presId="urn:microsoft.com/office/officeart/2005/8/layout/list1"/>
    <dgm:cxn modelId="{E7517E52-F775-40B7-82DB-6AADA09DBA05}" type="presParOf" srcId="{9463171D-5769-4441-B6AC-AD97C0012592}" destId="{9EF645F0-FF31-4047-A82B-A1D1137A08EC}" srcOrd="9" destOrd="0" presId="urn:microsoft.com/office/officeart/2005/8/layout/list1"/>
    <dgm:cxn modelId="{FB7950EF-9714-4696-8543-ABACDFB2AC42}" type="presParOf" srcId="{9463171D-5769-4441-B6AC-AD97C0012592}" destId="{DBAC4D95-1A24-4A41-BB2C-8D8A57AAC4CB}" srcOrd="10" destOrd="0" presId="urn:microsoft.com/office/officeart/2005/8/layout/list1"/>
    <dgm:cxn modelId="{CB6051BF-8CE2-45B6-990B-ACABE6B5242D}" type="presParOf" srcId="{9463171D-5769-4441-B6AC-AD97C0012592}" destId="{E073D61C-FC30-4821-8D42-4846B0AD0234}" srcOrd="11" destOrd="0" presId="urn:microsoft.com/office/officeart/2005/8/layout/list1"/>
    <dgm:cxn modelId="{B6492140-E159-4E7E-A01B-ECEFA56B850D}" type="presParOf" srcId="{9463171D-5769-4441-B6AC-AD97C0012592}" destId="{5DDDC082-2C13-4AC5-BD06-459300CD2DC6}" srcOrd="12" destOrd="0" presId="urn:microsoft.com/office/officeart/2005/8/layout/list1"/>
    <dgm:cxn modelId="{6B65CA20-C7F3-4B9F-88E0-CEF62A253CBB}" type="presParOf" srcId="{5DDDC082-2C13-4AC5-BD06-459300CD2DC6}" destId="{9D750D1C-7087-4984-8E81-69790EB4872E}" srcOrd="0" destOrd="0" presId="urn:microsoft.com/office/officeart/2005/8/layout/list1"/>
    <dgm:cxn modelId="{819ED5B5-B44E-4293-818D-856C38F3098D}" type="presParOf" srcId="{5DDDC082-2C13-4AC5-BD06-459300CD2DC6}" destId="{B88ACC0F-AD5B-402B-91B8-39B85B12C06B}" srcOrd="1" destOrd="0" presId="urn:microsoft.com/office/officeart/2005/8/layout/list1"/>
    <dgm:cxn modelId="{1AABA0B2-54BC-419A-AF81-B793C72C8265}" type="presParOf" srcId="{9463171D-5769-4441-B6AC-AD97C0012592}" destId="{CE0CB88E-7B66-45CC-AD76-9E8C4FA3F6DE}" srcOrd="13" destOrd="0" presId="urn:microsoft.com/office/officeart/2005/8/layout/list1"/>
    <dgm:cxn modelId="{A7BDE126-F7A4-48C0-BF32-2C8C8562DAAE}" type="presParOf" srcId="{9463171D-5769-4441-B6AC-AD97C0012592}" destId="{0DA52BAF-94D4-4232-B011-DDC93DAA2C1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3CAC15-302A-485D-A0D9-1A54E8C8595D}" type="doc">
      <dgm:prSet loTypeId="urn:microsoft.com/office/officeart/2005/8/layout/arrow1" loCatId="relationship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BC21115C-3E89-42AE-B6FF-DA77C44849EE}">
      <dgm:prSet phldrT="[Text]" custT="1"/>
      <dgm:spPr/>
      <dgm:t>
        <a:bodyPr/>
        <a:lstStyle/>
        <a:p>
          <a:pPr>
            <a:buNone/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As an operating system for penetration testing, Kali Linux was used to mimic an internal attacker on the Swansea network.</a:t>
          </a:r>
        </a:p>
      </dgm:t>
    </dgm:pt>
    <dgm:pt modelId="{C1379FDA-3EB3-44B1-BA04-7F8C77E24F01}" type="parTrans" cxnId="{9DCB5783-C912-4F96-9D9B-49064DA13938}">
      <dgm:prSet/>
      <dgm:spPr/>
      <dgm:t>
        <a:bodyPr/>
        <a:lstStyle/>
        <a:p>
          <a:endParaRPr lang="en-GB"/>
        </a:p>
      </dgm:t>
    </dgm:pt>
    <dgm:pt modelId="{0C236C12-65E4-4110-9551-BA9DB97C1FED}" type="sibTrans" cxnId="{9DCB5783-C912-4F96-9D9B-49064DA13938}">
      <dgm:prSet/>
      <dgm:spPr/>
      <dgm:t>
        <a:bodyPr/>
        <a:lstStyle/>
        <a:p>
          <a:endParaRPr lang="en-GB"/>
        </a:p>
      </dgm:t>
    </dgm:pt>
    <dgm:pt modelId="{EC0762A6-7E44-487B-9025-FC186E476E54}">
      <dgm:prSet phldrT="[Text]" custT="1"/>
      <dgm:spPr/>
      <dgm:t>
        <a:bodyPr/>
        <a:lstStyle/>
        <a:p>
          <a:pPr>
            <a:buNone/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For vulnerability detection and exploitation, this platform offers a variety of security testing tools (Kali Linux, 2024).</a:t>
          </a:r>
        </a:p>
      </dgm:t>
    </dgm:pt>
    <dgm:pt modelId="{27F2869B-E2A4-417E-926A-4780A498932B}" type="parTrans" cxnId="{FC4525B2-6C78-4EB2-AFD6-E8FDEFAE0293}">
      <dgm:prSet/>
      <dgm:spPr/>
      <dgm:t>
        <a:bodyPr/>
        <a:lstStyle/>
        <a:p>
          <a:endParaRPr lang="en-GB"/>
        </a:p>
      </dgm:t>
    </dgm:pt>
    <dgm:pt modelId="{C6761930-51A2-47B6-9AEF-0EAED5F60EF8}" type="sibTrans" cxnId="{FC4525B2-6C78-4EB2-AFD6-E8FDEFAE0293}">
      <dgm:prSet/>
      <dgm:spPr/>
      <dgm:t>
        <a:bodyPr/>
        <a:lstStyle/>
        <a:p>
          <a:endParaRPr lang="en-GB"/>
        </a:p>
      </dgm:t>
    </dgm:pt>
    <dgm:pt modelId="{2898DFDC-C0B2-4EE8-AFE5-8682DF429760}" type="pres">
      <dgm:prSet presAssocID="{6D3CAC15-302A-485D-A0D9-1A54E8C8595D}" presName="cycle" presStyleCnt="0">
        <dgm:presLayoutVars>
          <dgm:dir/>
          <dgm:resizeHandles val="exact"/>
        </dgm:presLayoutVars>
      </dgm:prSet>
      <dgm:spPr/>
    </dgm:pt>
    <dgm:pt modelId="{82452F41-4DDA-4202-83EE-A487673EA1AA}" type="pres">
      <dgm:prSet presAssocID="{BC21115C-3E89-42AE-B6FF-DA77C44849EE}" presName="arrow" presStyleLbl="node1" presStyleIdx="0" presStyleCnt="2">
        <dgm:presLayoutVars>
          <dgm:bulletEnabled val="1"/>
        </dgm:presLayoutVars>
      </dgm:prSet>
      <dgm:spPr/>
    </dgm:pt>
    <dgm:pt modelId="{BF83B8F6-F8A3-49B3-9AF4-2C798E4E9CF9}" type="pres">
      <dgm:prSet presAssocID="{EC0762A6-7E44-487B-9025-FC186E476E54}" presName="arrow" presStyleLbl="node1" presStyleIdx="1" presStyleCnt="2" custRadScaleRad="102973" custRadScaleInc="262">
        <dgm:presLayoutVars>
          <dgm:bulletEnabled val="1"/>
        </dgm:presLayoutVars>
      </dgm:prSet>
      <dgm:spPr/>
    </dgm:pt>
  </dgm:ptLst>
  <dgm:cxnLst>
    <dgm:cxn modelId="{6A47EB49-4483-4B61-927E-EE4FA1393EA9}" type="presOf" srcId="{6D3CAC15-302A-485D-A0D9-1A54E8C8595D}" destId="{2898DFDC-C0B2-4EE8-AFE5-8682DF429760}" srcOrd="0" destOrd="0" presId="urn:microsoft.com/office/officeart/2005/8/layout/arrow1"/>
    <dgm:cxn modelId="{9DCB5783-C912-4F96-9D9B-49064DA13938}" srcId="{6D3CAC15-302A-485D-A0D9-1A54E8C8595D}" destId="{BC21115C-3E89-42AE-B6FF-DA77C44849EE}" srcOrd="0" destOrd="0" parTransId="{C1379FDA-3EB3-44B1-BA04-7F8C77E24F01}" sibTransId="{0C236C12-65E4-4110-9551-BA9DB97C1FED}"/>
    <dgm:cxn modelId="{6FDC7E84-BFC5-4F44-B724-D56384A06DFA}" type="presOf" srcId="{EC0762A6-7E44-487B-9025-FC186E476E54}" destId="{BF83B8F6-F8A3-49B3-9AF4-2C798E4E9CF9}" srcOrd="0" destOrd="0" presId="urn:microsoft.com/office/officeart/2005/8/layout/arrow1"/>
    <dgm:cxn modelId="{94880A89-9252-4BB0-8638-7B4777C39B13}" type="presOf" srcId="{BC21115C-3E89-42AE-B6FF-DA77C44849EE}" destId="{82452F41-4DDA-4202-83EE-A487673EA1AA}" srcOrd="0" destOrd="0" presId="urn:microsoft.com/office/officeart/2005/8/layout/arrow1"/>
    <dgm:cxn modelId="{FC4525B2-6C78-4EB2-AFD6-E8FDEFAE0293}" srcId="{6D3CAC15-302A-485D-A0D9-1A54E8C8595D}" destId="{EC0762A6-7E44-487B-9025-FC186E476E54}" srcOrd="1" destOrd="0" parTransId="{27F2869B-E2A4-417E-926A-4780A498932B}" sibTransId="{C6761930-51A2-47B6-9AEF-0EAED5F60EF8}"/>
    <dgm:cxn modelId="{A4DB02C5-9404-41C0-8A42-A7F54214C432}" type="presParOf" srcId="{2898DFDC-C0B2-4EE8-AFE5-8682DF429760}" destId="{82452F41-4DDA-4202-83EE-A487673EA1AA}" srcOrd="0" destOrd="0" presId="urn:microsoft.com/office/officeart/2005/8/layout/arrow1"/>
    <dgm:cxn modelId="{F92E6570-B287-4763-9401-46B45A3FFC03}" type="presParOf" srcId="{2898DFDC-C0B2-4EE8-AFE5-8682DF429760}" destId="{BF83B8F6-F8A3-49B3-9AF4-2C798E4E9CF9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5FFDE9C-5A76-481F-B793-625B5CF4533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98C6BF3-3E3C-45CF-9565-7695B5293C1A}" type="pres">
      <dgm:prSet presAssocID="{75FFDE9C-5A76-481F-B793-625B5CF45337}" presName="outerComposite" presStyleCnt="0">
        <dgm:presLayoutVars>
          <dgm:chMax val="5"/>
          <dgm:dir/>
          <dgm:resizeHandles val="exact"/>
        </dgm:presLayoutVars>
      </dgm:prSet>
      <dgm:spPr/>
    </dgm:pt>
    <dgm:pt modelId="{9724EE77-686F-4DD8-9A05-486ABCB37919}" type="pres">
      <dgm:prSet presAssocID="{75FFDE9C-5A76-481F-B793-625B5CF45337}" presName="dummyMaxCanvas" presStyleCnt="0">
        <dgm:presLayoutVars/>
      </dgm:prSet>
      <dgm:spPr/>
    </dgm:pt>
  </dgm:ptLst>
  <dgm:cxnLst>
    <dgm:cxn modelId="{E638251E-B0CC-4882-BAE6-2EDDEF371E3E}" type="presOf" srcId="{75FFDE9C-5A76-481F-B793-625B5CF45337}" destId="{598C6BF3-3E3C-45CF-9565-7695B5293C1A}" srcOrd="0" destOrd="0" presId="urn:microsoft.com/office/officeart/2005/8/layout/vProcess5"/>
    <dgm:cxn modelId="{425F9F98-72B9-47A0-92EF-E6CE663EA4A0}" type="presParOf" srcId="{598C6BF3-3E3C-45CF-9565-7695B5293C1A}" destId="{9724EE77-686F-4DD8-9A05-486ABCB37919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77F9AC-4BC2-462C-B779-907BF3F46A41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93A9FCB8-3E39-4F59-B92E-2798A379A602}">
      <dgm:prSet phldrT="[Text]"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Network reconnaissance was conducted via the Nmap scanning program to ascertain active hosts, open ports, and operational services within the network infrastructure (Lyon, 2023).</a:t>
          </a:r>
        </a:p>
      </dgm:t>
    </dgm:pt>
    <dgm:pt modelId="{0024FA18-85C5-45F8-863A-7641CEB53CA0}" type="parTrans" cxnId="{6920824D-9B9D-4122-ADB2-9362149388EF}">
      <dgm:prSet/>
      <dgm:spPr/>
      <dgm:t>
        <a:bodyPr/>
        <a:lstStyle/>
        <a:p>
          <a:endParaRPr lang="en-GB"/>
        </a:p>
      </dgm:t>
    </dgm:pt>
    <dgm:pt modelId="{A1B05469-2205-43AD-B90D-3945281689B4}" type="sibTrans" cxnId="{6920824D-9B9D-4122-ADB2-9362149388EF}">
      <dgm:prSet/>
      <dgm:spPr/>
      <dgm:t>
        <a:bodyPr/>
        <a:lstStyle/>
        <a:p>
          <a:endParaRPr lang="en-GB"/>
        </a:p>
      </dgm:t>
    </dgm:pt>
    <dgm:pt modelId="{B27FBC85-E9BE-42DE-B2C6-03A1982FD19E}" type="pres">
      <dgm:prSet presAssocID="{A177F9AC-4BC2-462C-B779-907BF3F46A41}" presName="Name0" presStyleCnt="0">
        <dgm:presLayoutVars>
          <dgm:dir/>
          <dgm:animLvl val="lvl"/>
          <dgm:resizeHandles val="exact"/>
        </dgm:presLayoutVars>
      </dgm:prSet>
      <dgm:spPr/>
    </dgm:pt>
    <dgm:pt modelId="{A0C0D0AC-8CFB-4D15-965F-99C159AC0F36}" type="pres">
      <dgm:prSet presAssocID="{A177F9AC-4BC2-462C-B779-907BF3F46A41}" presName="dummy" presStyleCnt="0"/>
      <dgm:spPr/>
    </dgm:pt>
    <dgm:pt modelId="{3AD7FE74-E8C5-483D-82CB-F37B73FCD9AD}" type="pres">
      <dgm:prSet presAssocID="{A177F9AC-4BC2-462C-B779-907BF3F46A41}" presName="linH" presStyleCnt="0"/>
      <dgm:spPr/>
    </dgm:pt>
    <dgm:pt modelId="{48C633F9-DF42-4752-BCA6-0093AD54161B}" type="pres">
      <dgm:prSet presAssocID="{A177F9AC-4BC2-462C-B779-907BF3F46A41}" presName="padding1" presStyleCnt="0"/>
      <dgm:spPr/>
    </dgm:pt>
    <dgm:pt modelId="{2E3853DE-1583-4857-A8D3-AD43BEEB65D4}" type="pres">
      <dgm:prSet presAssocID="{93A9FCB8-3E39-4F59-B92E-2798A379A602}" presName="linV" presStyleCnt="0"/>
      <dgm:spPr/>
    </dgm:pt>
    <dgm:pt modelId="{A55904DA-7CA7-4B3B-A314-E02A76F1B0E7}" type="pres">
      <dgm:prSet presAssocID="{93A9FCB8-3E39-4F59-B92E-2798A379A602}" presName="spVertical1" presStyleCnt="0"/>
      <dgm:spPr/>
    </dgm:pt>
    <dgm:pt modelId="{BE46A9AF-AA03-412E-946A-3248BAEDE649}" type="pres">
      <dgm:prSet presAssocID="{93A9FCB8-3E39-4F59-B92E-2798A379A602}" presName="parTx" presStyleLbl="revTx" presStyleIdx="0" presStyleCnt="1">
        <dgm:presLayoutVars>
          <dgm:chMax val="0"/>
          <dgm:chPref val="0"/>
          <dgm:bulletEnabled val="1"/>
        </dgm:presLayoutVars>
      </dgm:prSet>
      <dgm:spPr/>
    </dgm:pt>
    <dgm:pt modelId="{CA45F02D-40E4-43D4-8934-65C26DCC4DD1}" type="pres">
      <dgm:prSet presAssocID="{93A9FCB8-3E39-4F59-B92E-2798A379A602}" presName="spVertical2" presStyleCnt="0"/>
      <dgm:spPr/>
    </dgm:pt>
    <dgm:pt modelId="{15767918-304B-4316-8262-59A617DDDC58}" type="pres">
      <dgm:prSet presAssocID="{93A9FCB8-3E39-4F59-B92E-2798A379A602}" presName="spVertical3" presStyleCnt="0"/>
      <dgm:spPr/>
    </dgm:pt>
    <dgm:pt modelId="{463EDEFD-304E-4D27-BD54-80786D015BEB}" type="pres">
      <dgm:prSet presAssocID="{A177F9AC-4BC2-462C-B779-907BF3F46A41}" presName="padding2" presStyleCnt="0"/>
      <dgm:spPr/>
    </dgm:pt>
    <dgm:pt modelId="{23EC9B1B-775F-4B77-80AE-05E0E563140F}" type="pres">
      <dgm:prSet presAssocID="{A177F9AC-4BC2-462C-B779-907BF3F46A41}" presName="negArrow" presStyleCnt="0"/>
      <dgm:spPr/>
    </dgm:pt>
    <dgm:pt modelId="{FEF153C2-1375-440A-83D8-70C2BAAB6C07}" type="pres">
      <dgm:prSet presAssocID="{A177F9AC-4BC2-462C-B779-907BF3F46A41}" presName="backgroundArrow" presStyleLbl="node1" presStyleIdx="0" presStyleCnt="1" custLinFactNeighborX="273" custLinFactNeighborY="397"/>
      <dgm:spPr/>
    </dgm:pt>
  </dgm:ptLst>
  <dgm:cxnLst>
    <dgm:cxn modelId="{6920824D-9B9D-4122-ADB2-9362149388EF}" srcId="{A177F9AC-4BC2-462C-B779-907BF3F46A41}" destId="{93A9FCB8-3E39-4F59-B92E-2798A379A602}" srcOrd="0" destOrd="0" parTransId="{0024FA18-85C5-45F8-863A-7641CEB53CA0}" sibTransId="{A1B05469-2205-43AD-B90D-3945281689B4}"/>
    <dgm:cxn modelId="{46147DA3-B742-4A2D-B68C-022EC84AAE13}" type="presOf" srcId="{93A9FCB8-3E39-4F59-B92E-2798A379A602}" destId="{BE46A9AF-AA03-412E-946A-3248BAEDE649}" srcOrd="0" destOrd="0" presId="urn:microsoft.com/office/officeart/2005/8/layout/hProcess3"/>
    <dgm:cxn modelId="{98AE7CF5-F28D-4904-8ECE-3BF533A2A4AF}" type="presOf" srcId="{A177F9AC-4BC2-462C-B779-907BF3F46A41}" destId="{B27FBC85-E9BE-42DE-B2C6-03A1982FD19E}" srcOrd="0" destOrd="0" presId="urn:microsoft.com/office/officeart/2005/8/layout/hProcess3"/>
    <dgm:cxn modelId="{BA016FD1-77A6-4F00-B9A8-73EB18FE5A7E}" type="presParOf" srcId="{B27FBC85-E9BE-42DE-B2C6-03A1982FD19E}" destId="{A0C0D0AC-8CFB-4D15-965F-99C159AC0F36}" srcOrd="0" destOrd="0" presId="urn:microsoft.com/office/officeart/2005/8/layout/hProcess3"/>
    <dgm:cxn modelId="{2A937338-9FB6-4EB6-AA36-C04BE9544489}" type="presParOf" srcId="{B27FBC85-E9BE-42DE-B2C6-03A1982FD19E}" destId="{3AD7FE74-E8C5-483D-82CB-F37B73FCD9AD}" srcOrd="1" destOrd="0" presId="urn:microsoft.com/office/officeart/2005/8/layout/hProcess3"/>
    <dgm:cxn modelId="{F9803BEF-3F14-4F24-988C-73DB75DD4D91}" type="presParOf" srcId="{3AD7FE74-E8C5-483D-82CB-F37B73FCD9AD}" destId="{48C633F9-DF42-4752-BCA6-0093AD54161B}" srcOrd="0" destOrd="0" presId="urn:microsoft.com/office/officeart/2005/8/layout/hProcess3"/>
    <dgm:cxn modelId="{74E3A899-5D73-4334-A049-E34C563017A6}" type="presParOf" srcId="{3AD7FE74-E8C5-483D-82CB-F37B73FCD9AD}" destId="{2E3853DE-1583-4857-A8D3-AD43BEEB65D4}" srcOrd="1" destOrd="0" presId="urn:microsoft.com/office/officeart/2005/8/layout/hProcess3"/>
    <dgm:cxn modelId="{62312D55-8478-48F2-BE2E-4925B094425D}" type="presParOf" srcId="{2E3853DE-1583-4857-A8D3-AD43BEEB65D4}" destId="{A55904DA-7CA7-4B3B-A314-E02A76F1B0E7}" srcOrd="0" destOrd="0" presId="urn:microsoft.com/office/officeart/2005/8/layout/hProcess3"/>
    <dgm:cxn modelId="{D8CD71F6-1628-4C93-92F6-204ACE418E9B}" type="presParOf" srcId="{2E3853DE-1583-4857-A8D3-AD43BEEB65D4}" destId="{BE46A9AF-AA03-412E-946A-3248BAEDE649}" srcOrd="1" destOrd="0" presId="urn:microsoft.com/office/officeart/2005/8/layout/hProcess3"/>
    <dgm:cxn modelId="{96015985-9417-49CC-80DF-12E5E003D5DC}" type="presParOf" srcId="{2E3853DE-1583-4857-A8D3-AD43BEEB65D4}" destId="{CA45F02D-40E4-43D4-8934-65C26DCC4DD1}" srcOrd="2" destOrd="0" presId="urn:microsoft.com/office/officeart/2005/8/layout/hProcess3"/>
    <dgm:cxn modelId="{7A8BDD19-3787-40D4-B94A-33DD98DF8817}" type="presParOf" srcId="{2E3853DE-1583-4857-A8D3-AD43BEEB65D4}" destId="{15767918-304B-4316-8262-59A617DDDC58}" srcOrd="3" destOrd="0" presId="urn:microsoft.com/office/officeart/2005/8/layout/hProcess3"/>
    <dgm:cxn modelId="{E66D0C94-9719-4D0A-BE30-1F8D8B60B22A}" type="presParOf" srcId="{3AD7FE74-E8C5-483D-82CB-F37B73FCD9AD}" destId="{463EDEFD-304E-4D27-BD54-80786D015BEB}" srcOrd="2" destOrd="0" presId="urn:microsoft.com/office/officeart/2005/8/layout/hProcess3"/>
    <dgm:cxn modelId="{7EF4D804-3A8C-43B6-95A6-8129CC4A2632}" type="presParOf" srcId="{3AD7FE74-E8C5-483D-82CB-F37B73FCD9AD}" destId="{23EC9B1B-775F-4B77-80AE-05E0E563140F}" srcOrd="3" destOrd="0" presId="urn:microsoft.com/office/officeart/2005/8/layout/hProcess3"/>
    <dgm:cxn modelId="{EA33F931-681C-4F90-B0EE-4246054D504A}" type="presParOf" srcId="{3AD7FE74-E8C5-483D-82CB-F37B73FCD9AD}" destId="{FEF153C2-1375-440A-83D8-70C2BAAB6C07}" srcOrd="4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9E09E1B-76B9-490B-B85C-B48982DEFD00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D85AC6-DF32-4022-9A71-2C0AF3240B48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Vulnerability scanning is done after detecting services</a:t>
          </a:r>
        </a:p>
      </dgm:t>
    </dgm:pt>
    <dgm:pt modelId="{99957343-9B12-4FE8-AEA7-3D48E4F7E7B4}" type="parTrans" cxnId="{48E620B7-7CB9-4820-B141-B86A7C7EB895}">
      <dgm:prSet/>
      <dgm:spPr/>
      <dgm:t>
        <a:bodyPr/>
        <a:lstStyle/>
        <a:p>
          <a:endParaRPr lang="en-GB"/>
        </a:p>
      </dgm:t>
    </dgm:pt>
    <dgm:pt modelId="{CDA91132-2207-43ED-974C-DD11CDBB21FF}" type="sibTrans" cxnId="{48E620B7-7CB9-4820-B141-B86A7C7EB895}">
      <dgm:prSet/>
      <dgm:spPr/>
      <dgm:t>
        <a:bodyPr/>
        <a:lstStyle/>
        <a:p>
          <a:endParaRPr lang="en-GB"/>
        </a:p>
      </dgm:t>
    </dgm:pt>
    <dgm:pt modelId="{4B8F3F34-1F17-443E-A542-AB2E5E3076B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Enumeration tools used to uncover security flaws.</a:t>
          </a:r>
        </a:p>
      </dgm:t>
    </dgm:pt>
    <dgm:pt modelId="{048B36D7-E2C6-4A3E-A3EB-3F5DB920B68E}" type="parTrans" cxnId="{1D703271-5720-451A-97F1-E8BEE6F33B60}">
      <dgm:prSet/>
      <dgm:spPr/>
      <dgm:t>
        <a:bodyPr/>
        <a:lstStyle/>
        <a:p>
          <a:endParaRPr lang="en-GB"/>
        </a:p>
      </dgm:t>
    </dgm:pt>
    <dgm:pt modelId="{2776D496-380B-4CEB-8A52-35985DB6D175}" type="sibTrans" cxnId="{1D703271-5720-451A-97F1-E8BEE6F33B60}">
      <dgm:prSet/>
      <dgm:spPr/>
      <dgm:t>
        <a:bodyPr/>
        <a:lstStyle/>
        <a:p>
          <a:endParaRPr lang="en-GB"/>
        </a:p>
      </dgm:t>
    </dgm:pt>
    <dgm:pt modelId="{BB01168B-676C-4040-844E-7EF38656500C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Examples: SMB vulnerabilities and information leaking.</a:t>
          </a:r>
        </a:p>
      </dgm:t>
    </dgm:pt>
    <dgm:pt modelId="{99F31F1E-FE4B-40C7-88B9-F6BA62A8660F}" type="parTrans" cxnId="{538010CA-EB30-43F2-9C19-EF32D96061A6}">
      <dgm:prSet/>
      <dgm:spPr/>
      <dgm:t>
        <a:bodyPr/>
        <a:lstStyle/>
        <a:p>
          <a:endParaRPr lang="en-GB"/>
        </a:p>
      </dgm:t>
    </dgm:pt>
    <dgm:pt modelId="{2237A2A9-6519-4C31-AC3B-835E3130419D}" type="sibTrans" cxnId="{538010CA-EB30-43F2-9C19-EF32D96061A6}">
      <dgm:prSet/>
      <dgm:spPr/>
      <dgm:t>
        <a:bodyPr/>
        <a:lstStyle/>
        <a:p>
          <a:endParaRPr lang="en-GB"/>
        </a:p>
      </dgm:t>
    </dgm:pt>
    <dgm:pt modelId="{3170A5C8-A336-4E18-9363-8AB689DF06CC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These vulnerabilities may allow unauthorised access to systems (OWASP, 2023)</a:t>
          </a:r>
        </a:p>
      </dgm:t>
    </dgm:pt>
    <dgm:pt modelId="{76B7F3DE-537D-45F3-82E0-B854A970758E}" type="parTrans" cxnId="{0880BEAF-FBE0-4592-91A1-C3ECAD5CE2A6}">
      <dgm:prSet/>
      <dgm:spPr/>
      <dgm:t>
        <a:bodyPr/>
        <a:lstStyle/>
        <a:p>
          <a:endParaRPr lang="en-GB"/>
        </a:p>
      </dgm:t>
    </dgm:pt>
    <dgm:pt modelId="{EAEEAC5F-447A-4D9B-A10E-570D0EC3A0CD}" type="sibTrans" cxnId="{0880BEAF-FBE0-4592-91A1-C3ECAD5CE2A6}">
      <dgm:prSet/>
      <dgm:spPr/>
      <dgm:t>
        <a:bodyPr/>
        <a:lstStyle/>
        <a:p>
          <a:endParaRPr lang="en-GB"/>
        </a:p>
      </dgm:t>
    </dgm:pt>
    <dgm:pt modelId="{293AEBC0-DC03-463B-AA76-2FE1C5028180}" type="pres">
      <dgm:prSet presAssocID="{69E09E1B-76B9-490B-B85C-B48982DEFD00}" presName="Name0" presStyleCnt="0">
        <dgm:presLayoutVars>
          <dgm:dir/>
          <dgm:resizeHandles val="exact"/>
        </dgm:presLayoutVars>
      </dgm:prSet>
      <dgm:spPr/>
    </dgm:pt>
    <dgm:pt modelId="{C2E6F6C1-D1A0-480E-BD65-702EE4621D6C}" type="pres">
      <dgm:prSet presAssocID="{12D85AC6-DF32-4022-9A71-2C0AF3240B48}" presName="node" presStyleLbl="node1" presStyleIdx="0" presStyleCnt="2">
        <dgm:presLayoutVars>
          <dgm:bulletEnabled val="1"/>
        </dgm:presLayoutVars>
      </dgm:prSet>
      <dgm:spPr/>
    </dgm:pt>
    <dgm:pt modelId="{FA95B54E-E476-427D-8F7A-14B4FCBE59ED}" type="pres">
      <dgm:prSet presAssocID="{CDA91132-2207-43ED-974C-DD11CDBB21FF}" presName="sibTrans" presStyleCnt="0"/>
      <dgm:spPr/>
    </dgm:pt>
    <dgm:pt modelId="{E0460FBC-1F13-4434-953F-6CA268E12710}" type="pres">
      <dgm:prSet presAssocID="{BB01168B-676C-4040-844E-7EF38656500C}" presName="node" presStyleLbl="node1" presStyleIdx="1" presStyleCnt="2">
        <dgm:presLayoutVars>
          <dgm:bulletEnabled val="1"/>
        </dgm:presLayoutVars>
      </dgm:prSet>
      <dgm:spPr/>
    </dgm:pt>
  </dgm:ptLst>
  <dgm:cxnLst>
    <dgm:cxn modelId="{1D703271-5720-451A-97F1-E8BEE6F33B60}" srcId="{12D85AC6-DF32-4022-9A71-2C0AF3240B48}" destId="{4B8F3F34-1F17-443E-A542-AB2E5E3076B9}" srcOrd="0" destOrd="0" parTransId="{048B36D7-E2C6-4A3E-A3EB-3F5DB920B68E}" sibTransId="{2776D496-380B-4CEB-8A52-35985DB6D175}"/>
    <dgm:cxn modelId="{9E4D2056-C34E-4317-A5DB-EA770F58EA99}" type="presOf" srcId="{BB01168B-676C-4040-844E-7EF38656500C}" destId="{E0460FBC-1F13-4434-953F-6CA268E12710}" srcOrd="0" destOrd="0" presId="urn:microsoft.com/office/officeart/2005/8/layout/hList6"/>
    <dgm:cxn modelId="{DA70DA59-4C94-42C2-8825-90577F2D3ED9}" type="presOf" srcId="{3170A5C8-A336-4E18-9363-8AB689DF06CC}" destId="{E0460FBC-1F13-4434-953F-6CA268E12710}" srcOrd="0" destOrd="1" presId="urn:microsoft.com/office/officeart/2005/8/layout/hList6"/>
    <dgm:cxn modelId="{3E0BCCA3-CB41-4339-A8DC-E3E81336F365}" type="presOf" srcId="{12D85AC6-DF32-4022-9A71-2C0AF3240B48}" destId="{C2E6F6C1-D1A0-480E-BD65-702EE4621D6C}" srcOrd="0" destOrd="0" presId="urn:microsoft.com/office/officeart/2005/8/layout/hList6"/>
    <dgm:cxn modelId="{0880BEAF-FBE0-4592-91A1-C3ECAD5CE2A6}" srcId="{BB01168B-676C-4040-844E-7EF38656500C}" destId="{3170A5C8-A336-4E18-9363-8AB689DF06CC}" srcOrd="0" destOrd="0" parTransId="{76B7F3DE-537D-45F3-82E0-B854A970758E}" sibTransId="{EAEEAC5F-447A-4D9B-A10E-570D0EC3A0CD}"/>
    <dgm:cxn modelId="{48E620B7-7CB9-4820-B141-B86A7C7EB895}" srcId="{69E09E1B-76B9-490B-B85C-B48982DEFD00}" destId="{12D85AC6-DF32-4022-9A71-2C0AF3240B48}" srcOrd="0" destOrd="0" parTransId="{99957343-9B12-4FE8-AEA7-3D48E4F7E7B4}" sibTransId="{CDA91132-2207-43ED-974C-DD11CDBB21FF}"/>
    <dgm:cxn modelId="{3A8FDEC3-7CAF-4FB0-9122-824389A7ACF4}" type="presOf" srcId="{69E09E1B-76B9-490B-B85C-B48982DEFD00}" destId="{293AEBC0-DC03-463B-AA76-2FE1C5028180}" srcOrd="0" destOrd="0" presId="urn:microsoft.com/office/officeart/2005/8/layout/hList6"/>
    <dgm:cxn modelId="{538010CA-EB30-43F2-9C19-EF32D96061A6}" srcId="{69E09E1B-76B9-490B-B85C-B48982DEFD00}" destId="{BB01168B-676C-4040-844E-7EF38656500C}" srcOrd="1" destOrd="0" parTransId="{99F31F1E-FE4B-40C7-88B9-F6BA62A8660F}" sibTransId="{2237A2A9-6519-4C31-AC3B-835E3130419D}"/>
    <dgm:cxn modelId="{0FD5BECF-B776-4AB3-AE08-30F29D404C46}" type="presOf" srcId="{4B8F3F34-1F17-443E-A542-AB2E5E3076B9}" destId="{C2E6F6C1-D1A0-480E-BD65-702EE4621D6C}" srcOrd="0" destOrd="1" presId="urn:microsoft.com/office/officeart/2005/8/layout/hList6"/>
    <dgm:cxn modelId="{1F14B6C7-68AD-44D5-9969-32B9243900C6}" type="presParOf" srcId="{293AEBC0-DC03-463B-AA76-2FE1C5028180}" destId="{C2E6F6C1-D1A0-480E-BD65-702EE4621D6C}" srcOrd="0" destOrd="0" presId="urn:microsoft.com/office/officeart/2005/8/layout/hList6"/>
    <dgm:cxn modelId="{47B4D7D2-B780-4055-8072-FA4A97FBE859}" type="presParOf" srcId="{293AEBC0-DC03-463B-AA76-2FE1C5028180}" destId="{FA95B54E-E476-427D-8F7A-14B4FCBE59ED}" srcOrd="1" destOrd="0" presId="urn:microsoft.com/office/officeart/2005/8/layout/hList6"/>
    <dgm:cxn modelId="{91713DBE-2A81-424F-B66C-A3601E52028D}" type="presParOf" srcId="{293AEBC0-DC03-463B-AA76-2FE1C5028180}" destId="{E0460FBC-1F13-4434-953F-6CA268E12710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A372344-9129-4196-97BD-E32B8020BAF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AA2B1F-7D10-421F-82B9-F222268A3D9F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200" dirty="0">
              <a:latin typeface="+mj-lt"/>
            </a:rPr>
            <a:t>This Exploitation illustrates how attackers acquire unauthorised system access.</a:t>
          </a:r>
        </a:p>
      </dgm:t>
    </dgm:pt>
    <dgm:pt modelId="{6891C223-2C4C-46A3-9C83-4DCF5E67AC31}" type="parTrans" cxnId="{672E5B84-DCB4-4CD5-B3DC-F7E8FC73B789}">
      <dgm:prSet/>
      <dgm:spPr/>
      <dgm:t>
        <a:bodyPr/>
        <a:lstStyle/>
        <a:p>
          <a:endParaRPr lang="en-GB"/>
        </a:p>
      </dgm:t>
    </dgm:pt>
    <dgm:pt modelId="{C608D71F-3B98-4D76-805A-32148F29B2FA}" type="sibTrans" cxnId="{672E5B84-DCB4-4CD5-B3DC-F7E8FC73B789}">
      <dgm:prSet/>
      <dgm:spPr/>
      <dgm:t>
        <a:bodyPr/>
        <a:lstStyle/>
        <a:p>
          <a:endParaRPr lang="en-GB"/>
        </a:p>
      </dgm:t>
    </dgm:pt>
    <dgm:pt modelId="{CF284FFF-2C25-4D90-9BDE-1FCFCE212D70}">
      <dgm:prSet phldrT="[Text]"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1200" dirty="0">
              <a:latin typeface="+mj-lt"/>
            </a:rPr>
            <a:t>Command execution on target systems is possible through remote management tools.</a:t>
          </a:r>
        </a:p>
      </dgm:t>
    </dgm:pt>
    <dgm:pt modelId="{FA48BB6B-22AD-4AA0-947E-72B04AC5FD28}" type="parTrans" cxnId="{123CBE45-80F7-4DE3-93D2-E30737CBF774}">
      <dgm:prSet/>
      <dgm:spPr/>
      <dgm:t>
        <a:bodyPr/>
        <a:lstStyle/>
        <a:p>
          <a:endParaRPr lang="en-GB"/>
        </a:p>
      </dgm:t>
    </dgm:pt>
    <dgm:pt modelId="{D1DD5B1D-3E83-4BD1-9DF6-2876FBE3E02D}" type="sibTrans" cxnId="{123CBE45-80F7-4DE3-93D2-E30737CBF774}">
      <dgm:prSet/>
      <dgm:spPr/>
      <dgm:t>
        <a:bodyPr/>
        <a:lstStyle/>
        <a:p>
          <a:endParaRPr lang="en-GB"/>
        </a:p>
      </dgm:t>
    </dgm:pt>
    <dgm:pt modelId="{35552B82-8EF5-43BF-B826-2A7B78E39C03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 Following exploitation, system information and privileges are collected.</a:t>
          </a:r>
        </a:p>
      </dgm:t>
    </dgm:pt>
    <dgm:pt modelId="{4969F30E-887B-4F5E-89DE-64BCC5839606}" type="parTrans" cxnId="{1329B4CF-C858-433C-954B-5A136813B2BF}">
      <dgm:prSet/>
      <dgm:spPr/>
      <dgm:t>
        <a:bodyPr/>
        <a:lstStyle/>
        <a:p>
          <a:endParaRPr lang="en-GB"/>
        </a:p>
      </dgm:t>
    </dgm:pt>
    <dgm:pt modelId="{E6E049F8-A474-442C-B6EC-2DEDB2DC8694}" type="sibTrans" cxnId="{1329B4CF-C858-433C-954B-5A136813B2BF}">
      <dgm:prSet/>
      <dgm:spPr/>
      <dgm:t>
        <a:bodyPr/>
        <a:lstStyle/>
        <a:p>
          <a:endParaRPr lang="en-GB"/>
        </a:p>
      </dgm:t>
    </dgm:pt>
    <dgm:pt modelId="{6A6B0D41-C8B9-4800-8A1F-A576411FC7A7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 Penetration testing frameworks can replicate real-world cyber threats (Rapid7, 2024).</a:t>
          </a:r>
        </a:p>
      </dgm:t>
    </dgm:pt>
    <dgm:pt modelId="{603B0BA4-17F1-457D-B7C7-D16F6EBF61AD}" type="parTrans" cxnId="{428E1C3A-14AA-4831-A868-69270302356B}">
      <dgm:prSet/>
      <dgm:spPr/>
      <dgm:t>
        <a:bodyPr/>
        <a:lstStyle/>
        <a:p>
          <a:endParaRPr lang="en-GB"/>
        </a:p>
      </dgm:t>
    </dgm:pt>
    <dgm:pt modelId="{145CAC82-0588-45D6-A0B1-426654C2A1B2}" type="sibTrans" cxnId="{428E1C3A-14AA-4831-A868-69270302356B}">
      <dgm:prSet/>
      <dgm:spPr/>
      <dgm:t>
        <a:bodyPr/>
        <a:lstStyle/>
        <a:p>
          <a:endParaRPr lang="en-GB"/>
        </a:p>
      </dgm:t>
    </dgm:pt>
    <dgm:pt modelId="{FD1F4388-11B3-43E7-BC50-DA896E167453}" type="pres">
      <dgm:prSet presAssocID="{5A372344-9129-4196-97BD-E32B8020BAFA}" presName="linear" presStyleCnt="0">
        <dgm:presLayoutVars>
          <dgm:animLvl val="lvl"/>
          <dgm:resizeHandles val="exact"/>
        </dgm:presLayoutVars>
      </dgm:prSet>
      <dgm:spPr/>
    </dgm:pt>
    <dgm:pt modelId="{E4430FE5-3640-4BFC-9D0A-917DFFF5D4B9}" type="pres">
      <dgm:prSet presAssocID="{B4AA2B1F-7D10-421F-82B9-F222268A3D9F}" presName="parentText" presStyleLbl="node1" presStyleIdx="0" presStyleCnt="2" custLinFactNeighborY="1129">
        <dgm:presLayoutVars>
          <dgm:chMax val="0"/>
          <dgm:bulletEnabled val="1"/>
        </dgm:presLayoutVars>
      </dgm:prSet>
      <dgm:spPr/>
    </dgm:pt>
    <dgm:pt modelId="{F8A57E4B-A7FE-449D-B036-78FE21250F64}" type="pres">
      <dgm:prSet presAssocID="{B4AA2B1F-7D10-421F-82B9-F222268A3D9F}" presName="childText" presStyleLbl="revTx" presStyleIdx="0" presStyleCnt="2">
        <dgm:presLayoutVars>
          <dgm:bulletEnabled val="1"/>
        </dgm:presLayoutVars>
      </dgm:prSet>
      <dgm:spPr/>
    </dgm:pt>
    <dgm:pt modelId="{6801C7F4-C4AD-4072-A99C-DBD36E9E3C43}" type="pres">
      <dgm:prSet presAssocID="{35552B82-8EF5-43BF-B826-2A7B78E39C0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EFB7BCE-A826-4230-BCCC-FCA251269A73}" type="pres">
      <dgm:prSet presAssocID="{35552B82-8EF5-43BF-B826-2A7B78E39C0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28E1C3A-14AA-4831-A868-69270302356B}" srcId="{35552B82-8EF5-43BF-B826-2A7B78E39C03}" destId="{6A6B0D41-C8B9-4800-8A1F-A576411FC7A7}" srcOrd="0" destOrd="0" parTransId="{603B0BA4-17F1-457D-B7C7-D16F6EBF61AD}" sibTransId="{145CAC82-0588-45D6-A0B1-426654C2A1B2}"/>
    <dgm:cxn modelId="{123CBE45-80F7-4DE3-93D2-E30737CBF774}" srcId="{B4AA2B1F-7D10-421F-82B9-F222268A3D9F}" destId="{CF284FFF-2C25-4D90-9BDE-1FCFCE212D70}" srcOrd="0" destOrd="0" parTransId="{FA48BB6B-22AD-4AA0-947E-72B04AC5FD28}" sibTransId="{D1DD5B1D-3E83-4BD1-9DF6-2876FBE3E02D}"/>
    <dgm:cxn modelId="{11CAEE74-9AFE-4A59-88BE-32379E3A3B66}" type="presOf" srcId="{5A372344-9129-4196-97BD-E32B8020BAFA}" destId="{FD1F4388-11B3-43E7-BC50-DA896E167453}" srcOrd="0" destOrd="0" presId="urn:microsoft.com/office/officeart/2005/8/layout/vList2"/>
    <dgm:cxn modelId="{672E5B84-DCB4-4CD5-B3DC-F7E8FC73B789}" srcId="{5A372344-9129-4196-97BD-E32B8020BAFA}" destId="{B4AA2B1F-7D10-421F-82B9-F222268A3D9F}" srcOrd="0" destOrd="0" parTransId="{6891C223-2C4C-46A3-9C83-4DCF5E67AC31}" sibTransId="{C608D71F-3B98-4D76-805A-32148F29B2FA}"/>
    <dgm:cxn modelId="{AE740DAC-ED9A-475C-85F0-51B3714512B0}" type="presOf" srcId="{B4AA2B1F-7D10-421F-82B9-F222268A3D9F}" destId="{E4430FE5-3640-4BFC-9D0A-917DFFF5D4B9}" srcOrd="0" destOrd="0" presId="urn:microsoft.com/office/officeart/2005/8/layout/vList2"/>
    <dgm:cxn modelId="{5B4735CA-52CD-4282-96D0-420D26D4FA04}" type="presOf" srcId="{CF284FFF-2C25-4D90-9BDE-1FCFCE212D70}" destId="{F8A57E4B-A7FE-449D-B036-78FE21250F64}" srcOrd="0" destOrd="0" presId="urn:microsoft.com/office/officeart/2005/8/layout/vList2"/>
    <dgm:cxn modelId="{1329B4CF-C858-433C-954B-5A136813B2BF}" srcId="{5A372344-9129-4196-97BD-E32B8020BAFA}" destId="{35552B82-8EF5-43BF-B826-2A7B78E39C03}" srcOrd="1" destOrd="0" parTransId="{4969F30E-887B-4F5E-89DE-64BCC5839606}" sibTransId="{E6E049F8-A474-442C-B6EC-2DEDB2DC8694}"/>
    <dgm:cxn modelId="{22E3B6D9-7FDC-4CAE-8DE0-77BED71DF393}" type="presOf" srcId="{35552B82-8EF5-43BF-B826-2A7B78E39C03}" destId="{6801C7F4-C4AD-4072-A99C-DBD36E9E3C43}" srcOrd="0" destOrd="0" presId="urn:microsoft.com/office/officeart/2005/8/layout/vList2"/>
    <dgm:cxn modelId="{A63F83EF-9CB6-4039-ADD3-7DD8DDC2EAAD}" type="presOf" srcId="{6A6B0D41-C8B9-4800-8A1F-A576411FC7A7}" destId="{3EFB7BCE-A826-4230-BCCC-FCA251269A73}" srcOrd="0" destOrd="0" presId="urn:microsoft.com/office/officeart/2005/8/layout/vList2"/>
    <dgm:cxn modelId="{FDE9C2FA-4499-4F51-84F2-BFE3F0F8186B}" type="presParOf" srcId="{FD1F4388-11B3-43E7-BC50-DA896E167453}" destId="{E4430FE5-3640-4BFC-9D0A-917DFFF5D4B9}" srcOrd="0" destOrd="0" presId="urn:microsoft.com/office/officeart/2005/8/layout/vList2"/>
    <dgm:cxn modelId="{EBED7FF2-F668-44A3-8349-36C37124DDA4}" type="presParOf" srcId="{FD1F4388-11B3-43E7-BC50-DA896E167453}" destId="{F8A57E4B-A7FE-449D-B036-78FE21250F64}" srcOrd="1" destOrd="0" presId="urn:microsoft.com/office/officeart/2005/8/layout/vList2"/>
    <dgm:cxn modelId="{AA7AB1B9-021F-4033-9E5D-142BD4FA78F0}" type="presParOf" srcId="{FD1F4388-11B3-43E7-BC50-DA896E167453}" destId="{6801C7F4-C4AD-4072-A99C-DBD36E9E3C43}" srcOrd="2" destOrd="0" presId="urn:microsoft.com/office/officeart/2005/8/layout/vList2"/>
    <dgm:cxn modelId="{8CED9BCD-D2CB-48DC-BDC0-BA178822AA51}" type="presParOf" srcId="{FD1F4388-11B3-43E7-BC50-DA896E167453}" destId="{3EFB7BCE-A826-4230-BCCC-FCA251269A7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BA3647-34E8-4153-AB4E-5D535A804820}" type="doc">
      <dgm:prSet loTypeId="urn:microsoft.com/office/officeart/2018/2/layout/IconLabelList" loCatId="icon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1B613AE-E9FD-4FFC-A592-BB0974AF2DD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Turn off insecure protocols like SMBv1.</a:t>
          </a:r>
          <a:endParaRPr lang="en-US" sz="1200" dirty="0"/>
        </a:p>
      </dgm:t>
    </dgm:pt>
    <dgm:pt modelId="{8A2A9E53-39C5-45E4-AEAB-DE25B1B58BD6}" type="parTrans" cxnId="{A47B61EF-A23F-4062-8CF3-0754245AAF39}">
      <dgm:prSet/>
      <dgm:spPr/>
      <dgm:t>
        <a:bodyPr/>
        <a:lstStyle/>
        <a:p>
          <a:endParaRPr lang="en-US"/>
        </a:p>
      </dgm:t>
    </dgm:pt>
    <dgm:pt modelId="{83A6B1D7-D34D-4C8B-A603-A047230B56EC}" type="sibTrans" cxnId="{A47B61EF-A23F-4062-8CF3-0754245AAF39}">
      <dgm:prSet/>
      <dgm:spPr/>
      <dgm:t>
        <a:bodyPr/>
        <a:lstStyle/>
        <a:p>
          <a:endParaRPr lang="en-US"/>
        </a:p>
      </dgm:t>
    </dgm:pt>
    <dgm:pt modelId="{71EB9EE1-0961-4009-B598-92ED09400EA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Use security updates and fixes on a regular basis.</a:t>
          </a:r>
          <a:endParaRPr lang="en-US" sz="1200" dirty="0"/>
        </a:p>
      </dgm:t>
    </dgm:pt>
    <dgm:pt modelId="{488AA5E3-B7C3-45C5-8027-ADCACFA06D4B}" type="parTrans" cxnId="{36E44D9F-AB33-4B28-9B71-AB3C454BC57E}">
      <dgm:prSet/>
      <dgm:spPr/>
      <dgm:t>
        <a:bodyPr/>
        <a:lstStyle/>
        <a:p>
          <a:endParaRPr lang="en-US"/>
        </a:p>
      </dgm:t>
    </dgm:pt>
    <dgm:pt modelId="{F7FF5CBC-F732-4B7B-A060-7BDA5C8A73DD}" type="sibTrans" cxnId="{36E44D9F-AB33-4B28-9B71-AB3C454BC57E}">
      <dgm:prSet/>
      <dgm:spPr/>
      <dgm:t>
        <a:bodyPr/>
        <a:lstStyle/>
        <a:p>
          <a:endParaRPr lang="en-US"/>
        </a:p>
      </dgm:t>
    </dgm:pt>
    <dgm:pt modelId="{7CA75F78-58F7-4F5B-B9AA-D0A187E90F1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Establish robust policies for passwords and authentication.</a:t>
          </a:r>
          <a:endParaRPr lang="en-US" sz="1200" dirty="0"/>
        </a:p>
      </dgm:t>
    </dgm:pt>
    <dgm:pt modelId="{502F6BF3-5C28-456F-B7B3-B74C93A31A8C}" type="parTrans" cxnId="{AF338B2B-FBB3-4994-8D98-E028230ADCBB}">
      <dgm:prSet/>
      <dgm:spPr/>
      <dgm:t>
        <a:bodyPr/>
        <a:lstStyle/>
        <a:p>
          <a:endParaRPr lang="en-US"/>
        </a:p>
      </dgm:t>
    </dgm:pt>
    <dgm:pt modelId="{1EF0A698-71CD-4500-895D-146C72C47585}" type="sibTrans" cxnId="{AF338B2B-FBB3-4994-8D98-E028230ADCBB}">
      <dgm:prSet/>
      <dgm:spPr/>
      <dgm:t>
        <a:bodyPr/>
        <a:lstStyle/>
        <a:p>
          <a:endParaRPr lang="en-US"/>
        </a:p>
      </dgm:t>
    </dgm:pt>
    <dgm:pt modelId="{18EAAF3A-CBBB-421E-8521-65E70911084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200" dirty="0"/>
            <a:t>• Configure firewall rules to limit unnecessary open ports</a:t>
          </a:r>
        </a:p>
      </dgm:t>
    </dgm:pt>
    <dgm:pt modelId="{7732CC6A-64FF-45F9-B75D-DB6A5AC2ECD0}" type="parTrans" cxnId="{3A036441-6333-427D-A7D7-A4E3CA1025BB}">
      <dgm:prSet/>
      <dgm:spPr/>
      <dgm:t>
        <a:bodyPr/>
        <a:lstStyle/>
        <a:p>
          <a:endParaRPr lang="en-US"/>
        </a:p>
      </dgm:t>
    </dgm:pt>
    <dgm:pt modelId="{3D3F4AC2-E1BA-42E0-A0B1-EEDBDB16013C}" type="sibTrans" cxnId="{3A036441-6333-427D-A7D7-A4E3CA1025BB}">
      <dgm:prSet/>
      <dgm:spPr/>
      <dgm:t>
        <a:bodyPr/>
        <a:lstStyle/>
        <a:p>
          <a:endParaRPr lang="en-US"/>
        </a:p>
      </dgm:t>
    </dgm:pt>
    <dgm:pt modelId="{A7C4230B-DD37-4F9B-9563-FF433402477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200" dirty="0"/>
            <a:t>• Implement network monitoring and logging tools (e.g., Wireshark, SIEM)</a:t>
          </a:r>
        </a:p>
      </dgm:t>
    </dgm:pt>
    <dgm:pt modelId="{5123B91F-7229-4427-82F2-ED1CB06BE8E9}" type="parTrans" cxnId="{C3CE08E5-6221-465D-B889-DADD8FCBA74B}">
      <dgm:prSet/>
      <dgm:spPr/>
      <dgm:t>
        <a:bodyPr/>
        <a:lstStyle/>
        <a:p>
          <a:endParaRPr lang="en-US"/>
        </a:p>
      </dgm:t>
    </dgm:pt>
    <dgm:pt modelId="{A25211CF-9EA1-4D1E-B687-F0081D96911A}" type="sibTrans" cxnId="{C3CE08E5-6221-465D-B889-DADD8FCBA74B}">
      <dgm:prSet/>
      <dgm:spPr/>
      <dgm:t>
        <a:bodyPr/>
        <a:lstStyle/>
        <a:p>
          <a:endParaRPr lang="en-US"/>
        </a:p>
      </dgm:t>
    </dgm:pt>
    <dgm:pt modelId="{52089723-EA20-4123-A053-53D176D1E21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200" dirty="0"/>
            <a:t>• Restrict remote management services such as </a:t>
          </a:r>
          <a:r>
            <a:rPr lang="en-US" sz="1200" dirty="0" err="1"/>
            <a:t>WinRM</a:t>
          </a:r>
          <a:r>
            <a:rPr lang="en-US" sz="1200" dirty="0"/>
            <a:t> and RDP</a:t>
          </a:r>
        </a:p>
      </dgm:t>
    </dgm:pt>
    <dgm:pt modelId="{1375F7D5-B609-4F43-BC0D-B300C9626554}" type="parTrans" cxnId="{0C68A025-BD98-4ED1-9E92-5117E58A2509}">
      <dgm:prSet/>
      <dgm:spPr/>
      <dgm:t>
        <a:bodyPr/>
        <a:lstStyle/>
        <a:p>
          <a:endParaRPr lang="en-US"/>
        </a:p>
      </dgm:t>
    </dgm:pt>
    <dgm:pt modelId="{47F305EF-6206-4345-9D7C-1A8030B42CB1}" type="sibTrans" cxnId="{0C68A025-BD98-4ED1-9E92-5117E58A2509}">
      <dgm:prSet/>
      <dgm:spPr/>
      <dgm:t>
        <a:bodyPr/>
        <a:lstStyle/>
        <a:p>
          <a:endParaRPr lang="en-US"/>
        </a:p>
      </dgm:t>
    </dgm:pt>
    <dgm:pt modelId="{71DDF6CF-34C4-42FA-8E4C-7976522A517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Security best practices lower organisational cyber risk (Microsoft, 2024).</a:t>
          </a:r>
        </a:p>
      </dgm:t>
    </dgm:pt>
    <dgm:pt modelId="{0BEFC81E-F33A-471E-AFF8-931FA248C947}" type="parTrans" cxnId="{EA3A01D8-6E86-462F-B614-9FA35C25F765}">
      <dgm:prSet/>
      <dgm:spPr/>
      <dgm:t>
        <a:bodyPr/>
        <a:lstStyle/>
        <a:p>
          <a:endParaRPr lang="en-GB"/>
        </a:p>
      </dgm:t>
    </dgm:pt>
    <dgm:pt modelId="{8E038546-DD1B-4AD8-90E3-3617D63C4B69}" type="sibTrans" cxnId="{EA3A01D8-6E86-462F-B614-9FA35C25F765}">
      <dgm:prSet/>
      <dgm:spPr/>
      <dgm:t>
        <a:bodyPr/>
        <a:lstStyle/>
        <a:p>
          <a:endParaRPr lang="en-GB"/>
        </a:p>
      </dgm:t>
    </dgm:pt>
    <dgm:pt modelId="{13C3FA49-F235-41F5-B05B-0C38988431A9}" type="pres">
      <dgm:prSet presAssocID="{ECBA3647-34E8-4153-AB4E-5D535A804820}" presName="root" presStyleCnt="0">
        <dgm:presLayoutVars>
          <dgm:dir/>
          <dgm:resizeHandles val="exact"/>
        </dgm:presLayoutVars>
      </dgm:prSet>
      <dgm:spPr/>
    </dgm:pt>
    <dgm:pt modelId="{9D9CB143-A7E8-4AF6-BA5B-40A26BE85A90}" type="pres">
      <dgm:prSet presAssocID="{F1B613AE-E9FD-4FFC-A592-BB0974AF2DD3}" presName="compNode" presStyleCnt="0"/>
      <dgm:spPr/>
    </dgm:pt>
    <dgm:pt modelId="{721C7E8E-879E-47E4-BACC-BAAAC00A52C9}" type="pres">
      <dgm:prSet presAssocID="{F1B613AE-E9FD-4FFC-A592-BB0974AF2DD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FBC6A78F-3CB8-464D-9DAC-8100A5AB173C}" type="pres">
      <dgm:prSet presAssocID="{F1B613AE-E9FD-4FFC-A592-BB0974AF2DD3}" presName="spaceRect" presStyleCnt="0"/>
      <dgm:spPr/>
    </dgm:pt>
    <dgm:pt modelId="{0A50708E-7059-4B77-BBFB-8D988657FB4E}" type="pres">
      <dgm:prSet presAssocID="{F1B613AE-E9FD-4FFC-A592-BB0974AF2DD3}" presName="textRect" presStyleLbl="revTx" presStyleIdx="0" presStyleCnt="7">
        <dgm:presLayoutVars>
          <dgm:chMax val="1"/>
          <dgm:chPref val="1"/>
        </dgm:presLayoutVars>
      </dgm:prSet>
      <dgm:spPr/>
    </dgm:pt>
    <dgm:pt modelId="{D39E76EA-8BCC-415F-8255-5674220E2589}" type="pres">
      <dgm:prSet presAssocID="{83A6B1D7-D34D-4C8B-A603-A047230B56EC}" presName="sibTrans" presStyleCnt="0"/>
      <dgm:spPr/>
    </dgm:pt>
    <dgm:pt modelId="{75A07483-B3C2-456C-9E51-F80E23D427DE}" type="pres">
      <dgm:prSet presAssocID="{71EB9EE1-0961-4009-B598-92ED09400EAA}" presName="compNode" presStyleCnt="0"/>
      <dgm:spPr/>
    </dgm:pt>
    <dgm:pt modelId="{B21C6D68-BB08-4575-8B00-905993CF4834}" type="pres">
      <dgm:prSet presAssocID="{71EB9EE1-0961-4009-B598-92ED09400EA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0ABC8754-1754-497E-97C6-1FE232EC299D}" type="pres">
      <dgm:prSet presAssocID="{71EB9EE1-0961-4009-B598-92ED09400EAA}" presName="spaceRect" presStyleCnt="0"/>
      <dgm:spPr/>
    </dgm:pt>
    <dgm:pt modelId="{8F388DA0-C11D-4B00-8DFE-7F09A2ABE18B}" type="pres">
      <dgm:prSet presAssocID="{71EB9EE1-0961-4009-B598-92ED09400EAA}" presName="textRect" presStyleLbl="revTx" presStyleIdx="1" presStyleCnt="7">
        <dgm:presLayoutVars>
          <dgm:chMax val="1"/>
          <dgm:chPref val="1"/>
        </dgm:presLayoutVars>
      </dgm:prSet>
      <dgm:spPr/>
    </dgm:pt>
    <dgm:pt modelId="{D78C1608-591C-445F-9683-BD7240080814}" type="pres">
      <dgm:prSet presAssocID="{F7FF5CBC-F732-4B7B-A060-7BDA5C8A73DD}" presName="sibTrans" presStyleCnt="0"/>
      <dgm:spPr/>
    </dgm:pt>
    <dgm:pt modelId="{6E491686-71A2-4397-A8AC-8E1C867DA7F3}" type="pres">
      <dgm:prSet presAssocID="{7CA75F78-58F7-4F5B-B9AA-D0A187E90F10}" presName="compNode" presStyleCnt="0"/>
      <dgm:spPr/>
    </dgm:pt>
    <dgm:pt modelId="{8568D275-25A2-49E1-BA1D-84984C294B97}" type="pres">
      <dgm:prSet presAssocID="{7CA75F78-58F7-4F5B-B9AA-D0A187E90F1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5EA25372-1AA1-4EB2-B269-8C131F91E514}" type="pres">
      <dgm:prSet presAssocID="{7CA75F78-58F7-4F5B-B9AA-D0A187E90F10}" presName="spaceRect" presStyleCnt="0"/>
      <dgm:spPr/>
    </dgm:pt>
    <dgm:pt modelId="{6B1F8927-1B65-4788-AA77-80E1F9FA582A}" type="pres">
      <dgm:prSet presAssocID="{7CA75F78-58F7-4F5B-B9AA-D0A187E90F10}" presName="textRect" presStyleLbl="revTx" presStyleIdx="2" presStyleCnt="7">
        <dgm:presLayoutVars>
          <dgm:chMax val="1"/>
          <dgm:chPref val="1"/>
        </dgm:presLayoutVars>
      </dgm:prSet>
      <dgm:spPr/>
    </dgm:pt>
    <dgm:pt modelId="{7C4CEFE5-A0FE-4314-9F9A-97A09042E6F9}" type="pres">
      <dgm:prSet presAssocID="{1EF0A698-71CD-4500-895D-146C72C47585}" presName="sibTrans" presStyleCnt="0"/>
      <dgm:spPr/>
    </dgm:pt>
    <dgm:pt modelId="{EA1484CF-4727-434D-9368-0BF19A719270}" type="pres">
      <dgm:prSet presAssocID="{52089723-EA20-4123-A053-53D176D1E213}" presName="compNode" presStyleCnt="0"/>
      <dgm:spPr/>
    </dgm:pt>
    <dgm:pt modelId="{55A36431-3BEF-4619-BE62-893D7886EDE2}" type="pres">
      <dgm:prSet presAssocID="{52089723-EA20-4123-A053-53D176D1E21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DF664E84-C215-4E4B-B11D-C38B6BD6B6A4}" type="pres">
      <dgm:prSet presAssocID="{52089723-EA20-4123-A053-53D176D1E213}" presName="spaceRect" presStyleCnt="0"/>
      <dgm:spPr/>
    </dgm:pt>
    <dgm:pt modelId="{E7041A5C-D08F-4082-8062-610CDA9ACA4A}" type="pres">
      <dgm:prSet presAssocID="{52089723-EA20-4123-A053-53D176D1E213}" presName="textRect" presStyleLbl="revTx" presStyleIdx="3" presStyleCnt="7">
        <dgm:presLayoutVars>
          <dgm:chMax val="1"/>
          <dgm:chPref val="1"/>
        </dgm:presLayoutVars>
      </dgm:prSet>
      <dgm:spPr/>
    </dgm:pt>
    <dgm:pt modelId="{F05AA3F2-7E0C-4950-AAF5-05FE5D3135DC}" type="pres">
      <dgm:prSet presAssocID="{47F305EF-6206-4345-9D7C-1A8030B42CB1}" presName="sibTrans" presStyleCnt="0"/>
      <dgm:spPr/>
    </dgm:pt>
    <dgm:pt modelId="{90AC38C2-EBB6-4200-AB3B-7723EC30FB4C}" type="pres">
      <dgm:prSet presAssocID="{18EAAF3A-CBBB-421E-8521-65E70911084C}" presName="compNode" presStyleCnt="0"/>
      <dgm:spPr/>
    </dgm:pt>
    <dgm:pt modelId="{6ECA52DC-66DF-41D2-81B8-013822343700}" type="pres">
      <dgm:prSet presAssocID="{18EAAF3A-CBBB-421E-8521-65E70911084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7D05A3DE-2BA1-4963-8282-E205AE52F3A4}" type="pres">
      <dgm:prSet presAssocID="{18EAAF3A-CBBB-421E-8521-65E70911084C}" presName="spaceRect" presStyleCnt="0"/>
      <dgm:spPr/>
    </dgm:pt>
    <dgm:pt modelId="{70B2602B-212A-4944-8F4F-1F47977A29CD}" type="pres">
      <dgm:prSet presAssocID="{18EAAF3A-CBBB-421E-8521-65E70911084C}" presName="textRect" presStyleLbl="revTx" presStyleIdx="4" presStyleCnt="7">
        <dgm:presLayoutVars>
          <dgm:chMax val="1"/>
          <dgm:chPref val="1"/>
        </dgm:presLayoutVars>
      </dgm:prSet>
      <dgm:spPr/>
    </dgm:pt>
    <dgm:pt modelId="{58754391-005C-4D75-8189-1F03B78BE873}" type="pres">
      <dgm:prSet presAssocID="{3D3F4AC2-E1BA-42E0-A0B1-EEDBDB16013C}" presName="sibTrans" presStyleCnt="0"/>
      <dgm:spPr/>
    </dgm:pt>
    <dgm:pt modelId="{4F6959FC-872B-47FF-8E92-543138EFD86E}" type="pres">
      <dgm:prSet presAssocID="{A7C4230B-DD37-4F9B-9563-FF4334024772}" presName="compNode" presStyleCnt="0"/>
      <dgm:spPr/>
    </dgm:pt>
    <dgm:pt modelId="{85A618B8-B9C6-4934-923F-50D60BED1F7B}" type="pres">
      <dgm:prSet presAssocID="{A7C4230B-DD37-4F9B-9563-FF433402477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EFE9FDD8-39E2-4452-9D60-BA5937EB7E01}" type="pres">
      <dgm:prSet presAssocID="{A7C4230B-DD37-4F9B-9563-FF4334024772}" presName="spaceRect" presStyleCnt="0"/>
      <dgm:spPr/>
    </dgm:pt>
    <dgm:pt modelId="{C1CCEAEA-806F-4618-BD81-2536F0B8449E}" type="pres">
      <dgm:prSet presAssocID="{A7C4230B-DD37-4F9B-9563-FF4334024772}" presName="textRect" presStyleLbl="revTx" presStyleIdx="5" presStyleCnt="7">
        <dgm:presLayoutVars>
          <dgm:chMax val="1"/>
          <dgm:chPref val="1"/>
        </dgm:presLayoutVars>
      </dgm:prSet>
      <dgm:spPr/>
    </dgm:pt>
    <dgm:pt modelId="{55C6B58C-4063-4571-8A2E-6A1303E66D38}" type="pres">
      <dgm:prSet presAssocID="{A25211CF-9EA1-4D1E-B687-F0081D96911A}" presName="sibTrans" presStyleCnt="0"/>
      <dgm:spPr/>
    </dgm:pt>
    <dgm:pt modelId="{3584F001-1325-4E42-A816-DCD169C50A4F}" type="pres">
      <dgm:prSet presAssocID="{71DDF6CF-34C4-42FA-8E4C-7976522A517D}" presName="compNode" presStyleCnt="0"/>
      <dgm:spPr/>
    </dgm:pt>
    <dgm:pt modelId="{72559EA2-A71A-4BA8-97A9-97291422463A}" type="pres">
      <dgm:prSet presAssocID="{71DDF6CF-34C4-42FA-8E4C-7976522A517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curity camera with solid fill"/>
        </a:ext>
      </dgm:extLst>
    </dgm:pt>
    <dgm:pt modelId="{768394D5-188F-42EE-9E0F-84D160D8D822}" type="pres">
      <dgm:prSet presAssocID="{71DDF6CF-34C4-42FA-8E4C-7976522A517D}" presName="spaceRect" presStyleCnt="0"/>
      <dgm:spPr/>
    </dgm:pt>
    <dgm:pt modelId="{AF8FC577-6FCD-4D63-BB00-310A896D00FF}" type="pres">
      <dgm:prSet presAssocID="{71DDF6CF-34C4-42FA-8E4C-7976522A517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78F5BB0D-DCAF-4427-B75A-EA6E72038BFA}" type="presOf" srcId="{ECBA3647-34E8-4153-AB4E-5D535A804820}" destId="{13C3FA49-F235-41F5-B05B-0C38988431A9}" srcOrd="0" destOrd="0" presId="urn:microsoft.com/office/officeart/2018/2/layout/IconLabelList"/>
    <dgm:cxn modelId="{0C68A025-BD98-4ED1-9E92-5117E58A2509}" srcId="{ECBA3647-34E8-4153-AB4E-5D535A804820}" destId="{52089723-EA20-4123-A053-53D176D1E213}" srcOrd="3" destOrd="0" parTransId="{1375F7D5-B609-4F43-BC0D-B300C9626554}" sibTransId="{47F305EF-6206-4345-9D7C-1A8030B42CB1}"/>
    <dgm:cxn modelId="{AF338B2B-FBB3-4994-8D98-E028230ADCBB}" srcId="{ECBA3647-34E8-4153-AB4E-5D535A804820}" destId="{7CA75F78-58F7-4F5B-B9AA-D0A187E90F10}" srcOrd="2" destOrd="0" parTransId="{502F6BF3-5C28-456F-B7B3-B74C93A31A8C}" sibTransId="{1EF0A698-71CD-4500-895D-146C72C47585}"/>
    <dgm:cxn modelId="{3A036441-6333-427D-A7D7-A4E3CA1025BB}" srcId="{ECBA3647-34E8-4153-AB4E-5D535A804820}" destId="{18EAAF3A-CBBB-421E-8521-65E70911084C}" srcOrd="4" destOrd="0" parTransId="{7732CC6A-64FF-45F9-B75D-DB6A5AC2ECD0}" sibTransId="{3D3F4AC2-E1BA-42E0-A0B1-EEDBDB16013C}"/>
    <dgm:cxn modelId="{59388842-FEFC-4EBD-85F9-396458ECEAEA}" type="presOf" srcId="{A7C4230B-DD37-4F9B-9563-FF4334024772}" destId="{C1CCEAEA-806F-4618-BD81-2536F0B8449E}" srcOrd="0" destOrd="0" presId="urn:microsoft.com/office/officeart/2018/2/layout/IconLabelList"/>
    <dgm:cxn modelId="{36E44D9F-AB33-4B28-9B71-AB3C454BC57E}" srcId="{ECBA3647-34E8-4153-AB4E-5D535A804820}" destId="{71EB9EE1-0961-4009-B598-92ED09400EAA}" srcOrd="1" destOrd="0" parTransId="{488AA5E3-B7C3-45C5-8027-ADCACFA06D4B}" sibTransId="{F7FF5CBC-F732-4B7B-A060-7BDA5C8A73DD}"/>
    <dgm:cxn modelId="{5FC182A2-B1D8-4CF5-A6E8-04C6D4A33E10}" type="presOf" srcId="{71EB9EE1-0961-4009-B598-92ED09400EAA}" destId="{8F388DA0-C11D-4B00-8DFE-7F09A2ABE18B}" srcOrd="0" destOrd="0" presId="urn:microsoft.com/office/officeart/2018/2/layout/IconLabelList"/>
    <dgm:cxn modelId="{3B7197A6-009C-410E-8554-A8806E6CEFB2}" type="presOf" srcId="{F1B613AE-E9FD-4FFC-A592-BB0974AF2DD3}" destId="{0A50708E-7059-4B77-BBFB-8D988657FB4E}" srcOrd="0" destOrd="0" presId="urn:microsoft.com/office/officeart/2018/2/layout/IconLabelList"/>
    <dgm:cxn modelId="{3377D1A9-9400-4973-998B-5E9DDAD83196}" type="presOf" srcId="{52089723-EA20-4123-A053-53D176D1E213}" destId="{E7041A5C-D08F-4082-8062-610CDA9ACA4A}" srcOrd="0" destOrd="0" presId="urn:microsoft.com/office/officeart/2018/2/layout/IconLabelList"/>
    <dgm:cxn modelId="{B322B3B9-6B31-4181-A439-394F7580E3FA}" type="presOf" srcId="{71DDF6CF-34C4-42FA-8E4C-7976522A517D}" destId="{AF8FC577-6FCD-4D63-BB00-310A896D00FF}" srcOrd="0" destOrd="0" presId="urn:microsoft.com/office/officeart/2018/2/layout/IconLabelList"/>
    <dgm:cxn modelId="{5361AEBD-5E52-43EF-BA04-E69F16C81DC3}" type="presOf" srcId="{7CA75F78-58F7-4F5B-B9AA-D0A187E90F10}" destId="{6B1F8927-1B65-4788-AA77-80E1F9FA582A}" srcOrd="0" destOrd="0" presId="urn:microsoft.com/office/officeart/2018/2/layout/IconLabelList"/>
    <dgm:cxn modelId="{760F2AD5-1285-4633-8065-309A75B4CFF4}" type="presOf" srcId="{18EAAF3A-CBBB-421E-8521-65E70911084C}" destId="{70B2602B-212A-4944-8F4F-1F47977A29CD}" srcOrd="0" destOrd="0" presId="urn:microsoft.com/office/officeart/2018/2/layout/IconLabelList"/>
    <dgm:cxn modelId="{EA3A01D8-6E86-462F-B614-9FA35C25F765}" srcId="{ECBA3647-34E8-4153-AB4E-5D535A804820}" destId="{71DDF6CF-34C4-42FA-8E4C-7976522A517D}" srcOrd="6" destOrd="0" parTransId="{0BEFC81E-F33A-471E-AFF8-931FA248C947}" sibTransId="{8E038546-DD1B-4AD8-90E3-3617D63C4B69}"/>
    <dgm:cxn modelId="{C3CE08E5-6221-465D-B889-DADD8FCBA74B}" srcId="{ECBA3647-34E8-4153-AB4E-5D535A804820}" destId="{A7C4230B-DD37-4F9B-9563-FF4334024772}" srcOrd="5" destOrd="0" parTransId="{5123B91F-7229-4427-82F2-ED1CB06BE8E9}" sibTransId="{A25211CF-9EA1-4D1E-B687-F0081D96911A}"/>
    <dgm:cxn modelId="{A47B61EF-A23F-4062-8CF3-0754245AAF39}" srcId="{ECBA3647-34E8-4153-AB4E-5D535A804820}" destId="{F1B613AE-E9FD-4FFC-A592-BB0974AF2DD3}" srcOrd="0" destOrd="0" parTransId="{8A2A9E53-39C5-45E4-AEAB-DE25B1B58BD6}" sibTransId="{83A6B1D7-D34D-4C8B-A603-A047230B56EC}"/>
    <dgm:cxn modelId="{56DB3648-E620-4726-9B57-33B229C45235}" type="presParOf" srcId="{13C3FA49-F235-41F5-B05B-0C38988431A9}" destId="{9D9CB143-A7E8-4AF6-BA5B-40A26BE85A90}" srcOrd="0" destOrd="0" presId="urn:microsoft.com/office/officeart/2018/2/layout/IconLabelList"/>
    <dgm:cxn modelId="{44D12786-DD33-4AB8-95FC-41A0B173C255}" type="presParOf" srcId="{9D9CB143-A7E8-4AF6-BA5B-40A26BE85A90}" destId="{721C7E8E-879E-47E4-BACC-BAAAC00A52C9}" srcOrd="0" destOrd="0" presId="urn:microsoft.com/office/officeart/2018/2/layout/IconLabelList"/>
    <dgm:cxn modelId="{925CDBF5-D511-4B81-A0D7-B08090B0888E}" type="presParOf" srcId="{9D9CB143-A7E8-4AF6-BA5B-40A26BE85A90}" destId="{FBC6A78F-3CB8-464D-9DAC-8100A5AB173C}" srcOrd="1" destOrd="0" presId="urn:microsoft.com/office/officeart/2018/2/layout/IconLabelList"/>
    <dgm:cxn modelId="{8A9580A9-ABD9-4A4A-81F8-5204F3166B2F}" type="presParOf" srcId="{9D9CB143-A7E8-4AF6-BA5B-40A26BE85A90}" destId="{0A50708E-7059-4B77-BBFB-8D988657FB4E}" srcOrd="2" destOrd="0" presId="urn:microsoft.com/office/officeart/2018/2/layout/IconLabelList"/>
    <dgm:cxn modelId="{5600261C-8131-4ED7-90C8-7077585DC962}" type="presParOf" srcId="{13C3FA49-F235-41F5-B05B-0C38988431A9}" destId="{D39E76EA-8BCC-415F-8255-5674220E2589}" srcOrd="1" destOrd="0" presId="urn:microsoft.com/office/officeart/2018/2/layout/IconLabelList"/>
    <dgm:cxn modelId="{1CD5BAD5-110C-4C77-B6CB-7863C3DAD7BE}" type="presParOf" srcId="{13C3FA49-F235-41F5-B05B-0C38988431A9}" destId="{75A07483-B3C2-456C-9E51-F80E23D427DE}" srcOrd="2" destOrd="0" presId="urn:microsoft.com/office/officeart/2018/2/layout/IconLabelList"/>
    <dgm:cxn modelId="{1CE05899-0638-4C35-9A61-E5DB0C6CDA37}" type="presParOf" srcId="{75A07483-B3C2-456C-9E51-F80E23D427DE}" destId="{B21C6D68-BB08-4575-8B00-905993CF4834}" srcOrd="0" destOrd="0" presId="urn:microsoft.com/office/officeart/2018/2/layout/IconLabelList"/>
    <dgm:cxn modelId="{85EDEA66-05DA-4CE5-9EDF-98B57095F816}" type="presParOf" srcId="{75A07483-B3C2-456C-9E51-F80E23D427DE}" destId="{0ABC8754-1754-497E-97C6-1FE232EC299D}" srcOrd="1" destOrd="0" presId="urn:microsoft.com/office/officeart/2018/2/layout/IconLabelList"/>
    <dgm:cxn modelId="{A208C5FC-5396-4B13-82AB-5A6FB8EA7302}" type="presParOf" srcId="{75A07483-B3C2-456C-9E51-F80E23D427DE}" destId="{8F388DA0-C11D-4B00-8DFE-7F09A2ABE18B}" srcOrd="2" destOrd="0" presId="urn:microsoft.com/office/officeart/2018/2/layout/IconLabelList"/>
    <dgm:cxn modelId="{693BD2E3-8F76-4237-9C55-484BE8589EDE}" type="presParOf" srcId="{13C3FA49-F235-41F5-B05B-0C38988431A9}" destId="{D78C1608-591C-445F-9683-BD7240080814}" srcOrd="3" destOrd="0" presId="urn:microsoft.com/office/officeart/2018/2/layout/IconLabelList"/>
    <dgm:cxn modelId="{6FA6D407-5767-496D-9A31-E0C23D26ABEF}" type="presParOf" srcId="{13C3FA49-F235-41F5-B05B-0C38988431A9}" destId="{6E491686-71A2-4397-A8AC-8E1C867DA7F3}" srcOrd="4" destOrd="0" presId="urn:microsoft.com/office/officeart/2018/2/layout/IconLabelList"/>
    <dgm:cxn modelId="{2E1B3BD7-F9BD-4D8C-974C-69227F37A8A8}" type="presParOf" srcId="{6E491686-71A2-4397-A8AC-8E1C867DA7F3}" destId="{8568D275-25A2-49E1-BA1D-84984C294B97}" srcOrd="0" destOrd="0" presId="urn:microsoft.com/office/officeart/2018/2/layout/IconLabelList"/>
    <dgm:cxn modelId="{07737032-4CAA-4FAB-9078-E89EBB4B4B2A}" type="presParOf" srcId="{6E491686-71A2-4397-A8AC-8E1C867DA7F3}" destId="{5EA25372-1AA1-4EB2-B269-8C131F91E514}" srcOrd="1" destOrd="0" presId="urn:microsoft.com/office/officeart/2018/2/layout/IconLabelList"/>
    <dgm:cxn modelId="{CC0C581D-A721-4AFB-8C3B-1C106C2871FC}" type="presParOf" srcId="{6E491686-71A2-4397-A8AC-8E1C867DA7F3}" destId="{6B1F8927-1B65-4788-AA77-80E1F9FA582A}" srcOrd="2" destOrd="0" presId="urn:microsoft.com/office/officeart/2018/2/layout/IconLabelList"/>
    <dgm:cxn modelId="{056EFC1C-004F-4FA3-A62B-7B71AED1E363}" type="presParOf" srcId="{13C3FA49-F235-41F5-B05B-0C38988431A9}" destId="{7C4CEFE5-A0FE-4314-9F9A-97A09042E6F9}" srcOrd="5" destOrd="0" presId="urn:microsoft.com/office/officeart/2018/2/layout/IconLabelList"/>
    <dgm:cxn modelId="{504606F1-5DBE-4273-A7B7-43914F5EA8CE}" type="presParOf" srcId="{13C3FA49-F235-41F5-B05B-0C38988431A9}" destId="{EA1484CF-4727-434D-9368-0BF19A719270}" srcOrd="6" destOrd="0" presId="urn:microsoft.com/office/officeart/2018/2/layout/IconLabelList"/>
    <dgm:cxn modelId="{34E828C7-C611-4AF1-BF14-E60F8B3C66C6}" type="presParOf" srcId="{EA1484CF-4727-434D-9368-0BF19A719270}" destId="{55A36431-3BEF-4619-BE62-893D7886EDE2}" srcOrd="0" destOrd="0" presId="urn:microsoft.com/office/officeart/2018/2/layout/IconLabelList"/>
    <dgm:cxn modelId="{F685B1D3-96A3-4BB3-9C4D-03D5FCF2FCF8}" type="presParOf" srcId="{EA1484CF-4727-434D-9368-0BF19A719270}" destId="{DF664E84-C215-4E4B-B11D-C38B6BD6B6A4}" srcOrd="1" destOrd="0" presId="urn:microsoft.com/office/officeart/2018/2/layout/IconLabelList"/>
    <dgm:cxn modelId="{EC14AA62-8590-4F57-82BC-AC57685A7C1A}" type="presParOf" srcId="{EA1484CF-4727-434D-9368-0BF19A719270}" destId="{E7041A5C-D08F-4082-8062-610CDA9ACA4A}" srcOrd="2" destOrd="0" presId="urn:microsoft.com/office/officeart/2018/2/layout/IconLabelList"/>
    <dgm:cxn modelId="{9ED40218-DACE-4724-B9BF-10BC99ECFE85}" type="presParOf" srcId="{13C3FA49-F235-41F5-B05B-0C38988431A9}" destId="{F05AA3F2-7E0C-4950-AAF5-05FE5D3135DC}" srcOrd="7" destOrd="0" presId="urn:microsoft.com/office/officeart/2018/2/layout/IconLabelList"/>
    <dgm:cxn modelId="{65C88E21-57CE-4E06-B150-D6C16AA08892}" type="presParOf" srcId="{13C3FA49-F235-41F5-B05B-0C38988431A9}" destId="{90AC38C2-EBB6-4200-AB3B-7723EC30FB4C}" srcOrd="8" destOrd="0" presId="urn:microsoft.com/office/officeart/2018/2/layout/IconLabelList"/>
    <dgm:cxn modelId="{DC0CFF47-BEBE-4CCA-ABF0-6BF3CFEB2681}" type="presParOf" srcId="{90AC38C2-EBB6-4200-AB3B-7723EC30FB4C}" destId="{6ECA52DC-66DF-41D2-81B8-013822343700}" srcOrd="0" destOrd="0" presId="urn:microsoft.com/office/officeart/2018/2/layout/IconLabelList"/>
    <dgm:cxn modelId="{5C7E2380-3990-4A8D-B3BA-30D6E5ED5368}" type="presParOf" srcId="{90AC38C2-EBB6-4200-AB3B-7723EC30FB4C}" destId="{7D05A3DE-2BA1-4963-8282-E205AE52F3A4}" srcOrd="1" destOrd="0" presId="urn:microsoft.com/office/officeart/2018/2/layout/IconLabelList"/>
    <dgm:cxn modelId="{FDF252B8-965D-418D-BBC6-829DE2B3D0D5}" type="presParOf" srcId="{90AC38C2-EBB6-4200-AB3B-7723EC30FB4C}" destId="{70B2602B-212A-4944-8F4F-1F47977A29CD}" srcOrd="2" destOrd="0" presId="urn:microsoft.com/office/officeart/2018/2/layout/IconLabelList"/>
    <dgm:cxn modelId="{DE908474-F60C-422C-92BF-0ED8D74CB8E2}" type="presParOf" srcId="{13C3FA49-F235-41F5-B05B-0C38988431A9}" destId="{58754391-005C-4D75-8189-1F03B78BE873}" srcOrd="9" destOrd="0" presId="urn:microsoft.com/office/officeart/2018/2/layout/IconLabelList"/>
    <dgm:cxn modelId="{2377A471-327A-4823-A1B7-81C83B030C96}" type="presParOf" srcId="{13C3FA49-F235-41F5-B05B-0C38988431A9}" destId="{4F6959FC-872B-47FF-8E92-543138EFD86E}" srcOrd="10" destOrd="0" presId="urn:microsoft.com/office/officeart/2018/2/layout/IconLabelList"/>
    <dgm:cxn modelId="{E9B37B6A-CB4E-485D-903A-4ECAAB870796}" type="presParOf" srcId="{4F6959FC-872B-47FF-8E92-543138EFD86E}" destId="{85A618B8-B9C6-4934-923F-50D60BED1F7B}" srcOrd="0" destOrd="0" presId="urn:microsoft.com/office/officeart/2018/2/layout/IconLabelList"/>
    <dgm:cxn modelId="{CFBA79B0-0729-4A45-BF59-DA9DEC610451}" type="presParOf" srcId="{4F6959FC-872B-47FF-8E92-543138EFD86E}" destId="{EFE9FDD8-39E2-4452-9D60-BA5937EB7E01}" srcOrd="1" destOrd="0" presId="urn:microsoft.com/office/officeart/2018/2/layout/IconLabelList"/>
    <dgm:cxn modelId="{B85D98C8-A18D-41C4-ACE9-F487C975D48D}" type="presParOf" srcId="{4F6959FC-872B-47FF-8E92-543138EFD86E}" destId="{C1CCEAEA-806F-4618-BD81-2536F0B8449E}" srcOrd="2" destOrd="0" presId="urn:microsoft.com/office/officeart/2018/2/layout/IconLabelList"/>
    <dgm:cxn modelId="{2E89F880-BF8A-4D2D-8F55-BAA2C194953C}" type="presParOf" srcId="{13C3FA49-F235-41F5-B05B-0C38988431A9}" destId="{55C6B58C-4063-4571-8A2E-6A1303E66D38}" srcOrd="11" destOrd="0" presId="urn:microsoft.com/office/officeart/2018/2/layout/IconLabelList"/>
    <dgm:cxn modelId="{A10AC4E9-AC0A-46FA-8C91-6B76B9C215D1}" type="presParOf" srcId="{13C3FA49-F235-41F5-B05B-0C38988431A9}" destId="{3584F001-1325-4E42-A816-DCD169C50A4F}" srcOrd="12" destOrd="0" presId="urn:microsoft.com/office/officeart/2018/2/layout/IconLabelList"/>
    <dgm:cxn modelId="{7977E8CC-2BF3-4D70-8AF1-BA1DFAEBF285}" type="presParOf" srcId="{3584F001-1325-4E42-A816-DCD169C50A4F}" destId="{72559EA2-A71A-4BA8-97A9-97291422463A}" srcOrd="0" destOrd="0" presId="urn:microsoft.com/office/officeart/2018/2/layout/IconLabelList"/>
    <dgm:cxn modelId="{A05F45B5-2A50-4A37-834E-8272C11D5DC6}" type="presParOf" srcId="{3584F001-1325-4E42-A816-DCD169C50A4F}" destId="{768394D5-188F-42EE-9E0F-84D160D8D822}" srcOrd="1" destOrd="0" presId="urn:microsoft.com/office/officeart/2018/2/layout/IconLabelList"/>
    <dgm:cxn modelId="{D0D481DF-42B6-499A-A268-23BCD0948B5F}" type="presParOf" srcId="{3584F001-1325-4E42-A816-DCD169C50A4F}" destId="{AF8FC577-6FCD-4D63-BB00-310A896D00F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5595D0B-BC97-4535-AB64-41393749EA0C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</dgm:pt>
    <dgm:pt modelId="{F231F393-7AD1-45FA-A859-B191D6AF645D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The security examination uncovered flaws in the SWANSEA.ACCA network infrastructure.</a:t>
          </a:r>
        </a:p>
      </dgm:t>
    </dgm:pt>
    <dgm:pt modelId="{8383B625-99A3-49B6-B1D8-3A38C09F6F83}" type="parTrans" cxnId="{684F3E70-E73C-4E2D-B3CA-1FBD0AB06355}">
      <dgm:prSet/>
      <dgm:spPr/>
      <dgm:t>
        <a:bodyPr/>
        <a:lstStyle/>
        <a:p>
          <a:endParaRPr lang="en-GB"/>
        </a:p>
      </dgm:t>
    </dgm:pt>
    <dgm:pt modelId="{94181B62-337E-4FD9-BD1C-41616C3D12F4}" type="sibTrans" cxnId="{684F3E70-E73C-4E2D-B3CA-1FBD0AB06355}">
      <dgm:prSet/>
      <dgm:spPr/>
      <dgm:t>
        <a:bodyPr/>
        <a:lstStyle/>
        <a:p>
          <a:endParaRPr lang="en-GB"/>
        </a:p>
      </dgm:t>
    </dgm:pt>
    <dgm:pt modelId="{DE9F401C-4C7F-40CA-BB27-FCAB71497505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Network scanning and reconnaissance helped uncover vulnerable services and attack vectors (Lyon, 2023).</a:t>
          </a:r>
        </a:p>
      </dgm:t>
    </dgm:pt>
    <dgm:pt modelId="{F2BCE92E-45E5-47E6-B0BA-C71579C80576}" type="parTrans" cxnId="{02B700E7-4660-4D7A-B27D-3B2DEF956CE8}">
      <dgm:prSet/>
      <dgm:spPr/>
      <dgm:t>
        <a:bodyPr/>
        <a:lstStyle/>
        <a:p>
          <a:endParaRPr lang="en-GB"/>
        </a:p>
      </dgm:t>
    </dgm:pt>
    <dgm:pt modelId="{BD899700-5624-4864-A894-3F543A0714E9}" type="sibTrans" cxnId="{02B700E7-4660-4D7A-B27D-3B2DEF956CE8}">
      <dgm:prSet/>
      <dgm:spPr/>
      <dgm:t>
        <a:bodyPr/>
        <a:lstStyle/>
        <a:p>
          <a:endParaRPr lang="en-GB"/>
        </a:p>
      </dgm:t>
    </dgm:pt>
    <dgm:pt modelId="{4D7641A9-2233-462A-B810-A59D12F0C7A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Exploitation techniques showed how attackers ma get unauthorised access to systems (Rapid7, 2024).</a:t>
          </a:r>
        </a:p>
      </dgm:t>
    </dgm:pt>
    <dgm:pt modelId="{DAD89583-E321-426D-8A6B-6626145D2DFF}" type="parTrans" cxnId="{642376BF-2324-43AE-BDA3-5E404E5E8F53}">
      <dgm:prSet/>
      <dgm:spPr/>
      <dgm:t>
        <a:bodyPr/>
        <a:lstStyle/>
        <a:p>
          <a:endParaRPr lang="en-GB"/>
        </a:p>
      </dgm:t>
    </dgm:pt>
    <dgm:pt modelId="{22B7EEF4-884C-4357-9780-F5D845276384}" type="sibTrans" cxnId="{642376BF-2324-43AE-BDA3-5E404E5E8F53}">
      <dgm:prSet/>
      <dgm:spPr/>
      <dgm:t>
        <a:bodyPr/>
        <a:lstStyle/>
        <a:p>
          <a:endParaRPr lang="en-GB"/>
        </a:p>
      </dgm:t>
    </dgm:pt>
    <dgm:pt modelId="{F268A95A-EC8E-4E35-A583-446A3F06FB28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Adding security mechanisms like patch management and robust authentication boosts overall network security (Microsoft, 2024).</a:t>
          </a:r>
        </a:p>
      </dgm:t>
    </dgm:pt>
    <dgm:pt modelId="{E75E7E1D-E6E3-4456-8D0B-A77B2BA3991C}" type="parTrans" cxnId="{6DF6298C-7153-43CE-A9BC-F0ABB4D6316C}">
      <dgm:prSet/>
      <dgm:spPr/>
      <dgm:t>
        <a:bodyPr/>
        <a:lstStyle/>
        <a:p>
          <a:endParaRPr lang="en-GB"/>
        </a:p>
      </dgm:t>
    </dgm:pt>
    <dgm:pt modelId="{87B68B87-20C2-43D3-8430-56362F301F49}" type="sibTrans" cxnId="{6DF6298C-7153-43CE-A9BC-F0ABB4D6316C}">
      <dgm:prSet/>
      <dgm:spPr/>
      <dgm:t>
        <a:bodyPr/>
        <a:lstStyle/>
        <a:p>
          <a:endParaRPr lang="en-GB"/>
        </a:p>
      </dgm:t>
    </dgm:pt>
    <dgm:pt modelId="{AC2FA205-C1F6-44B2-B0EC-F8C58747C6D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>
              <a:latin typeface="+mj-lt"/>
            </a:rPr>
            <a:t>• Regular vulnerability assessments are required to provide a safe enterprise network (NIST, 2018).</a:t>
          </a:r>
        </a:p>
      </dgm:t>
    </dgm:pt>
    <dgm:pt modelId="{2FA87759-97F7-4A9D-B928-96912F6D5389}" type="parTrans" cxnId="{5F093EB9-F9B8-4365-B577-AC1E3224DFD1}">
      <dgm:prSet/>
      <dgm:spPr/>
      <dgm:t>
        <a:bodyPr/>
        <a:lstStyle/>
        <a:p>
          <a:endParaRPr lang="en-GB"/>
        </a:p>
      </dgm:t>
    </dgm:pt>
    <dgm:pt modelId="{1CE1F854-2B1B-4EF7-A2B9-33CC175D7450}" type="sibTrans" cxnId="{5F093EB9-F9B8-4365-B577-AC1E3224DFD1}">
      <dgm:prSet/>
      <dgm:spPr/>
      <dgm:t>
        <a:bodyPr/>
        <a:lstStyle/>
        <a:p>
          <a:endParaRPr lang="en-GB"/>
        </a:p>
      </dgm:t>
    </dgm:pt>
    <dgm:pt modelId="{32A5B1DD-80CD-4D93-BDC5-6C71D72964DD}" type="pres">
      <dgm:prSet presAssocID="{25595D0B-BC97-4535-AB64-41393749EA0C}" presName="Name0" presStyleCnt="0">
        <dgm:presLayoutVars>
          <dgm:dir/>
          <dgm:resizeHandles val="exact"/>
        </dgm:presLayoutVars>
      </dgm:prSet>
      <dgm:spPr/>
    </dgm:pt>
    <dgm:pt modelId="{2179F65B-0B34-4B39-A029-FE70C3160085}" type="pres">
      <dgm:prSet presAssocID="{25595D0B-BC97-4535-AB64-41393749EA0C}" presName="fgShape" presStyleLbl="fgShp" presStyleIdx="0" presStyleCnt="1" custLinFactNeighborY="33333"/>
      <dgm:spPr/>
    </dgm:pt>
    <dgm:pt modelId="{E1033C8F-8A9C-47F9-B20F-CEC6D287CC01}" type="pres">
      <dgm:prSet presAssocID="{25595D0B-BC97-4535-AB64-41393749EA0C}" presName="linComp" presStyleCnt="0"/>
      <dgm:spPr/>
    </dgm:pt>
    <dgm:pt modelId="{F7FC1E92-EBA5-4E90-ABC0-42FBD41ABE5D}" type="pres">
      <dgm:prSet presAssocID="{F231F393-7AD1-45FA-A859-B191D6AF645D}" presName="compNode" presStyleCnt="0"/>
      <dgm:spPr/>
    </dgm:pt>
    <dgm:pt modelId="{A8F9ED5A-597B-4DC2-9611-20E64E873DCC}" type="pres">
      <dgm:prSet presAssocID="{F231F393-7AD1-45FA-A859-B191D6AF645D}" presName="bkgdShape" presStyleLbl="node1" presStyleIdx="0" presStyleCnt="5"/>
      <dgm:spPr/>
    </dgm:pt>
    <dgm:pt modelId="{FEE6A17D-A2F0-448A-AA7D-32F0C1CFD000}" type="pres">
      <dgm:prSet presAssocID="{F231F393-7AD1-45FA-A859-B191D6AF645D}" presName="nodeTx" presStyleLbl="node1" presStyleIdx="0" presStyleCnt="5">
        <dgm:presLayoutVars>
          <dgm:bulletEnabled val="1"/>
        </dgm:presLayoutVars>
      </dgm:prSet>
      <dgm:spPr/>
    </dgm:pt>
    <dgm:pt modelId="{356DB06C-5C75-4536-81BA-C5AEDBAE0D2A}" type="pres">
      <dgm:prSet presAssocID="{F231F393-7AD1-45FA-A859-B191D6AF645D}" presName="invisiNode" presStyleLbl="node1" presStyleIdx="0" presStyleCnt="5"/>
      <dgm:spPr/>
    </dgm:pt>
    <dgm:pt modelId="{39E83765-21E3-452E-A970-3BAD08546D82}" type="pres">
      <dgm:prSet presAssocID="{F231F393-7AD1-45FA-A859-B191D6AF645D}" presName="imagNode" presStyleLbl="fgImgPlac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 outline"/>
        </a:ext>
      </dgm:extLst>
    </dgm:pt>
    <dgm:pt modelId="{A7114695-5983-4483-AF09-1D803D0590D2}" type="pres">
      <dgm:prSet presAssocID="{94181B62-337E-4FD9-BD1C-41616C3D12F4}" presName="sibTrans" presStyleLbl="sibTrans2D1" presStyleIdx="0" presStyleCnt="0"/>
      <dgm:spPr/>
    </dgm:pt>
    <dgm:pt modelId="{A27BB0CC-E164-4E45-A152-FF6508080491}" type="pres">
      <dgm:prSet presAssocID="{DE9F401C-4C7F-40CA-BB27-FCAB71497505}" presName="compNode" presStyleCnt="0"/>
      <dgm:spPr/>
    </dgm:pt>
    <dgm:pt modelId="{24B27EAB-0572-4E5E-9B4D-3BB011D003AD}" type="pres">
      <dgm:prSet presAssocID="{DE9F401C-4C7F-40CA-BB27-FCAB71497505}" presName="bkgdShape" presStyleLbl="node1" presStyleIdx="1" presStyleCnt="5"/>
      <dgm:spPr/>
    </dgm:pt>
    <dgm:pt modelId="{0B1222CE-14F6-4151-AAA0-6B2960CE9EC4}" type="pres">
      <dgm:prSet presAssocID="{DE9F401C-4C7F-40CA-BB27-FCAB71497505}" presName="nodeTx" presStyleLbl="node1" presStyleIdx="1" presStyleCnt="5">
        <dgm:presLayoutVars>
          <dgm:bulletEnabled val="1"/>
        </dgm:presLayoutVars>
      </dgm:prSet>
      <dgm:spPr/>
    </dgm:pt>
    <dgm:pt modelId="{59840F20-1B09-49E1-B6CD-AE628E4057DF}" type="pres">
      <dgm:prSet presAssocID="{DE9F401C-4C7F-40CA-BB27-FCAB71497505}" presName="invisiNode" presStyleLbl="node1" presStyleIdx="1" presStyleCnt="5"/>
      <dgm:spPr/>
    </dgm:pt>
    <dgm:pt modelId="{4A41FEC8-DFD2-44EB-86F1-F6872EB1324B}" type="pres">
      <dgm:prSet presAssocID="{DE9F401C-4C7F-40CA-BB27-FCAB71497505}" presName="imagNode" presStyleLbl="fgImgPlac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 with solid fill"/>
        </a:ext>
      </dgm:extLst>
    </dgm:pt>
    <dgm:pt modelId="{304681D5-CEAD-44C6-B430-67B321A12F18}" type="pres">
      <dgm:prSet presAssocID="{BD899700-5624-4864-A894-3F543A0714E9}" presName="sibTrans" presStyleLbl="sibTrans2D1" presStyleIdx="0" presStyleCnt="0"/>
      <dgm:spPr/>
    </dgm:pt>
    <dgm:pt modelId="{1EBE74CA-8351-488D-9432-3C9D5135CE16}" type="pres">
      <dgm:prSet presAssocID="{4D7641A9-2233-462A-B810-A59D12F0C7A7}" presName="compNode" presStyleCnt="0"/>
      <dgm:spPr/>
    </dgm:pt>
    <dgm:pt modelId="{16A6870F-4712-4857-B1F7-FDF080C7C8F1}" type="pres">
      <dgm:prSet presAssocID="{4D7641A9-2233-462A-B810-A59D12F0C7A7}" presName="bkgdShape" presStyleLbl="node1" presStyleIdx="2" presStyleCnt="5"/>
      <dgm:spPr/>
    </dgm:pt>
    <dgm:pt modelId="{9F891F80-5804-4C60-8C24-CE2CBB040275}" type="pres">
      <dgm:prSet presAssocID="{4D7641A9-2233-462A-B810-A59D12F0C7A7}" presName="nodeTx" presStyleLbl="node1" presStyleIdx="2" presStyleCnt="5">
        <dgm:presLayoutVars>
          <dgm:bulletEnabled val="1"/>
        </dgm:presLayoutVars>
      </dgm:prSet>
      <dgm:spPr/>
    </dgm:pt>
    <dgm:pt modelId="{F27B2CDC-D686-4305-8DC1-9F16F4106897}" type="pres">
      <dgm:prSet presAssocID="{4D7641A9-2233-462A-B810-A59D12F0C7A7}" presName="invisiNode" presStyleLbl="node1" presStyleIdx="2" presStyleCnt="5"/>
      <dgm:spPr/>
    </dgm:pt>
    <dgm:pt modelId="{0E0CEC1A-3BAD-4DF0-9EED-B117BEFF31FD}" type="pres">
      <dgm:prSet presAssocID="{4D7641A9-2233-462A-B810-A59D12F0C7A7}" presName="imagNode" presStyleLbl="fgImgPlac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0000" r="-10000"/>
          </a:stretch>
        </a:blipFill>
      </dgm:spPr>
      <dgm:extLst>
        <a:ext uri="{E40237B7-FDA0-4F09-8148-C483321AD2D9}">
          <dgm14:cNvPr xmlns:dgm14="http://schemas.microsoft.com/office/drawing/2010/diagram" id="0" name="" descr="Ticket outline"/>
        </a:ext>
      </dgm:extLst>
    </dgm:pt>
    <dgm:pt modelId="{F69E132A-0662-468B-9291-4042E75470FE}" type="pres">
      <dgm:prSet presAssocID="{22B7EEF4-884C-4357-9780-F5D845276384}" presName="sibTrans" presStyleLbl="sibTrans2D1" presStyleIdx="0" presStyleCnt="0"/>
      <dgm:spPr/>
    </dgm:pt>
    <dgm:pt modelId="{BB97B96C-BA72-448A-9D8B-EADB1D9F2BD5}" type="pres">
      <dgm:prSet presAssocID="{F268A95A-EC8E-4E35-A583-446A3F06FB28}" presName="compNode" presStyleCnt="0"/>
      <dgm:spPr/>
    </dgm:pt>
    <dgm:pt modelId="{178DA28E-29AE-44EE-BA25-830E9005981D}" type="pres">
      <dgm:prSet presAssocID="{F268A95A-EC8E-4E35-A583-446A3F06FB28}" presName="bkgdShape" presStyleLbl="node1" presStyleIdx="3" presStyleCnt="5"/>
      <dgm:spPr/>
    </dgm:pt>
    <dgm:pt modelId="{40C204FE-9D6C-478A-8285-404FE034CBA2}" type="pres">
      <dgm:prSet presAssocID="{F268A95A-EC8E-4E35-A583-446A3F06FB28}" presName="nodeTx" presStyleLbl="node1" presStyleIdx="3" presStyleCnt="5">
        <dgm:presLayoutVars>
          <dgm:bulletEnabled val="1"/>
        </dgm:presLayoutVars>
      </dgm:prSet>
      <dgm:spPr/>
    </dgm:pt>
    <dgm:pt modelId="{775A7641-1518-4164-B98E-7EFB5474B9F9}" type="pres">
      <dgm:prSet presAssocID="{F268A95A-EC8E-4E35-A583-446A3F06FB28}" presName="invisiNode" presStyleLbl="node1" presStyleIdx="3" presStyleCnt="5"/>
      <dgm:spPr/>
    </dgm:pt>
    <dgm:pt modelId="{8FDBB87B-518D-419F-8BDC-BCC12E6C2ED5}" type="pres">
      <dgm:prSet presAssocID="{F268A95A-EC8E-4E35-A583-446A3F06FB28}" presName="imagNode" presStyleLbl="fgImgPlac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agement with solid fill"/>
        </a:ext>
      </dgm:extLst>
    </dgm:pt>
    <dgm:pt modelId="{7E829B25-B1F6-43F6-8544-FA2A379F2D6B}" type="pres">
      <dgm:prSet presAssocID="{87B68B87-20C2-43D3-8430-56362F301F49}" presName="sibTrans" presStyleLbl="sibTrans2D1" presStyleIdx="0" presStyleCnt="0"/>
      <dgm:spPr/>
    </dgm:pt>
    <dgm:pt modelId="{0668BEB4-2018-4D76-B9BF-5BD208979730}" type="pres">
      <dgm:prSet presAssocID="{AC2FA205-C1F6-44B2-B0EC-F8C58747C6D1}" presName="compNode" presStyleCnt="0"/>
      <dgm:spPr/>
    </dgm:pt>
    <dgm:pt modelId="{BF842647-A9E8-4583-BEDB-7E37D8523194}" type="pres">
      <dgm:prSet presAssocID="{AC2FA205-C1F6-44B2-B0EC-F8C58747C6D1}" presName="bkgdShape" presStyleLbl="node1" presStyleIdx="4" presStyleCnt="5"/>
      <dgm:spPr/>
    </dgm:pt>
    <dgm:pt modelId="{CD6D6E3D-ED12-415A-8E79-396C8CEC9ACA}" type="pres">
      <dgm:prSet presAssocID="{AC2FA205-C1F6-44B2-B0EC-F8C58747C6D1}" presName="nodeTx" presStyleLbl="node1" presStyleIdx="4" presStyleCnt="5">
        <dgm:presLayoutVars>
          <dgm:bulletEnabled val="1"/>
        </dgm:presLayoutVars>
      </dgm:prSet>
      <dgm:spPr/>
    </dgm:pt>
    <dgm:pt modelId="{1F000376-ABFF-4F09-8631-B4B76BA81661}" type="pres">
      <dgm:prSet presAssocID="{AC2FA205-C1F6-44B2-B0EC-F8C58747C6D1}" presName="invisiNode" presStyleLbl="node1" presStyleIdx="4" presStyleCnt="5"/>
      <dgm:spPr/>
    </dgm:pt>
    <dgm:pt modelId="{E05547DF-3D6F-4287-B317-BF729EAE46C4}" type="pres">
      <dgm:prSet presAssocID="{AC2FA205-C1F6-44B2-B0EC-F8C58747C6D1}" presName="imagNode" presStyleLbl="fgImgPlac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7000" r="-7000"/>
          </a:stretch>
        </a:blipFill>
      </dgm:spPr>
      <dgm:extLst>
        <a:ext uri="{E40237B7-FDA0-4F09-8148-C483321AD2D9}">
          <dgm14:cNvPr xmlns:dgm14="http://schemas.microsoft.com/office/drawing/2010/diagram" id="0" name="" descr="Server outline"/>
        </a:ext>
      </dgm:extLst>
    </dgm:pt>
  </dgm:ptLst>
  <dgm:cxnLst>
    <dgm:cxn modelId="{B9A8FA08-D477-493F-909C-4417749A716F}" type="presOf" srcId="{DE9F401C-4C7F-40CA-BB27-FCAB71497505}" destId="{24B27EAB-0572-4E5E-9B4D-3BB011D003AD}" srcOrd="0" destOrd="0" presId="urn:microsoft.com/office/officeart/2005/8/layout/hList7"/>
    <dgm:cxn modelId="{0513230C-12FB-4CD2-99CC-2B41984A4D7A}" type="presOf" srcId="{94181B62-337E-4FD9-BD1C-41616C3D12F4}" destId="{A7114695-5983-4483-AF09-1D803D0590D2}" srcOrd="0" destOrd="0" presId="urn:microsoft.com/office/officeart/2005/8/layout/hList7"/>
    <dgm:cxn modelId="{C2832B18-89B3-4BF5-82CC-D6BBE840257B}" type="presOf" srcId="{87B68B87-20C2-43D3-8430-56362F301F49}" destId="{7E829B25-B1F6-43F6-8544-FA2A379F2D6B}" srcOrd="0" destOrd="0" presId="urn:microsoft.com/office/officeart/2005/8/layout/hList7"/>
    <dgm:cxn modelId="{7C56EF29-7C44-425F-AF35-E25A62AA5CB6}" type="presOf" srcId="{BD899700-5624-4864-A894-3F543A0714E9}" destId="{304681D5-CEAD-44C6-B430-67B321A12F18}" srcOrd="0" destOrd="0" presId="urn:microsoft.com/office/officeart/2005/8/layout/hList7"/>
    <dgm:cxn modelId="{D9285660-F36E-4A06-9D64-634572E0AF28}" type="presOf" srcId="{F268A95A-EC8E-4E35-A583-446A3F06FB28}" destId="{178DA28E-29AE-44EE-BA25-830E9005981D}" srcOrd="0" destOrd="0" presId="urn:microsoft.com/office/officeart/2005/8/layout/hList7"/>
    <dgm:cxn modelId="{684F3E70-E73C-4E2D-B3CA-1FBD0AB06355}" srcId="{25595D0B-BC97-4535-AB64-41393749EA0C}" destId="{F231F393-7AD1-45FA-A859-B191D6AF645D}" srcOrd="0" destOrd="0" parTransId="{8383B625-99A3-49B6-B1D8-3A38C09F6F83}" sibTransId="{94181B62-337E-4FD9-BD1C-41616C3D12F4}"/>
    <dgm:cxn modelId="{A181DA77-628C-4FD1-ACDD-44ED476CD928}" type="presOf" srcId="{F231F393-7AD1-45FA-A859-B191D6AF645D}" destId="{A8F9ED5A-597B-4DC2-9611-20E64E873DCC}" srcOrd="0" destOrd="0" presId="urn:microsoft.com/office/officeart/2005/8/layout/hList7"/>
    <dgm:cxn modelId="{8953FC5A-35B6-4BF9-BA6F-6F28788A79B4}" type="presOf" srcId="{4D7641A9-2233-462A-B810-A59D12F0C7A7}" destId="{9F891F80-5804-4C60-8C24-CE2CBB040275}" srcOrd="1" destOrd="0" presId="urn:microsoft.com/office/officeart/2005/8/layout/hList7"/>
    <dgm:cxn modelId="{6DF6298C-7153-43CE-A9BC-F0ABB4D6316C}" srcId="{25595D0B-BC97-4535-AB64-41393749EA0C}" destId="{F268A95A-EC8E-4E35-A583-446A3F06FB28}" srcOrd="3" destOrd="0" parTransId="{E75E7E1D-E6E3-4456-8D0B-A77B2BA3991C}" sibTransId="{87B68B87-20C2-43D3-8430-56362F301F49}"/>
    <dgm:cxn modelId="{D148308C-AA17-460E-A2FE-FAFECAB36ADE}" type="presOf" srcId="{4D7641A9-2233-462A-B810-A59D12F0C7A7}" destId="{16A6870F-4712-4857-B1F7-FDF080C7C8F1}" srcOrd="0" destOrd="0" presId="urn:microsoft.com/office/officeart/2005/8/layout/hList7"/>
    <dgm:cxn modelId="{9D715C9A-3E1D-4338-A9A7-9218C961992D}" type="presOf" srcId="{F268A95A-EC8E-4E35-A583-446A3F06FB28}" destId="{40C204FE-9D6C-478A-8285-404FE034CBA2}" srcOrd="1" destOrd="0" presId="urn:microsoft.com/office/officeart/2005/8/layout/hList7"/>
    <dgm:cxn modelId="{0100539F-C073-417C-875E-4865E2509F7A}" type="presOf" srcId="{AC2FA205-C1F6-44B2-B0EC-F8C58747C6D1}" destId="{CD6D6E3D-ED12-415A-8E79-396C8CEC9ACA}" srcOrd="1" destOrd="0" presId="urn:microsoft.com/office/officeart/2005/8/layout/hList7"/>
    <dgm:cxn modelId="{5F093EB9-F9B8-4365-B577-AC1E3224DFD1}" srcId="{25595D0B-BC97-4535-AB64-41393749EA0C}" destId="{AC2FA205-C1F6-44B2-B0EC-F8C58747C6D1}" srcOrd="4" destOrd="0" parTransId="{2FA87759-97F7-4A9D-B928-96912F6D5389}" sibTransId="{1CE1F854-2B1B-4EF7-A2B9-33CC175D7450}"/>
    <dgm:cxn modelId="{311407BA-638E-41D3-9972-25BB32061F18}" type="presOf" srcId="{22B7EEF4-884C-4357-9780-F5D845276384}" destId="{F69E132A-0662-468B-9291-4042E75470FE}" srcOrd="0" destOrd="0" presId="urn:microsoft.com/office/officeart/2005/8/layout/hList7"/>
    <dgm:cxn modelId="{3141B8BC-C322-41C3-B63E-218DFDDEB964}" type="presOf" srcId="{DE9F401C-4C7F-40CA-BB27-FCAB71497505}" destId="{0B1222CE-14F6-4151-AAA0-6B2960CE9EC4}" srcOrd="1" destOrd="0" presId="urn:microsoft.com/office/officeart/2005/8/layout/hList7"/>
    <dgm:cxn modelId="{642376BF-2324-43AE-BDA3-5E404E5E8F53}" srcId="{25595D0B-BC97-4535-AB64-41393749EA0C}" destId="{4D7641A9-2233-462A-B810-A59D12F0C7A7}" srcOrd="2" destOrd="0" parTransId="{DAD89583-E321-426D-8A6B-6626145D2DFF}" sibTransId="{22B7EEF4-884C-4357-9780-F5D845276384}"/>
    <dgm:cxn modelId="{02B700E7-4660-4D7A-B27D-3B2DEF956CE8}" srcId="{25595D0B-BC97-4535-AB64-41393749EA0C}" destId="{DE9F401C-4C7F-40CA-BB27-FCAB71497505}" srcOrd="1" destOrd="0" parTransId="{F2BCE92E-45E5-47E6-B0BA-C71579C80576}" sibTransId="{BD899700-5624-4864-A894-3F543A0714E9}"/>
    <dgm:cxn modelId="{2A5319EB-D108-402C-B321-2B96C58857D7}" type="presOf" srcId="{25595D0B-BC97-4535-AB64-41393749EA0C}" destId="{32A5B1DD-80CD-4D93-BDC5-6C71D72964DD}" srcOrd="0" destOrd="0" presId="urn:microsoft.com/office/officeart/2005/8/layout/hList7"/>
    <dgm:cxn modelId="{8DA8F2EE-5410-4FF7-AD8E-881AB4EAACF5}" type="presOf" srcId="{F231F393-7AD1-45FA-A859-B191D6AF645D}" destId="{FEE6A17D-A2F0-448A-AA7D-32F0C1CFD000}" srcOrd="1" destOrd="0" presId="urn:microsoft.com/office/officeart/2005/8/layout/hList7"/>
    <dgm:cxn modelId="{ED942AFB-5351-486D-8F96-649D506E2A4F}" type="presOf" srcId="{AC2FA205-C1F6-44B2-B0EC-F8C58747C6D1}" destId="{BF842647-A9E8-4583-BEDB-7E37D8523194}" srcOrd="0" destOrd="0" presId="urn:microsoft.com/office/officeart/2005/8/layout/hList7"/>
    <dgm:cxn modelId="{59C625C7-F2F7-47AE-9036-B66EE9DB4471}" type="presParOf" srcId="{32A5B1DD-80CD-4D93-BDC5-6C71D72964DD}" destId="{2179F65B-0B34-4B39-A029-FE70C3160085}" srcOrd="0" destOrd="0" presId="urn:microsoft.com/office/officeart/2005/8/layout/hList7"/>
    <dgm:cxn modelId="{2C02B3E2-F804-4858-8AB5-6E0E78F10A89}" type="presParOf" srcId="{32A5B1DD-80CD-4D93-BDC5-6C71D72964DD}" destId="{E1033C8F-8A9C-47F9-B20F-CEC6D287CC01}" srcOrd="1" destOrd="0" presId="urn:microsoft.com/office/officeart/2005/8/layout/hList7"/>
    <dgm:cxn modelId="{326C1326-4B56-4747-8F9A-B7697B9FE091}" type="presParOf" srcId="{E1033C8F-8A9C-47F9-B20F-CEC6D287CC01}" destId="{F7FC1E92-EBA5-4E90-ABC0-42FBD41ABE5D}" srcOrd="0" destOrd="0" presId="urn:microsoft.com/office/officeart/2005/8/layout/hList7"/>
    <dgm:cxn modelId="{CECC9574-91AC-4E8F-B3E8-FF33EA6CEE14}" type="presParOf" srcId="{F7FC1E92-EBA5-4E90-ABC0-42FBD41ABE5D}" destId="{A8F9ED5A-597B-4DC2-9611-20E64E873DCC}" srcOrd="0" destOrd="0" presId="urn:microsoft.com/office/officeart/2005/8/layout/hList7"/>
    <dgm:cxn modelId="{700DAA32-4459-4063-9DBC-863A96AD49A6}" type="presParOf" srcId="{F7FC1E92-EBA5-4E90-ABC0-42FBD41ABE5D}" destId="{FEE6A17D-A2F0-448A-AA7D-32F0C1CFD000}" srcOrd="1" destOrd="0" presId="urn:microsoft.com/office/officeart/2005/8/layout/hList7"/>
    <dgm:cxn modelId="{85046211-A5B4-4AF5-A760-314F20A02A43}" type="presParOf" srcId="{F7FC1E92-EBA5-4E90-ABC0-42FBD41ABE5D}" destId="{356DB06C-5C75-4536-81BA-C5AEDBAE0D2A}" srcOrd="2" destOrd="0" presId="urn:microsoft.com/office/officeart/2005/8/layout/hList7"/>
    <dgm:cxn modelId="{2B7BCFF2-CDE8-4776-880E-D9E02E3E9E7A}" type="presParOf" srcId="{F7FC1E92-EBA5-4E90-ABC0-42FBD41ABE5D}" destId="{39E83765-21E3-452E-A970-3BAD08546D82}" srcOrd="3" destOrd="0" presId="urn:microsoft.com/office/officeart/2005/8/layout/hList7"/>
    <dgm:cxn modelId="{0CB24A6B-15FF-4C9C-BFCD-751F6FB80A75}" type="presParOf" srcId="{E1033C8F-8A9C-47F9-B20F-CEC6D287CC01}" destId="{A7114695-5983-4483-AF09-1D803D0590D2}" srcOrd="1" destOrd="0" presId="urn:microsoft.com/office/officeart/2005/8/layout/hList7"/>
    <dgm:cxn modelId="{BE5A8BFC-BBC7-4F89-B286-F034520EEEF8}" type="presParOf" srcId="{E1033C8F-8A9C-47F9-B20F-CEC6D287CC01}" destId="{A27BB0CC-E164-4E45-A152-FF6508080491}" srcOrd="2" destOrd="0" presId="urn:microsoft.com/office/officeart/2005/8/layout/hList7"/>
    <dgm:cxn modelId="{3A75D09E-93FF-4CD4-9509-4EB24B575679}" type="presParOf" srcId="{A27BB0CC-E164-4E45-A152-FF6508080491}" destId="{24B27EAB-0572-4E5E-9B4D-3BB011D003AD}" srcOrd="0" destOrd="0" presId="urn:microsoft.com/office/officeart/2005/8/layout/hList7"/>
    <dgm:cxn modelId="{CF2FDB6A-7C49-4262-B85C-29EFD14F2796}" type="presParOf" srcId="{A27BB0CC-E164-4E45-A152-FF6508080491}" destId="{0B1222CE-14F6-4151-AAA0-6B2960CE9EC4}" srcOrd="1" destOrd="0" presId="urn:microsoft.com/office/officeart/2005/8/layout/hList7"/>
    <dgm:cxn modelId="{36D99C98-31F1-4EEC-9F1A-558ABF522C21}" type="presParOf" srcId="{A27BB0CC-E164-4E45-A152-FF6508080491}" destId="{59840F20-1B09-49E1-B6CD-AE628E4057DF}" srcOrd="2" destOrd="0" presId="urn:microsoft.com/office/officeart/2005/8/layout/hList7"/>
    <dgm:cxn modelId="{2705353D-A276-470E-80A5-08566A20FA40}" type="presParOf" srcId="{A27BB0CC-E164-4E45-A152-FF6508080491}" destId="{4A41FEC8-DFD2-44EB-86F1-F6872EB1324B}" srcOrd="3" destOrd="0" presId="urn:microsoft.com/office/officeart/2005/8/layout/hList7"/>
    <dgm:cxn modelId="{E84A08E0-F313-462F-B1AC-B9C8DCCB7810}" type="presParOf" srcId="{E1033C8F-8A9C-47F9-B20F-CEC6D287CC01}" destId="{304681D5-CEAD-44C6-B430-67B321A12F18}" srcOrd="3" destOrd="0" presId="urn:microsoft.com/office/officeart/2005/8/layout/hList7"/>
    <dgm:cxn modelId="{7FFAE3EC-D4BA-4A21-9C1C-CA78E171848D}" type="presParOf" srcId="{E1033C8F-8A9C-47F9-B20F-CEC6D287CC01}" destId="{1EBE74CA-8351-488D-9432-3C9D5135CE16}" srcOrd="4" destOrd="0" presId="urn:microsoft.com/office/officeart/2005/8/layout/hList7"/>
    <dgm:cxn modelId="{8D92F97A-B97E-4845-978E-8209266F1D92}" type="presParOf" srcId="{1EBE74CA-8351-488D-9432-3C9D5135CE16}" destId="{16A6870F-4712-4857-B1F7-FDF080C7C8F1}" srcOrd="0" destOrd="0" presId="urn:microsoft.com/office/officeart/2005/8/layout/hList7"/>
    <dgm:cxn modelId="{407B238A-C64D-4B60-BB41-B41DC2FF0519}" type="presParOf" srcId="{1EBE74CA-8351-488D-9432-3C9D5135CE16}" destId="{9F891F80-5804-4C60-8C24-CE2CBB040275}" srcOrd="1" destOrd="0" presId="urn:microsoft.com/office/officeart/2005/8/layout/hList7"/>
    <dgm:cxn modelId="{A6587427-EE7C-4EA9-BAE8-2C3BFEF7DAA3}" type="presParOf" srcId="{1EBE74CA-8351-488D-9432-3C9D5135CE16}" destId="{F27B2CDC-D686-4305-8DC1-9F16F4106897}" srcOrd="2" destOrd="0" presId="urn:microsoft.com/office/officeart/2005/8/layout/hList7"/>
    <dgm:cxn modelId="{957D4A65-31B9-42C9-838B-28F4BEE7182A}" type="presParOf" srcId="{1EBE74CA-8351-488D-9432-3C9D5135CE16}" destId="{0E0CEC1A-3BAD-4DF0-9EED-B117BEFF31FD}" srcOrd="3" destOrd="0" presId="urn:microsoft.com/office/officeart/2005/8/layout/hList7"/>
    <dgm:cxn modelId="{5B4A63E5-C1D9-4B89-9C76-740AB7A46916}" type="presParOf" srcId="{E1033C8F-8A9C-47F9-B20F-CEC6D287CC01}" destId="{F69E132A-0662-468B-9291-4042E75470FE}" srcOrd="5" destOrd="0" presId="urn:microsoft.com/office/officeart/2005/8/layout/hList7"/>
    <dgm:cxn modelId="{1ACB1B01-2FEB-4B36-9193-1DD65818518D}" type="presParOf" srcId="{E1033C8F-8A9C-47F9-B20F-CEC6D287CC01}" destId="{BB97B96C-BA72-448A-9D8B-EADB1D9F2BD5}" srcOrd="6" destOrd="0" presId="urn:microsoft.com/office/officeart/2005/8/layout/hList7"/>
    <dgm:cxn modelId="{C75CD443-657F-444C-98CE-23B0A8F32890}" type="presParOf" srcId="{BB97B96C-BA72-448A-9D8B-EADB1D9F2BD5}" destId="{178DA28E-29AE-44EE-BA25-830E9005981D}" srcOrd="0" destOrd="0" presId="urn:microsoft.com/office/officeart/2005/8/layout/hList7"/>
    <dgm:cxn modelId="{E43A05AF-D15C-4FFA-8CAF-A36EA04799C7}" type="presParOf" srcId="{BB97B96C-BA72-448A-9D8B-EADB1D9F2BD5}" destId="{40C204FE-9D6C-478A-8285-404FE034CBA2}" srcOrd="1" destOrd="0" presId="urn:microsoft.com/office/officeart/2005/8/layout/hList7"/>
    <dgm:cxn modelId="{CDB535A4-0382-432E-98AE-D70D5FDDDEF5}" type="presParOf" srcId="{BB97B96C-BA72-448A-9D8B-EADB1D9F2BD5}" destId="{775A7641-1518-4164-B98E-7EFB5474B9F9}" srcOrd="2" destOrd="0" presId="urn:microsoft.com/office/officeart/2005/8/layout/hList7"/>
    <dgm:cxn modelId="{D9AF7B83-7DB4-46A4-A794-2EE05BC9FFF8}" type="presParOf" srcId="{BB97B96C-BA72-448A-9D8B-EADB1D9F2BD5}" destId="{8FDBB87B-518D-419F-8BDC-BCC12E6C2ED5}" srcOrd="3" destOrd="0" presId="urn:microsoft.com/office/officeart/2005/8/layout/hList7"/>
    <dgm:cxn modelId="{AFDCE595-D40E-4960-8F1B-196DBBF87B58}" type="presParOf" srcId="{E1033C8F-8A9C-47F9-B20F-CEC6D287CC01}" destId="{7E829B25-B1F6-43F6-8544-FA2A379F2D6B}" srcOrd="7" destOrd="0" presId="urn:microsoft.com/office/officeart/2005/8/layout/hList7"/>
    <dgm:cxn modelId="{96B016A9-873E-4311-9A91-3CA84C4CB146}" type="presParOf" srcId="{E1033C8F-8A9C-47F9-B20F-CEC6D287CC01}" destId="{0668BEB4-2018-4D76-B9BF-5BD208979730}" srcOrd="8" destOrd="0" presId="urn:microsoft.com/office/officeart/2005/8/layout/hList7"/>
    <dgm:cxn modelId="{798CE3F8-5DEB-4D75-85EE-6486F834FD19}" type="presParOf" srcId="{0668BEB4-2018-4D76-B9BF-5BD208979730}" destId="{BF842647-A9E8-4583-BEDB-7E37D8523194}" srcOrd="0" destOrd="0" presId="urn:microsoft.com/office/officeart/2005/8/layout/hList7"/>
    <dgm:cxn modelId="{6672B45C-DF80-42FF-8069-4ED80914BC69}" type="presParOf" srcId="{0668BEB4-2018-4D76-B9BF-5BD208979730}" destId="{CD6D6E3D-ED12-415A-8E79-396C8CEC9ACA}" srcOrd="1" destOrd="0" presId="urn:microsoft.com/office/officeart/2005/8/layout/hList7"/>
    <dgm:cxn modelId="{636E9CA6-DC65-42DA-A50E-0C7CCCE55EA2}" type="presParOf" srcId="{0668BEB4-2018-4D76-B9BF-5BD208979730}" destId="{1F000376-ABFF-4F09-8631-B4B76BA81661}" srcOrd="2" destOrd="0" presId="urn:microsoft.com/office/officeart/2005/8/layout/hList7"/>
    <dgm:cxn modelId="{2BEB72B2-18BE-4386-BEFD-F8EFCA0BCA7E}" type="presParOf" srcId="{0668BEB4-2018-4D76-B9BF-5BD208979730}" destId="{E05547DF-3D6F-4287-B317-BF729EAE46C4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624431-5CEB-4188-9192-E95F75C7D57E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86B8E8-4B1E-43C2-89F1-83425B6DC453}">
      <dsp:nvSpPr>
        <dsp:cNvPr id="0" name=""/>
        <dsp:cNvSpPr/>
      </dsp:nvSpPr>
      <dsp:spPr>
        <a:xfrm>
          <a:off x="304800" y="753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The SWANSEA.ACCA corporate network's security evaluation.</a:t>
          </a:r>
        </a:p>
      </dsp:txBody>
      <dsp:txXfrm>
        <a:off x="337944" y="40683"/>
        <a:ext cx="4200912" cy="612672"/>
      </dsp:txXfrm>
    </dsp:sp>
    <dsp:sp modelId="{6B1888C9-A173-424D-8DF7-505E5C661CDE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40121-563E-442F-A065-3D3F0A1F3EFB}">
      <dsp:nvSpPr>
        <dsp:cNvPr id="0" name=""/>
        <dsp:cNvSpPr/>
      </dsp:nvSpPr>
      <dsp:spPr>
        <a:xfrm>
          <a:off x="304800" y="105081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The network includes VPN-connected nodes in Swansea and London.</a:t>
          </a:r>
        </a:p>
      </dsp:txBody>
      <dsp:txXfrm>
        <a:off x="337944" y="1083963"/>
        <a:ext cx="4200912" cy="612672"/>
      </dsp:txXfrm>
    </dsp:sp>
    <dsp:sp modelId="{DBAC4D95-1A24-4A41-BB2C-8D8A57AAC4CB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6D9FA-F1B4-4E5B-A0F9-0608920B5CA9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Vulnerability identification, exploitation, and mitigation are the main goals of assessment.</a:t>
          </a:r>
        </a:p>
      </dsp:txBody>
      <dsp:txXfrm>
        <a:off x="337944" y="2127244"/>
        <a:ext cx="4200912" cy="612672"/>
      </dsp:txXfrm>
    </dsp:sp>
    <dsp:sp modelId="{0DA52BAF-94D4-4232-B011-DDC93DAA2C1A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ACC0F-AD5B-402B-91B8-39B85B12C06B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Security evaluations assist companies in finding vulnerabilities before attackers take advantage of them (NIST, 2018).</a:t>
          </a:r>
        </a:p>
      </dsp:txBody>
      <dsp:txXfrm>
        <a:off x="337944" y="3170524"/>
        <a:ext cx="420091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452F41-4DDA-4202-83EE-A487673EA1AA}">
      <dsp:nvSpPr>
        <dsp:cNvPr id="0" name=""/>
        <dsp:cNvSpPr/>
      </dsp:nvSpPr>
      <dsp:spPr>
        <a:xfrm rot="16200000">
          <a:off x="192" y="666055"/>
          <a:ext cx="2209603" cy="2209603"/>
        </a:xfrm>
        <a:prstGeom prst="upArrow">
          <a:avLst>
            <a:gd name="adj1" fmla="val 50000"/>
            <a:gd name="adj2" fmla="val 35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As an operating system for penetration testing, Kali Linux was used to mimic an internal attacker on the Swansea network.</a:t>
          </a:r>
        </a:p>
      </dsp:txBody>
      <dsp:txXfrm rot="5400000">
        <a:off x="386874" y="1218455"/>
        <a:ext cx="1822922" cy="1104801"/>
      </dsp:txXfrm>
    </dsp:sp>
    <dsp:sp modelId="{BF83B8F6-F8A3-49B3-9AF4-2C798E4E9CF9}">
      <dsp:nvSpPr>
        <dsp:cNvPr id="0" name=""/>
        <dsp:cNvSpPr/>
      </dsp:nvSpPr>
      <dsp:spPr>
        <a:xfrm rot="5400000">
          <a:off x="2431697" y="676358"/>
          <a:ext cx="2209603" cy="2209603"/>
        </a:xfrm>
        <a:prstGeom prst="upArrow">
          <a:avLst>
            <a:gd name="adj1" fmla="val 50000"/>
            <a:gd name="adj2" fmla="val 35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For vulnerability detection and exploitation, this platform offers a variety of security testing tools (Kali Linux, 2024).</a:t>
          </a:r>
        </a:p>
      </dsp:txBody>
      <dsp:txXfrm rot="-5400000">
        <a:off x="2431698" y="1228759"/>
        <a:ext cx="1822922" cy="11048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153C2-1375-440A-83D8-70C2BAAB6C07}">
      <dsp:nvSpPr>
        <dsp:cNvPr id="0" name=""/>
        <dsp:cNvSpPr/>
      </dsp:nvSpPr>
      <dsp:spPr>
        <a:xfrm>
          <a:off x="0" y="34191"/>
          <a:ext cx="4019550" cy="3024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6A9AF-AA03-412E-946A-3248BAEDE649}">
      <dsp:nvSpPr>
        <dsp:cNvPr id="0" name=""/>
        <dsp:cNvSpPr/>
      </dsp:nvSpPr>
      <dsp:spPr>
        <a:xfrm>
          <a:off x="324233" y="778186"/>
          <a:ext cx="3293361" cy="151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1920" rIns="0" bIns="1219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Network reconnaissance was conducted via the Nmap scanning program to ascertain active hosts, open ports, and operational services within the network infrastructure (Lyon, 2023).</a:t>
          </a:r>
        </a:p>
      </dsp:txBody>
      <dsp:txXfrm>
        <a:off x="324233" y="778186"/>
        <a:ext cx="3293361" cy="1512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E6F6C1-D1A0-480E-BD65-702EE4621D6C}">
      <dsp:nvSpPr>
        <dsp:cNvPr id="0" name=""/>
        <dsp:cNvSpPr/>
      </dsp:nvSpPr>
      <dsp:spPr>
        <a:xfrm rot="16200000">
          <a:off x="-381393" y="383633"/>
          <a:ext cx="2922809" cy="215554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Vulnerability scanning is done after detecting services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Enumeration tools used to uncover security flaws.</a:t>
          </a:r>
        </a:p>
      </dsp:txBody>
      <dsp:txXfrm rot="5400000">
        <a:off x="2241" y="584561"/>
        <a:ext cx="2155541" cy="1753685"/>
      </dsp:txXfrm>
    </dsp:sp>
    <dsp:sp modelId="{E0460FBC-1F13-4434-953F-6CA268E12710}">
      <dsp:nvSpPr>
        <dsp:cNvPr id="0" name=""/>
        <dsp:cNvSpPr/>
      </dsp:nvSpPr>
      <dsp:spPr>
        <a:xfrm rot="16200000">
          <a:off x="1935814" y="383633"/>
          <a:ext cx="2922809" cy="215554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0" rIns="76200" bIns="0" numCol="1" spcCol="1270" anchor="t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Examples: SMB vulnerabilities and information leaking.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These vulnerabilities may allow unauthorised access to systems (OWASP, 2023)</a:t>
          </a:r>
        </a:p>
      </dsp:txBody>
      <dsp:txXfrm rot="5400000">
        <a:off x="2319448" y="584561"/>
        <a:ext cx="2155541" cy="17536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430FE5-3640-4BFC-9D0A-917DFFF5D4B9}">
      <dsp:nvSpPr>
        <dsp:cNvPr id="0" name=""/>
        <dsp:cNvSpPr/>
      </dsp:nvSpPr>
      <dsp:spPr>
        <a:xfrm>
          <a:off x="0" y="17502"/>
          <a:ext cx="3771091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This Exploitation illustrates how attackers acquire unauthorised system access.</a:t>
          </a:r>
        </a:p>
      </dsp:txBody>
      <dsp:txXfrm>
        <a:off x="52089" y="69591"/>
        <a:ext cx="3666913" cy="962862"/>
      </dsp:txXfrm>
    </dsp:sp>
    <dsp:sp modelId="{F8A57E4B-A7FE-449D-B036-78FE21250F64}">
      <dsp:nvSpPr>
        <dsp:cNvPr id="0" name=""/>
        <dsp:cNvSpPr/>
      </dsp:nvSpPr>
      <dsp:spPr>
        <a:xfrm>
          <a:off x="0" y="1073886"/>
          <a:ext cx="3771091" cy="9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732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1200" kern="1200" dirty="0">
              <a:latin typeface="+mj-lt"/>
            </a:rPr>
            <a:t>Command execution on target systems is possible through remote management tools.</a:t>
          </a:r>
        </a:p>
      </dsp:txBody>
      <dsp:txXfrm>
        <a:off x="0" y="1073886"/>
        <a:ext cx="3771091" cy="943920"/>
      </dsp:txXfrm>
    </dsp:sp>
    <dsp:sp modelId="{6801C7F4-C4AD-4072-A99C-DBD36E9E3C43}">
      <dsp:nvSpPr>
        <dsp:cNvPr id="0" name=""/>
        <dsp:cNvSpPr/>
      </dsp:nvSpPr>
      <dsp:spPr>
        <a:xfrm>
          <a:off x="0" y="2017806"/>
          <a:ext cx="3771091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 Following exploitation, system information and privileges are collected.</a:t>
          </a:r>
        </a:p>
      </dsp:txBody>
      <dsp:txXfrm>
        <a:off x="52089" y="2069895"/>
        <a:ext cx="3666913" cy="962862"/>
      </dsp:txXfrm>
    </dsp:sp>
    <dsp:sp modelId="{3EFB7BCE-A826-4230-BCCC-FCA251269A73}">
      <dsp:nvSpPr>
        <dsp:cNvPr id="0" name=""/>
        <dsp:cNvSpPr/>
      </dsp:nvSpPr>
      <dsp:spPr>
        <a:xfrm>
          <a:off x="0" y="3084846"/>
          <a:ext cx="3771091" cy="9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732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>
              <a:latin typeface="+mj-lt"/>
            </a:rPr>
            <a:t> Penetration testing frameworks can replicate real-world cyber threats (Rapid7, 2024).</a:t>
          </a:r>
        </a:p>
      </dsp:txBody>
      <dsp:txXfrm>
        <a:off x="0" y="3084846"/>
        <a:ext cx="3771091" cy="9439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1C7E8E-879E-47E4-BACC-BAAAC00A52C9}">
      <dsp:nvSpPr>
        <dsp:cNvPr id="0" name=""/>
        <dsp:cNvSpPr/>
      </dsp:nvSpPr>
      <dsp:spPr>
        <a:xfrm>
          <a:off x="903216" y="366986"/>
          <a:ext cx="699257" cy="699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50708E-7059-4B77-BBFB-8D988657FB4E}">
      <dsp:nvSpPr>
        <dsp:cNvPr id="0" name=""/>
        <dsp:cNvSpPr/>
      </dsp:nvSpPr>
      <dsp:spPr>
        <a:xfrm>
          <a:off x="475892" y="1359141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Turn off insecure protocols like SMBv1.</a:t>
          </a:r>
          <a:endParaRPr lang="en-US" sz="1200" kern="1200" dirty="0"/>
        </a:p>
      </dsp:txBody>
      <dsp:txXfrm>
        <a:off x="475892" y="1359141"/>
        <a:ext cx="1553906" cy="887426"/>
      </dsp:txXfrm>
    </dsp:sp>
    <dsp:sp modelId="{B21C6D68-BB08-4575-8B00-905993CF4834}">
      <dsp:nvSpPr>
        <dsp:cNvPr id="0" name=""/>
        <dsp:cNvSpPr/>
      </dsp:nvSpPr>
      <dsp:spPr>
        <a:xfrm>
          <a:off x="2729056" y="366986"/>
          <a:ext cx="699257" cy="699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F388DA0-C11D-4B00-8DFE-7F09A2ABE18B}">
      <dsp:nvSpPr>
        <dsp:cNvPr id="0" name=""/>
        <dsp:cNvSpPr/>
      </dsp:nvSpPr>
      <dsp:spPr>
        <a:xfrm>
          <a:off x="2301732" y="1359141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Use security updates and fixes on a regular basis.</a:t>
          </a:r>
          <a:endParaRPr lang="en-US" sz="1200" kern="1200" dirty="0"/>
        </a:p>
      </dsp:txBody>
      <dsp:txXfrm>
        <a:off x="2301732" y="1359141"/>
        <a:ext cx="1553906" cy="887426"/>
      </dsp:txXfrm>
    </dsp:sp>
    <dsp:sp modelId="{8568D275-25A2-49E1-BA1D-84984C294B97}">
      <dsp:nvSpPr>
        <dsp:cNvPr id="0" name=""/>
        <dsp:cNvSpPr/>
      </dsp:nvSpPr>
      <dsp:spPr>
        <a:xfrm>
          <a:off x="4554896" y="366986"/>
          <a:ext cx="699257" cy="699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B1F8927-1B65-4788-AA77-80E1F9FA582A}">
      <dsp:nvSpPr>
        <dsp:cNvPr id="0" name=""/>
        <dsp:cNvSpPr/>
      </dsp:nvSpPr>
      <dsp:spPr>
        <a:xfrm>
          <a:off x="4127572" y="1359141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Establish robust policies for passwords and authentication.</a:t>
          </a:r>
          <a:endParaRPr lang="en-US" sz="1200" kern="1200" dirty="0"/>
        </a:p>
      </dsp:txBody>
      <dsp:txXfrm>
        <a:off x="4127572" y="1359141"/>
        <a:ext cx="1553906" cy="887426"/>
      </dsp:txXfrm>
    </dsp:sp>
    <dsp:sp modelId="{55A36431-3BEF-4619-BE62-893D7886EDE2}">
      <dsp:nvSpPr>
        <dsp:cNvPr id="0" name=""/>
        <dsp:cNvSpPr/>
      </dsp:nvSpPr>
      <dsp:spPr>
        <a:xfrm>
          <a:off x="6380736" y="366986"/>
          <a:ext cx="699257" cy="699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041A5C-D08F-4082-8062-610CDA9ACA4A}">
      <dsp:nvSpPr>
        <dsp:cNvPr id="0" name=""/>
        <dsp:cNvSpPr/>
      </dsp:nvSpPr>
      <dsp:spPr>
        <a:xfrm>
          <a:off x="5953412" y="1359141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Restrict remote management services such as </a:t>
          </a:r>
          <a:r>
            <a:rPr lang="en-US" sz="1200" kern="1200" dirty="0" err="1"/>
            <a:t>WinRM</a:t>
          </a:r>
          <a:r>
            <a:rPr lang="en-US" sz="1200" kern="1200" dirty="0"/>
            <a:t> and RDP</a:t>
          </a:r>
        </a:p>
      </dsp:txBody>
      <dsp:txXfrm>
        <a:off x="5953412" y="1359141"/>
        <a:ext cx="1553906" cy="887426"/>
      </dsp:txXfrm>
    </dsp:sp>
    <dsp:sp modelId="{6ECA52DC-66DF-41D2-81B8-013822343700}">
      <dsp:nvSpPr>
        <dsp:cNvPr id="0" name=""/>
        <dsp:cNvSpPr/>
      </dsp:nvSpPr>
      <dsp:spPr>
        <a:xfrm>
          <a:off x="1816136" y="2635043"/>
          <a:ext cx="699257" cy="6992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B2602B-212A-4944-8F4F-1F47977A29CD}">
      <dsp:nvSpPr>
        <dsp:cNvPr id="0" name=""/>
        <dsp:cNvSpPr/>
      </dsp:nvSpPr>
      <dsp:spPr>
        <a:xfrm>
          <a:off x="1388812" y="3627198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Configure firewall rules to limit unnecessary open ports</a:t>
          </a:r>
        </a:p>
      </dsp:txBody>
      <dsp:txXfrm>
        <a:off x="1388812" y="3627198"/>
        <a:ext cx="1553906" cy="887426"/>
      </dsp:txXfrm>
    </dsp:sp>
    <dsp:sp modelId="{85A618B8-B9C6-4934-923F-50D60BED1F7B}">
      <dsp:nvSpPr>
        <dsp:cNvPr id="0" name=""/>
        <dsp:cNvSpPr/>
      </dsp:nvSpPr>
      <dsp:spPr>
        <a:xfrm>
          <a:off x="3641976" y="2635043"/>
          <a:ext cx="699257" cy="6992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1CCEAEA-806F-4618-BD81-2536F0B8449E}">
      <dsp:nvSpPr>
        <dsp:cNvPr id="0" name=""/>
        <dsp:cNvSpPr/>
      </dsp:nvSpPr>
      <dsp:spPr>
        <a:xfrm>
          <a:off x="3214652" y="3627198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Implement network monitoring and logging tools (e.g., Wireshark, SIEM)</a:t>
          </a:r>
        </a:p>
      </dsp:txBody>
      <dsp:txXfrm>
        <a:off x="3214652" y="3627198"/>
        <a:ext cx="1553906" cy="887426"/>
      </dsp:txXfrm>
    </dsp:sp>
    <dsp:sp modelId="{72559EA2-A71A-4BA8-97A9-97291422463A}">
      <dsp:nvSpPr>
        <dsp:cNvPr id="0" name=""/>
        <dsp:cNvSpPr/>
      </dsp:nvSpPr>
      <dsp:spPr>
        <a:xfrm>
          <a:off x="5467816" y="2635043"/>
          <a:ext cx="699257" cy="69925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F8FC577-6FCD-4D63-BB00-310A896D00FF}">
      <dsp:nvSpPr>
        <dsp:cNvPr id="0" name=""/>
        <dsp:cNvSpPr/>
      </dsp:nvSpPr>
      <dsp:spPr>
        <a:xfrm>
          <a:off x="5040492" y="3627198"/>
          <a:ext cx="1553906" cy="887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Security best practices lower organisational cyber risk (Microsoft, 2024).</a:t>
          </a:r>
        </a:p>
      </dsp:txBody>
      <dsp:txXfrm>
        <a:off x="5040492" y="3627198"/>
        <a:ext cx="1553906" cy="88742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9ED5A-597B-4DC2-9611-20E64E873DCC}">
      <dsp:nvSpPr>
        <dsp:cNvPr id="0" name=""/>
        <dsp:cNvSpPr/>
      </dsp:nvSpPr>
      <dsp:spPr>
        <a:xfrm>
          <a:off x="0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The security examination uncovered flaws in the SWANSEA.ACCA network infrastructure.</a:t>
          </a:r>
        </a:p>
      </dsp:txBody>
      <dsp:txXfrm>
        <a:off x="0" y="1810870"/>
        <a:ext cx="1454582" cy="1810870"/>
      </dsp:txXfrm>
    </dsp:sp>
    <dsp:sp modelId="{39E83765-21E3-452E-A970-3BAD08546D82}">
      <dsp:nvSpPr>
        <dsp:cNvPr id="0" name=""/>
        <dsp:cNvSpPr/>
      </dsp:nvSpPr>
      <dsp:spPr>
        <a:xfrm>
          <a:off x="43637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27EAB-0572-4E5E-9B4D-3BB011D003AD}">
      <dsp:nvSpPr>
        <dsp:cNvPr id="0" name=""/>
        <dsp:cNvSpPr/>
      </dsp:nvSpPr>
      <dsp:spPr>
        <a:xfrm>
          <a:off x="1498220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Network scanning and reconnaissance helped uncover vulnerable services and attack vectors (Lyon, 2023).</a:t>
          </a:r>
        </a:p>
      </dsp:txBody>
      <dsp:txXfrm>
        <a:off x="1498220" y="1810870"/>
        <a:ext cx="1454582" cy="1810870"/>
      </dsp:txXfrm>
    </dsp:sp>
    <dsp:sp modelId="{4A41FEC8-DFD2-44EB-86F1-F6872EB1324B}">
      <dsp:nvSpPr>
        <dsp:cNvPr id="0" name=""/>
        <dsp:cNvSpPr/>
      </dsp:nvSpPr>
      <dsp:spPr>
        <a:xfrm>
          <a:off x="1541857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A6870F-4712-4857-B1F7-FDF080C7C8F1}">
      <dsp:nvSpPr>
        <dsp:cNvPr id="0" name=""/>
        <dsp:cNvSpPr/>
      </dsp:nvSpPr>
      <dsp:spPr>
        <a:xfrm>
          <a:off x="2996440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Exploitation techniques showed how attackers ma get unauthorised access to systems (Rapid7, 2024).</a:t>
          </a:r>
        </a:p>
      </dsp:txBody>
      <dsp:txXfrm>
        <a:off x="2996440" y="1810870"/>
        <a:ext cx="1454582" cy="1810870"/>
      </dsp:txXfrm>
    </dsp:sp>
    <dsp:sp modelId="{0E0CEC1A-3BAD-4DF0-9EED-B117BEFF31FD}">
      <dsp:nvSpPr>
        <dsp:cNvPr id="0" name=""/>
        <dsp:cNvSpPr/>
      </dsp:nvSpPr>
      <dsp:spPr>
        <a:xfrm>
          <a:off x="3040078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10000" r="-1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DA28E-29AE-44EE-BA25-830E9005981D}">
      <dsp:nvSpPr>
        <dsp:cNvPr id="0" name=""/>
        <dsp:cNvSpPr/>
      </dsp:nvSpPr>
      <dsp:spPr>
        <a:xfrm>
          <a:off x="4494660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Adding security mechanisms like patch management and robust authentication boosts overall network security (Microsoft, 2024).</a:t>
          </a:r>
        </a:p>
      </dsp:txBody>
      <dsp:txXfrm>
        <a:off x="4494660" y="1810870"/>
        <a:ext cx="1454582" cy="1810870"/>
      </dsp:txXfrm>
    </dsp:sp>
    <dsp:sp modelId="{8FDBB87B-518D-419F-8BDC-BCC12E6C2ED5}">
      <dsp:nvSpPr>
        <dsp:cNvPr id="0" name=""/>
        <dsp:cNvSpPr/>
      </dsp:nvSpPr>
      <dsp:spPr>
        <a:xfrm>
          <a:off x="4538298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42647-A9E8-4583-BEDB-7E37D8523194}">
      <dsp:nvSpPr>
        <dsp:cNvPr id="0" name=""/>
        <dsp:cNvSpPr/>
      </dsp:nvSpPr>
      <dsp:spPr>
        <a:xfrm>
          <a:off x="5992881" y="0"/>
          <a:ext cx="1454582" cy="45271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• Regular vulnerability assessments are required to provide a safe enterprise network (NIST, 2018).</a:t>
          </a:r>
        </a:p>
      </dsp:txBody>
      <dsp:txXfrm>
        <a:off x="5992881" y="1810870"/>
        <a:ext cx="1454582" cy="1810870"/>
      </dsp:txXfrm>
    </dsp:sp>
    <dsp:sp modelId="{E05547DF-3D6F-4287-B317-BF729EAE46C4}">
      <dsp:nvSpPr>
        <dsp:cNvPr id="0" name=""/>
        <dsp:cNvSpPr/>
      </dsp:nvSpPr>
      <dsp:spPr>
        <a:xfrm>
          <a:off x="6036518" y="271630"/>
          <a:ext cx="1367307" cy="1507549"/>
        </a:xfrm>
        <a:prstGeom prst="ellipse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7000" r="-7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9F65B-0B34-4B39-A029-FE70C3160085}">
      <dsp:nvSpPr>
        <dsp:cNvPr id="0" name=""/>
        <dsp:cNvSpPr/>
      </dsp:nvSpPr>
      <dsp:spPr>
        <a:xfrm>
          <a:off x="297898" y="3848097"/>
          <a:ext cx="6851666" cy="679076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2305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conducted a security evaluation of the SWANSEA.ACCA network for this project.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site-to-site VPN connects the network's two locations, Swansea and London.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While the London server L-CD is a Debian system functioning as a domain member, the primary server S-DC serves as a Domain Controller, DNS server, and IIS server.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Finding vulnerabilities, demonstrating exploitation methods, and suggesting security enhancements were the goals of this evaluation.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SWANSEA.ACCA network's security evaluation is the main topic of this presentation.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network comprises Windows and Linux systems and is made up of two locations connected via a VPN.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assessment's objectives are to find weaknesses, illustrate possible exploitation strategies, and suggest security fixes to strengthen network security (NIST, 2018).</a:t>
            </a:r>
          </a:p>
        </p:txBody>
      </p:sp>
    </p:spTree>
    <p:extLst>
      <p:ext uri="{BB962C8B-B14F-4D97-AF65-F5344CB8AC3E}">
        <p14:creationId xmlns:p14="http://schemas.microsoft.com/office/powerpoint/2010/main" val="3207035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 mimic an internal attacker, I utilised Kali Linux, a security-focused operating system commonly used for penetration testing.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Kali was connected to the Swansea network and assigned an IP address, allowing it to communicate with both Swansea and London machines.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Ping testing confirmed contact with the network infrastructure.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l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following phase involved reconnaissance.</a:t>
            </a:r>
          </a:p>
          <a:p>
            <a:pPr algn="l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used the Nmap utility to scan the network for active hosts, open ports, and operating services.</a:t>
            </a:r>
          </a:p>
          <a:p>
            <a:pPr algn="l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scan identified services such as SSH, SMB, DNS, and HTTP.</a:t>
            </a:r>
          </a:p>
          <a:p>
            <a:pPr algn="l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information assists in identifying potential attack surfaces within the network.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After detecting the services, vulnerability scanning was carried out.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Nmap scripts and enumeration utilities were used to detect flaws.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Examples include SMB vulnerabilities and information leakage via enumeration.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flaws could allow attackers to obtain unauthorised access to the system.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Following the identification of vulnerabilities, exploitation approaches were attempted.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Using Evil-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WinRM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I tried remote access to the Windows server.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After authentication, operations like system info were used to gather information about the system.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highlights how attackers can obtain control of systems that are not adequately secured.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According to the findings, several security enhancements are recommended.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include disabling SMBv1, issuing security patches, enforcing strong password standards, blocking remote access services, and putting monitoring tools in place.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steps drastically limit the network's attack surface.</a:t>
            </a:r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examination revealed various flaws in the SWANSEA.ACCA network infrastructure.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Network scanning and reconnaissance assisted in the identification of vulnerable services and prospective attack routes (Lyon, 2023).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exploitation stage revealed how attackers might acquire unauthorised access to systems if vulnerabilities are not addressed (Rapid7, 2024).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Patch management and strong authentication can help to improve overall network security (Microsoft, 2024).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 a result, regular vulnerability evaluations are required to ensure a safe enterprise network environment (NIST, 2018).</a:t>
            </a:r>
          </a:p>
        </p:txBody>
      </p:sp>
    </p:spTree>
    <p:extLst>
      <p:ext uri="{BB962C8B-B14F-4D97-AF65-F5344CB8AC3E}">
        <p14:creationId xmlns:p14="http://schemas.microsoft.com/office/powerpoint/2010/main" val="2201279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Lyon, G.F., 2023. Nmap Network Scanning: The Official Nmap Project Guide to Network Discovery and Security Scanning. Available at: https://nmap.org/book/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Kali Linux, 2024. Kali Linux Documentation. Available at: https://www.kali.org/docs/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Rapid7, 2024. Metasploit Framework Documentation. Available at: https://docs.metasploit.com/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NIST, 2018. Framework for Improving Critical Infrastructure Cybersecurity. Available at: https://www.nist.gov/cyberframework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Microsoft, 2024. Windows Server Security Best Practices. Available at: https://learn.microsoft.com/security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OWASP, 2023. OWASP Top 10 Web Application Security Risks. Available at: https://owasp.org/www-project-top-ten/ (Accessed: 16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7645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48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08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257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809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109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90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643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84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889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5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405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5670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1921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547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801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1777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880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5493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3.xml"/><Relationship Id="rId5" Type="http://schemas.openxmlformats.org/officeDocument/2006/relationships/image" Target="../media/image6.png"/><Relationship Id="rId10" Type="http://schemas.microsoft.com/office/2007/relationships/diagramDrawing" Target="../diagrams/drawing3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image" Target="../media/image7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Relationship Id="rId1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9" name="Group 98">
            <a:extLst>
              <a:ext uri="{FF2B5EF4-FFF2-40B4-BE49-F238E27FC236}">
                <a16:creationId xmlns:a16="http://schemas.microsoft.com/office/drawing/2014/main" id="{EB95AFDF-FA7D-4311-9C65-6D507D92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715" y="0"/>
            <a:ext cx="9040414" cy="6858001"/>
            <a:chOff x="-14288" y="0"/>
            <a:chExt cx="12053888" cy="6858001"/>
          </a:xfrm>
        </p:grpSpPr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02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4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6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9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0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1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3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4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5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6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7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8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9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0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1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2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4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5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6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7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8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29" name="Group 128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0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1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2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3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4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5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6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7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8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9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40" name="Rectangle 139">
            <a:extLst>
              <a:ext uri="{FF2B5EF4-FFF2-40B4-BE49-F238E27FC236}">
                <a16:creationId xmlns:a16="http://schemas.microsoft.com/office/drawing/2014/main" id="{9775AF3B-5284-4B97-9BB7-55C6FB369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A0F1F7ED-DA39-478F-85DA-317DE0894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926715" cy="6858001"/>
            <a:chOff x="0" y="0"/>
            <a:chExt cx="11902285" cy="6858001"/>
          </a:xfrm>
        </p:grpSpPr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1DAE5903-52E8-4F25-8473-93EF4837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3" name="Rectangle 5">
                <a:extLst>
                  <a:ext uri="{FF2B5EF4-FFF2-40B4-BE49-F238E27FC236}">
                    <a16:creationId xmlns:a16="http://schemas.microsoft.com/office/drawing/2014/main" id="{894835C1-32DE-4571-AD10-28D58CB8C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" name="Freeform 6">
                <a:extLst>
                  <a:ext uri="{FF2B5EF4-FFF2-40B4-BE49-F238E27FC236}">
                    <a16:creationId xmlns:a16="http://schemas.microsoft.com/office/drawing/2014/main" id="{097A5B92-0B48-4251-9764-D34DF8892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4" name="Freeform 7">
                <a:extLst>
                  <a:ext uri="{FF2B5EF4-FFF2-40B4-BE49-F238E27FC236}">
                    <a16:creationId xmlns:a16="http://schemas.microsoft.com/office/drawing/2014/main" id="{E222BF19-57E7-43F3-A2B9-2398BEF966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" name="Freeform 8">
                <a:extLst>
                  <a:ext uri="{FF2B5EF4-FFF2-40B4-BE49-F238E27FC236}">
                    <a16:creationId xmlns:a16="http://schemas.microsoft.com/office/drawing/2014/main" id="{60C8836E-B7D9-48A9-8FD9-4CC52AF44D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" name="Freeform 9">
                <a:extLst>
                  <a:ext uri="{FF2B5EF4-FFF2-40B4-BE49-F238E27FC236}">
                    <a16:creationId xmlns:a16="http://schemas.microsoft.com/office/drawing/2014/main" id="{8504740E-456D-4FB9-9520-4317CCFA71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" name="Freeform 10">
                <a:extLst>
                  <a:ext uri="{FF2B5EF4-FFF2-40B4-BE49-F238E27FC236}">
                    <a16:creationId xmlns:a16="http://schemas.microsoft.com/office/drawing/2014/main" id="{1563A7B4-B1D5-4F93-AFF9-2EB78655FC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" name="Freeform 11">
                <a:extLst>
                  <a:ext uri="{FF2B5EF4-FFF2-40B4-BE49-F238E27FC236}">
                    <a16:creationId xmlns:a16="http://schemas.microsoft.com/office/drawing/2014/main" id="{D139ED24-FA37-4470-8B42-D0D00EDE1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" name="Freeform 12">
                <a:extLst>
                  <a:ext uri="{FF2B5EF4-FFF2-40B4-BE49-F238E27FC236}">
                    <a16:creationId xmlns:a16="http://schemas.microsoft.com/office/drawing/2014/main" id="{48825AA7-BB26-45C2-93A2-1AD8D9A232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" name="Freeform 13">
                <a:extLst>
                  <a:ext uri="{FF2B5EF4-FFF2-40B4-BE49-F238E27FC236}">
                    <a16:creationId xmlns:a16="http://schemas.microsoft.com/office/drawing/2014/main" id="{A98D0B91-D4E4-402D-8234-E96987219E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" name="Freeform 14">
                <a:extLst>
                  <a:ext uri="{FF2B5EF4-FFF2-40B4-BE49-F238E27FC236}">
                    <a16:creationId xmlns:a16="http://schemas.microsoft.com/office/drawing/2014/main" id="{94F1DB97-3769-4DA5-9F45-47132C3125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" name="Freeform 15">
                <a:extLst>
                  <a:ext uri="{FF2B5EF4-FFF2-40B4-BE49-F238E27FC236}">
                    <a16:creationId xmlns:a16="http://schemas.microsoft.com/office/drawing/2014/main" id="{A9BC86E2-B185-4D80-81B5-A8D387E67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" name="Line 16">
                <a:extLst>
                  <a:ext uri="{FF2B5EF4-FFF2-40B4-BE49-F238E27FC236}">
                    <a16:creationId xmlns:a16="http://schemas.microsoft.com/office/drawing/2014/main" id="{FA773F49-8CD0-46DC-B986-F2DB57BD72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" name="Freeform 17">
                <a:extLst>
                  <a:ext uri="{FF2B5EF4-FFF2-40B4-BE49-F238E27FC236}">
                    <a16:creationId xmlns:a16="http://schemas.microsoft.com/office/drawing/2014/main" id="{8C55A009-3401-4888-93C7-4ED51CBC64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" name="Freeform 18">
                <a:extLst>
                  <a:ext uri="{FF2B5EF4-FFF2-40B4-BE49-F238E27FC236}">
                    <a16:creationId xmlns:a16="http://schemas.microsoft.com/office/drawing/2014/main" id="{10B44829-5BB5-48C5-8492-699971FE7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4" name="Freeform 19">
                <a:extLst>
                  <a:ext uri="{FF2B5EF4-FFF2-40B4-BE49-F238E27FC236}">
                    <a16:creationId xmlns:a16="http://schemas.microsoft.com/office/drawing/2014/main" id="{30C1F9A0-4FA6-4F6F-B2D0-A1BBA41DF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" name="Freeform 20">
                <a:extLst>
                  <a:ext uri="{FF2B5EF4-FFF2-40B4-BE49-F238E27FC236}">
                    <a16:creationId xmlns:a16="http://schemas.microsoft.com/office/drawing/2014/main" id="{01BF274F-C7B8-44B4-A183-307D8619D2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" name="Rectangle 21">
                <a:extLst>
                  <a:ext uri="{FF2B5EF4-FFF2-40B4-BE49-F238E27FC236}">
                    <a16:creationId xmlns:a16="http://schemas.microsoft.com/office/drawing/2014/main" id="{037E8930-0F22-4558-9432-F18953E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" name="Freeform 22">
                <a:extLst>
                  <a:ext uri="{FF2B5EF4-FFF2-40B4-BE49-F238E27FC236}">
                    <a16:creationId xmlns:a16="http://schemas.microsoft.com/office/drawing/2014/main" id="{9AFC3429-FF29-47FF-A4A8-317A979DB9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" name="Freeform 23">
                <a:extLst>
                  <a:ext uri="{FF2B5EF4-FFF2-40B4-BE49-F238E27FC236}">
                    <a16:creationId xmlns:a16="http://schemas.microsoft.com/office/drawing/2014/main" id="{91D48543-2C05-4768-80B1-ECA6F88508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" name="Freeform 24">
                <a:extLst>
                  <a:ext uri="{FF2B5EF4-FFF2-40B4-BE49-F238E27FC236}">
                    <a16:creationId xmlns:a16="http://schemas.microsoft.com/office/drawing/2014/main" id="{3AC527CC-154C-4370-A25B-74AC5B4A6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" name="Freeform 25">
                <a:extLst>
                  <a:ext uri="{FF2B5EF4-FFF2-40B4-BE49-F238E27FC236}">
                    <a16:creationId xmlns:a16="http://schemas.microsoft.com/office/drawing/2014/main" id="{798B18F5-51C9-4E50-95C5-A850EF5398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" name="Freeform 26">
                <a:extLst>
                  <a:ext uri="{FF2B5EF4-FFF2-40B4-BE49-F238E27FC236}">
                    <a16:creationId xmlns:a16="http://schemas.microsoft.com/office/drawing/2014/main" id="{15B4CF27-638C-4979-B0FD-6263E1307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" name="Freeform 27">
                <a:extLst>
                  <a:ext uri="{FF2B5EF4-FFF2-40B4-BE49-F238E27FC236}">
                    <a16:creationId xmlns:a16="http://schemas.microsoft.com/office/drawing/2014/main" id="{236C6A22-48A2-4442-B82D-30DB498272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" name="Freeform 28">
                <a:extLst>
                  <a:ext uri="{FF2B5EF4-FFF2-40B4-BE49-F238E27FC236}">
                    <a16:creationId xmlns:a16="http://schemas.microsoft.com/office/drawing/2014/main" id="{1BB7BCE1-0D99-412E-ABA6-81412638E9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" name="Freeform 29">
                <a:extLst>
                  <a:ext uri="{FF2B5EF4-FFF2-40B4-BE49-F238E27FC236}">
                    <a16:creationId xmlns:a16="http://schemas.microsoft.com/office/drawing/2014/main" id="{C20E57E0-0912-44F2-93DA-75E4D13F3B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" name="Freeform 30">
                <a:extLst>
                  <a:ext uri="{FF2B5EF4-FFF2-40B4-BE49-F238E27FC236}">
                    <a16:creationId xmlns:a16="http://schemas.microsoft.com/office/drawing/2014/main" id="{DF059390-54ED-44F4-983F-92FF36AD9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" name="Freeform 31">
                <a:extLst>
                  <a:ext uri="{FF2B5EF4-FFF2-40B4-BE49-F238E27FC236}">
                    <a16:creationId xmlns:a16="http://schemas.microsoft.com/office/drawing/2014/main" id="{42D5E9ED-595D-443D-8CDC-D8FCD4021D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5" name="Group 144">
              <a:extLst>
                <a:ext uri="{FF2B5EF4-FFF2-40B4-BE49-F238E27FC236}">
                  <a16:creationId xmlns:a16="http://schemas.microsoft.com/office/drawing/2014/main" id="{DB14A457-C54A-4F1E-91FB-0FEE49877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6" name="Freeform 32">
                <a:extLst>
                  <a:ext uri="{FF2B5EF4-FFF2-40B4-BE49-F238E27FC236}">
                    <a16:creationId xmlns:a16="http://schemas.microsoft.com/office/drawing/2014/main" id="{791F3E2E-D393-464E-84B4-9B30D071AD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7" name="Freeform 33">
                <a:extLst>
                  <a:ext uri="{FF2B5EF4-FFF2-40B4-BE49-F238E27FC236}">
                    <a16:creationId xmlns:a16="http://schemas.microsoft.com/office/drawing/2014/main" id="{EBEEAD6F-6425-4F85-A8A8-4FF19A909B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8" name="Freeform 34">
                <a:extLst>
                  <a:ext uri="{FF2B5EF4-FFF2-40B4-BE49-F238E27FC236}">
                    <a16:creationId xmlns:a16="http://schemas.microsoft.com/office/drawing/2014/main" id="{8AACA44E-9D6C-4708-8D61-D767B6620B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9" name="Freeform 35">
                <a:extLst>
                  <a:ext uri="{FF2B5EF4-FFF2-40B4-BE49-F238E27FC236}">
                    <a16:creationId xmlns:a16="http://schemas.microsoft.com/office/drawing/2014/main" id="{B6E3525F-9937-463E-872C-8EB7C62D1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0" name="Freeform 36">
                <a:extLst>
                  <a:ext uri="{FF2B5EF4-FFF2-40B4-BE49-F238E27FC236}">
                    <a16:creationId xmlns:a16="http://schemas.microsoft.com/office/drawing/2014/main" id="{BE829B0B-C602-40F1-81D1-A55332343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1" name="Freeform 37">
                <a:extLst>
                  <a:ext uri="{FF2B5EF4-FFF2-40B4-BE49-F238E27FC236}">
                    <a16:creationId xmlns:a16="http://schemas.microsoft.com/office/drawing/2014/main" id="{92660531-24B5-4B97-A4A2-64686E235D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2" name="Freeform 38">
                <a:extLst>
                  <a:ext uri="{FF2B5EF4-FFF2-40B4-BE49-F238E27FC236}">
                    <a16:creationId xmlns:a16="http://schemas.microsoft.com/office/drawing/2014/main" id="{6242D0CE-6FFD-4D17-AC26-BD3E481195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3" name="Freeform 39">
                <a:extLst>
                  <a:ext uri="{FF2B5EF4-FFF2-40B4-BE49-F238E27FC236}">
                    <a16:creationId xmlns:a16="http://schemas.microsoft.com/office/drawing/2014/main" id="{61631F37-AF37-4DB9-8D98-A08586C766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4" name="Freeform 40">
                <a:extLst>
                  <a:ext uri="{FF2B5EF4-FFF2-40B4-BE49-F238E27FC236}">
                    <a16:creationId xmlns:a16="http://schemas.microsoft.com/office/drawing/2014/main" id="{2A2597FF-2F22-40BB-A7B3-19C4DFCFFA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" name="Rectangle 41">
                <a:extLst>
                  <a:ext uri="{FF2B5EF4-FFF2-40B4-BE49-F238E27FC236}">
                    <a16:creationId xmlns:a16="http://schemas.microsoft.com/office/drawing/2014/main" id="{DCC8773C-0113-4046-B222-C8F4080AF3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8" name="Picture 2">
            <a:extLst>
              <a:ext uri="{FF2B5EF4-FFF2-40B4-BE49-F238E27FC236}">
                <a16:creationId xmlns:a16="http://schemas.microsoft.com/office/drawing/2014/main" id="{1B17CCE2-CEEF-40CA-8C4D-0DC2DCA78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27467" y="618518"/>
            <a:ext cx="3560316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u="sng" spc="100" dirty="0">
                <a:solidFill>
                  <a:srgbClr val="FFFFFF"/>
                </a:solidFill>
              </a:rPr>
              <a:t>SWANSEA.ACCA </a:t>
            </a:r>
            <a:r>
              <a:rPr lang="en-US" sz="2000" b="1" u="sng" spc="100" dirty="0">
                <a:solidFill>
                  <a:srgbClr val="FFFFFF"/>
                </a:solidFill>
              </a:rPr>
              <a:t>Network Security Assessment</a:t>
            </a:r>
          </a:p>
        </p:txBody>
      </p:sp>
      <p:sp useBgFill="1">
        <p:nvSpPr>
          <p:cNvPr id="100" name="Round Diagonal Corner Rectangle 9">
            <a:extLst>
              <a:ext uri="{FF2B5EF4-FFF2-40B4-BE49-F238E27FC236}">
                <a16:creationId xmlns:a16="http://schemas.microsoft.com/office/drawing/2014/main" id="{66D4F5BA-1D71-49B2-8A7F-6B4EB94D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212" y="808057"/>
            <a:ext cx="3964782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ecurity Camera Sign">
            <a:extLst>
              <a:ext uri="{FF2B5EF4-FFF2-40B4-BE49-F238E27FC236}">
                <a16:creationId xmlns:a16="http://schemas.microsoft.com/office/drawing/2014/main" id="{AD77703F-2173-EACD-35D0-38DBD1EBD9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9241" y="1692688"/>
            <a:ext cx="3476687" cy="3476687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27467" y="2249487"/>
            <a:ext cx="3560316" cy="3541714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indent="-2286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i="1" dirty="0">
                <a:solidFill>
                  <a:srgbClr val="FFFFFF"/>
                </a:solidFill>
              </a:rPr>
              <a:t>Cybersecurity Vulnerability Assessment, Exploitation and Security Measures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b="1" dirty="0">
              <a:solidFill>
                <a:srgbClr val="FFFFFF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b="1" dirty="0">
              <a:solidFill>
                <a:srgbClr val="FFFFFF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Name: Ionut-Cristian Ispas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Student Number: 2325522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FFFFFF"/>
                </a:solidFill>
              </a:rPr>
              <a:t>Date: 17.03.2026    Time 14:00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5388DA2-1B30-AE7A-AEC8-59F70B2FD8DB}"/>
              </a:ext>
            </a:extLst>
          </p:cNvPr>
          <p:cNvSpPr txBox="1"/>
          <p:nvPr/>
        </p:nvSpPr>
        <p:spPr>
          <a:xfrm>
            <a:off x="2731674" y="461292"/>
            <a:ext cx="3680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/>
              <a:t>INTRODUCTION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3D357EB-2279-7361-195C-B1FB15E995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173877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CFD7FC1D-AD71-72EA-0983-A58EC8C75D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356352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079826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>
            <a:extLst>
              <a:ext uri="{FF2B5EF4-FFF2-40B4-BE49-F238E27FC236}">
                <a16:creationId xmlns:a16="http://schemas.microsoft.com/office/drawing/2014/main" id="{FD3BFD04-77D1-4FB5-A159-35084E2C6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30B85FB2-B686-4546-B01D-17A122BAC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715" y="0"/>
            <a:ext cx="9040414" cy="6858001"/>
            <a:chOff x="-14288" y="0"/>
            <a:chExt cx="12053888" cy="6858001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5CCB97F-DB3B-4939-ABF0-CEDED7249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39" name="Rectangle 5">
                <a:extLst>
                  <a:ext uri="{FF2B5EF4-FFF2-40B4-BE49-F238E27FC236}">
                    <a16:creationId xmlns:a16="http://schemas.microsoft.com/office/drawing/2014/main" id="{9DEDF1F5-B144-4E61-A93B-DF131E62CE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6">
                <a:extLst>
                  <a:ext uri="{FF2B5EF4-FFF2-40B4-BE49-F238E27FC236}">
                    <a16:creationId xmlns:a16="http://schemas.microsoft.com/office/drawing/2014/main" id="{AB937A00-7D28-489C-BF2D-85C9FE1330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7">
                <a:extLst>
                  <a:ext uri="{FF2B5EF4-FFF2-40B4-BE49-F238E27FC236}">
                    <a16:creationId xmlns:a16="http://schemas.microsoft.com/office/drawing/2014/main" id="{9B6FDA50-4B9D-47D9-8807-59651FD0D3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8">
                <a:extLst>
                  <a:ext uri="{FF2B5EF4-FFF2-40B4-BE49-F238E27FC236}">
                    <a16:creationId xmlns:a16="http://schemas.microsoft.com/office/drawing/2014/main" id="{BFBE3212-C518-48C0-A538-22E13450EE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9">
                <a:extLst>
                  <a:ext uri="{FF2B5EF4-FFF2-40B4-BE49-F238E27FC236}">
                    <a16:creationId xmlns:a16="http://schemas.microsoft.com/office/drawing/2014/main" id="{DB66EBCA-80AB-4133-A201-9F8134577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10">
                <a:extLst>
                  <a:ext uri="{FF2B5EF4-FFF2-40B4-BE49-F238E27FC236}">
                    <a16:creationId xmlns:a16="http://schemas.microsoft.com/office/drawing/2014/main" id="{BE2107C9-8602-4900-B4B4-D13611B68B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11">
                <a:extLst>
                  <a:ext uri="{FF2B5EF4-FFF2-40B4-BE49-F238E27FC236}">
                    <a16:creationId xmlns:a16="http://schemas.microsoft.com/office/drawing/2014/main" id="{24B5E7BF-E3D5-41ED-908A-569FA6DE45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12">
                <a:extLst>
                  <a:ext uri="{FF2B5EF4-FFF2-40B4-BE49-F238E27FC236}">
                    <a16:creationId xmlns:a16="http://schemas.microsoft.com/office/drawing/2014/main" id="{D270C773-B463-4311-BB4C-DC4C44FDA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13">
                <a:extLst>
                  <a:ext uri="{FF2B5EF4-FFF2-40B4-BE49-F238E27FC236}">
                    <a16:creationId xmlns:a16="http://schemas.microsoft.com/office/drawing/2014/main" id="{6BC18564-A239-4C4B-B7D5-4A3769CE3D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14">
                <a:extLst>
                  <a:ext uri="{FF2B5EF4-FFF2-40B4-BE49-F238E27FC236}">
                    <a16:creationId xmlns:a16="http://schemas.microsoft.com/office/drawing/2014/main" id="{3D9A7A0F-04F5-4EF6-B884-50AE0610F1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15">
                <a:extLst>
                  <a:ext uri="{FF2B5EF4-FFF2-40B4-BE49-F238E27FC236}">
                    <a16:creationId xmlns:a16="http://schemas.microsoft.com/office/drawing/2014/main" id="{7E0D4876-341D-4983-815A-4AEDD46F6F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Line 16">
                <a:extLst>
                  <a:ext uri="{FF2B5EF4-FFF2-40B4-BE49-F238E27FC236}">
                    <a16:creationId xmlns:a16="http://schemas.microsoft.com/office/drawing/2014/main" id="{5BEF60E7-344C-49D0-8748-3A3A37BD3F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Freeform 17">
                <a:extLst>
                  <a:ext uri="{FF2B5EF4-FFF2-40B4-BE49-F238E27FC236}">
                    <a16:creationId xmlns:a16="http://schemas.microsoft.com/office/drawing/2014/main" id="{FB606D79-EB93-49B4-9387-4302CC9F3E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Freeform 18">
                <a:extLst>
                  <a:ext uri="{FF2B5EF4-FFF2-40B4-BE49-F238E27FC236}">
                    <a16:creationId xmlns:a16="http://schemas.microsoft.com/office/drawing/2014/main" id="{BF49C646-5DA1-4717-B05F-99AB8E046E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Freeform 19">
                <a:extLst>
                  <a:ext uri="{FF2B5EF4-FFF2-40B4-BE49-F238E27FC236}">
                    <a16:creationId xmlns:a16="http://schemas.microsoft.com/office/drawing/2014/main" id="{ADE02A67-7AE8-4FC3-B101-230871F1DF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" name="Freeform 20">
                <a:extLst>
                  <a:ext uri="{FF2B5EF4-FFF2-40B4-BE49-F238E27FC236}">
                    <a16:creationId xmlns:a16="http://schemas.microsoft.com/office/drawing/2014/main" id="{72BAD5DE-952F-4D28-96DE-61ECA1FFE2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Rectangle 21">
                <a:extLst>
                  <a:ext uri="{FF2B5EF4-FFF2-40B4-BE49-F238E27FC236}">
                    <a16:creationId xmlns:a16="http://schemas.microsoft.com/office/drawing/2014/main" id="{51BB8E4C-85FF-4480-A425-F9C672FCD7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" name="Freeform 22">
                <a:extLst>
                  <a:ext uri="{FF2B5EF4-FFF2-40B4-BE49-F238E27FC236}">
                    <a16:creationId xmlns:a16="http://schemas.microsoft.com/office/drawing/2014/main" id="{3E649AA8-8534-4C24-BA83-9C0F4D9C09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" name="Freeform 23">
                <a:extLst>
                  <a:ext uri="{FF2B5EF4-FFF2-40B4-BE49-F238E27FC236}">
                    <a16:creationId xmlns:a16="http://schemas.microsoft.com/office/drawing/2014/main" id="{3A3C2D0A-7FF6-4F97-99B9-973E5E8381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" name="Freeform 24">
                <a:extLst>
                  <a:ext uri="{FF2B5EF4-FFF2-40B4-BE49-F238E27FC236}">
                    <a16:creationId xmlns:a16="http://schemas.microsoft.com/office/drawing/2014/main" id="{1D33A404-96DB-40D1-A361-5C09D2FF75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" name="Freeform 25">
                <a:extLst>
                  <a:ext uri="{FF2B5EF4-FFF2-40B4-BE49-F238E27FC236}">
                    <a16:creationId xmlns:a16="http://schemas.microsoft.com/office/drawing/2014/main" id="{B67A8029-EDD8-46B3-A24F-3484B84ADA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" name="Freeform 26">
                <a:extLst>
                  <a:ext uri="{FF2B5EF4-FFF2-40B4-BE49-F238E27FC236}">
                    <a16:creationId xmlns:a16="http://schemas.microsoft.com/office/drawing/2014/main" id="{2C111128-EAC0-4125-BEAF-48D4861BE2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" name="Freeform 27">
                <a:extLst>
                  <a:ext uri="{FF2B5EF4-FFF2-40B4-BE49-F238E27FC236}">
                    <a16:creationId xmlns:a16="http://schemas.microsoft.com/office/drawing/2014/main" id="{90EF503E-0E60-484F-8786-498B52448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" name="Freeform 28">
                <a:extLst>
                  <a:ext uri="{FF2B5EF4-FFF2-40B4-BE49-F238E27FC236}">
                    <a16:creationId xmlns:a16="http://schemas.microsoft.com/office/drawing/2014/main" id="{BAEB64C1-8AA2-4861-8AFD-01864EF238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" name="Freeform 29">
                <a:extLst>
                  <a:ext uri="{FF2B5EF4-FFF2-40B4-BE49-F238E27FC236}">
                    <a16:creationId xmlns:a16="http://schemas.microsoft.com/office/drawing/2014/main" id="{7B868A5A-03B3-474C-AB72-31AB04835E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" name="Freeform 30">
                <a:extLst>
                  <a:ext uri="{FF2B5EF4-FFF2-40B4-BE49-F238E27FC236}">
                    <a16:creationId xmlns:a16="http://schemas.microsoft.com/office/drawing/2014/main" id="{C09ACD48-1E0F-4BCB-9028-0B79C43DE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" name="Freeform 31">
                <a:extLst>
                  <a:ext uri="{FF2B5EF4-FFF2-40B4-BE49-F238E27FC236}">
                    <a16:creationId xmlns:a16="http://schemas.microsoft.com/office/drawing/2014/main" id="{B5D4FF3D-341E-4DFE-B4CD-9916246F5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3E7B0719-8F32-457D-83EB-E0A00622B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9" name="Freeform 32">
                <a:extLst>
                  <a:ext uri="{FF2B5EF4-FFF2-40B4-BE49-F238E27FC236}">
                    <a16:creationId xmlns:a16="http://schemas.microsoft.com/office/drawing/2014/main" id="{E056FF60-EFE3-4685-95A1-AEDB7F5626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33">
                <a:extLst>
                  <a:ext uri="{FF2B5EF4-FFF2-40B4-BE49-F238E27FC236}">
                    <a16:creationId xmlns:a16="http://schemas.microsoft.com/office/drawing/2014/main" id="{5E9EA8FB-5CA0-4030-853C-54B4993049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34">
                <a:extLst>
                  <a:ext uri="{FF2B5EF4-FFF2-40B4-BE49-F238E27FC236}">
                    <a16:creationId xmlns:a16="http://schemas.microsoft.com/office/drawing/2014/main" id="{387B387A-44A6-42A0-BACA-71AC19FCA0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35">
                <a:extLst>
                  <a:ext uri="{FF2B5EF4-FFF2-40B4-BE49-F238E27FC236}">
                    <a16:creationId xmlns:a16="http://schemas.microsoft.com/office/drawing/2014/main" id="{4424F11E-20C0-4CFE-BE79-CDE4469FED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36">
                <a:extLst>
                  <a:ext uri="{FF2B5EF4-FFF2-40B4-BE49-F238E27FC236}">
                    <a16:creationId xmlns:a16="http://schemas.microsoft.com/office/drawing/2014/main" id="{7BEDF974-EB25-4769-BDD6-F16430FF2C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37">
                <a:extLst>
                  <a:ext uri="{FF2B5EF4-FFF2-40B4-BE49-F238E27FC236}">
                    <a16:creationId xmlns:a16="http://schemas.microsoft.com/office/drawing/2014/main" id="{7AD36026-D842-4FF4-905B-CEA8481F55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38">
                <a:extLst>
                  <a:ext uri="{FF2B5EF4-FFF2-40B4-BE49-F238E27FC236}">
                    <a16:creationId xmlns:a16="http://schemas.microsoft.com/office/drawing/2014/main" id="{5EBAAB58-B39B-410E-97BA-4D33B0A9C0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39">
                <a:extLst>
                  <a:ext uri="{FF2B5EF4-FFF2-40B4-BE49-F238E27FC236}">
                    <a16:creationId xmlns:a16="http://schemas.microsoft.com/office/drawing/2014/main" id="{57F900A9-A201-4C4D-9229-14F784AECE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40">
                <a:extLst>
                  <a:ext uri="{FF2B5EF4-FFF2-40B4-BE49-F238E27FC236}">
                    <a16:creationId xmlns:a16="http://schemas.microsoft.com/office/drawing/2014/main" id="{EFF4B280-5D63-4917-8757-8088E70BA2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Rectangle 41">
                <a:extLst>
                  <a:ext uri="{FF2B5EF4-FFF2-40B4-BE49-F238E27FC236}">
                    <a16:creationId xmlns:a16="http://schemas.microsoft.com/office/drawing/2014/main" id="{9CD67EA3-2BB1-4AE4-AFF9-BE18B6161B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7151" y="645506"/>
            <a:ext cx="5358242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 dirty="0"/>
              <a:t>Kali Linux Setup &amp; Network Connectivity</a:t>
            </a:r>
          </a:p>
        </p:txBody>
      </p:sp>
      <p:sp>
        <p:nvSpPr>
          <p:cNvPr id="67" name="Round Diagonal Corner Rectangle 6">
            <a:extLst>
              <a:ext uri="{FF2B5EF4-FFF2-40B4-BE49-F238E27FC236}">
                <a16:creationId xmlns:a16="http://schemas.microsoft.com/office/drawing/2014/main" id="{C169E84F-4748-4D61-A105-357962627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934" y="808057"/>
            <a:ext cx="2866072" cy="5234394"/>
          </a:xfrm>
          <a:prstGeom prst="round2DiagRect">
            <a:avLst>
              <a:gd name="adj1" fmla="val 11323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reenshot 2026-03-16 09331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962" y="1093788"/>
            <a:ext cx="2383979" cy="2298820"/>
          </a:xfrm>
          <a:prstGeom prst="rect">
            <a:avLst/>
          </a:prstGeom>
        </p:spPr>
      </p:pic>
      <p:pic>
        <p:nvPicPr>
          <p:cNvPr id="5" name="Picture 4" descr="Screenshot 2026-03-16 103523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954" y="3564077"/>
            <a:ext cx="2383978" cy="224121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68096" y="2286000"/>
            <a:ext cx="3492177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 </a:t>
            </a: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5194D963-1582-84F8-31A5-E95328DEBF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5768734"/>
              </p:ext>
            </p:extLst>
          </p:nvPr>
        </p:nvGraphicFramePr>
        <p:xfrm>
          <a:off x="3846482" y="2249487"/>
          <a:ext cx="4641301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109" y="361149"/>
            <a:ext cx="4698997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 dirty="0">
                <a:cs typeface="Arial" panose="020B0604020202020204" pitchFamily="34" charset="0"/>
              </a:rPr>
              <a:t>Information Gathering (Reconnaissance)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2286000"/>
            <a:ext cx="3492177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6FF53F6C-CC8C-BBA6-916D-CBACAE7865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3127969"/>
              </p:ext>
            </p:extLst>
          </p:nvPr>
        </p:nvGraphicFramePr>
        <p:xfrm>
          <a:off x="647446" y="2566239"/>
          <a:ext cx="3151046" cy="307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F4A90185-A9A5-C862-8AC3-608455CAC7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8466259"/>
              </p:ext>
            </p:extLst>
          </p:nvPr>
        </p:nvGraphicFramePr>
        <p:xfrm>
          <a:off x="539029" y="2065782"/>
          <a:ext cx="4019550" cy="30683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CCE00ED5-2096-987B-1F47-E1009B0A06FE}"/>
              </a:ext>
            </a:extLst>
          </p:cNvPr>
          <p:cNvSpPr/>
          <p:nvPr/>
        </p:nvSpPr>
        <p:spPr>
          <a:xfrm>
            <a:off x="5054107" y="361148"/>
            <a:ext cx="3442447" cy="54635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C7BDAF8-72FB-E4C1-4C8E-BE0F3A84FE6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424949" y="646032"/>
            <a:ext cx="2700762" cy="238063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49B2B74-8F2D-92F1-3224-4AE219C99FF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24949" y="3092937"/>
            <a:ext cx="2700762" cy="254586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354918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i="1" dirty="0"/>
              <a:t>Vulnerability Identification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2286000"/>
            <a:ext cx="3492177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2ED245D-6F22-22CD-5480-A317F46C8402}"/>
              </a:ext>
            </a:extLst>
          </p:cNvPr>
          <p:cNvSpPr/>
          <p:nvPr/>
        </p:nvSpPr>
        <p:spPr>
          <a:xfrm>
            <a:off x="4618061" y="143435"/>
            <a:ext cx="4409398" cy="66259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7" name="Diagram 26">
            <a:extLst>
              <a:ext uri="{FF2B5EF4-FFF2-40B4-BE49-F238E27FC236}">
                <a16:creationId xmlns:a16="http://schemas.microsoft.com/office/drawing/2014/main" id="{1BF3CA9C-8644-7340-1709-486B23B21A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2969854"/>
              </p:ext>
            </p:extLst>
          </p:nvPr>
        </p:nvGraphicFramePr>
        <p:xfrm>
          <a:off x="275569" y="2286965"/>
          <a:ext cx="4477230" cy="2922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40A1C472-F2AC-4EAF-68A4-AF824DDAEE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9818" y="737191"/>
            <a:ext cx="3729953" cy="26163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B82DD57-9A2B-1DA4-8240-454EFEA7EF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0987" y="3718636"/>
            <a:ext cx="3729953" cy="273178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112298"/>
            <a:ext cx="7996337" cy="149961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200" b="1" i="1" dirty="0">
                <a:solidFill>
                  <a:srgbClr val="FFFFFF"/>
                </a:solidFill>
              </a:rPr>
              <a:t>Exploitation &amp; Post‑Exploitation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8096" y="2286000"/>
            <a:ext cx="2843784" cy="393192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166B4CE-9302-0E01-CAEF-7C88FC821D6D}"/>
              </a:ext>
            </a:extLst>
          </p:cNvPr>
          <p:cNvSpPr/>
          <p:nvPr/>
        </p:nvSpPr>
        <p:spPr>
          <a:xfrm>
            <a:off x="4482664" y="1730188"/>
            <a:ext cx="4472763" cy="339762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56AEE38-2FDA-C84A-CF51-26D69C0B46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659" y="1960282"/>
            <a:ext cx="4090771" cy="2980313"/>
          </a:xfrm>
          <a:prstGeom prst="rect">
            <a:avLst/>
          </a:prstGeom>
        </p:spPr>
      </p:pic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4901F558-AF56-26AD-A55E-5E05DBB2AB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9229701"/>
              </p:ext>
            </p:extLst>
          </p:nvPr>
        </p:nvGraphicFramePr>
        <p:xfrm>
          <a:off x="575267" y="1960282"/>
          <a:ext cx="3771091" cy="403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3659" y="98564"/>
            <a:ext cx="8153470" cy="147857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/>
              <a:t>Recommended Security Measures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622DC6-DCDE-1775-4A15-1B77157EA0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259285"/>
              </p:ext>
            </p:extLst>
          </p:nvPr>
        </p:nvGraphicFramePr>
        <p:xfrm>
          <a:off x="721517" y="909589"/>
          <a:ext cx="7983211" cy="48816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84B18-1545-19D5-E360-D179CD1F1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343" y="278512"/>
            <a:ext cx="3231845" cy="1478570"/>
          </a:xfrm>
        </p:spPr>
        <p:txBody>
          <a:bodyPr>
            <a:normAutofit/>
          </a:bodyPr>
          <a:lstStyle/>
          <a:p>
            <a:r>
              <a:rPr lang="en-GB" sz="3200" b="1" i="1" dirty="0"/>
              <a:t>conclusion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8C19109-C4C8-9B4E-AADA-4670D5BE8B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8936029"/>
              </p:ext>
            </p:extLst>
          </p:nvPr>
        </p:nvGraphicFramePr>
        <p:xfrm>
          <a:off x="943501" y="1757082"/>
          <a:ext cx="7447464" cy="4527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5017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279C5165-3EFC-E1A4-4C0A-F39397E72FF2}"/>
              </a:ext>
            </a:extLst>
          </p:cNvPr>
          <p:cNvSpPr txBox="1"/>
          <p:nvPr/>
        </p:nvSpPr>
        <p:spPr>
          <a:xfrm>
            <a:off x="842682" y="582705"/>
            <a:ext cx="8301318" cy="627529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3200" b="1" i="1" dirty="0"/>
              <a:t>References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Lyon, G.F., 2023. Nmap Network Scanning: The Official Nmap Project Guide to Network Discovery and Security Scanning. Available at: https://nmap.org/book/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Kali Linux, 2024. Kali Linux Documentation. Available at: https://www.kali.org/docs/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Rapid7, 2024. Metasploit Framework Documentation. Available at: https://docs.metasploit.com/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NIST, 2018. Framework for Improving Critical Infrastructure Cybersecurity. Available at: https://www.nist.gov/cyberframework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Microsoft, 2024. Windows Server Security Best Practices. Available at: https://learn.microsoft.com/security (Accessed: 16 March 2026).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OWASP, 2023. OWASP Top 10 Web Application Security Risks. Available at: https://owasp.org/www-project-top-ten/ (Accessed: 16 March 2026).</a:t>
            </a:r>
          </a:p>
        </p:txBody>
      </p:sp>
    </p:spTree>
    <p:extLst>
      <p:ext uri="{BB962C8B-B14F-4D97-AF65-F5344CB8AC3E}">
        <p14:creationId xmlns:p14="http://schemas.microsoft.com/office/powerpoint/2010/main" val="3345394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251</TotalTime>
  <Words>1274</Words>
  <Application>Microsoft Office PowerPoint</Application>
  <PresentationFormat>On-screen Show (4:3)</PresentationFormat>
  <Paragraphs>87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Arial</vt:lpstr>
      <vt:lpstr>Circuit</vt:lpstr>
      <vt:lpstr>SWANSEA.ACCA Network Security Assessment</vt:lpstr>
      <vt:lpstr>PowerPoint Presentation</vt:lpstr>
      <vt:lpstr>Kali Linux Setup &amp; Network Connectivity</vt:lpstr>
      <vt:lpstr>Information Gathering (Reconnaissance)</vt:lpstr>
      <vt:lpstr>Vulnerability Identification</vt:lpstr>
      <vt:lpstr>Exploitation &amp; Post‑Exploitation</vt:lpstr>
      <vt:lpstr>Recommended Security Measures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Ionut-Cristian Ispas (2325522)</cp:lastModifiedBy>
  <cp:revision>8</cp:revision>
  <dcterms:created xsi:type="dcterms:W3CDTF">2013-01-27T09:14:16Z</dcterms:created>
  <dcterms:modified xsi:type="dcterms:W3CDTF">2026-03-16T21:03:27Z</dcterms:modified>
  <cp:category/>
</cp:coreProperties>
</file>