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1" r:id="rId5"/>
    <p:sldId id="260" r:id="rId6"/>
    <p:sldId id="265" r:id="rId7"/>
    <p:sldId id="263" r:id="rId8"/>
    <p:sldId id="262" r:id="rId9"/>
    <p:sldId id="264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642"/>
    <p:restoredTop sz="94676"/>
  </p:normalViewPr>
  <p:slideViewPr>
    <p:cSldViewPr snapToGrid="0" snapToObjects="1">
      <p:cViewPr>
        <p:scale>
          <a:sx n="57" d="100"/>
          <a:sy n="57" d="100"/>
        </p:scale>
        <p:origin x="1216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8E5D9-185F-9D44-840D-01E641B540EE}" type="datetimeFigureOut">
              <a:rPr lang="en-US" smtClean="0"/>
              <a:t>1/21/19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22105-BC75-DB45-8BE5-3E06939097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85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72DE899C-27D3-8A49-BEB0-E35F8E0969C9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3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061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19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285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9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199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37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616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29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64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78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33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94FF5-0328-1641-A623-CF9449B68DEF}" type="datetimeFigureOut">
              <a:rPr lang="en-US" smtClean="0"/>
              <a:t>1/21/19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0335B-2582-684C-B54D-F028013366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254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hyperlink" Target="https://iifwales.com/" TargetMode="External"/><Relationship Id="rId5" Type="http://schemas.openxmlformats.org/officeDocument/2006/relationships/hyperlink" Target="http://www.familiesandschoolstogether.com/region/Wales" TargetMode="External"/><Relationship Id="rId6" Type="http://schemas.openxmlformats.org/officeDocument/2006/relationships/hyperlink" Target="http://learning.gov.wales/docs/learningwales/publications/140512-what-really-works-en.pdf" TargetMode="External"/><Relationship Id="rId7" Type="http://schemas.openxmlformats.org/officeDocument/2006/relationships/image" Target="../media/image4.tiff"/><Relationship Id="rId8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news/sitenews/sutton-trust-toolkit-pupil-deprivation-grant/?lang=en" TargetMode="External"/><Relationship Id="rId4" Type="http://schemas.openxmlformats.org/officeDocument/2006/relationships/hyperlink" Target="http://www.pembrokedockcommunityschool.co.uk/visible-learning-6/" TargetMode="External"/><Relationship Id="rId5" Type="http://schemas.openxmlformats.org/officeDocument/2006/relationships/hyperlink" Target="https://twitter.com/hashtag/feedforward?src=hash" TargetMode="External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OxmtszMujY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4" Type="http://schemas.openxmlformats.org/officeDocument/2006/relationships/image" Target="../media/image1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4" Type="http://schemas.openxmlformats.org/officeDocument/2006/relationships/image" Target="../media/image10.tiff"/><Relationship Id="rId5" Type="http://schemas.openxmlformats.org/officeDocument/2006/relationships/hyperlink" Target="https://visible-learning.org/hattie-ranking-influences-effect-sizes-learning-achievement/" TargetMode="External"/><Relationship Id="rId6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hyperlink" Target="http://www.pembrokedockcommunityschool.co.uk/visible-learning-6/" TargetMode="External"/><Relationship Id="rId5" Type="http://schemas.openxmlformats.org/officeDocument/2006/relationships/image" Target="../media/image1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4" Type="http://schemas.openxmlformats.org/officeDocument/2006/relationships/hyperlink" Target="https://educationendowmentfoundation.org.uk/evidence-summaries/teaching-learning-toolkit" TargetMode="External"/><Relationship Id="rId5" Type="http://schemas.openxmlformats.org/officeDocument/2006/relationships/image" Target="../media/image17.png"/><Relationship Id="rId6" Type="http://schemas.openxmlformats.org/officeDocument/2006/relationships/image" Target="../media/image18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ffteducationdatalab.org.uk/2018/12/ks2-performance-tables-2018-the-disadvantage-gap-attainment-by-ethnicity-and-the-impact-of-capping-extreme-progress-score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era.ac.uk/wp-content/uploads/2018/07/A-baseline-without-basis_BERA-report_July2018.pdf?noredirect=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4" Type="http://schemas.openxmlformats.org/officeDocument/2006/relationships/image" Target="../media/image23.tiff"/><Relationship Id="rId5" Type="http://schemas.openxmlformats.org/officeDocument/2006/relationships/image" Target="../media/image5.tiff"/><Relationship Id="rId6" Type="http://schemas.openxmlformats.org/officeDocument/2006/relationships/image" Target="../media/image2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teachers-guide-to-school-self-evaluation/?skip=1&amp;lang=cy" TargetMode="External"/><Relationship Id="rId4" Type="http://schemas.openxmlformats.org/officeDocument/2006/relationships/image" Target="../media/image25.tiff"/><Relationship Id="rId5" Type="http://schemas.openxmlformats.org/officeDocument/2006/relationships/image" Target="../media/image26.tiff"/><Relationship Id="rId6" Type="http://schemas.openxmlformats.org/officeDocument/2006/relationships/hyperlink" Target="https://www.lambeth.gov.uk/rsu/sites/lambeth.gov.uk.rsu/files/Using_Data_to_Raise_Achievement-Good_Practice_in_Schools_2013.pdf" TargetMode="External"/><Relationship Id="rId7" Type="http://schemas.openxmlformats.org/officeDocument/2006/relationships/hyperlink" Target="https://research.acer.edu.au/cgi/viewcontent.cgi?article=1004&amp;context=aer" TargetMode="External"/><Relationship Id="rId8" Type="http://schemas.openxmlformats.org/officeDocument/2006/relationships/hyperlink" Target="http://data.estyn.gov.wales/" TargetMode="External"/><Relationship Id="rId9" Type="http://schemas.openxmlformats.org/officeDocument/2006/relationships/hyperlink" Target="https://www.estyn.gov.wales/thematic-reports/moderation-teacher-assessment-key-stage-2-and-key-stage-3-review-accuracy-and-0" TargetMode="External"/><Relationship Id="rId10" Type="http://schemas.openxmlformats.org/officeDocument/2006/relationships/image" Target="../media/image27.tiff"/><Relationship Id="rId11" Type="http://schemas.openxmlformats.org/officeDocument/2006/relationships/image" Target="../media/image28.tiff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learning.gov.wales/resources/browse-all/teachers-guide-to-school-self-evaluation/?lang=en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tiff"/><Relationship Id="rId3" Type="http://schemas.openxmlformats.org/officeDocument/2006/relationships/image" Target="../media/image30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651"/>
            <a:ext cx="12192000" cy="72718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0849" y="1485618"/>
            <a:ext cx="9144000" cy="1332738"/>
          </a:xfrm>
        </p:spPr>
        <p:txBody>
          <a:bodyPr/>
          <a:lstStyle/>
          <a:p>
            <a:r>
              <a:rPr lang="en-US" b="1" dirty="0" smtClean="0">
                <a:solidFill>
                  <a:srgbClr val="7030A0"/>
                </a:solidFill>
              </a:rPr>
              <a:t>ECAD6002/C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0849" y="6652850"/>
            <a:ext cx="9144000" cy="41029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Mathew </a:t>
            </a:r>
            <a:r>
              <a:rPr lang="en-US" dirty="0" smtClean="0"/>
              <a:t>Jones, Nanna Ryder, </a:t>
            </a:r>
            <a:r>
              <a:rPr lang="en-US" dirty="0" err="1" smtClean="0"/>
              <a:t>Alun</a:t>
            </a:r>
            <a:r>
              <a:rPr lang="en-US" dirty="0" smtClean="0"/>
              <a:t> Thomas a Glenn Evans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320602" y="2495190"/>
            <a:ext cx="74209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Beth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sydd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gwneud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</a:rPr>
              <a:t>gwahaniaeth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pPr algn="ctr"/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What makes the difference?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298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304800"/>
            <a:ext cx="8229600" cy="1143000"/>
          </a:xfrm>
        </p:spPr>
        <p:txBody>
          <a:bodyPr/>
          <a:lstStyle/>
          <a:p>
            <a:r>
              <a:rPr lang="en-US" dirty="0" smtClean="0"/>
              <a:t>Task - </a:t>
            </a:r>
            <a:r>
              <a:rPr lang="en-US" dirty="0" err="1" smtClean="0"/>
              <a:t>Tasg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89304" y="11226800"/>
            <a:ext cx="15083996" cy="150839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7600" y="838200"/>
            <a:ext cx="7823200" cy="56388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1200" y="1219201"/>
            <a:ext cx="3149600" cy="15033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>
                <a:solidFill>
                  <a:schemeClr val="bg1"/>
                </a:solidFill>
              </a:rPr>
              <a:t>INVESTORS IN FAMILIES – WALES</a:t>
            </a:r>
          </a:p>
          <a:p>
            <a:pPr>
              <a:buNone/>
            </a:pPr>
            <a:r>
              <a:rPr lang="en-US" u="sng" dirty="0" smtClean="0">
                <a:hlinkClick r:id="rId4"/>
              </a:rPr>
              <a:t>https://iifwales.com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387600" y="838201"/>
            <a:ext cx="29661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FFFFFF"/>
                </a:solidFill>
              </a:rPr>
              <a:t>FAST project</a:t>
            </a:r>
          </a:p>
          <a:p>
            <a:r>
              <a:rPr lang="en-US" dirty="0"/>
              <a:t> </a:t>
            </a:r>
          </a:p>
          <a:p>
            <a:r>
              <a:rPr lang="en-US" u="sng" dirty="0">
                <a:hlinkClick r:id="rId5"/>
              </a:rPr>
              <a:t>http://www.familiesandschoolstogether.com/region/Wales</a:t>
            </a:r>
            <a:endParaRPr lang="en-US" dirty="0"/>
          </a:p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7743316" y="4922673"/>
            <a:ext cx="2337663" cy="147732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u="sng" dirty="0"/>
              <a:t>http://</a:t>
            </a:r>
            <a:r>
              <a:rPr lang="en-US" u="sng" dirty="0" err="1"/>
              <a:t>www.childreninwales.org.uk</a:t>
            </a:r>
            <a:r>
              <a:rPr lang="en-US" u="sng" dirty="0"/>
              <a:t>/our-work/poverty/end-child-poverty-network-</a:t>
            </a:r>
            <a:r>
              <a:rPr lang="en-US" u="sng" dirty="0" err="1"/>
              <a:t>cymru</a:t>
            </a:r>
            <a:r>
              <a:rPr lang="en-US" u="sng" dirty="0"/>
              <a:t>/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489200" y="4340929"/>
            <a:ext cx="338102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800" dirty="0">
                <a:solidFill>
                  <a:srgbClr val="FFFFFF"/>
                </a:solidFill>
              </a:rPr>
              <a:t>PDG- GDD</a:t>
            </a:r>
          </a:p>
          <a:p>
            <a:r>
              <a:rPr lang="en-US" dirty="0"/>
              <a:t> </a:t>
            </a:r>
          </a:p>
          <a:p>
            <a:r>
              <a:rPr lang="en-US" u="sng" dirty="0">
                <a:hlinkClick r:id="rId6"/>
              </a:rPr>
              <a:t>http://learning.gov.wales/docs/learningwales/publications/140512-what-really-works-en.pdf</a:t>
            </a:r>
            <a:endParaRPr lang="en-US" dirty="0"/>
          </a:p>
          <a:p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4586" y="4022126"/>
            <a:ext cx="862829" cy="8666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488" y="361554"/>
            <a:ext cx="2268071" cy="219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00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800" dirty="0"/>
              <a:t>Beth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gweithio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ôl</a:t>
            </a:r>
            <a:r>
              <a:rPr lang="en-GB" sz="2800" dirty="0"/>
              <a:t> y </a:t>
            </a:r>
            <a:r>
              <a:rPr lang="en-GB" sz="2800" dirty="0" err="1"/>
              <a:t>dystiolaeth</a:t>
            </a:r>
            <a:r>
              <a:rPr lang="en-GB" sz="2800" dirty="0"/>
              <a:t>?</a:t>
            </a:r>
            <a:br>
              <a:rPr lang="en-GB" sz="2800" dirty="0"/>
            </a:br>
            <a:r>
              <a:rPr lang="en-GB" sz="2800" dirty="0"/>
              <a:t>What has been proved to work? </a:t>
            </a:r>
            <a:r>
              <a:rPr lang="en-GB" sz="1200" dirty="0"/>
              <a:t>(WG, 2014) </a:t>
            </a:r>
          </a:p>
        </p:txBody>
      </p:sp>
      <p:sp>
        <p:nvSpPr>
          <p:cNvPr id="20482" name="Content Placeholder 1"/>
          <p:cNvSpPr>
            <a:spLocks noGrp="1"/>
          </p:cNvSpPr>
          <p:nvPr>
            <p:ph sz="quarter" idx="2"/>
          </p:nvPr>
        </p:nvSpPr>
        <p:spPr>
          <a:xfrm>
            <a:off x="839788" y="1690688"/>
            <a:ext cx="4040187" cy="3941762"/>
          </a:xfrm>
        </p:spPr>
        <p:txBody>
          <a:bodyPr>
            <a:normAutofit fontScale="25000" lnSpcReduction="20000"/>
          </a:bodyPr>
          <a:lstStyle/>
          <a:p>
            <a:pPr>
              <a:buFont typeface="Wingdings 3" pitchFamily="-110" charset="2"/>
              <a:buChar char="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Hyfforddi</a:t>
            </a:r>
            <a:r>
              <a:rPr lang="en-GB" altLang="en-US" sz="11200" dirty="0" smtClean="0">
                <a:ea typeface="ＭＳ Ｐゴシック" pitchFamily="-110" charset="-128"/>
              </a:rPr>
              <a:t> staff </a:t>
            </a:r>
            <a:r>
              <a:rPr lang="en-GB" altLang="en-US" sz="11200" dirty="0" err="1" smtClean="0">
                <a:ea typeface="ＭＳ Ｐゴシック" pitchFamily="-110" charset="-128"/>
              </a:rPr>
              <a:t>yn</a:t>
            </a:r>
            <a:r>
              <a:rPr lang="en-GB" altLang="en-US" sz="11200" dirty="0" smtClean="0">
                <a:ea typeface="ＭＳ Ｐゴシック" pitchFamily="-110" charset="-128"/>
              </a:rPr>
              <a:t>:</a:t>
            </a: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Rhaglenni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ymyrraeth</a:t>
            </a:r>
            <a:r>
              <a:rPr lang="en-GB" altLang="en-US" sz="11200" dirty="0" smtClean="0">
                <a:ea typeface="ＭＳ Ｐゴシック" pitchFamily="-110" charset="-128"/>
              </a:rPr>
              <a:t> Sutton Trust (</a:t>
            </a:r>
            <a:r>
              <a:rPr lang="en-GB" altLang="en-US" sz="11200" dirty="0" err="1" smtClean="0">
                <a:ea typeface="ＭＳ Ｐゴシック" pitchFamily="-110" charset="-128"/>
              </a:rPr>
              <a:t>athrawon</a:t>
            </a:r>
            <a:r>
              <a:rPr lang="en-GB" altLang="en-US" sz="11200" dirty="0" smtClean="0">
                <a:ea typeface="ＭＳ Ｐゴシック" pitchFamily="-110" charset="-128"/>
              </a:rPr>
              <a:t> a </a:t>
            </a:r>
            <a:r>
              <a:rPr lang="en-GB" altLang="en-US" sz="11200" dirty="0" err="1" smtClean="0">
                <a:ea typeface="ＭＳ Ｐゴシック" pitchFamily="-110" charset="-128"/>
              </a:rPr>
              <a:t>Cynorthwywyr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dosbarth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yn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gweithio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gyda’i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gilydd</a:t>
            </a:r>
            <a:r>
              <a:rPr lang="en-GB" altLang="en-US" sz="11200" dirty="0" smtClean="0">
                <a:ea typeface="ＭＳ Ｐゴシック" pitchFamily="-110" charset="-128"/>
              </a:rPr>
              <a:t>)</a:t>
            </a:r>
          </a:p>
          <a:p>
            <a:pPr marL="566737" indent="-45720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Dysgu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Gweledol</a:t>
            </a:r>
            <a:r>
              <a:rPr lang="en-GB" altLang="en-US" sz="11200" dirty="0" smtClean="0">
                <a:ea typeface="ＭＳ Ｐゴシック" pitchFamily="-110" charset="-128"/>
              </a:rPr>
              <a:t> (Hattie, 2012)</a:t>
            </a:r>
          </a:p>
          <a:p>
            <a:pPr marL="566737" indent="-457200">
              <a:buFont typeface="+mj-lt"/>
              <a:buAutoNum type="arabicPeriod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Adborth</a:t>
            </a:r>
            <a:r>
              <a:rPr lang="en-GB" altLang="en-US" sz="11200" dirty="0" smtClean="0">
                <a:ea typeface="ＭＳ Ｐゴシック" pitchFamily="-110" charset="-128"/>
              </a:rPr>
              <a:t>/</a:t>
            </a:r>
            <a:r>
              <a:rPr lang="en-GB" altLang="en-US" sz="11200" dirty="0" err="1" smtClean="0">
                <a:ea typeface="ＭＳ Ｐゴシック" pitchFamily="-110" charset="-128"/>
              </a:rPr>
              <a:t>bwydo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ymlaen</a:t>
            </a:r>
            <a:r>
              <a:rPr lang="en-GB" altLang="en-US" sz="11200" dirty="0" smtClean="0">
                <a:ea typeface="ＭＳ Ｐゴシック" pitchFamily="-110" charset="-128"/>
              </a:rPr>
              <a:t>:</a:t>
            </a:r>
          </a:p>
          <a:p>
            <a:pPr>
              <a:buFont typeface="Wingdings 3" pitchFamily="-110" charset="2"/>
              <a:buChar char=""/>
              <a:defRPr/>
            </a:pPr>
            <a:r>
              <a:rPr lang="en-GB" altLang="en-US" sz="11200" dirty="0" err="1" smtClean="0">
                <a:ea typeface="ＭＳ Ｐゴシック" pitchFamily="-110" charset="-128"/>
              </a:rPr>
              <a:t>Rhaglenni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Dysgu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  <a:r>
              <a:rPr lang="en-GB" altLang="en-US" sz="11200" dirty="0" err="1" smtClean="0">
                <a:ea typeface="ＭＳ Ｐゴシック" pitchFamily="-110" charset="-128"/>
              </a:rPr>
              <a:t>Teulu</a:t>
            </a:r>
            <a:r>
              <a:rPr lang="en-GB" altLang="en-US" sz="11200" dirty="0" smtClean="0">
                <a:ea typeface="ＭＳ Ｐゴシック" pitchFamily="-110" charset="-128"/>
              </a:rPr>
              <a:t> </a:t>
            </a: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endParaRPr lang="en-GB" altLang="en-US" sz="800" dirty="0">
              <a:ea typeface="ＭＳ Ｐゴシック" pitchFamily="-110" charset="-128"/>
            </a:endParaRPr>
          </a:p>
          <a:p>
            <a:pPr>
              <a:buFont typeface="Wingdings 3" pitchFamily="-110" charset="2"/>
              <a:buChar char=""/>
              <a:defRPr/>
            </a:pPr>
            <a:r>
              <a:rPr lang="en-GB" altLang="en-US" sz="800" dirty="0">
                <a:ea typeface="ＭＳ Ｐゴシック" pitchFamily="-110" charset="-128"/>
              </a:rPr>
              <a:t>                                                                                                                                                                                                       (Welsh Government , 2014)</a:t>
            </a:r>
          </a:p>
        </p:txBody>
      </p:sp>
      <p:sp>
        <p:nvSpPr>
          <p:cNvPr id="21508" name="Content Placeholder 4"/>
          <p:cNvSpPr>
            <a:spLocks noGrp="1"/>
          </p:cNvSpPr>
          <p:nvPr>
            <p:ph sz="quarter" idx="4"/>
          </p:nvPr>
        </p:nvSpPr>
        <p:spPr>
          <a:xfrm>
            <a:off x="6311901" y="1670630"/>
            <a:ext cx="4752975" cy="426762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pPr>
              <a:spcBef>
                <a:spcPct val="0"/>
              </a:spcBef>
              <a:buFont typeface="Wingdings" charset="2"/>
              <a:buChar char="Ø"/>
            </a:pPr>
            <a:r>
              <a:rPr lang="en-GB" altLang="en-US" dirty="0"/>
              <a:t>Training for staff in:</a:t>
            </a:r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Sutton Trust Toolkit and intervention programmes (teachers and LSAs working together) </a:t>
            </a:r>
            <a:r>
              <a:rPr lang="en-GB" altLang="en-US" sz="1400" dirty="0">
                <a:hlinkClick r:id="rId3"/>
              </a:rPr>
              <a:t>http://learning.wales.gov.uk/news/sitenews/sutton-trust-toolkit-pupil-deprivation-grant/?lang=en</a:t>
            </a:r>
            <a:r>
              <a:rPr lang="en-GB" altLang="en-US" sz="1400" dirty="0"/>
              <a:t> </a:t>
            </a:r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Visible Learning (Hattie, 2012) </a:t>
            </a:r>
            <a:r>
              <a:rPr lang="en-GB" altLang="en-US" sz="1400" dirty="0">
                <a:hlinkClick r:id="rId4"/>
              </a:rPr>
              <a:t>http://www.pembrokedockcommunityschool.co.uk/visible-learning-6/</a:t>
            </a:r>
            <a:endParaRPr lang="en-GB" altLang="en-US" sz="1400" dirty="0"/>
          </a:p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r>
              <a:rPr lang="en-GB" altLang="en-US" dirty="0"/>
              <a:t>Feedback/</a:t>
            </a:r>
            <a:r>
              <a:rPr lang="en-GB" altLang="en-US" dirty="0" err="1"/>
              <a:t>Feedforward:</a:t>
            </a:r>
            <a:r>
              <a:rPr lang="en-GB" altLang="en-US" sz="1400" dirty="0" err="1">
                <a:hlinkClick r:id="rId5"/>
              </a:rPr>
              <a:t>https</a:t>
            </a:r>
            <a:r>
              <a:rPr lang="en-GB" altLang="en-US" sz="1400" dirty="0">
                <a:hlinkClick r:id="rId5"/>
              </a:rPr>
              <a:t>://twitter.com/hashtag/feedforward?src=hash</a:t>
            </a:r>
            <a:r>
              <a:rPr lang="en-GB" altLang="en-US" sz="1400" dirty="0"/>
              <a:t> </a:t>
            </a:r>
          </a:p>
          <a:p>
            <a:pPr>
              <a:spcBef>
                <a:spcPct val="0"/>
              </a:spcBef>
              <a:buFont typeface="Wingdings" charset="2"/>
              <a:buChar char="Ø"/>
            </a:pPr>
            <a:r>
              <a:rPr lang="en-GB" altLang="en-US" sz="2000" dirty="0"/>
              <a:t>Family Learning programmes (through FAST and Springboard); out of hours </a:t>
            </a:r>
            <a:r>
              <a:rPr lang="en-GB" altLang="en-US" sz="2000" dirty="0" smtClean="0"/>
              <a:t>learning</a:t>
            </a:r>
            <a:endParaRPr lang="en-GB" altLang="en-US" sz="2000" dirty="0"/>
          </a:p>
        </p:txBody>
      </p:sp>
      <p:pic>
        <p:nvPicPr>
          <p:cNvPr id="21509" name="Picture 3" descr="C:\Users\Dave\AppData\Local\Microsoft\Windows\Temporary Internet Files\Content.IE5\4M9YJR6K\ideas-man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389" y="-100013"/>
            <a:ext cx="1908175" cy="1530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2" descr="C:\Users\Dave\AppData\Local\Microsoft\Windows\Temporary Internet Files\Content.IE5\W3NOTEC0\hyKmt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712" y="5580856"/>
            <a:ext cx="1608452" cy="119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619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836" y="41522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Gwaith</a:t>
            </a:r>
            <a:r>
              <a:rPr lang="en-US" dirty="0" smtClean="0"/>
              <a:t> John Hattie </a:t>
            </a:r>
            <a:r>
              <a:rPr lang="mr-IN" dirty="0" smtClean="0"/>
              <a:t>…</a:t>
            </a:r>
            <a:r>
              <a:rPr lang="cy-GB" dirty="0" smtClean="0"/>
              <a:t>.</a:t>
            </a:r>
            <a:br>
              <a:rPr lang="cy-GB" dirty="0" smtClean="0"/>
            </a:br>
            <a:r>
              <a:rPr lang="en-GB" altLang="en-US" sz="9600" dirty="0" err="1" smtClean="0">
                <a:ea typeface="ＭＳ Ｐゴシック" pitchFamily="-110" charset="-128"/>
              </a:rPr>
              <a:t>Dysgu</a:t>
            </a:r>
            <a:r>
              <a:rPr lang="en-GB" altLang="en-US" sz="9600" dirty="0" smtClean="0">
                <a:ea typeface="ＭＳ Ｐゴシック" pitchFamily="-110" charset="-128"/>
              </a:rPr>
              <a:t> </a:t>
            </a:r>
            <a:r>
              <a:rPr lang="en-GB" altLang="en-US" sz="9600" dirty="0" err="1" smtClean="0">
                <a:ea typeface="ＭＳ Ｐゴシック" pitchFamily="-110" charset="-128"/>
              </a:rPr>
              <a:t>Gweledol</a:t>
            </a:r>
            <a:r>
              <a:rPr lang="en-GB" altLang="en-US" sz="9600" dirty="0" smtClean="0">
                <a:ea typeface="ＭＳ Ｐゴシック" pitchFamily="-110" charset="-128"/>
              </a:rPr>
              <a:t> </a:t>
            </a:r>
            <a:r>
              <a:rPr lang="en-GB" altLang="en-US" sz="1300" dirty="0" smtClean="0">
                <a:ea typeface="ＭＳ Ｐゴシック" pitchFamily="-110" charset="-128"/>
              </a:rPr>
              <a:t>(Hattie, 2012)</a:t>
            </a:r>
            <a:br>
              <a:rPr lang="en-GB" altLang="en-US" sz="1300" dirty="0" smtClean="0">
                <a:ea typeface="ＭＳ Ｐゴシック" pitchFamily="-110" charset="-128"/>
              </a:rPr>
            </a:br>
            <a:endParaRPr lang="en-US" sz="13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836" y="5946688"/>
            <a:ext cx="10515600" cy="4351338"/>
          </a:xfrm>
        </p:spPr>
        <p:txBody>
          <a:bodyPr/>
          <a:lstStyle/>
          <a:p>
            <a:r>
              <a:rPr lang="en-US" dirty="0" smtClean="0">
                <a:hlinkClick r:id="rId2"/>
              </a:rPr>
              <a:t>https://www.youtube.com/watch?v=VKbKWURY9iU</a:t>
            </a:r>
          </a:p>
          <a:p>
            <a:endParaRPr lang="en-US" dirty="0">
              <a:hlinkClick r:id="rId2"/>
            </a:endParaRP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18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982" y="0"/>
            <a:ext cx="7033846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722" y="3961182"/>
            <a:ext cx="4546600" cy="2768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98101" y="1047151"/>
            <a:ext cx="1791221" cy="268926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966871" y="1868563"/>
            <a:ext cx="43211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Beth </a:t>
            </a:r>
            <a:r>
              <a:rPr lang="en-US" sz="2800" dirty="0" err="1" smtClean="0"/>
              <a:t>mae</a:t>
            </a:r>
            <a:r>
              <a:rPr lang="en-US" sz="2800" dirty="0" smtClean="0"/>
              <a:t> Hattie </a:t>
            </a:r>
            <a:r>
              <a:rPr lang="en-US" sz="2800" dirty="0" err="1" smtClean="0"/>
              <a:t>wedi</a:t>
            </a:r>
            <a:r>
              <a:rPr lang="en-US" sz="2800" dirty="0" smtClean="0"/>
              <a:t> </a:t>
            </a:r>
            <a:r>
              <a:rPr lang="en-US" sz="2800" dirty="0" err="1" smtClean="0"/>
              <a:t>nodi</a:t>
            </a:r>
            <a:r>
              <a:rPr lang="en-US" sz="2800" dirty="0" smtClean="0"/>
              <a:t>?</a:t>
            </a:r>
          </a:p>
          <a:p>
            <a:r>
              <a:rPr lang="en-US" sz="2800" dirty="0" smtClean="0"/>
              <a:t>What has Hattie noted?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6630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605"/>
            <a:ext cx="3694199" cy="36018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588" y="2218562"/>
            <a:ext cx="2387890" cy="14540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4165" y="393467"/>
            <a:ext cx="940755" cy="141241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79303" y="869974"/>
            <a:ext cx="22948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Beth </a:t>
            </a:r>
            <a:r>
              <a:rPr lang="en-US" sz="1400" dirty="0" err="1" smtClean="0"/>
              <a:t>mae</a:t>
            </a:r>
            <a:r>
              <a:rPr lang="en-US" sz="1400" dirty="0" smtClean="0"/>
              <a:t> Hattie </a:t>
            </a:r>
            <a:r>
              <a:rPr lang="en-US" sz="1400" dirty="0" err="1" smtClean="0"/>
              <a:t>wedi</a:t>
            </a:r>
            <a:r>
              <a:rPr lang="en-US" sz="1400" dirty="0" smtClean="0"/>
              <a:t> </a:t>
            </a:r>
            <a:r>
              <a:rPr lang="en-US" sz="1400" dirty="0" err="1" smtClean="0"/>
              <a:t>nodi</a:t>
            </a:r>
            <a:r>
              <a:rPr lang="en-US" sz="1400" dirty="0" smtClean="0"/>
              <a:t>?</a:t>
            </a:r>
          </a:p>
          <a:p>
            <a:r>
              <a:rPr lang="en-US" sz="1400" dirty="0" smtClean="0"/>
              <a:t>What has Hattie noted?</a:t>
            </a:r>
            <a:endParaRPr lang="en-US" sz="1400" dirty="0"/>
          </a:p>
        </p:txBody>
      </p:sp>
      <p:sp>
        <p:nvSpPr>
          <p:cNvPr id="2" name="Rectangle 1"/>
          <p:cNvSpPr/>
          <p:nvPr/>
        </p:nvSpPr>
        <p:spPr>
          <a:xfrm>
            <a:off x="410451" y="5568524"/>
            <a:ext cx="954801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hlinkClick r:id="rId5"/>
              </a:rPr>
              <a:t>https://visible-learning.org/hattie-ranking-influences-effect-sizes-learning-achievement</a:t>
            </a:r>
            <a:r>
              <a:rPr lang="en-US" sz="3200" dirty="0" smtClean="0">
                <a:hlinkClick r:id="rId5"/>
              </a:rPr>
              <a:t>/</a:t>
            </a:r>
            <a:endParaRPr lang="en-US" sz="3200" dirty="0" smtClean="0"/>
          </a:p>
          <a:p>
            <a:endParaRPr lang="en-US" sz="3200" dirty="0"/>
          </a:p>
        </p:txBody>
      </p:sp>
      <p:sp>
        <p:nvSpPr>
          <p:cNvPr id="3" name="Rectangle 2"/>
          <p:cNvSpPr/>
          <p:nvPr/>
        </p:nvSpPr>
        <p:spPr>
          <a:xfrm>
            <a:off x="834238" y="4149507"/>
            <a:ext cx="67262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/>
              <a:t>Chi </a:t>
            </a:r>
            <a:r>
              <a:rPr lang="en-US" sz="3200" dirty="0" err="1" smtClean="0"/>
              <a:t>wedi</a:t>
            </a:r>
            <a:r>
              <a:rPr lang="en-US" sz="3200" dirty="0" smtClean="0"/>
              <a:t> </a:t>
            </a:r>
            <a:r>
              <a:rPr lang="en-US" sz="3200" dirty="0" err="1" smtClean="0"/>
              <a:t>gweld</a:t>
            </a:r>
            <a:r>
              <a:rPr lang="en-US" sz="3200" dirty="0" smtClean="0"/>
              <a:t> y </a:t>
            </a:r>
            <a:r>
              <a:rPr lang="en-US" sz="3200" dirty="0" err="1" smtClean="0"/>
              <a:t>rhestr</a:t>
            </a:r>
            <a:r>
              <a:rPr lang="en-US" sz="3200" dirty="0" smtClean="0"/>
              <a:t> </a:t>
            </a:r>
            <a:r>
              <a:rPr lang="en-US" sz="3200" dirty="0" err="1" smtClean="0"/>
              <a:t>llawn</a:t>
            </a:r>
            <a:r>
              <a:rPr lang="en-US" sz="3200" dirty="0" smtClean="0"/>
              <a:t>?</a:t>
            </a:r>
          </a:p>
          <a:p>
            <a:r>
              <a:rPr lang="en-US" sz="3200" dirty="0" smtClean="0"/>
              <a:t>Have you seen the full list?</a:t>
            </a:r>
            <a:endParaRPr lang="en-US" sz="32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3468" y="31356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199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655" y="301625"/>
            <a:ext cx="3048000" cy="304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521" y="301625"/>
            <a:ext cx="8033669" cy="577234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320" y="6211751"/>
            <a:ext cx="11023947" cy="4351338"/>
          </a:xfrm>
        </p:spPr>
        <p:txBody>
          <a:bodyPr/>
          <a:lstStyle/>
          <a:p>
            <a:r>
              <a:rPr lang="en-US" dirty="0" smtClean="0">
                <a:hlinkClick r:id="rId4"/>
              </a:rPr>
              <a:t>http://www.pembrokedockcommunityschool.co.uk/visible-learning-6/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655" y="4574087"/>
            <a:ext cx="2904424" cy="806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495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926" y="4362964"/>
            <a:ext cx="4219532" cy="16157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38" y="0"/>
            <a:ext cx="2671114" cy="333818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3970" y="6371994"/>
            <a:ext cx="9101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4"/>
              </a:rPr>
              <a:t>https://educationendowmentfoundation.org.uk/evidence-summaries/teaching-learning-toolkit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3008" y="529030"/>
            <a:ext cx="4935093" cy="53924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0019" y="275391"/>
            <a:ext cx="3134879" cy="317724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40285" y="3600347"/>
            <a:ext cx="5724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0000"/>
                </a:solidFill>
              </a:rPr>
              <a:t>TASG - </a:t>
            </a:r>
            <a:r>
              <a:rPr lang="en-US" sz="3600" b="1" dirty="0" err="1" smtClean="0">
                <a:solidFill>
                  <a:srgbClr val="FF0000"/>
                </a:solidFill>
              </a:rPr>
              <a:t>Ymchwil</a:t>
            </a:r>
            <a:endParaRPr lang="en-US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351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493" y="500062"/>
            <a:ext cx="9166303" cy="1325563"/>
          </a:xfrm>
        </p:spPr>
        <p:txBody>
          <a:bodyPr>
            <a:noAutofit/>
          </a:bodyPr>
          <a:lstStyle/>
          <a:p>
            <a:r>
              <a:rPr lang="en-US" sz="6600" b="1" dirty="0" smtClean="0"/>
              <a:t>Fisher Family Trust</a:t>
            </a:r>
            <a:endParaRPr lang="en-US" sz="6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>
              <a:hlinkClick r:id="rId2"/>
            </a:endParaRPr>
          </a:p>
          <a:p>
            <a:endParaRPr lang="en-US" dirty="0">
              <a:hlinkClick r:id="rId2"/>
            </a:endParaRPr>
          </a:p>
          <a:p>
            <a:endParaRPr lang="en-US" dirty="0" smtClean="0">
              <a:hlinkClick r:id="rId2"/>
            </a:endParaRPr>
          </a:p>
          <a:p>
            <a:endParaRPr lang="en-US" dirty="0">
              <a:hlinkClick r:id="rId2"/>
            </a:endParaRPr>
          </a:p>
          <a:p>
            <a:endParaRPr lang="en-US" dirty="0" smtClean="0">
              <a:hlinkClick r:id="rId2"/>
            </a:endParaRPr>
          </a:p>
          <a:p>
            <a:endParaRPr lang="en-US" dirty="0">
              <a:hlinkClick r:id="rId2"/>
            </a:endParaRPr>
          </a:p>
          <a:p>
            <a:r>
              <a:rPr lang="en-US" dirty="0" smtClean="0">
                <a:hlinkClick r:id="rId2"/>
              </a:rPr>
              <a:t>https</a:t>
            </a:r>
            <a:r>
              <a:rPr lang="en-US" dirty="0">
                <a:hlinkClick r:id="rId2"/>
              </a:rPr>
              <a:t>://ffteducationdatalab.org.uk/2018/12/ks2-performance-tables-2018-the-disadvantage-gap-attainment-by-ethnicity-and-the-impact-of-capping-extreme-progress-scores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002" y="2177673"/>
            <a:ext cx="7875627" cy="19470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268629" y="28723"/>
            <a:ext cx="3923371" cy="409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095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2873" y="4446974"/>
            <a:ext cx="10515600" cy="1061728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www.bera.ac.uk/wp-content/uploads/2018/07/A-baseline-without-basis_BERA-report_July2018.pdf?noredirect=1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449" y="874480"/>
            <a:ext cx="8077551" cy="30507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0"/>
            <a:ext cx="4051536" cy="3925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6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595" y="202445"/>
            <a:ext cx="10515600" cy="1325563"/>
          </a:xfrm>
        </p:spPr>
        <p:txBody>
          <a:bodyPr/>
          <a:lstStyle/>
          <a:p>
            <a:pPr algn="ctr"/>
            <a:r>
              <a:rPr lang="en-US" b="1" dirty="0" err="1" smtClean="0"/>
              <a:t>Safbwynt</a:t>
            </a:r>
            <a:r>
              <a:rPr lang="en-US" b="1" dirty="0" smtClean="0"/>
              <a:t> y Consortia - Consortia View</a:t>
            </a:r>
            <a:endParaRPr lang="en-US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289" y="4191616"/>
            <a:ext cx="4602357" cy="23011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0175" y="1332032"/>
            <a:ext cx="5426617" cy="309759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5268" y="4233653"/>
            <a:ext cx="3896732" cy="22171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824762"/>
            <a:ext cx="4227781" cy="4095980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038289" y="1824762"/>
            <a:ext cx="3911600" cy="2070100"/>
          </a:xfrm>
        </p:spPr>
      </p:pic>
    </p:spTree>
    <p:extLst>
      <p:ext uri="{BB962C8B-B14F-4D97-AF65-F5344CB8AC3E}">
        <p14:creationId xmlns:p14="http://schemas.microsoft.com/office/powerpoint/2010/main" val="1751537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345366" y="355248"/>
            <a:ext cx="4882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 smtClean="0"/>
              <a:t>Adroddiadau</a:t>
            </a:r>
            <a:r>
              <a:rPr lang="en-US" sz="4000" dirty="0" smtClean="0"/>
              <a:t> - Reports</a:t>
            </a:r>
            <a:endParaRPr lang="en-US" sz="4000" dirty="0"/>
          </a:p>
        </p:txBody>
      </p:sp>
      <p:sp>
        <p:nvSpPr>
          <p:cNvPr id="5" name="Rectangle 4"/>
          <p:cNvSpPr/>
          <p:nvPr/>
        </p:nvSpPr>
        <p:spPr>
          <a:xfrm>
            <a:off x="1932875" y="1767693"/>
            <a:ext cx="102888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http://learning.gov.wales/resources/browse-all/teachers-guide-to-school-self-evaluation/?</a:t>
            </a:r>
            <a:r>
              <a:rPr lang="en-US" dirty="0" smtClean="0">
                <a:hlinkClick r:id="rId2"/>
              </a:rPr>
              <a:t>lang=en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932875" y="2330171"/>
            <a:ext cx="109356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http://learning.gov.wales/resources/browse-all/teachers-guide-to-school-self-evaluation/?</a:t>
            </a:r>
            <a:r>
              <a:rPr lang="en-US" dirty="0" smtClean="0">
                <a:hlinkClick r:id="rId3"/>
              </a:rPr>
              <a:t>skip=1&amp;lang=cy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641" y="1205215"/>
            <a:ext cx="1626798" cy="154545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945024" y="1205215"/>
            <a:ext cx="3154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Dadansoddi</a:t>
            </a:r>
            <a:r>
              <a:rPr lang="en-US" dirty="0" smtClean="0"/>
              <a:t> Data- Data Analysis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5366" y="3012077"/>
            <a:ext cx="2472318" cy="65928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661525" y="5423797"/>
            <a:ext cx="92852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hlinkClick r:id="rId6"/>
              </a:rPr>
              <a:t>https://www.lambeth.gov.uk/rsu/sites/lambeth.gov.uk.rsu/files/Using_Data_to_Raise_Achievement-Good_Practice_in_Schools_2013.pdf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362466" y="3473799"/>
            <a:ext cx="1383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Calibri" charset="0"/>
              </a:rPr>
              <a:t>RAISEonline</a:t>
            </a:r>
            <a:r>
              <a:rPr lang="en-US" b="1" dirty="0">
                <a:latin typeface="Calibri" charset="0"/>
              </a:rPr>
              <a:t> 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1661525" y="6076893"/>
            <a:ext cx="9508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7"/>
              </a:rPr>
              <a:t>https://</a:t>
            </a:r>
            <a:r>
              <a:rPr lang="en-US" dirty="0" smtClean="0">
                <a:hlinkClick r:id="rId7"/>
              </a:rPr>
              <a:t>research.acer.edu.au/cgi/viewcontent.cgi?article=1004&amp;context=aer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2643233" y="3734695"/>
            <a:ext cx="4757456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hlinkClick r:id="rId8"/>
              </a:rPr>
              <a:t>http://</a:t>
            </a:r>
            <a:r>
              <a:rPr lang="en-US" sz="3200" dirty="0" smtClean="0">
                <a:hlinkClick r:id="rId8"/>
              </a:rPr>
              <a:t>data.estyn.gov.wales</a:t>
            </a:r>
            <a:endParaRPr lang="en-US" sz="3200" dirty="0" smtClean="0"/>
          </a:p>
          <a:p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583194" y="5017840"/>
            <a:ext cx="387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Erthyglau</a:t>
            </a:r>
            <a:r>
              <a:rPr lang="en-US" dirty="0" smtClean="0"/>
              <a:t> </a:t>
            </a:r>
            <a:r>
              <a:rPr lang="en-US" dirty="0" err="1" smtClean="0"/>
              <a:t>diddorol</a:t>
            </a:r>
            <a:r>
              <a:rPr lang="en-US" dirty="0" smtClean="0"/>
              <a:t> - Interesting articles 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925439" y="4198137"/>
            <a:ext cx="883383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9"/>
              </a:rPr>
              <a:t>https://</a:t>
            </a:r>
            <a:r>
              <a:rPr lang="en-US" dirty="0" smtClean="0">
                <a:hlinkClick r:id="rId9"/>
              </a:rPr>
              <a:t>www.estyn.gov.wales/thematic-reports/moderation-teacher-assessment-key-stage-2-and-key-stage-3-review-accuracy-and-0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6546" y="3864026"/>
            <a:ext cx="1461432" cy="976852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6546" y="4812994"/>
            <a:ext cx="1221606" cy="122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320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about your style?</a:t>
            </a:r>
            <a:br>
              <a:rPr lang="en-US" dirty="0" smtClean="0"/>
            </a:br>
            <a:r>
              <a:rPr lang="en-US" dirty="0" smtClean="0"/>
              <a:t>Beth am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steil</a:t>
            </a:r>
            <a:r>
              <a:rPr lang="en-US" dirty="0" smtClean="0"/>
              <a:t> chi?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936826"/>
            <a:ext cx="6518858" cy="43513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2488" r="24829"/>
          <a:stretch/>
        </p:blipFill>
        <p:spPr>
          <a:xfrm>
            <a:off x="6679137" y="1027906"/>
            <a:ext cx="5352585" cy="524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4538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254</Words>
  <Application>Microsoft Macintosh PowerPoint</Application>
  <PresentationFormat>Widescreen</PresentationFormat>
  <Paragraphs>84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Calibri</vt:lpstr>
      <vt:lpstr>Calibri Light</vt:lpstr>
      <vt:lpstr>Mangal</vt:lpstr>
      <vt:lpstr>ＭＳ Ｐゴシック</vt:lpstr>
      <vt:lpstr>Wingdings</vt:lpstr>
      <vt:lpstr>Wingdings 3</vt:lpstr>
      <vt:lpstr>Arial</vt:lpstr>
      <vt:lpstr>Office Theme</vt:lpstr>
      <vt:lpstr>ECAD6002/C</vt:lpstr>
      <vt:lpstr>Task - Tasg</vt:lpstr>
      <vt:lpstr>Beth sy’n gweithio yn ôl y dystiolaeth? What has been proved to work? (WG, 2014) </vt:lpstr>
      <vt:lpstr>Gwaith John Hattie …. Dysgu Gweledol (Hattie, 2012) </vt:lpstr>
      <vt:lpstr>PowerPoint Presentation</vt:lpstr>
      <vt:lpstr>PowerPoint Presentation</vt:lpstr>
      <vt:lpstr>PowerPoint Presentation</vt:lpstr>
      <vt:lpstr>PowerPoint Presentation</vt:lpstr>
      <vt:lpstr>Fisher Family Trust</vt:lpstr>
      <vt:lpstr>PowerPoint Presentation</vt:lpstr>
      <vt:lpstr>Safbwynt y Consortia - Consortia View</vt:lpstr>
      <vt:lpstr>PowerPoint Presentation</vt:lpstr>
      <vt:lpstr>What about your style? Beth am eich steil chi?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Mathew</dc:creator>
  <cp:lastModifiedBy>Jones, Mathew</cp:lastModifiedBy>
  <cp:revision>10</cp:revision>
  <dcterms:created xsi:type="dcterms:W3CDTF">2017-11-09T19:35:13Z</dcterms:created>
  <dcterms:modified xsi:type="dcterms:W3CDTF">2019-01-21T08:45:08Z</dcterms:modified>
</cp:coreProperties>
</file>