
<file path=[Content_Types].xml><?xml version="1.0" encoding="utf-8"?>
<Types xmlns="http://schemas.openxmlformats.org/package/2006/content-types">
  <Default Extension="jpeg" ContentType="image/jpeg"/>
  <Default Extension="jpg" ContentType="image/jp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5143500" type="screen16x9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08855DC-E5CC-23DE-78D1-31EF8AA6AF68}" v="2" dt="2026-07-01T12:12:01.68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83840" autoAdjust="0"/>
  </p:normalViewPr>
  <p:slideViewPr>
    <p:cSldViewPr snapToGrid="0">
      <p:cViewPr varScale="1">
        <p:scale>
          <a:sx n="106" d="100"/>
          <a:sy n="106" d="100"/>
        </p:scale>
        <p:origin x="806" y="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microsoft.com/office/2015/10/relationships/revisionInfo" Target="revisionInfo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7/1/2026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VER">
    <p:bg>
      <p:bgPr>
        <a:solidFill>
          <a:srgbClr val="FCF4E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>
            <a:spLocks noGrp="1"/>
          </p:cNvSpPr>
          <p:nvPr>
            <p:ph type="title" idx="100" hasCustomPrompt="1"/>
          </p:nvPr>
        </p:nvSpPr>
        <p:spPr>
          <a:xfrm>
            <a:off x="640080" y="1600200"/>
            <a:ext cx="4206240" cy="1554480"/>
          </a:xfrm>
          <a:prstGeom prst="rect">
            <a:avLst/>
          </a:prstGeom>
          <a:noFill/>
          <a:ln/>
        </p:spPr>
        <p:txBody>
          <a:bodyPr wrap="square" rtlCol="0"/>
          <a:lstStyle>
            <a:lvl1pPr marL="0" indent="0">
              <a:buNone/>
              <a:defRPr lang="en-US" dirty="0"/>
            </a:lvl1pPr>
          </a:lstStyle>
          <a:p>
            <a:pPr marL="0" indent="0">
              <a:buNone/>
            </a:pPr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">
    <p:bg>
      <p:bgPr>
        <a:solidFill>
          <a:srgbClr val="FCF4E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>
            <a:spLocks noGrp="1"/>
          </p:cNvSpPr>
          <p:nvPr>
            <p:ph type="title" idx="100" hasCustomPrompt="1"/>
          </p:nvPr>
        </p:nvSpPr>
        <p:spPr>
          <a:xfrm>
            <a:off x="548640" y="411480"/>
            <a:ext cx="8046720" cy="777240"/>
          </a:xfrm>
          <a:prstGeom prst="rect">
            <a:avLst/>
          </a:prstGeom>
          <a:noFill/>
          <a:ln/>
        </p:spPr>
        <p:txBody>
          <a:bodyPr wrap="square" rtlCol="0"/>
          <a:lstStyle>
            <a:lvl1pPr marL="0" indent="0">
              <a:buNone/>
              <a:defRPr lang="en-US" dirty="0"/>
            </a:lvl1pPr>
          </a:lstStyle>
          <a:p>
            <a:pPr marL="0" indent="0">
              <a:buNone/>
            </a:pP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0568283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Illustration of a professional learning with laptop, charts and email icons"/>
          <p:cNvPicPr>
            <a:picLocks noChangeAspect="1"/>
          </p:cNvPicPr>
          <p:nvPr/>
        </p:nvPicPr>
        <p:blipFill>
          <a:blip r:embed="rId3"/>
          <a:srcRect l="21570" r="21570"/>
          <a:stretch/>
        </p:blipFill>
        <p:spPr>
          <a:xfrm>
            <a:off x="4892040" y="0"/>
            <a:ext cx="4251960" cy="51435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640080" y="1051560"/>
            <a:ext cx="42062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200" b="1" kern="0" spc="300" dirty="0">
                <a:solidFill>
                  <a:srgbClr val="EC6A57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MY PROFESSIONAL SKILLS JOURNEY</a:t>
            </a:r>
          </a:p>
          <a:p>
            <a:r>
              <a:rPr lang="en-US" sz="1200" b="1" kern="0" spc="300" dirty="0" err="1">
                <a:solidFill>
                  <a:srgbClr val="EC6A57"/>
                </a:solidFill>
                <a:latin typeface="Trebuchet MS"/>
              </a:rPr>
              <a:t>Name:Karleigh</a:t>
            </a:r>
            <a:r>
              <a:rPr lang="en-US" sz="1200" b="1" kern="0" spc="300" dirty="0">
                <a:solidFill>
                  <a:srgbClr val="EC6A57"/>
                </a:solidFill>
                <a:latin typeface="Trebuchet MS"/>
              </a:rPr>
              <a:t> Osbourne  </a:t>
            </a:r>
            <a:endParaRPr lang="en-US" sz="1200" b="1" kern="0" spc="300" dirty="0">
              <a:solidFill>
                <a:srgbClr val="EC6A57"/>
              </a:solidFill>
              <a:latin typeface="Trebuchet MS" pitchFamily="34" charset="0"/>
            </a:endParaRPr>
          </a:p>
          <a:p>
            <a:pPr marL="0" indent="0" algn="l">
              <a:buNone/>
            </a:pPr>
            <a:r>
              <a:rPr lang="en-US" sz="1200" b="1" kern="0" spc="300" dirty="0">
                <a:solidFill>
                  <a:srgbClr val="EC6A57"/>
                </a:solidFill>
                <a:latin typeface="Trebuchet MS" pitchFamily="34" charset="0"/>
              </a:rPr>
              <a:t>Student number: 2537013</a:t>
            </a:r>
            <a:endParaRPr lang="en-US" sz="1200" dirty="0"/>
          </a:p>
        </p:txBody>
      </p:sp>
      <p:sp>
        <p:nvSpPr>
          <p:cNvPr id="4" name="Text 0"/>
          <p:cNvSpPr>
            <a:spLocks noGrp="1"/>
          </p:cNvSpPr>
          <p:nvPr>
            <p:ph type="title" idx="100" hasCustomPrompt="1"/>
          </p:nvPr>
        </p:nvSpPr>
        <p:spPr>
          <a:xfrm>
            <a:off x="640080" y="1600200"/>
            <a:ext cx="4206240" cy="1554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3000" b="1" dirty="0">
                <a:solidFill>
                  <a:srgbClr val="3B2E2B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Learning Excel, PowerPoint &amp; Professional Email</a:t>
            </a:r>
            <a:endParaRPr lang="en-US" sz="3000" dirty="0"/>
          </a:p>
        </p:txBody>
      </p:sp>
      <p:sp>
        <p:nvSpPr>
          <p:cNvPr id="5" name="Text 2"/>
          <p:cNvSpPr/>
          <p:nvPr/>
        </p:nvSpPr>
        <p:spPr>
          <a:xfrm>
            <a:off x="640080" y="3246120"/>
            <a:ext cx="411480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lnSpc>
                <a:spcPts val="1900"/>
              </a:lnSpc>
              <a:buNone/>
            </a:pPr>
            <a:r>
              <a:rPr lang="en-US" sz="1400" dirty="0">
                <a:solidFill>
                  <a:srgbClr val="8C7B7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short reflection on the workplace skills I built, the hurdles I hit along the way, and how I plan to keep improving.</a:t>
            </a:r>
            <a:endParaRPr lang="en-US" sz="1400" dirty="0"/>
          </a:p>
        </p:txBody>
      </p:sp>
      <p:sp>
        <p:nvSpPr>
          <p:cNvPr id="6" name="Shape 3"/>
          <p:cNvSpPr/>
          <p:nvPr/>
        </p:nvSpPr>
        <p:spPr>
          <a:xfrm>
            <a:off x="640080" y="4297680"/>
            <a:ext cx="886968" cy="384048"/>
          </a:xfrm>
          <a:prstGeom prst="roundRect">
            <a:avLst>
              <a:gd name="adj" fmla="val 50000"/>
            </a:avLst>
          </a:prstGeom>
          <a:solidFill>
            <a:srgbClr val="FFFFFF"/>
          </a:solidFill>
          <a:ln w="12700">
            <a:solidFill>
              <a:srgbClr val="EC6A5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4"/>
          <p:cNvSpPr/>
          <p:nvPr/>
        </p:nvSpPr>
        <p:spPr>
          <a:xfrm>
            <a:off x="640080" y="4297680"/>
            <a:ext cx="886968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EC6A57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Excel</a:t>
            </a:r>
            <a:endParaRPr lang="en-US" sz="1200" dirty="0"/>
          </a:p>
        </p:txBody>
      </p:sp>
      <p:sp>
        <p:nvSpPr>
          <p:cNvPr id="8" name="Shape 5"/>
          <p:cNvSpPr/>
          <p:nvPr/>
        </p:nvSpPr>
        <p:spPr>
          <a:xfrm>
            <a:off x="1709928" y="4297680"/>
            <a:ext cx="1389888" cy="384048"/>
          </a:xfrm>
          <a:prstGeom prst="roundRect">
            <a:avLst>
              <a:gd name="adj" fmla="val 50000"/>
            </a:avLst>
          </a:prstGeom>
          <a:solidFill>
            <a:srgbClr val="FFFFFF"/>
          </a:solidFill>
          <a:ln w="12700">
            <a:solidFill>
              <a:srgbClr val="EC6A5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6"/>
          <p:cNvSpPr/>
          <p:nvPr/>
        </p:nvSpPr>
        <p:spPr>
          <a:xfrm>
            <a:off x="1709928" y="4297680"/>
            <a:ext cx="1389888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EC6A57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PowerPoint</a:t>
            </a:r>
            <a:endParaRPr lang="en-US" sz="1200" dirty="0"/>
          </a:p>
        </p:txBody>
      </p:sp>
      <p:sp>
        <p:nvSpPr>
          <p:cNvPr id="10" name="Shape 7"/>
          <p:cNvSpPr/>
          <p:nvPr/>
        </p:nvSpPr>
        <p:spPr>
          <a:xfrm>
            <a:off x="3282696" y="4297680"/>
            <a:ext cx="1892808" cy="384048"/>
          </a:xfrm>
          <a:prstGeom prst="roundRect">
            <a:avLst>
              <a:gd name="adj" fmla="val 50000"/>
            </a:avLst>
          </a:prstGeom>
          <a:solidFill>
            <a:srgbClr val="FFFFFF"/>
          </a:solidFill>
          <a:ln w="12700">
            <a:solidFill>
              <a:srgbClr val="EC6A5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8"/>
          <p:cNvSpPr/>
          <p:nvPr/>
        </p:nvSpPr>
        <p:spPr>
          <a:xfrm>
            <a:off x="3282696" y="4297680"/>
            <a:ext cx="1892808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EC6A57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Email Etiquette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84048"/>
            <a:ext cx="45720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200" b="1" kern="0" spc="300" dirty="0">
                <a:solidFill>
                  <a:srgbClr val="E4A23B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SKILL 1</a:t>
            </a:r>
            <a:endParaRPr lang="en-US" sz="1200" dirty="0"/>
          </a:p>
        </p:txBody>
      </p:sp>
      <p:sp>
        <p:nvSpPr>
          <p:cNvPr id="3" name="Text 0"/>
          <p:cNvSpPr>
            <a:spLocks noGrp="1"/>
          </p:cNvSpPr>
          <p:nvPr>
            <p:ph type="title" idx="100" hasCustomPrompt="1"/>
          </p:nvPr>
        </p:nvSpPr>
        <p:spPr>
          <a:xfrm>
            <a:off x="548640" y="411480"/>
            <a:ext cx="804672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3000" b="1" dirty="0">
                <a:solidFill>
                  <a:srgbClr val="3B2E2B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Getting to Grips with Excel</a:t>
            </a:r>
            <a:endParaRPr lang="en-US" sz="3000" dirty="0"/>
          </a:p>
        </p:txBody>
      </p:sp>
      <p:pic>
        <p:nvPicPr>
          <p:cNvPr id="4" name="Image 0" descr="Illustration of a spreadsheet with a bar chart and formulas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640" y="1459240"/>
            <a:ext cx="3383280" cy="3116560"/>
          </a:xfrm>
          <a:prstGeom prst="rect">
            <a:avLst/>
          </a:prstGeom>
        </p:spPr>
      </p:pic>
      <p:sp>
        <p:nvSpPr>
          <p:cNvPr id="5" name="Shape 2"/>
          <p:cNvSpPr/>
          <p:nvPr/>
        </p:nvSpPr>
        <p:spPr>
          <a:xfrm>
            <a:off x="4892040" y="1618488"/>
            <a:ext cx="146304" cy="146304"/>
          </a:xfrm>
          <a:prstGeom prst="ellipse">
            <a:avLst/>
          </a:prstGeom>
          <a:solidFill>
            <a:srgbClr val="EC6A57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Text 3"/>
          <p:cNvSpPr/>
          <p:nvPr/>
        </p:nvSpPr>
        <p:spPr>
          <a:xfrm>
            <a:off x="5184648" y="1536192"/>
            <a:ext cx="352044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450" dirty="0">
                <a:solidFill>
                  <a:srgbClr val="3B2E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Building and formatting spreadsheets so data is clear and easy to read</a:t>
            </a:r>
            <a:endParaRPr lang="en-US" sz="1450" dirty="0"/>
          </a:p>
        </p:txBody>
      </p:sp>
      <p:sp>
        <p:nvSpPr>
          <p:cNvPr id="7" name="Shape 4"/>
          <p:cNvSpPr/>
          <p:nvPr/>
        </p:nvSpPr>
        <p:spPr>
          <a:xfrm>
            <a:off x="4892040" y="2368296"/>
            <a:ext cx="146304" cy="146304"/>
          </a:xfrm>
          <a:prstGeom prst="ellipse">
            <a:avLst/>
          </a:prstGeom>
          <a:solidFill>
            <a:srgbClr val="EC6A57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8" name="Text 5"/>
          <p:cNvSpPr/>
          <p:nvPr/>
        </p:nvSpPr>
        <p:spPr>
          <a:xfrm>
            <a:off x="5184648" y="2286000"/>
            <a:ext cx="352044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450" dirty="0">
                <a:solidFill>
                  <a:srgbClr val="3B2E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Core formulas — SUM, AVERAGE and IF — plus cell references</a:t>
            </a:r>
            <a:endParaRPr lang="en-US" sz="1450" dirty="0"/>
          </a:p>
        </p:txBody>
      </p:sp>
      <p:sp>
        <p:nvSpPr>
          <p:cNvPr id="9" name="Shape 6"/>
          <p:cNvSpPr/>
          <p:nvPr/>
        </p:nvSpPr>
        <p:spPr>
          <a:xfrm>
            <a:off x="4892040" y="3118104"/>
            <a:ext cx="146304" cy="146304"/>
          </a:xfrm>
          <a:prstGeom prst="ellipse">
            <a:avLst/>
          </a:prstGeom>
          <a:solidFill>
            <a:srgbClr val="EC6A57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0" name="Text 7"/>
          <p:cNvSpPr/>
          <p:nvPr/>
        </p:nvSpPr>
        <p:spPr>
          <a:xfrm>
            <a:off x="5184648" y="3035808"/>
            <a:ext cx="352044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450" dirty="0">
                <a:solidFill>
                  <a:srgbClr val="3B2E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Sorting, filtering and simple charts to spot trends quickly</a:t>
            </a:r>
            <a:endParaRPr lang="en-US" sz="1450" dirty="0"/>
          </a:p>
        </p:txBody>
      </p:sp>
      <p:sp>
        <p:nvSpPr>
          <p:cNvPr id="11" name="Shape 8"/>
          <p:cNvSpPr/>
          <p:nvPr/>
        </p:nvSpPr>
        <p:spPr>
          <a:xfrm>
            <a:off x="4892040" y="3867912"/>
            <a:ext cx="146304" cy="146304"/>
          </a:xfrm>
          <a:prstGeom prst="ellipse">
            <a:avLst/>
          </a:prstGeom>
          <a:solidFill>
            <a:srgbClr val="EC6A57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2" name="Text 9"/>
          <p:cNvSpPr/>
          <p:nvPr/>
        </p:nvSpPr>
        <p:spPr>
          <a:xfrm>
            <a:off x="5184648" y="3785616"/>
            <a:ext cx="352044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450" dirty="0">
                <a:solidFill>
                  <a:srgbClr val="3B2E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Keeping data tidy and consistent so it is easy to reuse</a:t>
            </a:r>
            <a:endParaRPr lang="en-US" sz="145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84048"/>
            <a:ext cx="45720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200" b="1" kern="0" spc="300" dirty="0">
                <a:solidFill>
                  <a:srgbClr val="E4A23B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SKILL 2</a:t>
            </a:r>
            <a:endParaRPr lang="en-US" sz="1200" dirty="0"/>
          </a:p>
        </p:txBody>
      </p:sp>
      <p:sp>
        <p:nvSpPr>
          <p:cNvPr id="3" name="Text 0"/>
          <p:cNvSpPr>
            <a:spLocks noGrp="1"/>
          </p:cNvSpPr>
          <p:nvPr>
            <p:ph type="title" idx="100" hasCustomPrompt="1"/>
          </p:nvPr>
        </p:nvSpPr>
        <p:spPr>
          <a:xfrm>
            <a:off x="548640" y="411480"/>
            <a:ext cx="804672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3000" b="1" dirty="0">
                <a:solidFill>
                  <a:srgbClr val="3B2E2B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Designing Slides in PowerPoint</a:t>
            </a:r>
            <a:endParaRPr lang="en-US" sz="3000" dirty="0"/>
          </a:p>
        </p:txBody>
      </p:sp>
      <p:pic>
        <p:nvPicPr>
          <p:cNvPr id="4" name="Image 0" descr="Illustration of a presentation on screen with shapes and a pie chart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57800" y="1699614"/>
            <a:ext cx="3383280" cy="2635811"/>
          </a:xfrm>
          <a:prstGeom prst="rect">
            <a:avLst/>
          </a:prstGeom>
        </p:spPr>
      </p:pic>
      <p:sp>
        <p:nvSpPr>
          <p:cNvPr id="5" name="Shape 2"/>
          <p:cNvSpPr/>
          <p:nvPr/>
        </p:nvSpPr>
        <p:spPr>
          <a:xfrm>
            <a:off x="548640" y="1618488"/>
            <a:ext cx="146304" cy="146304"/>
          </a:xfrm>
          <a:prstGeom prst="ellipse">
            <a:avLst/>
          </a:prstGeom>
          <a:solidFill>
            <a:srgbClr val="EC6A57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Text 3"/>
          <p:cNvSpPr/>
          <p:nvPr/>
        </p:nvSpPr>
        <p:spPr>
          <a:xfrm>
            <a:off x="841248" y="1536192"/>
            <a:ext cx="352044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450" dirty="0">
                <a:solidFill>
                  <a:srgbClr val="3B2E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Structuring a clear story: title, key points and a takeaway</a:t>
            </a:r>
            <a:endParaRPr lang="en-US" sz="1450" dirty="0"/>
          </a:p>
        </p:txBody>
      </p:sp>
      <p:sp>
        <p:nvSpPr>
          <p:cNvPr id="7" name="Shape 4"/>
          <p:cNvSpPr/>
          <p:nvPr/>
        </p:nvSpPr>
        <p:spPr>
          <a:xfrm>
            <a:off x="548640" y="2368296"/>
            <a:ext cx="146304" cy="146304"/>
          </a:xfrm>
          <a:prstGeom prst="ellipse">
            <a:avLst/>
          </a:prstGeom>
          <a:solidFill>
            <a:srgbClr val="EC6A57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8" name="Text 5"/>
          <p:cNvSpPr/>
          <p:nvPr/>
        </p:nvSpPr>
        <p:spPr>
          <a:xfrm>
            <a:off x="841248" y="2286000"/>
            <a:ext cx="352044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450" dirty="0">
                <a:solidFill>
                  <a:srgbClr val="3B2E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Using layouts, themes and consistent fonts for a clean look</a:t>
            </a:r>
            <a:endParaRPr lang="en-US" sz="1450" dirty="0"/>
          </a:p>
        </p:txBody>
      </p:sp>
      <p:sp>
        <p:nvSpPr>
          <p:cNvPr id="9" name="Shape 6"/>
          <p:cNvSpPr/>
          <p:nvPr/>
        </p:nvSpPr>
        <p:spPr>
          <a:xfrm>
            <a:off x="548640" y="3118104"/>
            <a:ext cx="146304" cy="146304"/>
          </a:xfrm>
          <a:prstGeom prst="ellipse">
            <a:avLst/>
          </a:prstGeom>
          <a:solidFill>
            <a:srgbClr val="EC6A57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0" name="Text 7"/>
          <p:cNvSpPr/>
          <p:nvPr/>
        </p:nvSpPr>
        <p:spPr>
          <a:xfrm>
            <a:off x="841248" y="3035808"/>
            <a:ext cx="352044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450" dirty="0">
                <a:solidFill>
                  <a:srgbClr val="3B2E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Adding visuals — images, icons and simple charts</a:t>
            </a:r>
            <a:endParaRPr lang="en-US" sz="1450" dirty="0"/>
          </a:p>
        </p:txBody>
      </p:sp>
      <p:sp>
        <p:nvSpPr>
          <p:cNvPr id="11" name="Shape 8"/>
          <p:cNvSpPr/>
          <p:nvPr/>
        </p:nvSpPr>
        <p:spPr>
          <a:xfrm>
            <a:off x="548640" y="3867912"/>
            <a:ext cx="146304" cy="146304"/>
          </a:xfrm>
          <a:prstGeom prst="ellipse">
            <a:avLst/>
          </a:prstGeom>
          <a:solidFill>
            <a:srgbClr val="EC6A57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2" name="Text 9"/>
          <p:cNvSpPr/>
          <p:nvPr/>
        </p:nvSpPr>
        <p:spPr>
          <a:xfrm>
            <a:off x="841248" y="3785616"/>
            <a:ext cx="352044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450" dirty="0">
                <a:solidFill>
                  <a:srgbClr val="3B2E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Less text, more impact — letting each slide breathe</a:t>
            </a:r>
            <a:endParaRPr lang="en-US" sz="145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84048"/>
            <a:ext cx="45720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200" b="1" kern="0" spc="300" dirty="0">
                <a:solidFill>
                  <a:srgbClr val="E4A23B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SKILL 3</a:t>
            </a:r>
            <a:endParaRPr lang="en-US" sz="1200" dirty="0"/>
          </a:p>
        </p:txBody>
      </p:sp>
      <p:sp>
        <p:nvSpPr>
          <p:cNvPr id="3" name="Text 0"/>
          <p:cNvSpPr>
            <a:spLocks noGrp="1"/>
          </p:cNvSpPr>
          <p:nvPr>
            <p:ph type="title" idx="100" hasCustomPrompt="1"/>
          </p:nvPr>
        </p:nvSpPr>
        <p:spPr>
          <a:xfrm>
            <a:off x="548640" y="411480"/>
            <a:ext cx="804672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3000" b="1" dirty="0">
                <a:solidFill>
                  <a:srgbClr val="3B2E2B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Writing a Professional Email</a:t>
            </a:r>
            <a:endParaRPr lang="en-US" sz="3000" dirty="0"/>
          </a:p>
        </p:txBody>
      </p:sp>
      <p:pic>
        <p:nvPicPr>
          <p:cNvPr id="4" name="Image 0" descr="Illustration of an email envelope with an at symbol and send arrow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5114" y="1417320"/>
            <a:ext cx="3370333" cy="3200400"/>
          </a:xfrm>
          <a:prstGeom prst="rect">
            <a:avLst/>
          </a:prstGeom>
        </p:spPr>
      </p:pic>
      <p:sp>
        <p:nvSpPr>
          <p:cNvPr id="5" name="Shape 2"/>
          <p:cNvSpPr/>
          <p:nvPr/>
        </p:nvSpPr>
        <p:spPr>
          <a:xfrm>
            <a:off x="4892040" y="1618488"/>
            <a:ext cx="146304" cy="146304"/>
          </a:xfrm>
          <a:prstGeom prst="ellipse">
            <a:avLst/>
          </a:prstGeom>
          <a:solidFill>
            <a:srgbClr val="EC6A57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Text 3"/>
          <p:cNvSpPr/>
          <p:nvPr/>
        </p:nvSpPr>
        <p:spPr>
          <a:xfrm>
            <a:off x="5184648" y="1536192"/>
            <a:ext cx="352044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450" dirty="0">
                <a:solidFill>
                  <a:srgbClr val="3B2E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Clear, specific subject lines that set expectations</a:t>
            </a:r>
            <a:endParaRPr lang="en-US" sz="1450" dirty="0"/>
          </a:p>
        </p:txBody>
      </p:sp>
      <p:sp>
        <p:nvSpPr>
          <p:cNvPr id="7" name="Shape 4"/>
          <p:cNvSpPr/>
          <p:nvPr/>
        </p:nvSpPr>
        <p:spPr>
          <a:xfrm>
            <a:off x="4892040" y="2368296"/>
            <a:ext cx="146304" cy="146304"/>
          </a:xfrm>
          <a:prstGeom prst="ellipse">
            <a:avLst/>
          </a:prstGeom>
          <a:solidFill>
            <a:srgbClr val="EC6A57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8" name="Text 5"/>
          <p:cNvSpPr/>
          <p:nvPr/>
        </p:nvSpPr>
        <p:spPr>
          <a:xfrm>
            <a:off x="5184648" y="2286000"/>
            <a:ext cx="352044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450" dirty="0">
                <a:solidFill>
                  <a:srgbClr val="3B2E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Polite greetings and a friendly but professional tone</a:t>
            </a:r>
            <a:endParaRPr lang="en-US" sz="1450" dirty="0"/>
          </a:p>
        </p:txBody>
      </p:sp>
      <p:sp>
        <p:nvSpPr>
          <p:cNvPr id="9" name="Shape 6"/>
          <p:cNvSpPr/>
          <p:nvPr/>
        </p:nvSpPr>
        <p:spPr>
          <a:xfrm>
            <a:off x="4892040" y="3118104"/>
            <a:ext cx="146304" cy="146304"/>
          </a:xfrm>
          <a:prstGeom prst="ellipse">
            <a:avLst/>
          </a:prstGeom>
          <a:solidFill>
            <a:srgbClr val="EC6A57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0" name="Text 7"/>
          <p:cNvSpPr/>
          <p:nvPr/>
        </p:nvSpPr>
        <p:spPr>
          <a:xfrm>
            <a:off x="5184648" y="3035808"/>
            <a:ext cx="352044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450" dirty="0">
                <a:solidFill>
                  <a:srgbClr val="3B2E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structured message: purpose, detail, then a clear request</a:t>
            </a:r>
            <a:endParaRPr lang="en-US" sz="1450" dirty="0"/>
          </a:p>
        </p:txBody>
      </p:sp>
      <p:sp>
        <p:nvSpPr>
          <p:cNvPr id="11" name="Shape 8"/>
          <p:cNvSpPr/>
          <p:nvPr/>
        </p:nvSpPr>
        <p:spPr>
          <a:xfrm>
            <a:off x="4892040" y="3867912"/>
            <a:ext cx="146304" cy="146304"/>
          </a:xfrm>
          <a:prstGeom prst="ellipse">
            <a:avLst/>
          </a:prstGeom>
          <a:solidFill>
            <a:srgbClr val="EC6A57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2" name="Text 9"/>
          <p:cNvSpPr/>
          <p:nvPr/>
        </p:nvSpPr>
        <p:spPr>
          <a:xfrm>
            <a:off x="5184648" y="3785616"/>
            <a:ext cx="352044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450" dirty="0">
                <a:solidFill>
                  <a:srgbClr val="3B2E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Proofreading and a proper sign-off before hitting send</a:t>
            </a:r>
            <a:endParaRPr lang="en-US" sz="145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84048"/>
            <a:ext cx="45720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200" b="1" kern="0" spc="300" dirty="0">
                <a:solidFill>
                  <a:srgbClr val="E4A23B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WHAT MADE IT HARD</a:t>
            </a:r>
            <a:endParaRPr lang="en-US" sz="1200" dirty="0"/>
          </a:p>
        </p:txBody>
      </p:sp>
      <p:sp>
        <p:nvSpPr>
          <p:cNvPr id="3" name="Text 0"/>
          <p:cNvSpPr>
            <a:spLocks noGrp="1"/>
          </p:cNvSpPr>
          <p:nvPr>
            <p:ph type="title" idx="100" hasCustomPrompt="1"/>
          </p:nvPr>
        </p:nvSpPr>
        <p:spPr>
          <a:xfrm>
            <a:off x="548640" y="411480"/>
            <a:ext cx="804672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3000" b="1" dirty="0">
                <a:solidFill>
                  <a:srgbClr val="3B2E2B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Challenges I Faced</a:t>
            </a:r>
            <a:endParaRPr lang="en-US" sz="3000" dirty="0"/>
          </a:p>
        </p:txBody>
      </p:sp>
      <p:sp>
        <p:nvSpPr>
          <p:cNvPr id="4" name="Shape 2"/>
          <p:cNvSpPr/>
          <p:nvPr/>
        </p:nvSpPr>
        <p:spPr>
          <a:xfrm>
            <a:off x="548640" y="1371600"/>
            <a:ext cx="3913632" cy="1417320"/>
          </a:xfrm>
          <a:prstGeom prst="roundRect">
            <a:avLst>
              <a:gd name="adj" fmla="val 5806"/>
            </a:avLst>
          </a:prstGeom>
          <a:solidFill>
            <a:srgbClr val="FFFFFF"/>
          </a:solidFill>
          <a:ln/>
          <a:effectLst>
            <a:outerShdw blurRad="88900" dist="25400" dir="54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804672" y="1645920"/>
            <a:ext cx="457200" cy="457200"/>
          </a:xfrm>
          <a:prstGeom prst="ellipse">
            <a:avLst/>
          </a:prstGeom>
          <a:solidFill>
            <a:srgbClr val="EC6A57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804672" y="1645920"/>
            <a:ext cx="4572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1</a:t>
            </a:r>
            <a:endParaRPr lang="en-US" sz="1800" dirty="0"/>
          </a:p>
        </p:txBody>
      </p:sp>
      <p:sp>
        <p:nvSpPr>
          <p:cNvPr id="7" name="Text 5"/>
          <p:cNvSpPr/>
          <p:nvPr/>
        </p:nvSpPr>
        <p:spPr>
          <a:xfrm>
            <a:off x="1417320" y="1591056"/>
            <a:ext cx="2816352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550" b="1" dirty="0">
                <a:solidFill>
                  <a:srgbClr val="3B2E2B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Excel formulas</a:t>
            </a:r>
            <a:endParaRPr lang="en-US" sz="1550" dirty="0"/>
          </a:p>
        </p:txBody>
      </p:sp>
      <p:sp>
        <p:nvSpPr>
          <p:cNvPr id="8" name="Text 6"/>
          <p:cNvSpPr/>
          <p:nvPr/>
        </p:nvSpPr>
        <p:spPr>
          <a:xfrm>
            <a:off x="1417320" y="1975104"/>
            <a:ext cx="2816352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1250" dirty="0">
                <a:solidFill>
                  <a:srgbClr val="8C7B7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Getting comfortable with functions and fixing cell-reference errors took real practice.</a:t>
            </a:r>
            <a:endParaRPr lang="en-US" sz="1250" dirty="0"/>
          </a:p>
        </p:txBody>
      </p:sp>
      <p:sp>
        <p:nvSpPr>
          <p:cNvPr id="9" name="Shape 7"/>
          <p:cNvSpPr/>
          <p:nvPr/>
        </p:nvSpPr>
        <p:spPr>
          <a:xfrm>
            <a:off x="4773168" y="1371600"/>
            <a:ext cx="3913632" cy="1417320"/>
          </a:xfrm>
          <a:prstGeom prst="roundRect">
            <a:avLst>
              <a:gd name="adj" fmla="val 5806"/>
            </a:avLst>
          </a:prstGeom>
          <a:solidFill>
            <a:srgbClr val="FFFFFF"/>
          </a:solidFill>
          <a:ln/>
          <a:effectLst>
            <a:outerShdw blurRad="88900" dist="25400" dir="54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0" name="Shape 8"/>
          <p:cNvSpPr/>
          <p:nvPr/>
        </p:nvSpPr>
        <p:spPr>
          <a:xfrm>
            <a:off x="5029200" y="1645920"/>
            <a:ext cx="457200" cy="457200"/>
          </a:xfrm>
          <a:prstGeom prst="ellipse">
            <a:avLst/>
          </a:prstGeom>
          <a:solidFill>
            <a:srgbClr val="EC6A57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5029200" y="1645920"/>
            <a:ext cx="4572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2</a:t>
            </a:r>
            <a:endParaRPr lang="en-US" sz="1800" dirty="0"/>
          </a:p>
        </p:txBody>
      </p:sp>
      <p:sp>
        <p:nvSpPr>
          <p:cNvPr id="12" name="Text 10"/>
          <p:cNvSpPr/>
          <p:nvPr/>
        </p:nvSpPr>
        <p:spPr>
          <a:xfrm>
            <a:off x="5641848" y="1591056"/>
            <a:ext cx="2816352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550" b="1" dirty="0">
                <a:solidFill>
                  <a:srgbClr val="3B2E2B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Slide overload</a:t>
            </a:r>
            <a:endParaRPr lang="en-US" sz="1550" dirty="0"/>
          </a:p>
        </p:txBody>
      </p:sp>
      <p:sp>
        <p:nvSpPr>
          <p:cNvPr id="13" name="Text 11"/>
          <p:cNvSpPr/>
          <p:nvPr/>
        </p:nvSpPr>
        <p:spPr>
          <a:xfrm>
            <a:off x="5641848" y="1975104"/>
            <a:ext cx="2816352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1250" dirty="0">
                <a:solidFill>
                  <a:srgbClr val="8C7B7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Learning to cut text and resist cramming everything onto a single slide.</a:t>
            </a:r>
            <a:endParaRPr lang="en-US" sz="1250" dirty="0"/>
          </a:p>
        </p:txBody>
      </p:sp>
      <p:sp>
        <p:nvSpPr>
          <p:cNvPr id="14" name="Shape 12"/>
          <p:cNvSpPr/>
          <p:nvPr/>
        </p:nvSpPr>
        <p:spPr>
          <a:xfrm>
            <a:off x="548640" y="3063240"/>
            <a:ext cx="3913632" cy="1417320"/>
          </a:xfrm>
          <a:prstGeom prst="roundRect">
            <a:avLst>
              <a:gd name="adj" fmla="val 5806"/>
            </a:avLst>
          </a:prstGeom>
          <a:solidFill>
            <a:srgbClr val="FFFFFF"/>
          </a:solidFill>
          <a:ln/>
          <a:effectLst>
            <a:outerShdw blurRad="88900" dist="25400" dir="54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5" name="Shape 13"/>
          <p:cNvSpPr/>
          <p:nvPr/>
        </p:nvSpPr>
        <p:spPr>
          <a:xfrm>
            <a:off x="804672" y="3337560"/>
            <a:ext cx="457200" cy="457200"/>
          </a:xfrm>
          <a:prstGeom prst="ellipse">
            <a:avLst/>
          </a:prstGeom>
          <a:solidFill>
            <a:srgbClr val="EC6A57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804672" y="3337560"/>
            <a:ext cx="4572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3</a:t>
            </a:r>
            <a:endParaRPr lang="en-US" sz="1800" dirty="0"/>
          </a:p>
        </p:txBody>
      </p:sp>
      <p:sp>
        <p:nvSpPr>
          <p:cNvPr id="17" name="Text 15"/>
          <p:cNvSpPr/>
          <p:nvPr/>
        </p:nvSpPr>
        <p:spPr>
          <a:xfrm>
            <a:off x="1417320" y="3282696"/>
            <a:ext cx="2816352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550" b="1" dirty="0">
                <a:solidFill>
                  <a:srgbClr val="3B2E2B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Email tone</a:t>
            </a:r>
            <a:endParaRPr lang="en-US" sz="1550" dirty="0"/>
          </a:p>
        </p:txBody>
      </p:sp>
      <p:sp>
        <p:nvSpPr>
          <p:cNvPr id="18" name="Text 16"/>
          <p:cNvSpPr/>
          <p:nvPr/>
        </p:nvSpPr>
        <p:spPr>
          <a:xfrm>
            <a:off x="1417320" y="3666744"/>
            <a:ext cx="2816352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1250" dirty="0">
                <a:solidFill>
                  <a:srgbClr val="8C7B7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Striking the right balance between sounding friendly and staying professional.</a:t>
            </a:r>
            <a:endParaRPr lang="en-US" sz="1250" dirty="0"/>
          </a:p>
        </p:txBody>
      </p:sp>
      <p:sp>
        <p:nvSpPr>
          <p:cNvPr id="19" name="Shape 17"/>
          <p:cNvSpPr/>
          <p:nvPr/>
        </p:nvSpPr>
        <p:spPr>
          <a:xfrm>
            <a:off x="4773168" y="3063240"/>
            <a:ext cx="3913632" cy="1417320"/>
          </a:xfrm>
          <a:prstGeom prst="roundRect">
            <a:avLst>
              <a:gd name="adj" fmla="val 5806"/>
            </a:avLst>
          </a:prstGeom>
          <a:solidFill>
            <a:srgbClr val="FFFFFF"/>
          </a:solidFill>
          <a:ln/>
          <a:effectLst>
            <a:outerShdw blurRad="88900" dist="25400" dir="54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0" name="Shape 18"/>
          <p:cNvSpPr/>
          <p:nvPr/>
        </p:nvSpPr>
        <p:spPr>
          <a:xfrm>
            <a:off x="5029200" y="3337560"/>
            <a:ext cx="457200" cy="457200"/>
          </a:xfrm>
          <a:prstGeom prst="ellipse">
            <a:avLst/>
          </a:prstGeom>
          <a:solidFill>
            <a:srgbClr val="EC6A57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1" name="Text 19"/>
          <p:cNvSpPr/>
          <p:nvPr/>
        </p:nvSpPr>
        <p:spPr>
          <a:xfrm>
            <a:off x="5029200" y="3337560"/>
            <a:ext cx="4572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4</a:t>
            </a:r>
            <a:endParaRPr lang="en-US" sz="1800" dirty="0"/>
          </a:p>
        </p:txBody>
      </p:sp>
      <p:sp>
        <p:nvSpPr>
          <p:cNvPr id="22" name="Text 20"/>
          <p:cNvSpPr/>
          <p:nvPr/>
        </p:nvSpPr>
        <p:spPr>
          <a:xfrm>
            <a:off x="5641848" y="3282696"/>
            <a:ext cx="2816352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550" b="1" dirty="0">
                <a:solidFill>
                  <a:srgbClr val="3B2E2B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Time &amp; confidence</a:t>
            </a:r>
            <a:endParaRPr lang="en-US" sz="1550" dirty="0"/>
          </a:p>
        </p:txBody>
      </p:sp>
      <p:sp>
        <p:nvSpPr>
          <p:cNvPr id="23" name="Text 21"/>
          <p:cNvSpPr/>
          <p:nvPr/>
        </p:nvSpPr>
        <p:spPr>
          <a:xfrm>
            <a:off x="5641848" y="3666744"/>
            <a:ext cx="2816352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1250" dirty="0">
                <a:solidFill>
                  <a:srgbClr val="8C7B7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Juggling three new tools at once while keeping my confidence up.</a:t>
            </a:r>
            <a:endParaRPr lang="en-US" sz="125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84048"/>
            <a:ext cx="45720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200" b="1" kern="0" spc="300" dirty="0">
                <a:solidFill>
                  <a:srgbClr val="E4A23B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WHERE I GO NEXT</a:t>
            </a:r>
            <a:endParaRPr lang="en-US" sz="1200" dirty="0"/>
          </a:p>
        </p:txBody>
      </p:sp>
      <p:sp>
        <p:nvSpPr>
          <p:cNvPr id="3" name="Text 0"/>
          <p:cNvSpPr>
            <a:spLocks noGrp="1"/>
          </p:cNvSpPr>
          <p:nvPr>
            <p:ph type="title" idx="100" hasCustomPrompt="1"/>
          </p:nvPr>
        </p:nvSpPr>
        <p:spPr>
          <a:xfrm>
            <a:off x="548640" y="411480"/>
            <a:ext cx="804672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3000" b="1" dirty="0">
                <a:solidFill>
                  <a:srgbClr val="3B2E2B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My Action Plan</a:t>
            </a:r>
            <a:endParaRPr lang="en-US" sz="3000" dirty="0"/>
          </a:p>
        </p:txBody>
      </p:sp>
      <p:sp>
        <p:nvSpPr>
          <p:cNvPr id="4" name="Shape 2"/>
          <p:cNvSpPr/>
          <p:nvPr/>
        </p:nvSpPr>
        <p:spPr>
          <a:xfrm>
            <a:off x="548640" y="1600200"/>
            <a:ext cx="2011680" cy="2514600"/>
          </a:xfrm>
          <a:prstGeom prst="roundRect">
            <a:avLst>
              <a:gd name="adj" fmla="val 4091"/>
            </a:avLst>
          </a:prstGeom>
          <a:solidFill>
            <a:srgbClr val="FFFFFF"/>
          </a:solidFill>
          <a:ln/>
          <a:effectLst>
            <a:outerShdw blurRad="88900" dist="25400" dir="54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1188720" y="1234440"/>
            <a:ext cx="731520" cy="731520"/>
          </a:xfrm>
          <a:prstGeom prst="ellipse">
            <a:avLst/>
          </a:prstGeom>
          <a:solidFill>
            <a:srgbClr val="EC6A57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1188720" y="1234440"/>
            <a:ext cx="73152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600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1</a:t>
            </a:r>
            <a:endParaRPr lang="en-US" sz="2600" dirty="0"/>
          </a:p>
        </p:txBody>
      </p:sp>
      <p:sp>
        <p:nvSpPr>
          <p:cNvPr id="7" name="Text 5"/>
          <p:cNvSpPr/>
          <p:nvPr/>
        </p:nvSpPr>
        <p:spPr>
          <a:xfrm>
            <a:off x="685800" y="2148840"/>
            <a:ext cx="173736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700"/>
              </a:lnSpc>
              <a:buNone/>
            </a:pPr>
            <a:r>
              <a:rPr lang="en-US" sz="1500" b="1" dirty="0">
                <a:solidFill>
                  <a:srgbClr val="3B2E2B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Practice weekly</a:t>
            </a:r>
            <a:endParaRPr lang="en-US" sz="1500" dirty="0"/>
          </a:p>
        </p:txBody>
      </p:sp>
      <p:sp>
        <p:nvSpPr>
          <p:cNvPr id="8" name="Text 6"/>
          <p:cNvSpPr/>
          <p:nvPr/>
        </p:nvSpPr>
        <p:spPr>
          <a:xfrm>
            <a:off x="713232" y="2834640"/>
            <a:ext cx="1682496" cy="11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500"/>
              </a:lnSpc>
              <a:buNone/>
            </a:pPr>
            <a:r>
              <a:rPr lang="en-US" sz="1200" dirty="0">
                <a:solidFill>
                  <a:srgbClr val="8C7B7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One short Excel exercise every week to build fluency.</a:t>
            </a:r>
            <a:endParaRPr lang="en-US" sz="1200" dirty="0"/>
          </a:p>
        </p:txBody>
      </p:sp>
      <p:sp>
        <p:nvSpPr>
          <p:cNvPr id="9" name="Shape 7"/>
          <p:cNvSpPr/>
          <p:nvPr/>
        </p:nvSpPr>
        <p:spPr>
          <a:xfrm>
            <a:off x="2770632" y="1600200"/>
            <a:ext cx="2011680" cy="2514600"/>
          </a:xfrm>
          <a:prstGeom prst="roundRect">
            <a:avLst>
              <a:gd name="adj" fmla="val 4091"/>
            </a:avLst>
          </a:prstGeom>
          <a:solidFill>
            <a:srgbClr val="FFFFFF"/>
          </a:solidFill>
          <a:ln/>
          <a:effectLst>
            <a:outerShdw blurRad="88900" dist="25400" dir="54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0" name="Shape 8"/>
          <p:cNvSpPr/>
          <p:nvPr/>
        </p:nvSpPr>
        <p:spPr>
          <a:xfrm>
            <a:off x="3410712" y="1234440"/>
            <a:ext cx="731520" cy="731520"/>
          </a:xfrm>
          <a:prstGeom prst="ellipse">
            <a:avLst/>
          </a:prstGeom>
          <a:solidFill>
            <a:srgbClr val="E4A23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3410712" y="1234440"/>
            <a:ext cx="73152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600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2</a:t>
            </a:r>
            <a:endParaRPr lang="en-US" sz="2600" dirty="0"/>
          </a:p>
        </p:txBody>
      </p:sp>
      <p:sp>
        <p:nvSpPr>
          <p:cNvPr id="12" name="Text 10"/>
          <p:cNvSpPr/>
          <p:nvPr/>
        </p:nvSpPr>
        <p:spPr>
          <a:xfrm>
            <a:off x="2907792" y="2148840"/>
            <a:ext cx="173736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700"/>
              </a:lnSpc>
              <a:buNone/>
            </a:pPr>
            <a:r>
              <a:rPr lang="en-US" sz="1500" b="1" dirty="0">
                <a:solidFill>
                  <a:srgbClr val="3B2E2B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Rebuild a report</a:t>
            </a:r>
            <a:endParaRPr lang="en-US" sz="1500" dirty="0"/>
          </a:p>
        </p:txBody>
      </p:sp>
      <p:sp>
        <p:nvSpPr>
          <p:cNvPr id="13" name="Text 11"/>
          <p:cNvSpPr/>
          <p:nvPr/>
        </p:nvSpPr>
        <p:spPr>
          <a:xfrm>
            <a:off x="2935224" y="2834640"/>
            <a:ext cx="1682496" cy="11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500"/>
              </a:lnSpc>
              <a:buNone/>
            </a:pPr>
            <a:r>
              <a:rPr lang="en-US" sz="1200" dirty="0">
                <a:solidFill>
                  <a:srgbClr val="8C7B7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Turn an old document into a clean, visual presentation.</a:t>
            </a:r>
            <a:endParaRPr lang="en-US" sz="1200" dirty="0"/>
          </a:p>
        </p:txBody>
      </p:sp>
      <p:sp>
        <p:nvSpPr>
          <p:cNvPr id="14" name="Shape 12"/>
          <p:cNvSpPr/>
          <p:nvPr/>
        </p:nvSpPr>
        <p:spPr>
          <a:xfrm>
            <a:off x="4992624" y="1600200"/>
            <a:ext cx="2011680" cy="2514600"/>
          </a:xfrm>
          <a:prstGeom prst="roundRect">
            <a:avLst>
              <a:gd name="adj" fmla="val 4091"/>
            </a:avLst>
          </a:prstGeom>
          <a:solidFill>
            <a:srgbClr val="FFFFFF"/>
          </a:solidFill>
          <a:ln/>
          <a:effectLst>
            <a:outerShdw blurRad="88900" dist="25400" dir="54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5" name="Shape 13"/>
          <p:cNvSpPr/>
          <p:nvPr/>
        </p:nvSpPr>
        <p:spPr>
          <a:xfrm>
            <a:off x="5632704" y="1234440"/>
            <a:ext cx="731520" cy="731520"/>
          </a:xfrm>
          <a:prstGeom prst="ellipse">
            <a:avLst/>
          </a:prstGeom>
          <a:solidFill>
            <a:srgbClr val="EC6A57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5632704" y="1234440"/>
            <a:ext cx="73152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600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3</a:t>
            </a:r>
            <a:endParaRPr lang="en-US" sz="2600" dirty="0"/>
          </a:p>
        </p:txBody>
      </p:sp>
      <p:sp>
        <p:nvSpPr>
          <p:cNvPr id="17" name="Text 15"/>
          <p:cNvSpPr/>
          <p:nvPr/>
        </p:nvSpPr>
        <p:spPr>
          <a:xfrm>
            <a:off x="5129784" y="2148840"/>
            <a:ext cx="173736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700"/>
              </a:lnSpc>
              <a:buNone/>
            </a:pPr>
            <a:r>
              <a:rPr lang="en-US" sz="1500" b="1" dirty="0">
                <a:solidFill>
                  <a:srgbClr val="3B2E2B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Use an email checklist</a:t>
            </a:r>
            <a:endParaRPr lang="en-US" sz="1500" dirty="0"/>
          </a:p>
        </p:txBody>
      </p:sp>
      <p:sp>
        <p:nvSpPr>
          <p:cNvPr id="18" name="Text 16"/>
          <p:cNvSpPr/>
          <p:nvPr/>
        </p:nvSpPr>
        <p:spPr>
          <a:xfrm>
            <a:off x="5157216" y="2834640"/>
            <a:ext cx="1682496" cy="11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500"/>
              </a:lnSpc>
              <a:buNone/>
            </a:pPr>
            <a:r>
              <a:rPr lang="en-US" sz="1200" dirty="0">
                <a:solidFill>
                  <a:srgbClr val="8C7B7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Subject, tone, proofread — until it becomes second nature.</a:t>
            </a:r>
            <a:endParaRPr lang="en-US" sz="1200" dirty="0"/>
          </a:p>
        </p:txBody>
      </p:sp>
      <p:sp>
        <p:nvSpPr>
          <p:cNvPr id="19" name="Shape 17"/>
          <p:cNvSpPr/>
          <p:nvPr/>
        </p:nvSpPr>
        <p:spPr>
          <a:xfrm>
            <a:off x="7132320" y="1600200"/>
            <a:ext cx="2011680" cy="2514600"/>
          </a:xfrm>
          <a:prstGeom prst="roundRect">
            <a:avLst>
              <a:gd name="adj" fmla="val 4091"/>
            </a:avLst>
          </a:prstGeom>
          <a:solidFill>
            <a:srgbClr val="FFFFFF"/>
          </a:solidFill>
          <a:ln/>
          <a:effectLst>
            <a:outerShdw blurRad="88900" dist="25400" dir="54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0" name="Shape 18"/>
          <p:cNvSpPr/>
          <p:nvPr/>
        </p:nvSpPr>
        <p:spPr>
          <a:xfrm>
            <a:off x="7854696" y="1234440"/>
            <a:ext cx="731520" cy="731520"/>
          </a:xfrm>
          <a:prstGeom prst="ellipse">
            <a:avLst/>
          </a:prstGeom>
          <a:solidFill>
            <a:srgbClr val="E4A23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1" name="Text 19"/>
          <p:cNvSpPr/>
          <p:nvPr/>
        </p:nvSpPr>
        <p:spPr>
          <a:xfrm>
            <a:off x="7854696" y="1234440"/>
            <a:ext cx="73152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600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4</a:t>
            </a:r>
            <a:endParaRPr lang="en-US" sz="2600" dirty="0"/>
          </a:p>
        </p:txBody>
      </p:sp>
      <p:sp>
        <p:nvSpPr>
          <p:cNvPr id="22" name="Text 20"/>
          <p:cNvSpPr/>
          <p:nvPr/>
        </p:nvSpPr>
        <p:spPr>
          <a:xfrm>
            <a:off x="7351776" y="2148840"/>
            <a:ext cx="173736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700"/>
              </a:lnSpc>
              <a:buNone/>
            </a:pPr>
            <a:r>
              <a:rPr lang="en-US" sz="1500" b="1" dirty="0">
                <a:solidFill>
                  <a:srgbClr val="3B2E2B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Ask for feedback</a:t>
            </a:r>
            <a:endParaRPr lang="en-US" sz="1500" dirty="0"/>
          </a:p>
        </p:txBody>
      </p:sp>
      <p:sp>
        <p:nvSpPr>
          <p:cNvPr id="23" name="Text 21"/>
          <p:cNvSpPr/>
          <p:nvPr/>
        </p:nvSpPr>
        <p:spPr>
          <a:xfrm>
            <a:off x="7379208" y="2834640"/>
            <a:ext cx="1682496" cy="11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500"/>
              </a:lnSpc>
              <a:buNone/>
            </a:pPr>
            <a:r>
              <a:rPr lang="en-US" sz="1200" dirty="0">
                <a:solidFill>
                  <a:srgbClr val="8C7B7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Share my work, gather input and apply what I learn.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84048"/>
            <a:ext cx="45720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200" b="1" kern="0" spc="300" dirty="0">
                <a:solidFill>
                  <a:srgbClr val="E4A23B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WRAPPING UP</a:t>
            </a:r>
            <a:endParaRPr lang="en-US" sz="1200" dirty="0"/>
          </a:p>
        </p:txBody>
      </p:sp>
      <p:sp>
        <p:nvSpPr>
          <p:cNvPr id="3" name="Text 0"/>
          <p:cNvSpPr>
            <a:spLocks noGrp="1"/>
          </p:cNvSpPr>
          <p:nvPr>
            <p:ph type="title" idx="100" hasCustomPrompt="1"/>
          </p:nvPr>
        </p:nvSpPr>
        <p:spPr>
          <a:xfrm>
            <a:off x="548640" y="411480"/>
            <a:ext cx="804672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3000" b="1" dirty="0">
                <a:solidFill>
                  <a:srgbClr val="3B2E2B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Conclusion</a:t>
            </a:r>
            <a:endParaRPr lang="en-US" sz="3000" dirty="0"/>
          </a:p>
        </p:txBody>
      </p:sp>
      <p:pic>
        <p:nvPicPr>
          <p:cNvPr id="4" name="Image 0" descr="Illustration of a person climbing steps toward a goal fla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74920" y="1728168"/>
            <a:ext cx="3749040" cy="2578705"/>
          </a:xfrm>
          <a:prstGeom prst="rect">
            <a:avLst/>
          </a:prstGeom>
        </p:spPr>
      </p:pic>
      <p:sp>
        <p:nvSpPr>
          <p:cNvPr id="5" name="Shape 2"/>
          <p:cNvSpPr/>
          <p:nvPr/>
        </p:nvSpPr>
        <p:spPr>
          <a:xfrm>
            <a:off x="548640" y="1655064"/>
            <a:ext cx="164592" cy="164592"/>
          </a:xfrm>
          <a:prstGeom prst="ellipse">
            <a:avLst/>
          </a:prstGeom>
          <a:solidFill>
            <a:srgbClr val="E4A23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Text 3"/>
          <p:cNvSpPr/>
          <p:nvPr/>
        </p:nvSpPr>
        <p:spPr>
          <a:xfrm>
            <a:off x="868680" y="1554480"/>
            <a:ext cx="393192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000"/>
              </a:lnSpc>
              <a:buNone/>
            </a:pPr>
            <a:r>
              <a:rPr lang="en-US" sz="1500" dirty="0">
                <a:solidFill>
                  <a:srgbClr val="3B2E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 built practical, everyday skills in Excel, PowerPoint and professional email.</a:t>
            </a:r>
            <a:endParaRPr lang="en-US" sz="1500" dirty="0"/>
          </a:p>
        </p:txBody>
      </p:sp>
      <p:sp>
        <p:nvSpPr>
          <p:cNvPr id="7" name="Shape 4"/>
          <p:cNvSpPr/>
          <p:nvPr/>
        </p:nvSpPr>
        <p:spPr>
          <a:xfrm>
            <a:off x="548640" y="2569464"/>
            <a:ext cx="164592" cy="164592"/>
          </a:xfrm>
          <a:prstGeom prst="ellipse">
            <a:avLst/>
          </a:prstGeom>
          <a:solidFill>
            <a:srgbClr val="E4A23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8" name="Text 5"/>
          <p:cNvSpPr/>
          <p:nvPr/>
        </p:nvSpPr>
        <p:spPr>
          <a:xfrm>
            <a:off x="868680" y="2468880"/>
            <a:ext cx="393192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000"/>
              </a:lnSpc>
              <a:buNone/>
            </a:pPr>
            <a:r>
              <a:rPr lang="en-US" sz="1500" dirty="0">
                <a:solidFill>
                  <a:srgbClr val="3B2E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challenges I hit turned into my biggest learning moments.</a:t>
            </a:r>
            <a:endParaRPr lang="en-US" sz="1500" dirty="0"/>
          </a:p>
        </p:txBody>
      </p:sp>
      <p:sp>
        <p:nvSpPr>
          <p:cNvPr id="9" name="Shape 6"/>
          <p:cNvSpPr/>
          <p:nvPr/>
        </p:nvSpPr>
        <p:spPr>
          <a:xfrm>
            <a:off x="548640" y="3483864"/>
            <a:ext cx="164592" cy="164592"/>
          </a:xfrm>
          <a:prstGeom prst="ellipse">
            <a:avLst/>
          </a:prstGeom>
          <a:solidFill>
            <a:srgbClr val="E4A23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0" name="Text 7"/>
          <p:cNvSpPr/>
          <p:nvPr/>
        </p:nvSpPr>
        <p:spPr>
          <a:xfrm>
            <a:off x="868680" y="3383280"/>
            <a:ext cx="393192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000"/>
              </a:lnSpc>
              <a:buNone/>
            </a:pPr>
            <a:r>
              <a:rPr lang="en-US" sz="1500" dirty="0">
                <a:solidFill>
                  <a:srgbClr val="3B2E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With a clear plan and steady practice, I will keep improving from here.</a:t>
            </a:r>
            <a:endParaRPr lang="en-US" sz="1500" dirty="0"/>
          </a:p>
        </p:txBody>
      </p:sp>
      <p:sp>
        <p:nvSpPr>
          <p:cNvPr id="11" name="Text 8"/>
          <p:cNvSpPr/>
          <p:nvPr/>
        </p:nvSpPr>
        <p:spPr>
          <a:xfrm>
            <a:off x="548640" y="4343400"/>
            <a:ext cx="402336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800" b="1" dirty="0">
                <a:solidFill>
                  <a:srgbClr val="EC6A57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Thank you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44</TotalTime>
  <Words>379</Words>
  <Application>Microsoft Office PowerPoint</Application>
  <PresentationFormat>On-screen Show (16:9)</PresentationFormat>
  <Paragraphs>67</Paragraphs>
  <Slides>7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Trebuchet MS</vt:lpstr>
      <vt:lpstr>Office Theme</vt:lpstr>
      <vt:lpstr>Learning Excel, PowerPoint &amp; Professional Email</vt:lpstr>
      <vt:lpstr>Getting to Grips with Excel</vt:lpstr>
      <vt:lpstr>Designing Slides in PowerPoint</vt:lpstr>
      <vt:lpstr>Writing a Professional Email</vt:lpstr>
      <vt:lpstr>Challenges I Faced</vt:lpstr>
      <vt:lpstr>My Action Plan</vt:lpstr>
      <vt:lpstr>Conclusion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ashh 12</dc:creator>
  <cp:lastModifiedBy>Karleigh Osbourne (2537013)</cp:lastModifiedBy>
  <cp:revision>6</cp:revision>
  <dcterms:created xsi:type="dcterms:W3CDTF">2026-07-01T11:12:52Z</dcterms:created>
  <dcterms:modified xsi:type="dcterms:W3CDTF">2026-07-01T12:15:10Z</dcterms:modified>
</cp:coreProperties>
</file>