
<file path=[Content_Types].xml><?xml version="1.0" encoding="utf-8"?>
<Types xmlns="http://schemas.openxmlformats.org/package/2006/content-types">
  <Default Extension="xml" ContentType="application/xml"/>
  <Default Extension="png" ContentType="image/png"/>
  <Default Extension="jpg" ContentType="image/jpe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package/2006/relationships/metadata/core-properties" Target="docProps/core.xml"/><Relationship Id="rId3"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68"/>
  </p:notesMasterIdLst>
  <p:handoutMasterIdLst>
    <p:handoutMasterId r:id="rId69"/>
  </p:handoutMasterIdLst>
  <p:sldIdLst>
    <p:sldId id="262" r:id="rId2"/>
    <p:sldId id="535" r:id="rId3"/>
    <p:sldId id="677" r:id="rId4"/>
    <p:sldId id="532" r:id="rId5"/>
    <p:sldId id="616" r:id="rId6"/>
    <p:sldId id="617" r:id="rId7"/>
    <p:sldId id="618" r:id="rId8"/>
    <p:sldId id="619" r:id="rId9"/>
    <p:sldId id="620" r:id="rId10"/>
    <p:sldId id="621" r:id="rId11"/>
    <p:sldId id="622" r:id="rId12"/>
    <p:sldId id="623" r:id="rId13"/>
    <p:sldId id="624" r:id="rId14"/>
    <p:sldId id="625" r:id="rId15"/>
    <p:sldId id="626" r:id="rId16"/>
    <p:sldId id="627" r:id="rId17"/>
    <p:sldId id="628" r:id="rId18"/>
    <p:sldId id="629" r:id="rId19"/>
    <p:sldId id="631" r:id="rId20"/>
    <p:sldId id="633" r:id="rId21"/>
    <p:sldId id="632" r:id="rId22"/>
    <p:sldId id="634" r:id="rId23"/>
    <p:sldId id="630" r:id="rId24"/>
    <p:sldId id="635" r:id="rId25"/>
    <p:sldId id="636" r:id="rId26"/>
    <p:sldId id="638" r:id="rId27"/>
    <p:sldId id="637" r:id="rId28"/>
    <p:sldId id="639" r:id="rId29"/>
    <p:sldId id="642" r:id="rId30"/>
    <p:sldId id="644" r:id="rId31"/>
    <p:sldId id="643" r:id="rId32"/>
    <p:sldId id="645" r:id="rId33"/>
    <p:sldId id="646" r:id="rId34"/>
    <p:sldId id="641" r:id="rId35"/>
    <p:sldId id="640" r:id="rId36"/>
    <p:sldId id="647" r:id="rId37"/>
    <p:sldId id="649" r:id="rId38"/>
    <p:sldId id="651" r:id="rId39"/>
    <p:sldId id="652" r:id="rId40"/>
    <p:sldId id="650" r:id="rId41"/>
    <p:sldId id="653" r:id="rId42"/>
    <p:sldId id="648" r:id="rId43"/>
    <p:sldId id="654" r:id="rId44"/>
    <p:sldId id="655" r:id="rId45"/>
    <p:sldId id="656" r:id="rId46"/>
    <p:sldId id="657" r:id="rId47"/>
    <p:sldId id="658" r:id="rId48"/>
    <p:sldId id="659" r:id="rId49"/>
    <p:sldId id="660" r:id="rId50"/>
    <p:sldId id="661" r:id="rId51"/>
    <p:sldId id="662" r:id="rId52"/>
    <p:sldId id="663" r:id="rId53"/>
    <p:sldId id="664" r:id="rId54"/>
    <p:sldId id="665" r:id="rId55"/>
    <p:sldId id="666" r:id="rId56"/>
    <p:sldId id="667" r:id="rId57"/>
    <p:sldId id="668" r:id="rId58"/>
    <p:sldId id="669" r:id="rId59"/>
    <p:sldId id="670" r:id="rId60"/>
    <p:sldId id="671" r:id="rId61"/>
    <p:sldId id="672" r:id="rId62"/>
    <p:sldId id="673" r:id="rId63"/>
    <p:sldId id="674" r:id="rId64"/>
    <p:sldId id="675" r:id="rId65"/>
    <p:sldId id="676" r:id="rId66"/>
    <p:sldId id="678" r:id="rId67"/>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805EB"/>
    <a:srgbClr val="CA268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18" autoAdjust="0"/>
    <p:restoredTop sz="94542"/>
  </p:normalViewPr>
  <p:slideViewPr>
    <p:cSldViewPr>
      <p:cViewPr>
        <p:scale>
          <a:sx n="92" d="100"/>
          <a:sy n="92" d="100"/>
        </p:scale>
        <p:origin x="480" y="168"/>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63" Type="http://schemas.openxmlformats.org/officeDocument/2006/relationships/slide" Target="slides/slide62.xml"/><Relationship Id="rId64" Type="http://schemas.openxmlformats.org/officeDocument/2006/relationships/slide" Target="slides/slide63.xml"/><Relationship Id="rId65" Type="http://schemas.openxmlformats.org/officeDocument/2006/relationships/slide" Target="slides/slide64.xml"/><Relationship Id="rId66" Type="http://schemas.openxmlformats.org/officeDocument/2006/relationships/slide" Target="slides/slide65.xml"/><Relationship Id="rId67" Type="http://schemas.openxmlformats.org/officeDocument/2006/relationships/slide" Target="slides/slide66.xml"/><Relationship Id="rId68" Type="http://schemas.openxmlformats.org/officeDocument/2006/relationships/notesMaster" Target="notesMasters/notesMaster1.xml"/><Relationship Id="rId69" Type="http://schemas.openxmlformats.org/officeDocument/2006/relationships/handoutMaster" Target="handoutMasters/handoutMaster1.xml"/><Relationship Id="rId50" Type="http://schemas.openxmlformats.org/officeDocument/2006/relationships/slide" Target="slides/slide49.xml"/><Relationship Id="rId51" Type="http://schemas.openxmlformats.org/officeDocument/2006/relationships/slide" Target="slides/slide50.xml"/><Relationship Id="rId52" Type="http://schemas.openxmlformats.org/officeDocument/2006/relationships/slide" Target="slides/slide51.xml"/><Relationship Id="rId53" Type="http://schemas.openxmlformats.org/officeDocument/2006/relationships/slide" Target="slides/slide52.xml"/><Relationship Id="rId54" Type="http://schemas.openxmlformats.org/officeDocument/2006/relationships/slide" Target="slides/slide53.xml"/><Relationship Id="rId55" Type="http://schemas.openxmlformats.org/officeDocument/2006/relationships/slide" Target="slides/slide54.xml"/><Relationship Id="rId56" Type="http://schemas.openxmlformats.org/officeDocument/2006/relationships/slide" Target="slides/slide55.xml"/><Relationship Id="rId57" Type="http://schemas.openxmlformats.org/officeDocument/2006/relationships/slide" Target="slides/slide56.xml"/><Relationship Id="rId58" Type="http://schemas.openxmlformats.org/officeDocument/2006/relationships/slide" Target="slides/slide57.xml"/><Relationship Id="rId59" Type="http://schemas.openxmlformats.org/officeDocument/2006/relationships/slide" Target="slides/slide58.xml"/><Relationship Id="rId40" Type="http://schemas.openxmlformats.org/officeDocument/2006/relationships/slide" Target="slides/slide39.xml"/><Relationship Id="rId41" Type="http://schemas.openxmlformats.org/officeDocument/2006/relationships/slide" Target="slides/slide40.xml"/><Relationship Id="rId42" Type="http://schemas.openxmlformats.org/officeDocument/2006/relationships/slide" Target="slides/slide41.xml"/><Relationship Id="rId43" Type="http://schemas.openxmlformats.org/officeDocument/2006/relationships/slide" Target="slides/slide42.xml"/><Relationship Id="rId44" Type="http://schemas.openxmlformats.org/officeDocument/2006/relationships/slide" Target="slides/slide43.xml"/><Relationship Id="rId45" Type="http://schemas.openxmlformats.org/officeDocument/2006/relationships/slide" Target="slides/slide44.xml"/><Relationship Id="rId46" Type="http://schemas.openxmlformats.org/officeDocument/2006/relationships/slide" Target="slides/slide45.xml"/><Relationship Id="rId47" Type="http://schemas.openxmlformats.org/officeDocument/2006/relationships/slide" Target="slides/slide46.xml"/><Relationship Id="rId48" Type="http://schemas.openxmlformats.org/officeDocument/2006/relationships/slide" Target="slides/slide47.xml"/><Relationship Id="rId49" Type="http://schemas.openxmlformats.org/officeDocument/2006/relationships/slide" Target="slides/slide4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33" Type="http://schemas.openxmlformats.org/officeDocument/2006/relationships/slide" Target="slides/slide32.xml"/><Relationship Id="rId34" Type="http://schemas.openxmlformats.org/officeDocument/2006/relationships/slide" Target="slides/slide33.xml"/><Relationship Id="rId35" Type="http://schemas.openxmlformats.org/officeDocument/2006/relationships/slide" Target="slides/slide34.xml"/><Relationship Id="rId36" Type="http://schemas.openxmlformats.org/officeDocument/2006/relationships/slide" Target="slides/slide35.xml"/><Relationship Id="rId37" Type="http://schemas.openxmlformats.org/officeDocument/2006/relationships/slide" Target="slides/slide36.xml"/><Relationship Id="rId38" Type="http://schemas.openxmlformats.org/officeDocument/2006/relationships/slide" Target="slides/slide37.xml"/><Relationship Id="rId39" Type="http://schemas.openxmlformats.org/officeDocument/2006/relationships/slide" Target="slides/slide38.xml"/><Relationship Id="rId70" Type="http://schemas.openxmlformats.org/officeDocument/2006/relationships/presProps" Target="presProps.xml"/><Relationship Id="rId71" Type="http://schemas.openxmlformats.org/officeDocument/2006/relationships/viewProps" Target="viewProps.xml"/><Relationship Id="rId72" Type="http://schemas.openxmlformats.org/officeDocument/2006/relationships/theme" Target="theme/theme1.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73" Type="http://schemas.openxmlformats.org/officeDocument/2006/relationships/tableStyles" Target="tableStyles.xml"/><Relationship Id="rId60" Type="http://schemas.openxmlformats.org/officeDocument/2006/relationships/slide" Target="slides/slide59.xml"/><Relationship Id="rId61" Type="http://schemas.openxmlformats.org/officeDocument/2006/relationships/slide" Target="slides/slide60.xml"/><Relationship Id="rId62" Type="http://schemas.openxmlformats.org/officeDocument/2006/relationships/slide" Target="slides/slide61.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fld id="{A86023D9-978A-4902-9528-49E06F8A793A}" type="datetimeFigureOut">
              <a:rPr lang="en-GB" smtClean="0"/>
              <a:t>02/06/2017</a:t>
            </a:fld>
            <a:endParaRPr lang="en-GB" dirty="0"/>
          </a:p>
        </p:txBody>
      </p:sp>
      <p:sp>
        <p:nvSpPr>
          <p:cNvPr id="4" name="Footer Placeholder 3"/>
          <p:cNvSpPr>
            <a:spLocks noGrp="1"/>
          </p:cNvSpPr>
          <p:nvPr>
            <p:ph type="ftr" sz="quarter" idx="2"/>
          </p:nvPr>
        </p:nvSpPr>
        <p:spPr>
          <a:xfrm>
            <a:off x="0" y="9429750"/>
            <a:ext cx="2946400" cy="496888"/>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49688" y="9429750"/>
            <a:ext cx="2946400" cy="496888"/>
          </a:xfrm>
          <a:prstGeom prst="rect">
            <a:avLst/>
          </a:prstGeom>
        </p:spPr>
        <p:txBody>
          <a:bodyPr vert="horz" lIns="91440" tIns="45720" rIns="91440" bIns="45720" rtlCol="0" anchor="b"/>
          <a:lstStyle>
            <a:lvl1pPr algn="r">
              <a:defRPr sz="1200"/>
            </a:lvl1pPr>
          </a:lstStyle>
          <a:p>
            <a:fld id="{C19F7B22-38D3-4054-9D91-D84180910634}" type="slidenum">
              <a:rPr lang="en-GB" smtClean="0"/>
              <a:t>‹#›</a:t>
            </a:fld>
            <a:endParaRPr lang="en-GB" dirty="0"/>
          </a:p>
        </p:txBody>
      </p:sp>
    </p:spTree>
    <p:extLst>
      <p:ext uri="{BB962C8B-B14F-4D97-AF65-F5344CB8AC3E}">
        <p14:creationId xmlns:p14="http://schemas.microsoft.com/office/powerpoint/2010/main" val="394337221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49688" y="0"/>
            <a:ext cx="2946400" cy="496888"/>
          </a:xfrm>
          <a:prstGeom prst="rect">
            <a:avLst/>
          </a:prstGeom>
        </p:spPr>
        <p:txBody>
          <a:bodyPr vert="horz" lIns="91440" tIns="45720" rIns="91440" bIns="45720" rtlCol="0"/>
          <a:lstStyle>
            <a:lvl1pPr algn="r">
              <a:defRPr sz="1200"/>
            </a:lvl1pPr>
          </a:lstStyle>
          <a:p>
            <a:fld id="{119BCFD0-1020-46C6-80D5-F9FBC7EFF1F4}" type="datetimeFigureOut">
              <a:rPr lang="en-GB" smtClean="0"/>
              <a:t>02/06/2017</a:t>
            </a:fld>
            <a:endParaRPr lang="en-GB" dirty="0"/>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79450" y="4714875"/>
            <a:ext cx="5438775" cy="4467225"/>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163"/>
            <a:ext cx="2946400" cy="4968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49688" y="9428163"/>
            <a:ext cx="2946400" cy="496887"/>
          </a:xfrm>
          <a:prstGeom prst="rect">
            <a:avLst/>
          </a:prstGeom>
        </p:spPr>
        <p:txBody>
          <a:bodyPr vert="horz" lIns="91440" tIns="45720" rIns="91440" bIns="45720" rtlCol="0" anchor="b"/>
          <a:lstStyle>
            <a:lvl1pPr algn="r">
              <a:defRPr sz="1200"/>
            </a:lvl1pPr>
          </a:lstStyle>
          <a:p>
            <a:fld id="{3B7B3AB0-B398-4ECB-9B3E-A158F590CFBB}" type="slidenum">
              <a:rPr lang="en-GB" smtClean="0"/>
              <a:t>‹#›</a:t>
            </a:fld>
            <a:endParaRPr lang="en-GB" dirty="0"/>
          </a:p>
        </p:txBody>
      </p:sp>
    </p:spTree>
    <p:extLst>
      <p:ext uri="{BB962C8B-B14F-4D97-AF65-F5344CB8AC3E}">
        <p14:creationId xmlns:p14="http://schemas.microsoft.com/office/powerpoint/2010/main" val="7324910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2.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3.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3B7B3AB0-B398-4ECB-9B3E-A158F590CFBB}" type="slidenum">
              <a:rPr lang="en-GB" smtClean="0"/>
              <a:t>62</a:t>
            </a:fld>
            <a:endParaRPr lang="en-GB" dirty="0"/>
          </a:p>
        </p:txBody>
      </p:sp>
    </p:spTree>
    <p:extLst>
      <p:ext uri="{BB962C8B-B14F-4D97-AF65-F5344CB8AC3E}">
        <p14:creationId xmlns:p14="http://schemas.microsoft.com/office/powerpoint/2010/main" val="197789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3B7B3AB0-B398-4ECB-9B3E-A158F590CFBB}" type="slidenum">
              <a:rPr lang="en-GB" smtClean="0"/>
              <a:t>63</a:t>
            </a:fld>
            <a:endParaRPr lang="en-GB" dirty="0"/>
          </a:p>
        </p:txBody>
      </p:sp>
    </p:spTree>
    <p:extLst>
      <p:ext uri="{BB962C8B-B14F-4D97-AF65-F5344CB8AC3E}">
        <p14:creationId xmlns:p14="http://schemas.microsoft.com/office/powerpoint/2010/main" val="117495616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jp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4.png"/></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4.png"/></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4.png"/></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4.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solidFill>
                  <a:prstClr val="black">
                    <a:tint val="75000"/>
                  </a:prstClr>
                </a:solidFill>
              </a:rPr>
              <a:pPr/>
              <a:t>02/06/2017</a:t>
            </a:fld>
            <a:endParaRPr lang="en-GB" dirty="0">
              <a:solidFill>
                <a:prstClr val="black">
                  <a:tint val="75000"/>
                </a:prstClr>
              </a:solidFill>
            </a:endParaRPr>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32716989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tx2">
              <a:lumMod val="60000"/>
              <a:lumOff val="40000"/>
            </a:schemeClr>
          </a:solidFill>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02/06/2017</a:t>
            </a:fld>
            <a:endParaRPr lang="en-GB" dirty="0">
              <a:solidFill>
                <a:prstClr val="black">
                  <a:tint val="75000"/>
                </a:prstClr>
              </a:solidFill>
            </a:endParaRPr>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7" name="Picture 6"/>
          <p:cNvPicPr>
            <a:picLocks noChangeAspect="1"/>
          </p:cNvPicPr>
          <p:nvPr userDrawn="1"/>
        </p:nvPicPr>
        <p:blipFill>
          <a:blip r:embed="rId2"/>
          <a:stretch>
            <a:fillRect/>
          </a:stretch>
        </p:blipFill>
        <p:spPr>
          <a:xfrm>
            <a:off x="7405644" y="5699796"/>
            <a:ext cx="1738356" cy="1157478"/>
          </a:xfrm>
          <a:prstGeom prst="rect">
            <a:avLst/>
          </a:prstGeom>
        </p:spPr>
      </p:pic>
    </p:spTree>
    <p:extLst>
      <p:ext uri="{BB962C8B-B14F-4D97-AF65-F5344CB8AC3E}">
        <p14:creationId xmlns:p14="http://schemas.microsoft.com/office/powerpoint/2010/main" val="11751376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02/06/2017</a:t>
            </a:fld>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5" name="Picture 4"/>
          <p:cNvPicPr>
            <a:picLocks noChangeAspect="1"/>
          </p:cNvPicPr>
          <p:nvPr userDrawn="1"/>
        </p:nvPicPr>
        <p:blipFill>
          <a:blip r:embed="rId2"/>
          <a:stretch>
            <a:fillRect/>
          </a:stretch>
        </p:blipFill>
        <p:spPr>
          <a:xfrm>
            <a:off x="7312196" y="5661249"/>
            <a:ext cx="1831803" cy="1185082"/>
          </a:xfrm>
          <a:prstGeom prst="rect">
            <a:avLst/>
          </a:prstGeom>
        </p:spPr>
      </p:pic>
    </p:spTree>
    <p:extLst>
      <p:ext uri="{BB962C8B-B14F-4D97-AF65-F5344CB8AC3E}">
        <p14:creationId xmlns:p14="http://schemas.microsoft.com/office/powerpoint/2010/main" val="36321924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02/06/2017</a:t>
            </a:fld>
            <a:endParaRPr lang="en-GB"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6" name="Picture 5"/>
          <p:cNvPicPr>
            <a:picLocks noChangeAspect="1"/>
          </p:cNvPicPr>
          <p:nvPr userDrawn="1"/>
        </p:nvPicPr>
        <p:blipFill>
          <a:blip r:embed="rId2"/>
          <a:stretch>
            <a:fillRect/>
          </a:stretch>
        </p:blipFill>
        <p:spPr>
          <a:xfrm>
            <a:off x="7308303" y="5661248"/>
            <a:ext cx="1834607" cy="1196752"/>
          </a:xfrm>
          <a:prstGeom prst="rect">
            <a:avLst/>
          </a:prstGeom>
        </p:spPr>
      </p:pic>
    </p:spTree>
    <p:extLst>
      <p:ext uri="{BB962C8B-B14F-4D97-AF65-F5344CB8AC3E}">
        <p14:creationId xmlns:p14="http://schemas.microsoft.com/office/powerpoint/2010/main" val="6691340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solidFill>
                  <a:prstClr val="black">
                    <a:tint val="75000"/>
                  </a:prstClr>
                </a:solidFill>
              </a:rPr>
              <a:pPr/>
              <a:t>02/06/2017</a:t>
            </a:fld>
            <a:endParaRPr lang="en-GB" dirty="0">
              <a:solidFill>
                <a:prstClr val="black">
                  <a:tint val="75000"/>
                </a:prstClr>
              </a:solidFill>
            </a:endParaRPr>
          </a:p>
        </p:txBody>
      </p:sp>
      <p:sp>
        <p:nvSpPr>
          <p:cNvPr id="9" name="Slide Number Placeholder 8"/>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8" name="Picture 7"/>
          <p:cNvPicPr>
            <a:picLocks noChangeAspect="1"/>
          </p:cNvPicPr>
          <p:nvPr userDrawn="1"/>
        </p:nvPicPr>
        <p:blipFill>
          <a:blip r:embed="rId2"/>
          <a:stretch>
            <a:fillRect/>
          </a:stretch>
        </p:blipFill>
        <p:spPr>
          <a:xfrm>
            <a:off x="7308304" y="5661248"/>
            <a:ext cx="1835696" cy="1197296"/>
          </a:xfrm>
          <a:prstGeom prst="rect">
            <a:avLst/>
          </a:prstGeom>
        </p:spPr>
      </p:pic>
    </p:spTree>
    <p:extLst>
      <p:ext uri="{BB962C8B-B14F-4D97-AF65-F5344CB8AC3E}">
        <p14:creationId xmlns:p14="http://schemas.microsoft.com/office/powerpoint/2010/main" val="37850974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solidFill>
                  <a:prstClr val="black">
                    <a:tint val="75000"/>
                  </a:prstClr>
                </a:solidFill>
              </a:rPr>
              <a:pPr/>
              <a:t>02/06/2017</a:t>
            </a:fld>
            <a:endParaRPr lang="en-GB" dirty="0">
              <a:solidFill>
                <a:prstClr val="black">
                  <a:tint val="75000"/>
                </a:prstClr>
              </a:solidFill>
            </a:endParaRPr>
          </a:p>
        </p:txBody>
      </p:sp>
      <p:sp>
        <p:nvSpPr>
          <p:cNvPr id="5" name="Slide Number Placeholder 4"/>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6" name="Picture 5"/>
          <p:cNvPicPr>
            <a:picLocks noChangeAspect="1"/>
          </p:cNvPicPr>
          <p:nvPr userDrawn="1"/>
        </p:nvPicPr>
        <p:blipFill>
          <a:blip r:embed="rId2"/>
          <a:stretch>
            <a:fillRect/>
          </a:stretch>
        </p:blipFill>
        <p:spPr>
          <a:xfrm>
            <a:off x="7308945" y="5663080"/>
            <a:ext cx="1835055" cy="1194920"/>
          </a:xfrm>
          <a:prstGeom prst="rect">
            <a:avLst/>
          </a:prstGeom>
        </p:spPr>
      </p:pic>
    </p:spTree>
    <p:extLst>
      <p:ext uri="{BB962C8B-B14F-4D97-AF65-F5344CB8AC3E}">
        <p14:creationId xmlns:p14="http://schemas.microsoft.com/office/powerpoint/2010/main" val="32502422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solidFill>
                  <a:prstClr val="black">
                    <a:tint val="75000"/>
                  </a:prstClr>
                </a:solidFill>
              </a:rPr>
              <a:pPr/>
              <a:t>02/06/2017</a:t>
            </a:fld>
            <a:endParaRPr lang="en-GB" dirty="0">
              <a:solidFill>
                <a:prstClr val="black">
                  <a:tint val="75000"/>
                </a:prstClr>
              </a:solidFill>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3" name="Picture 2"/>
          <p:cNvPicPr>
            <a:picLocks noChangeAspect="1"/>
          </p:cNvPicPr>
          <p:nvPr userDrawn="1"/>
        </p:nvPicPr>
        <p:blipFill>
          <a:blip r:embed="rId2"/>
          <a:stretch>
            <a:fillRect/>
          </a:stretch>
        </p:blipFill>
        <p:spPr>
          <a:xfrm>
            <a:off x="7308401" y="5663080"/>
            <a:ext cx="1835055" cy="1194920"/>
          </a:xfrm>
          <a:prstGeom prst="rect">
            <a:avLst/>
          </a:prstGeom>
        </p:spPr>
      </p:pic>
    </p:spTree>
    <p:extLst>
      <p:ext uri="{BB962C8B-B14F-4D97-AF65-F5344CB8AC3E}">
        <p14:creationId xmlns:p14="http://schemas.microsoft.com/office/powerpoint/2010/main" val="25949254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02/06/2017</a:t>
            </a:fld>
            <a:endParaRPr lang="en-GB"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6" name="Picture 5"/>
          <p:cNvPicPr>
            <a:picLocks noChangeAspect="1"/>
          </p:cNvPicPr>
          <p:nvPr userDrawn="1"/>
        </p:nvPicPr>
        <p:blipFill>
          <a:blip r:embed="rId2"/>
          <a:stretch>
            <a:fillRect/>
          </a:stretch>
        </p:blipFill>
        <p:spPr>
          <a:xfrm>
            <a:off x="7308945" y="5662899"/>
            <a:ext cx="1835055" cy="1194920"/>
          </a:xfrm>
          <a:prstGeom prst="rect">
            <a:avLst/>
          </a:prstGeom>
        </p:spPr>
      </p:pic>
    </p:spTree>
    <p:extLst>
      <p:ext uri="{BB962C8B-B14F-4D97-AF65-F5344CB8AC3E}">
        <p14:creationId xmlns:p14="http://schemas.microsoft.com/office/powerpoint/2010/main" val="18330403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smtClean="0"/>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02/06/2017</a:t>
            </a:fld>
            <a:endParaRPr lang="en-GB"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6" name="Picture 5"/>
          <p:cNvPicPr>
            <a:picLocks noChangeAspect="1"/>
          </p:cNvPicPr>
          <p:nvPr userDrawn="1"/>
        </p:nvPicPr>
        <p:blipFill>
          <a:blip r:embed="rId2"/>
          <a:stretch>
            <a:fillRect/>
          </a:stretch>
        </p:blipFill>
        <p:spPr>
          <a:xfrm>
            <a:off x="7308945" y="5663080"/>
            <a:ext cx="1835055" cy="1194920"/>
          </a:xfrm>
          <a:prstGeom prst="rect">
            <a:avLst/>
          </a:prstGeom>
        </p:spPr>
      </p:pic>
    </p:spTree>
    <p:extLst>
      <p:ext uri="{BB962C8B-B14F-4D97-AF65-F5344CB8AC3E}">
        <p14:creationId xmlns:p14="http://schemas.microsoft.com/office/powerpoint/2010/main" val="41368285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02/06/2017</a:t>
            </a:fld>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23199827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02/06/2017</a:t>
            </a:fld>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566240962"/>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3" Type="http://schemas.openxmlformats.org/officeDocument/2006/relationships/image" Target="../media/image1.jp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solidFill>
                  <a:prstClr val="black">
                    <a:tint val="75000"/>
                  </a:prstClr>
                </a:solidFill>
              </a:rPr>
              <a:pPr/>
              <a:t>02/06/2017</a:t>
            </a:fld>
            <a:endParaRPr lang="en-GB" dirty="0">
              <a:solidFill>
                <a:prstClr val="black">
                  <a:tint val="75000"/>
                </a:prstClr>
              </a:solidFill>
            </a:endParaRPr>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90572003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5.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charliesaidthat.com/digital/digital/difference-between-marketing-strategy-vs-tactics-an-example" TargetMode="Externa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www.google.co.uk/url?sa=t&amp;rct=j&amp;q=&amp;esrc=s&amp;source=web&amp;cd=1&amp;ved=0ahUKEwivtp7d_JzUAhUKKMAKHY0NBnkQFgguMAA&amp;url=http://highered.mheducation.com/sites/dl/free/0077123301/785783/Market_Accountability_and_Metrics.pdf&amp;usg=AFQjCNE8"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7.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8.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www.mindtools.com/pages/article/newPPM_89.htm" TargetMode="External"/><Relationship Id="rId3" Type="http://schemas.openxmlformats.org/officeDocument/2006/relationships/hyperlink" Target="http://learn.solent.ac.uk/mod/book/view.php?id=2732&amp;chapterid=1112"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youtube.com/user/Trends" TargetMode="External"/><Relationship Id="rId4" Type="http://schemas.openxmlformats.org/officeDocument/2006/relationships/hyperlink" Target="https://adwords.googleblog.com/2013/05/introducing-keyword-planner-combining.html" TargetMode="External"/><Relationship Id="rId5" Type="http://schemas.openxmlformats.org/officeDocument/2006/relationships/hyperlink" Target="http://www.similarweb.com/" TargetMode="External"/><Relationship Id="rId1" Type="http://schemas.openxmlformats.org/officeDocument/2006/relationships/slideLayout" Target="../slideLayouts/slideLayout2.xml"/><Relationship Id="rId2" Type="http://schemas.openxmlformats.org/officeDocument/2006/relationships/hyperlink" Target="https://trends.google.com/trends/"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www.mckinsey.com/business-functions/marketing-and-sales/our-insights/why-companies-should-care-about-ecare" TargetMode="Externa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9.png"/></Relationships>
</file>

<file path=ppt/slides/_rels/slide35.xml.rels><?xml version="1.0" encoding="UTF-8" standalone="yes"?>
<Relationships xmlns="http://schemas.openxmlformats.org/package/2006/relationships"><Relationship Id="rId3" Type="http://schemas.openxmlformats.org/officeDocument/2006/relationships/hyperlink" Target="https://www.emailonacid.com/blog/article/email-marketing/10-best-ways-to-use-dynamic-content-in-email" TargetMode="External"/><Relationship Id="rId4" Type="http://schemas.openxmlformats.org/officeDocument/2006/relationships/hyperlink" Target="https://blog.hubspot.com/marketing/metrics-email-marketers-should-be-tracking#sm.000014j0kaacineiuq3ah4cuyf8f3" TargetMode="External"/><Relationship Id="rId1" Type="http://schemas.openxmlformats.org/officeDocument/2006/relationships/slideLayout" Target="../slideLayouts/slideLayout2.xml"/><Relationship Id="rId2" Type="http://schemas.openxmlformats.org/officeDocument/2006/relationships/hyperlink" Target="https://blog.kissmetrics.com/6-email-personalization-techniques/" TargetMode="Externa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0.png"/></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1.png"/></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2.png"/></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3.png"/></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goto.webcasts.com/starthere.jsp?ei=1148206&amp;tp_key=876dd555a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99592" y="836712"/>
            <a:ext cx="7992888" cy="648072"/>
          </a:xfrm>
        </p:spPr>
        <p:txBody>
          <a:bodyPr>
            <a:normAutofit fontScale="90000"/>
          </a:bodyPr>
          <a:lstStyle/>
          <a:p>
            <a:pPr algn="l"/>
            <a:r>
              <a:rPr lang="en-GB" sz="3600" dirty="0" smtClean="0">
                <a:solidFill>
                  <a:schemeClr val="bg1"/>
                </a:solidFill>
              </a:rPr>
              <a:t/>
            </a:r>
            <a:br>
              <a:rPr lang="en-GB" sz="3600" dirty="0" smtClean="0">
                <a:solidFill>
                  <a:schemeClr val="bg1"/>
                </a:solidFill>
              </a:rPr>
            </a:br>
            <a:r>
              <a:rPr lang="en-GB" sz="3600" dirty="0" smtClean="0">
                <a:solidFill>
                  <a:schemeClr val="bg1"/>
                </a:solidFill>
              </a:rPr>
              <a:t/>
            </a:r>
            <a:br>
              <a:rPr lang="en-GB" sz="3600" dirty="0" smtClean="0">
                <a:solidFill>
                  <a:schemeClr val="bg1"/>
                </a:solidFill>
              </a:rPr>
            </a:br>
            <a:endParaRPr lang="en-GB" sz="3600" dirty="0">
              <a:solidFill>
                <a:schemeClr val="bg1"/>
              </a:solidFill>
            </a:endParaRPr>
          </a:p>
        </p:txBody>
      </p:sp>
      <p:sp>
        <p:nvSpPr>
          <p:cNvPr id="3" name="Subtitle 2"/>
          <p:cNvSpPr>
            <a:spLocks noGrp="1"/>
          </p:cNvSpPr>
          <p:nvPr>
            <p:ph type="subTitle" idx="1"/>
          </p:nvPr>
        </p:nvSpPr>
        <p:spPr>
          <a:xfrm>
            <a:off x="2195736" y="1628800"/>
            <a:ext cx="6120680" cy="3624808"/>
          </a:xfrm>
        </p:spPr>
        <p:txBody>
          <a:bodyPr>
            <a:normAutofit/>
          </a:bodyPr>
          <a:lstStyle/>
          <a:p>
            <a:r>
              <a:rPr lang="en-GB" dirty="0" smtClean="0">
                <a:solidFill>
                  <a:schemeClr val="bg1"/>
                </a:solidFill>
              </a:rPr>
              <a:t>Mastering Metrics </a:t>
            </a:r>
          </a:p>
          <a:p>
            <a:endParaRPr lang="en-GB" dirty="0">
              <a:solidFill>
                <a:schemeClr val="bg1"/>
              </a:solidFill>
            </a:endParaRPr>
          </a:p>
          <a:p>
            <a:r>
              <a:rPr lang="en-GB" dirty="0" smtClean="0">
                <a:solidFill>
                  <a:schemeClr val="bg1"/>
                </a:solidFill>
              </a:rPr>
              <a:t>Unit 3 Chris Thomas</a:t>
            </a:r>
          </a:p>
        </p:txBody>
      </p:sp>
      <p:pic>
        <p:nvPicPr>
          <p:cNvPr id="4" name="Picture 3"/>
          <p:cNvPicPr>
            <a:picLocks noChangeAspect="1"/>
          </p:cNvPicPr>
          <p:nvPr/>
        </p:nvPicPr>
        <p:blipFill>
          <a:blip r:embed="rId2"/>
          <a:stretch>
            <a:fillRect/>
          </a:stretch>
        </p:blipFill>
        <p:spPr>
          <a:xfrm>
            <a:off x="8100392" y="5589240"/>
            <a:ext cx="648072" cy="360040"/>
          </a:xfrm>
          <a:prstGeom prst="rect">
            <a:avLst/>
          </a:prstGeom>
        </p:spPr>
      </p:pic>
    </p:spTree>
    <p:extLst>
      <p:ext uri="{BB962C8B-B14F-4D97-AF65-F5344CB8AC3E}">
        <p14:creationId xmlns:p14="http://schemas.microsoft.com/office/powerpoint/2010/main" val="4240142115"/>
      </p:ext>
    </p:extLst>
  </p:cSld>
  <p:clrMapOvr>
    <a:masterClrMapping/>
  </p:clrMapOvr>
  <p:transition spd="slow">
    <p:wipe/>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Key Dates </a:t>
            </a:r>
            <a:endParaRPr lang="en-GB" dirty="0"/>
          </a:p>
        </p:txBody>
      </p:sp>
      <p:sp>
        <p:nvSpPr>
          <p:cNvPr id="3" name="Content Placeholder 2"/>
          <p:cNvSpPr>
            <a:spLocks noGrp="1"/>
          </p:cNvSpPr>
          <p:nvPr>
            <p:ph idx="1"/>
          </p:nvPr>
        </p:nvSpPr>
        <p:spPr>
          <a:xfrm>
            <a:off x="444732" y="1422354"/>
            <a:ext cx="8229600" cy="4133055"/>
          </a:xfrm>
        </p:spPr>
        <p:txBody>
          <a:bodyPr>
            <a:normAutofit/>
          </a:bodyPr>
          <a:lstStyle/>
          <a:p>
            <a:r>
              <a:rPr lang="en-GB" sz="2800" dirty="0" smtClean="0">
                <a:latin typeface="Arial" charset="0"/>
                <a:ea typeface="Arial" charset="0"/>
                <a:cs typeface="Arial" charset="0"/>
              </a:rPr>
              <a:t>16th </a:t>
            </a:r>
            <a:r>
              <a:rPr lang="en-GB" sz="2800" dirty="0" smtClean="0">
                <a:latin typeface="Arial" charset="0"/>
                <a:ea typeface="Arial" charset="0"/>
                <a:cs typeface="Arial" charset="0"/>
              </a:rPr>
              <a:t>June</a:t>
            </a:r>
          </a:p>
          <a:p>
            <a:r>
              <a:rPr lang="en-GB" dirty="0" smtClean="0">
                <a:latin typeface="Arial" charset="0"/>
                <a:ea typeface="Arial" charset="0"/>
                <a:cs typeface="Arial" charset="0"/>
              </a:rPr>
              <a:t>Morning revision lecture: look at key areas (email me any areas you have queries on in advance)</a:t>
            </a:r>
          </a:p>
          <a:p>
            <a:r>
              <a:rPr lang="en-GB" dirty="0" smtClean="0">
                <a:latin typeface="Arial" charset="0"/>
                <a:ea typeface="Arial" charset="0"/>
                <a:cs typeface="Arial" charset="0"/>
              </a:rPr>
              <a:t>Afternoon one-2-one’s (please have a draft of your assignment ready, ideally email me something the day before)</a:t>
            </a:r>
            <a:endParaRPr lang="en-GB" dirty="0" smtClean="0">
              <a:latin typeface="Arial" charset="0"/>
              <a:ea typeface="Arial" charset="0"/>
              <a:cs typeface="Arial" charset="0"/>
            </a:endParaRPr>
          </a:p>
        </p:txBody>
      </p:sp>
    </p:spTree>
    <p:extLst>
      <p:ext uri="{BB962C8B-B14F-4D97-AF65-F5344CB8AC3E}">
        <p14:creationId xmlns:p14="http://schemas.microsoft.com/office/powerpoint/2010/main" val="38117152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Key Dates </a:t>
            </a:r>
            <a:endParaRPr lang="en-GB" dirty="0"/>
          </a:p>
        </p:txBody>
      </p:sp>
      <p:sp>
        <p:nvSpPr>
          <p:cNvPr id="3" name="Content Placeholder 2"/>
          <p:cNvSpPr>
            <a:spLocks noGrp="1"/>
          </p:cNvSpPr>
          <p:nvPr>
            <p:ph idx="1"/>
          </p:nvPr>
        </p:nvSpPr>
        <p:spPr>
          <a:xfrm>
            <a:off x="444732" y="1422354"/>
            <a:ext cx="8229600" cy="4133055"/>
          </a:xfrm>
        </p:spPr>
        <p:txBody>
          <a:bodyPr>
            <a:normAutofit/>
          </a:bodyPr>
          <a:lstStyle/>
          <a:p>
            <a:pPr marL="0" indent="0">
              <a:buNone/>
            </a:pPr>
            <a:r>
              <a:rPr lang="en-GB" sz="2800" u="sng" dirty="0" smtClean="0">
                <a:latin typeface="Arial" panose="020B0604020202020204" pitchFamily="34" charset="0"/>
                <a:cs typeface="Arial" panose="020B0604020202020204" pitchFamily="34" charset="0"/>
              </a:rPr>
              <a:t>Revision </a:t>
            </a:r>
            <a:r>
              <a:rPr lang="en-GB" sz="2800" u="sng" dirty="0" smtClean="0">
                <a:latin typeface="Arial" panose="020B0604020202020204" pitchFamily="34" charset="0"/>
                <a:cs typeface="Arial" panose="020B0604020202020204" pitchFamily="34" charset="0"/>
              </a:rPr>
              <a:t>Sessions</a:t>
            </a:r>
          </a:p>
          <a:p>
            <a:r>
              <a:rPr lang="en-GB" sz="2800" dirty="0" smtClean="0">
                <a:latin typeface="Arial" panose="020B0604020202020204" pitchFamily="34" charset="0"/>
                <a:cs typeface="Arial" panose="020B0604020202020204" pitchFamily="34" charset="0"/>
              </a:rPr>
              <a:t>16th </a:t>
            </a:r>
            <a:r>
              <a:rPr lang="en-GB" sz="2800" dirty="0" smtClean="0">
                <a:latin typeface="Arial" panose="020B0604020202020204" pitchFamily="34" charset="0"/>
                <a:cs typeface="Arial" panose="020B0604020202020204" pitchFamily="34" charset="0"/>
              </a:rPr>
              <a:t>June</a:t>
            </a:r>
          </a:p>
          <a:p>
            <a:pPr marL="0" indent="0">
              <a:buNone/>
            </a:pPr>
            <a:r>
              <a:rPr lang="en-GB" sz="2800" u="sng" dirty="0" smtClean="0">
                <a:latin typeface="Arial" panose="020B0604020202020204" pitchFamily="34" charset="0"/>
                <a:cs typeface="Arial" panose="020B0604020202020204" pitchFamily="34" charset="0"/>
              </a:rPr>
              <a:t>Assessment Booking Deadline </a:t>
            </a:r>
          </a:p>
          <a:p>
            <a:r>
              <a:rPr lang="en-GB" sz="2800" dirty="0" smtClean="0">
                <a:latin typeface="Arial" panose="020B0604020202020204" pitchFamily="34" charset="0"/>
                <a:cs typeface="Arial" panose="020B0604020202020204" pitchFamily="34" charset="0"/>
              </a:rPr>
              <a:t>9</a:t>
            </a:r>
            <a:r>
              <a:rPr lang="en-GB" sz="2800" baseline="30000" dirty="0" smtClean="0">
                <a:latin typeface="Arial" panose="020B0604020202020204" pitchFamily="34" charset="0"/>
                <a:cs typeface="Arial" panose="020B0604020202020204" pitchFamily="34" charset="0"/>
              </a:rPr>
              <a:t>th</a:t>
            </a:r>
            <a:r>
              <a:rPr lang="en-GB" sz="2800" dirty="0" smtClean="0">
                <a:latin typeface="Arial" panose="020B0604020202020204" pitchFamily="34" charset="0"/>
                <a:cs typeface="Arial" panose="020B0604020202020204" pitchFamily="34" charset="0"/>
              </a:rPr>
              <a:t> June 2017</a:t>
            </a:r>
          </a:p>
          <a:p>
            <a:pPr marL="0" indent="0">
              <a:buNone/>
            </a:pPr>
            <a:r>
              <a:rPr lang="en-GB" sz="2800" u="sng" dirty="0" smtClean="0">
                <a:latin typeface="Arial" panose="020B0604020202020204" pitchFamily="34" charset="0"/>
                <a:cs typeface="Arial" panose="020B0604020202020204" pitchFamily="34" charset="0"/>
              </a:rPr>
              <a:t>Assignment Deadline </a:t>
            </a:r>
          </a:p>
          <a:p>
            <a:r>
              <a:rPr lang="en-GB" sz="2800" dirty="0" smtClean="0">
                <a:latin typeface="Arial" panose="020B0604020202020204" pitchFamily="34" charset="0"/>
                <a:cs typeface="Arial" panose="020B0604020202020204" pitchFamily="34" charset="0"/>
              </a:rPr>
              <a:t>30</a:t>
            </a:r>
            <a:r>
              <a:rPr lang="en-GB" sz="2800" baseline="30000" dirty="0" smtClean="0">
                <a:latin typeface="Arial" panose="020B0604020202020204" pitchFamily="34" charset="0"/>
                <a:cs typeface="Arial" panose="020B0604020202020204" pitchFamily="34" charset="0"/>
              </a:rPr>
              <a:t>th</a:t>
            </a:r>
            <a:r>
              <a:rPr lang="en-GB" sz="2800" dirty="0" smtClean="0">
                <a:latin typeface="Arial" panose="020B0604020202020204" pitchFamily="34" charset="0"/>
                <a:cs typeface="Arial" panose="020B0604020202020204" pitchFamily="34" charset="0"/>
              </a:rPr>
              <a:t> June 2017</a:t>
            </a:r>
          </a:p>
          <a:p>
            <a:endParaRPr lang="en-GB" dirty="0"/>
          </a:p>
        </p:txBody>
      </p:sp>
    </p:spTree>
    <p:extLst>
      <p:ext uri="{BB962C8B-B14F-4D97-AF65-F5344CB8AC3E}">
        <p14:creationId xmlns:p14="http://schemas.microsoft.com/office/powerpoint/2010/main" val="14266215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Learning Outcomes</a:t>
            </a:r>
            <a:endParaRPr lang="en-GB" dirty="0"/>
          </a:p>
        </p:txBody>
      </p:sp>
      <p:sp>
        <p:nvSpPr>
          <p:cNvPr id="3" name="Content Placeholder 2"/>
          <p:cNvSpPr>
            <a:spLocks noGrp="1"/>
          </p:cNvSpPr>
          <p:nvPr>
            <p:ph idx="1"/>
          </p:nvPr>
        </p:nvSpPr>
        <p:spPr/>
        <p:txBody>
          <a:bodyPr>
            <a:normAutofit/>
          </a:bodyPr>
          <a:lstStyle/>
          <a:p>
            <a:r>
              <a:rPr lang="en-GB" dirty="0" smtClean="0"/>
              <a:t>Understand how to apply different kinds of marketing metrics to inform tactical activity</a:t>
            </a:r>
          </a:p>
          <a:p>
            <a:r>
              <a:rPr lang="en-GB" dirty="0" smtClean="0"/>
              <a:t>Plan, analyse and modify marketing activities based on analysis of metrics</a:t>
            </a:r>
          </a:p>
          <a:p>
            <a:r>
              <a:rPr lang="en-GB" dirty="0" smtClean="0"/>
              <a:t>Plan and analyse automated techniques for reacting to metrics</a:t>
            </a:r>
            <a:endParaRPr lang="en-GB" dirty="0"/>
          </a:p>
        </p:txBody>
      </p:sp>
    </p:spTree>
    <p:extLst>
      <p:ext uri="{BB962C8B-B14F-4D97-AF65-F5344CB8AC3E}">
        <p14:creationId xmlns:p14="http://schemas.microsoft.com/office/powerpoint/2010/main" val="16600097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Applying metrics in tactical activity</a:t>
            </a:r>
            <a:endParaRPr lang="en-GB" dirty="0"/>
          </a:p>
        </p:txBody>
      </p:sp>
      <p:sp>
        <p:nvSpPr>
          <p:cNvPr id="3" name="Content Placeholder 2"/>
          <p:cNvSpPr>
            <a:spLocks noGrp="1"/>
          </p:cNvSpPr>
          <p:nvPr>
            <p:ph idx="1"/>
          </p:nvPr>
        </p:nvSpPr>
        <p:spPr/>
        <p:txBody>
          <a:bodyPr>
            <a:normAutofit/>
          </a:bodyPr>
          <a:lstStyle/>
          <a:p>
            <a:endParaRPr lang="en-GB" dirty="0" smtClean="0"/>
          </a:p>
          <a:p>
            <a:endParaRPr lang="en-GB" dirty="0"/>
          </a:p>
          <a:p>
            <a:r>
              <a:rPr lang="en-GB" dirty="0" smtClean="0"/>
              <a:t>What do we mean by tactics?</a:t>
            </a:r>
            <a:endParaRPr lang="en-GB" dirty="0"/>
          </a:p>
          <a:p>
            <a:r>
              <a:rPr lang="en-GB" dirty="0">
                <a:hlinkClick r:id="rId2"/>
              </a:rPr>
              <a:t>http://</a:t>
            </a:r>
            <a:r>
              <a:rPr lang="en-GB" dirty="0" smtClean="0">
                <a:hlinkClick r:id="rId2"/>
              </a:rPr>
              <a:t>charliesaidthat.com/digital/digital/difference-between-marketing-strategy-vs-tactics-an-example</a:t>
            </a:r>
            <a:endParaRPr lang="en-GB" dirty="0" smtClean="0"/>
          </a:p>
          <a:p>
            <a:endParaRPr lang="en-GB" dirty="0"/>
          </a:p>
        </p:txBody>
      </p:sp>
    </p:spTree>
    <p:extLst>
      <p:ext uri="{BB962C8B-B14F-4D97-AF65-F5344CB8AC3E}">
        <p14:creationId xmlns:p14="http://schemas.microsoft.com/office/powerpoint/2010/main" val="5525102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sp>
        <p:nvSpPr>
          <p:cNvPr id="3" name="Content Placeholder 2"/>
          <p:cNvSpPr>
            <a:spLocks noGrp="1"/>
          </p:cNvSpPr>
          <p:nvPr>
            <p:ph idx="1"/>
          </p:nvPr>
        </p:nvSpPr>
        <p:spPr/>
        <p:txBody>
          <a:bodyPr>
            <a:normAutofit/>
          </a:bodyPr>
          <a:lstStyle/>
          <a:p>
            <a:r>
              <a:rPr lang="en-US" dirty="0" smtClean="0">
                <a:hlinkClick r:id="rId2"/>
              </a:rPr>
              <a:t>Marketing Accountability and Metrics (Jobber</a:t>
            </a:r>
            <a:r>
              <a:rPr lang="en-US" dirty="0" smtClean="0">
                <a:hlinkClick r:id="rId2"/>
              </a:rPr>
              <a:t>)</a:t>
            </a:r>
            <a:endParaRPr lang="en-US" dirty="0" smtClean="0"/>
          </a:p>
          <a:p>
            <a:r>
              <a:rPr lang="en-US" dirty="0" smtClean="0"/>
              <a:t>Good overview of key ideas in metrics</a:t>
            </a:r>
            <a:endParaRPr lang="en-US" dirty="0"/>
          </a:p>
        </p:txBody>
      </p:sp>
    </p:spTree>
    <p:extLst>
      <p:ext uri="{BB962C8B-B14F-4D97-AF65-F5344CB8AC3E}">
        <p14:creationId xmlns:p14="http://schemas.microsoft.com/office/powerpoint/2010/main" val="17644909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507020" y="1600200"/>
            <a:ext cx="6129959" cy="3916363"/>
          </a:xfrm>
        </p:spPr>
      </p:pic>
      <p:sp>
        <p:nvSpPr>
          <p:cNvPr id="8" name="TextBox 7"/>
          <p:cNvSpPr txBox="1"/>
          <p:nvPr/>
        </p:nvSpPr>
        <p:spPr>
          <a:xfrm>
            <a:off x="899592" y="1691516"/>
            <a:ext cx="1728192" cy="369332"/>
          </a:xfrm>
          <a:prstGeom prst="rect">
            <a:avLst/>
          </a:prstGeom>
          <a:solidFill>
            <a:schemeClr val="bg1"/>
          </a:solidFill>
        </p:spPr>
        <p:txBody>
          <a:bodyPr wrap="square" rtlCol="0">
            <a:spAutoFit/>
          </a:bodyPr>
          <a:lstStyle/>
          <a:p>
            <a:endParaRPr lang="en-US" dirty="0">
              <a:solidFill>
                <a:schemeClr val="bg1"/>
              </a:solidFill>
            </a:endParaRPr>
          </a:p>
        </p:txBody>
      </p:sp>
      <p:sp>
        <p:nvSpPr>
          <p:cNvPr id="5" name="TextBox 4"/>
          <p:cNvSpPr txBox="1"/>
          <p:nvPr/>
        </p:nvSpPr>
        <p:spPr>
          <a:xfrm>
            <a:off x="251520" y="1691516"/>
            <a:ext cx="2736304" cy="369332"/>
          </a:xfrm>
          <a:prstGeom prst="rect">
            <a:avLst/>
          </a:prstGeom>
          <a:noFill/>
        </p:spPr>
        <p:txBody>
          <a:bodyPr wrap="square" rtlCol="0">
            <a:spAutoFit/>
          </a:bodyPr>
          <a:lstStyle/>
          <a:p>
            <a:r>
              <a:rPr lang="en-US" dirty="0" smtClean="0"/>
              <a:t>McDonald &amp; Mouncey’s</a:t>
            </a:r>
            <a:endParaRPr lang="en-US" dirty="0"/>
          </a:p>
        </p:txBody>
      </p:sp>
    </p:spTree>
    <p:extLst>
      <p:ext uri="{BB962C8B-B14F-4D97-AF65-F5344CB8AC3E}">
        <p14:creationId xmlns:p14="http://schemas.microsoft.com/office/powerpoint/2010/main" val="2261247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57200" y="1857291"/>
            <a:ext cx="8229600" cy="3402181"/>
          </a:xfrm>
        </p:spPr>
      </p:pic>
    </p:spTree>
    <p:extLst>
      <p:ext uri="{BB962C8B-B14F-4D97-AF65-F5344CB8AC3E}">
        <p14:creationId xmlns:p14="http://schemas.microsoft.com/office/powerpoint/2010/main" val="10348023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Defining feedback loop</a:t>
            </a:r>
            <a:endParaRPr lang="en-US" dirty="0"/>
          </a:p>
        </p:txBody>
      </p:sp>
      <p:sp>
        <p:nvSpPr>
          <p:cNvPr id="3" name="Content Placeholder 2"/>
          <p:cNvSpPr>
            <a:spLocks noGrp="1"/>
          </p:cNvSpPr>
          <p:nvPr>
            <p:ph idx="1"/>
          </p:nvPr>
        </p:nvSpPr>
        <p:spPr/>
        <p:txBody>
          <a:bodyPr>
            <a:normAutofit lnSpcReduction="10000"/>
          </a:bodyPr>
          <a:lstStyle/>
          <a:p>
            <a:r>
              <a:rPr lang="en-US" dirty="0" smtClean="0"/>
              <a:t>Feedback is provided in the model through a measurement strategy based on metrics.</a:t>
            </a:r>
          </a:p>
          <a:p>
            <a:r>
              <a:rPr lang="en-US" dirty="0" smtClean="0"/>
              <a:t>The feedback loop enables marketers to monitor a change in one element against overall results to determine whether or not the change made a difference, and helps to understand if the same activity should be repeated and/or modified.</a:t>
            </a:r>
            <a:endParaRPr lang="en-US" dirty="0"/>
          </a:p>
        </p:txBody>
      </p:sp>
    </p:spTree>
    <p:extLst>
      <p:ext uri="{BB962C8B-B14F-4D97-AF65-F5344CB8AC3E}">
        <p14:creationId xmlns:p14="http://schemas.microsoft.com/office/powerpoint/2010/main" val="18383131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Feedback loop</a:t>
            </a:r>
            <a:endParaRPr lang="en-US" dirty="0"/>
          </a:p>
        </p:txBody>
      </p:sp>
      <p:sp>
        <p:nvSpPr>
          <p:cNvPr id="3" name="Content Placeholder 2"/>
          <p:cNvSpPr>
            <a:spLocks noGrp="1"/>
          </p:cNvSpPr>
          <p:nvPr>
            <p:ph idx="1"/>
          </p:nvPr>
        </p:nvSpPr>
        <p:spPr/>
        <p:txBody>
          <a:bodyPr/>
          <a:lstStyle/>
          <a:p>
            <a:r>
              <a:rPr lang="en-US" dirty="0" smtClean="0"/>
              <a:t>To help us understand what has happened and to use that information to inform future plans and strategies</a:t>
            </a:r>
            <a:endParaRPr lang="en-US" dirty="0"/>
          </a:p>
        </p:txBody>
      </p:sp>
    </p:spTree>
    <p:extLst>
      <p:ext uri="{BB962C8B-B14F-4D97-AF65-F5344CB8AC3E}">
        <p14:creationId xmlns:p14="http://schemas.microsoft.com/office/powerpoint/2010/main" val="6816137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Creating a test and learn environment</a:t>
            </a:r>
            <a:endParaRPr lang="en-US" dirty="0"/>
          </a:p>
        </p:txBody>
      </p:sp>
      <p:sp>
        <p:nvSpPr>
          <p:cNvPr id="3" name="Content Placeholder 2"/>
          <p:cNvSpPr>
            <a:spLocks noGrp="1"/>
          </p:cNvSpPr>
          <p:nvPr>
            <p:ph idx="1"/>
          </p:nvPr>
        </p:nvSpPr>
        <p:spPr/>
        <p:txBody>
          <a:bodyPr>
            <a:normAutofit/>
          </a:bodyPr>
          <a:lstStyle/>
          <a:p>
            <a:r>
              <a:rPr lang="en-US" sz="2800" dirty="0" smtClean="0"/>
              <a:t>According to McDonald and Mouncey’s model marketers need to develop metrics for each stage:</a:t>
            </a:r>
            <a:endParaRPr lang="en-US" sz="2800"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7200" y="2653588"/>
            <a:ext cx="8089900" cy="2832100"/>
          </a:xfrm>
          <a:prstGeom prst="rect">
            <a:avLst/>
          </a:prstGeom>
        </p:spPr>
      </p:pic>
    </p:spTree>
    <p:extLst>
      <p:ext uri="{BB962C8B-B14F-4D97-AF65-F5344CB8AC3E}">
        <p14:creationId xmlns:p14="http://schemas.microsoft.com/office/powerpoint/2010/main" val="14113636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sp>
        <p:nvSpPr>
          <p:cNvPr id="3" name="Content Placeholder 2"/>
          <p:cNvSpPr>
            <a:spLocks noGrp="1"/>
          </p:cNvSpPr>
          <p:nvPr>
            <p:ph idx="1"/>
          </p:nvPr>
        </p:nvSpPr>
        <p:spPr/>
        <p:txBody>
          <a:bodyPr/>
          <a:lstStyle/>
          <a:p>
            <a:r>
              <a:rPr lang="en-US" dirty="0" smtClean="0"/>
              <a:t>It’s a continuous </a:t>
            </a:r>
            <a:r>
              <a:rPr lang="en-US" dirty="0"/>
              <a:t>process: iterative</a:t>
            </a:r>
          </a:p>
          <a:p>
            <a:endParaRPr lang="en-US" dirty="0"/>
          </a:p>
          <a:p>
            <a:r>
              <a:rPr lang="en-US" dirty="0" smtClean="0"/>
              <a:t>Use frameworks such as </a:t>
            </a:r>
            <a:r>
              <a:rPr lang="en-US" dirty="0" smtClean="0">
                <a:hlinkClick r:id="rId2"/>
              </a:rPr>
              <a:t>Deming’s PDCA</a:t>
            </a:r>
            <a:endParaRPr lang="en-US" dirty="0" smtClean="0"/>
          </a:p>
          <a:p>
            <a:endParaRPr lang="en-US" dirty="0"/>
          </a:p>
          <a:p>
            <a:r>
              <a:rPr lang="en-US" dirty="0" smtClean="0"/>
              <a:t> </a:t>
            </a:r>
            <a:r>
              <a:rPr lang="en-US" dirty="0" smtClean="0"/>
              <a:t>or </a:t>
            </a:r>
            <a:r>
              <a:rPr lang="en-US" dirty="0" smtClean="0">
                <a:hlinkClick r:id="rId3"/>
              </a:rPr>
              <a:t>Kolb’s </a:t>
            </a:r>
            <a:r>
              <a:rPr lang="en-US" dirty="0" smtClean="0">
                <a:hlinkClick r:id="rId3"/>
              </a:rPr>
              <a:t>learning cycle</a:t>
            </a:r>
            <a:endParaRPr lang="en-US" dirty="0"/>
          </a:p>
        </p:txBody>
      </p:sp>
    </p:spTree>
    <p:extLst>
      <p:ext uri="{BB962C8B-B14F-4D97-AF65-F5344CB8AC3E}">
        <p14:creationId xmlns:p14="http://schemas.microsoft.com/office/powerpoint/2010/main" val="13426174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Assessing Effectiveness</a:t>
            </a:r>
            <a:endParaRPr lang="en-US" dirty="0"/>
          </a:p>
        </p:txBody>
      </p:sp>
      <p:sp>
        <p:nvSpPr>
          <p:cNvPr id="3" name="Content Placeholder 2"/>
          <p:cNvSpPr>
            <a:spLocks noGrp="1"/>
          </p:cNvSpPr>
          <p:nvPr>
            <p:ph idx="1"/>
          </p:nvPr>
        </p:nvSpPr>
        <p:spPr/>
        <p:txBody>
          <a:bodyPr>
            <a:normAutofit fontScale="92500" lnSpcReduction="20000"/>
          </a:bodyPr>
          <a:lstStyle/>
          <a:p>
            <a:pPr marL="0" indent="0">
              <a:buNone/>
            </a:pPr>
            <a:r>
              <a:rPr lang="en-US" dirty="0" smtClean="0"/>
              <a:t>	(One </a:t>
            </a:r>
            <a:r>
              <a:rPr lang="en-US" dirty="0" smtClean="0"/>
              <a:t>of the overriding purposes of </a:t>
            </a:r>
            <a:r>
              <a:rPr lang="en-US" dirty="0" smtClean="0"/>
              <a:t>metrics)</a:t>
            </a:r>
            <a:endParaRPr lang="en-US" dirty="0" smtClean="0"/>
          </a:p>
          <a:p>
            <a:r>
              <a:rPr lang="en-US" dirty="0" smtClean="0"/>
              <a:t>To measure effectiveness of particular marketing actions, data is needed to identify which outcomes and, where applicable, profits, have occurred as a result.</a:t>
            </a:r>
          </a:p>
          <a:p>
            <a:r>
              <a:rPr lang="en-US" dirty="0" smtClean="0"/>
              <a:t>The ultimate measure of the effectiveness of marketing, in a commercial organisation, is some sort of financial return – typically sales and profitability. </a:t>
            </a:r>
            <a:endParaRPr lang="en-US" dirty="0"/>
          </a:p>
        </p:txBody>
      </p:sp>
    </p:spTree>
    <p:extLst>
      <p:ext uri="{BB962C8B-B14F-4D97-AF65-F5344CB8AC3E}">
        <p14:creationId xmlns:p14="http://schemas.microsoft.com/office/powerpoint/2010/main" val="6032396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How Metrics affect Marketing Activities </a:t>
            </a:r>
            <a:endParaRPr lang="en-US" dirty="0"/>
          </a:p>
        </p:txBody>
      </p:sp>
      <p:sp>
        <p:nvSpPr>
          <p:cNvPr id="3" name="Content Placeholder 2"/>
          <p:cNvSpPr>
            <a:spLocks noGrp="1"/>
          </p:cNvSpPr>
          <p:nvPr>
            <p:ph idx="1"/>
          </p:nvPr>
        </p:nvSpPr>
        <p:spPr/>
        <p:txBody>
          <a:bodyPr>
            <a:normAutofit lnSpcReduction="10000"/>
          </a:bodyPr>
          <a:lstStyle/>
          <a:p>
            <a:r>
              <a:rPr lang="en-US" dirty="0" smtClean="0"/>
              <a:t>Trends:</a:t>
            </a:r>
          </a:p>
          <a:p>
            <a:r>
              <a:rPr lang="en-US" dirty="0" smtClean="0"/>
              <a:t>Digital trends can be easily tracked </a:t>
            </a:r>
            <a:r>
              <a:rPr lang="en-US" dirty="0" smtClean="0"/>
              <a:t>i.e. </a:t>
            </a:r>
            <a:r>
              <a:rPr lang="en-US" dirty="0" smtClean="0"/>
              <a:t>what people are searching for:</a:t>
            </a:r>
          </a:p>
          <a:p>
            <a:pPr lvl="1"/>
            <a:r>
              <a:rPr lang="en-US" dirty="0" smtClean="0">
                <a:hlinkClick r:id="rId2"/>
              </a:rPr>
              <a:t>Google trends</a:t>
            </a:r>
            <a:endParaRPr lang="en-US" dirty="0" smtClean="0"/>
          </a:p>
          <a:p>
            <a:pPr lvl="1"/>
            <a:r>
              <a:rPr lang="en-US" dirty="0" smtClean="0">
                <a:hlinkClick r:id="rId3"/>
              </a:rPr>
              <a:t>YouTube trends</a:t>
            </a:r>
            <a:endParaRPr lang="en-US" dirty="0" smtClean="0"/>
          </a:p>
          <a:p>
            <a:pPr lvl="1"/>
            <a:r>
              <a:rPr lang="en-US" dirty="0" smtClean="0">
                <a:hlinkClick r:id="rId4"/>
              </a:rPr>
              <a:t>Google </a:t>
            </a:r>
            <a:r>
              <a:rPr lang="en-US" dirty="0" smtClean="0">
                <a:hlinkClick r:id="rId4"/>
              </a:rPr>
              <a:t>Adwords</a:t>
            </a:r>
            <a:endParaRPr lang="en-US" dirty="0">
              <a:hlinkClick r:id="rId4"/>
            </a:endParaRPr>
          </a:p>
          <a:p>
            <a:pPr lvl="1"/>
            <a:r>
              <a:rPr lang="en-US" dirty="0" smtClean="0">
                <a:hlinkClick r:id="rId4"/>
              </a:rPr>
              <a:t>(</a:t>
            </a:r>
            <a:r>
              <a:rPr lang="en-US" dirty="0" smtClean="0">
                <a:hlinkClick r:id="rId5"/>
              </a:rPr>
              <a:t>www.similarweb.com</a:t>
            </a:r>
            <a:r>
              <a:rPr lang="en-US" dirty="0"/>
              <a:t> </a:t>
            </a:r>
            <a:r>
              <a:rPr lang="en-US" dirty="0" smtClean="0"/>
              <a:t>good for competitor website information)</a:t>
            </a:r>
            <a:endParaRPr lang="en-US" dirty="0" smtClean="0"/>
          </a:p>
        </p:txBody>
      </p:sp>
    </p:spTree>
    <p:extLst>
      <p:ext uri="{BB962C8B-B14F-4D97-AF65-F5344CB8AC3E}">
        <p14:creationId xmlns:p14="http://schemas.microsoft.com/office/powerpoint/2010/main" val="114781547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sp>
        <p:nvSpPr>
          <p:cNvPr id="3" name="Content Placeholder 2"/>
          <p:cNvSpPr>
            <a:spLocks noGrp="1"/>
          </p:cNvSpPr>
          <p:nvPr>
            <p:ph idx="1"/>
          </p:nvPr>
        </p:nvSpPr>
        <p:spPr/>
        <p:txBody>
          <a:bodyPr>
            <a:normAutofit lnSpcReduction="10000"/>
          </a:bodyPr>
          <a:lstStyle/>
          <a:p>
            <a:r>
              <a:rPr lang="en-US" dirty="0" smtClean="0"/>
              <a:t>The key requirement when tracking trends is to use the information gained to  </a:t>
            </a:r>
            <a:r>
              <a:rPr lang="en-US" b="1" dirty="0" smtClean="0"/>
              <a:t>make decisions </a:t>
            </a:r>
            <a:r>
              <a:rPr lang="en-US" dirty="0" smtClean="0"/>
              <a:t>and improve future plans.</a:t>
            </a:r>
          </a:p>
          <a:p>
            <a:r>
              <a:rPr lang="en-US" dirty="0" smtClean="0"/>
              <a:t>Trends can appear in any area monitored by metrics and area reason why dashboards should  in part feature historical data.</a:t>
            </a:r>
          </a:p>
          <a:p>
            <a:r>
              <a:rPr lang="en-US" dirty="0" smtClean="0"/>
              <a:t>Once you spot a trend, investigate it and if it is statistically significant  -</a:t>
            </a:r>
            <a:r>
              <a:rPr lang="en-US" b="1" dirty="0" smtClean="0"/>
              <a:t>act</a:t>
            </a:r>
            <a:r>
              <a:rPr lang="en-US" dirty="0" smtClean="0"/>
              <a:t>. </a:t>
            </a:r>
            <a:endParaRPr lang="en-US" dirty="0"/>
          </a:p>
        </p:txBody>
      </p:sp>
    </p:spTree>
    <p:extLst>
      <p:ext uri="{BB962C8B-B14F-4D97-AF65-F5344CB8AC3E}">
        <p14:creationId xmlns:p14="http://schemas.microsoft.com/office/powerpoint/2010/main" val="179038996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Activity</a:t>
            </a:r>
            <a:endParaRPr lang="en-US" dirty="0"/>
          </a:p>
        </p:txBody>
      </p:sp>
      <p:sp>
        <p:nvSpPr>
          <p:cNvPr id="3" name="Content Placeholder 2"/>
          <p:cNvSpPr>
            <a:spLocks noGrp="1"/>
          </p:cNvSpPr>
          <p:nvPr>
            <p:ph idx="1"/>
          </p:nvPr>
        </p:nvSpPr>
        <p:spPr/>
        <p:txBody>
          <a:bodyPr/>
          <a:lstStyle/>
          <a:p>
            <a:r>
              <a:rPr lang="en-US" dirty="0" smtClean="0"/>
              <a:t>How many measurement methods do you regularly use?</a:t>
            </a:r>
          </a:p>
          <a:p>
            <a:r>
              <a:rPr lang="en-US" dirty="0" smtClean="0"/>
              <a:t>Which ones would you like to use that you don’t currently?</a:t>
            </a:r>
          </a:p>
          <a:p>
            <a:r>
              <a:rPr lang="en-US" dirty="0" smtClean="0"/>
              <a:t>What would enable you to use them?</a:t>
            </a:r>
            <a:endParaRPr lang="en-US" dirty="0"/>
          </a:p>
        </p:txBody>
      </p:sp>
    </p:spTree>
    <p:extLst>
      <p:ext uri="{BB962C8B-B14F-4D97-AF65-F5344CB8AC3E}">
        <p14:creationId xmlns:p14="http://schemas.microsoft.com/office/powerpoint/2010/main" val="54321276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Modelling and Forecasting</a:t>
            </a:r>
            <a:endParaRPr lang="en-US" dirty="0"/>
          </a:p>
        </p:txBody>
      </p:sp>
      <p:sp>
        <p:nvSpPr>
          <p:cNvPr id="3" name="Content Placeholder 2"/>
          <p:cNvSpPr>
            <a:spLocks noGrp="1"/>
          </p:cNvSpPr>
          <p:nvPr>
            <p:ph idx="1"/>
          </p:nvPr>
        </p:nvSpPr>
        <p:spPr/>
        <p:txBody>
          <a:bodyPr/>
          <a:lstStyle/>
          <a:p>
            <a:r>
              <a:rPr lang="en-US" dirty="0" smtClean="0"/>
              <a:t>Why is forecasting important?</a:t>
            </a:r>
          </a:p>
          <a:p>
            <a:pPr lvl="1"/>
            <a:r>
              <a:rPr lang="en-US" dirty="0" smtClean="0"/>
              <a:t>To determine long term direction</a:t>
            </a:r>
          </a:p>
          <a:p>
            <a:pPr lvl="1"/>
            <a:r>
              <a:rPr lang="en-US" dirty="0" smtClean="0"/>
              <a:t>Quantified estimates that can form the basis for marketing objectives and plans</a:t>
            </a:r>
          </a:p>
          <a:p>
            <a:pPr lvl="1"/>
            <a:endParaRPr lang="en-US" dirty="0"/>
          </a:p>
        </p:txBody>
      </p:sp>
    </p:spTree>
    <p:extLst>
      <p:ext uri="{BB962C8B-B14F-4D97-AF65-F5344CB8AC3E}">
        <p14:creationId xmlns:p14="http://schemas.microsoft.com/office/powerpoint/2010/main" val="20859637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Modelling and Forecasting</a:t>
            </a:r>
            <a:endParaRPr lang="en-US" dirty="0"/>
          </a:p>
        </p:txBody>
      </p:sp>
      <p:sp>
        <p:nvSpPr>
          <p:cNvPr id="3" name="Content Placeholder 2"/>
          <p:cNvSpPr>
            <a:spLocks noGrp="1"/>
          </p:cNvSpPr>
          <p:nvPr>
            <p:ph idx="1"/>
          </p:nvPr>
        </p:nvSpPr>
        <p:spPr/>
        <p:txBody>
          <a:bodyPr/>
          <a:lstStyle/>
          <a:p>
            <a:r>
              <a:rPr lang="en-US" dirty="0" smtClean="0"/>
              <a:t>Forecasting can be quantitative or qualitative:</a:t>
            </a:r>
          </a:p>
          <a:p>
            <a:pPr lvl="1"/>
            <a:r>
              <a:rPr lang="en-US" dirty="0" smtClean="0"/>
              <a:t>What</a:t>
            </a:r>
            <a:r>
              <a:rPr lang="uk-UA" dirty="0" smtClean="0"/>
              <a:t>’</a:t>
            </a:r>
            <a:r>
              <a:rPr lang="en-US" dirty="0" smtClean="0"/>
              <a:t>s the difference?</a:t>
            </a:r>
          </a:p>
          <a:p>
            <a:r>
              <a:rPr lang="en-US" dirty="0" smtClean="0"/>
              <a:t>Quantitative –relies on numbers or ‘raw data’ </a:t>
            </a:r>
          </a:p>
          <a:p>
            <a:r>
              <a:rPr lang="en-US" dirty="0" smtClean="0"/>
              <a:t>Qualitative  is used when there is no data available and relies on human judgement and expert opinion.</a:t>
            </a:r>
            <a:endParaRPr lang="en-US" dirty="0"/>
          </a:p>
        </p:txBody>
      </p:sp>
    </p:spTree>
    <p:extLst>
      <p:ext uri="{BB962C8B-B14F-4D97-AF65-F5344CB8AC3E}">
        <p14:creationId xmlns:p14="http://schemas.microsoft.com/office/powerpoint/2010/main" val="42491564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Modelling and Forecasting</a:t>
            </a:r>
            <a:endParaRPr lang="en-US" dirty="0"/>
          </a:p>
        </p:txBody>
      </p:sp>
      <p:sp>
        <p:nvSpPr>
          <p:cNvPr id="3" name="Content Placeholder 2"/>
          <p:cNvSpPr>
            <a:spLocks noGrp="1"/>
          </p:cNvSpPr>
          <p:nvPr>
            <p:ph idx="1"/>
          </p:nvPr>
        </p:nvSpPr>
        <p:spPr/>
        <p:txBody>
          <a:bodyPr/>
          <a:lstStyle/>
          <a:p>
            <a:r>
              <a:rPr lang="en-US" dirty="0" smtClean="0"/>
              <a:t>Forecasting can include:</a:t>
            </a:r>
          </a:p>
          <a:p>
            <a:pPr lvl="1"/>
            <a:r>
              <a:rPr lang="en-US" b="1" dirty="0" smtClean="0"/>
              <a:t>Trend </a:t>
            </a:r>
            <a:r>
              <a:rPr lang="en-US" dirty="0" smtClean="0"/>
              <a:t>extrapolation/time series analysis, a statistical technique looking at past trends and extrapolates them into the future. </a:t>
            </a:r>
          </a:p>
          <a:p>
            <a:pPr lvl="2"/>
            <a:r>
              <a:rPr lang="en-US" dirty="0" smtClean="0"/>
              <a:t>Seasonal and cyclical fluctuations</a:t>
            </a:r>
          </a:p>
          <a:p>
            <a:pPr lvl="2"/>
            <a:r>
              <a:rPr lang="en-US" dirty="0" smtClean="0"/>
              <a:t>Long-term trends</a:t>
            </a:r>
          </a:p>
        </p:txBody>
      </p:sp>
    </p:spTree>
    <p:extLst>
      <p:ext uri="{BB962C8B-B14F-4D97-AF65-F5344CB8AC3E}">
        <p14:creationId xmlns:p14="http://schemas.microsoft.com/office/powerpoint/2010/main" val="124474858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Modelling and Forecasting</a:t>
            </a:r>
            <a:endParaRPr lang="en-US" dirty="0"/>
          </a:p>
        </p:txBody>
      </p:sp>
      <p:sp>
        <p:nvSpPr>
          <p:cNvPr id="3" name="Content Placeholder 2"/>
          <p:cNvSpPr>
            <a:spLocks noGrp="1"/>
          </p:cNvSpPr>
          <p:nvPr>
            <p:ph idx="1"/>
          </p:nvPr>
        </p:nvSpPr>
        <p:spPr/>
        <p:txBody>
          <a:bodyPr/>
          <a:lstStyle/>
          <a:p>
            <a:pPr lvl="1"/>
            <a:r>
              <a:rPr lang="en-US" b="1" dirty="0" smtClean="0"/>
              <a:t>Modelling </a:t>
            </a:r>
            <a:r>
              <a:rPr lang="en-US" dirty="0" smtClean="0"/>
              <a:t>uses historic information  such as point-of-sale data to quantify sales impact of various marketing activities.</a:t>
            </a:r>
          </a:p>
          <a:p>
            <a:pPr lvl="2"/>
            <a:r>
              <a:rPr lang="en-US" dirty="0" smtClean="0"/>
              <a:t>Generates assumptions such as for every £1 spent on advertising, £3 of sales is generated</a:t>
            </a:r>
          </a:p>
          <a:p>
            <a:pPr lvl="2"/>
            <a:r>
              <a:rPr lang="en-US" dirty="0" smtClean="0"/>
              <a:t>This is then put into a model of future plans using substantial statistical analysis including regression analysis.</a:t>
            </a:r>
          </a:p>
          <a:p>
            <a:pPr lvl="2"/>
            <a:r>
              <a:rPr lang="en-US" dirty="0" smtClean="0"/>
              <a:t>Can be done with off the shelf software packages. </a:t>
            </a:r>
          </a:p>
        </p:txBody>
      </p:sp>
    </p:spTree>
    <p:extLst>
      <p:ext uri="{BB962C8B-B14F-4D97-AF65-F5344CB8AC3E}">
        <p14:creationId xmlns:p14="http://schemas.microsoft.com/office/powerpoint/2010/main" val="14373137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Scenario planning</a:t>
            </a:r>
            <a:endParaRPr lang="en-US" dirty="0"/>
          </a:p>
        </p:txBody>
      </p:sp>
      <p:sp>
        <p:nvSpPr>
          <p:cNvPr id="3" name="Content Placeholder 2"/>
          <p:cNvSpPr>
            <a:spLocks noGrp="1"/>
          </p:cNvSpPr>
          <p:nvPr>
            <p:ph idx="1"/>
          </p:nvPr>
        </p:nvSpPr>
        <p:spPr/>
        <p:txBody>
          <a:bodyPr/>
          <a:lstStyle/>
          <a:p>
            <a:r>
              <a:rPr lang="en-US" dirty="0" smtClean="0"/>
              <a:t>Identifying a number of possible futures</a:t>
            </a:r>
          </a:p>
          <a:p>
            <a:pPr lvl="1"/>
            <a:r>
              <a:rPr lang="en-US" dirty="0" smtClean="0"/>
              <a:t>What is a good current example of this?</a:t>
            </a:r>
          </a:p>
          <a:p>
            <a:r>
              <a:rPr lang="en-US" dirty="0" smtClean="0"/>
              <a:t>It</a:t>
            </a:r>
            <a:r>
              <a:rPr lang="uk-UA" dirty="0" smtClean="0"/>
              <a:t>’</a:t>
            </a:r>
            <a:r>
              <a:rPr lang="en-US" dirty="0" smtClean="0"/>
              <a:t>s a group process that involves sharing of knowledge</a:t>
            </a:r>
          </a:p>
          <a:p>
            <a:pPr lvl="1"/>
            <a:r>
              <a:rPr lang="en-US" dirty="0" smtClean="0"/>
              <a:t>Think of examples in your business where shared knowledge from a different department has helped in planning for the future.</a:t>
            </a:r>
            <a:endParaRPr lang="en-US" dirty="0"/>
          </a:p>
        </p:txBody>
      </p:sp>
    </p:spTree>
    <p:extLst>
      <p:ext uri="{BB962C8B-B14F-4D97-AF65-F5344CB8AC3E}">
        <p14:creationId xmlns:p14="http://schemas.microsoft.com/office/powerpoint/2010/main" val="141535194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Scenario planning</a:t>
            </a:r>
            <a:endParaRPr lang="en-US" dirty="0"/>
          </a:p>
        </p:txBody>
      </p:sp>
      <p:sp>
        <p:nvSpPr>
          <p:cNvPr id="3" name="Content Placeholder 2"/>
          <p:cNvSpPr>
            <a:spLocks noGrp="1"/>
          </p:cNvSpPr>
          <p:nvPr>
            <p:ph idx="1"/>
          </p:nvPr>
        </p:nvSpPr>
        <p:spPr/>
        <p:txBody>
          <a:bodyPr/>
          <a:lstStyle/>
          <a:p>
            <a:r>
              <a:rPr lang="en-US" dirty="0" smtClean="0"/>
              <a:t>It’s a ‘what if’ model </a:t>
            </a:r>
            <a:r>
              <a:rPr lang="en-US" dirty="0" smtClean="0"/>
              <a:t>allowing </a:t>
            </a:r>
            <a:r>
              <a:rPr lang="en-US" dirty="0" smtClean="0"/>
              <a:t>for different scenarios, from the safe to the more imaginative, with contingency  plans for addressing them.</a:t>
            </a:r>
          </a:p>
          <a:p>
            <a:pPr lvl="1"/>
            <a:r>
              <a:rPr lang="en-US" dirty="0" smtClean="0"/>
              <a:t>It increases </a:t>
            </a:r>
            <a:r>
              <a:rPr lang="en-US" dirty="0" smtClean="0"/>
              <a:t>a manager’s</a:t>
            </a:r>
            <a:endParaRPr lang="en-US" dirty="0" smtClean="0"/>
          </a:p>
          <a:p>
            <a:pPr lvl="2"/>
            <a:r>
              <a:rPr lang="en-US" dirty="0"/>
              <a:t>a</a:t>
            </a:r>
            <a:r>
              <a:rPr lang="en-US" dirty="0" smtClean="0"/>
              <a:t>wareness of the business environment</a:t>
            </a:r>
          </a:p>
          <a:p>
            <a:pPr lvl="2"/>
            <a:r>
              <a:rPr lang="en-US" dirty="0" smtClean="0"/>
              <a:t>awareness of future possibilities</a:t>
            </a:r>
            <a:endParaRPr lang="en-US" dirty="0"/>
          </a:p>
        </p:txBody>
      </p:sp>
    </p:spTree>
    <p:extLst>
      <p:ext uri="{BB962C8B-B14F-4D97-AF65-F5344CB8AC3E}">
        <p14:creationId xmlns:p14="http://schemas.microsoft.com/office/powerpoint/2010/main" val="43819583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Activity</a:t>
            </a:r>
            <a:endParaRPr lang="en-US" dirty="0"/>
          </a:p>
        </p:txBody>
      </p:sp>
      <p:sp>
        <p:nvSpPr>
          <p:cNvPr id="3" name="Content Placeholder 2"/>
          <p:cNvSpPr>
            <a:spLocks noGrp="1"/>
          </p:cNvSpPr>
          <p:nvPr>
            <p:ph idx="1"/>
          </p:nvPr>
        </p:nvSpPr>
        <p:spPr/>
        <p:txBody>
          <a:bodyPr/>
          <a:lstStyle/>
          <a:p>
            <a:r>
              <a:rPr lang="en-US" dirty="0" smtClean="0"/>
              <a:t>Think about an everyday task within your own role, and attempt a scenario planning exercise on it. How many possible scenarios could arise, and is your organisation currently planning for these?</a:t>
            </a:r>
            <a:endParaRPr lang="en-US" dirty="0"/>
          </a:p>
        </p:txBody>
      </p:sp>
    </p:spTree>
    <p:extLst>
      <p:ext uri="{BB962C8B-B14F-4D97-AF65-F5344CB8AC3E}">
        <p14:creationId xmlns:p14="http://schemas.microsoft.com/office/powerpoint/2010/main" val="118261473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Testing and analysis</a:t>
            </a:r>
            <a:endParaRPr lang="en-US" dirty="0"/>
          </a:p>
        </p:txBody>
      </p:sp>
      <p:sp>
        <p:nvSpPr>
          <p:cNvPr id="3" name="Content Placeholder 2"/>
          <p:cNvSpPr>
            <a:spLocks noGrp="1"/>
          </p:cNvSpPr>
          <p:nvPr>
            <p:ph idx="1"/>
          </p:nvPr>
        </p:nvSpPr>
        <p:spPr/>
        <p:txBody>
          <a:bodyPr>
            <a:normAutofit lnSpcReduction="10000"/>
          </a:bodyPr>
          <a:lstStyle/>
          <a:p>
            <a:r>
              <a:rPr lang="en-US" dirty="0" smtClean="0"/>
              <a:t>A/B Testing involves testing two alternatives to see which delivers the greater success against a desired metric.</a:t>
            </a:r>
          </a:p>
          <a:p>
            <a:r>
              <a:rPr lang="en-US" dirty="0" smtClean="0"/>
              <a:t>Used a lot historically in advertising and direct marketing.</a:t>
            </a:r>
          </a:p>
          <a:p>
            <a:r>
              <a:rPr lang="en-US" dirty="0" smtClean="0"/>
              <a:t>As with all measures you need good metrics and analysis to ensure that you define the variables correctly.</a:t>
            </a:r>
            <a:endParaRPr lang="en-US" dirty="0"/>
          </a:p>
        </p:txBody>
      </p:sp>
    </p:spTree>
    <p:extLst>
      <p:ext uri="{BB962C8B-B14F-4D97-AF65-F5344CB8AC3E}">
        <p14:creationId xmlns:p14="http://schemas.microsoft.com/office/powerpoint/2010/main" val="193109565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Testing and analysis</a:t>
            </a:r>
            <a:endParaRPr lang="en-US" dirty="0"/>
          </a:p>
        </p:txBody>
      </p:sp>
      <p:sp>
        <p:nvSpPr>
          <p:cNvPr id="3" name="Content Placeholder 2"/>
          <p:cNvSpPr>
            <a:spLocks noGrp="1"/>
          </p:cNvSpPr>
          <p:nvPr>
            <p:ph idx="1"/>
          </p:nvPr>
        </p:nvSpPr>
        <p:spPr/>
        <p:txBody>
          <a:bodyPr>
            <a:normAutofit fontScale="92500"/>
          </a:bodyPr>
          <a:lstStyle/>
          <a:p>
            <a:r>
              <a:rPr lang="en-US" dirty="0" smtClean="0"/>
              <a:t>A/B Testing is often used for SEO or PPC advertising having a small change in 2 variations.</a:t>
            </a:r>
          </a:p>
          <a:p>
            <a:r>
              <a:rPr lang="en-US" dirty="0" smtClean="0"/>
              <a:t>This can be extended to multivariate testing: especially in web design where offers, content and layout are optimised for visitors. Multiple combinations are tested simultaneously to select the most effective combination of page design elements to reach the desired goal.</a:t>
            </a:r>
            <a:endParaRPr lang="en-US" dirty="0"/>
          </a:p>
        </p:txBody>
      </p:sp>
    </p:spTree>
    <p:extLst>
      <p:ext uri="{BB962C8B-B14F-4D97-AF65-F5344CB8AC3E}">
        <p14:creationId xmlns:p14="http://schemas.microsoft.com/office/powerpoint/2010/main" val="175386433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Testing and analysis</a:t>
            </a:r>
            <a:endParaRPr lang="en-US" dirty="0"/>
          </a:p>
        </p:txBody>
      </p:sp>
      <p:sp>
        <p:nvSpPr>
          <p:cNvPr id="3" name="Content Placeholder 2"/>
          <p:cNvSpPr>
            <a:spLocks noGrp="1"/>
          </p:cNvSpPr>
          <p:nvPr>
            <p:ph idx="1"/>
          </p:nvPr>
        </p:nvSpPr>
        <p:spPr/>
        <p:txBody>
          <a:bodyPr>
            <a:normAutofit/>
          </a:bodyPr>
          <a:lstStyle/>
          <a:p>
            <a:r>
              <a:rPr lang="en-US" dirty="0" smtClean="0"/>
              <a:t>You have to </a:t>
            </a:r>
            <a:r>
              <a:rPr lang="en-US" dirty="0" smtClean="0"/>
              <a:t>analyse </a:t>
            </a:r>
            <a:r>
              <a:rPr lang="en-US" dirty="0" smtClean="0"/>
              <a:t>the results of A/B testing carefully to make sure that  nothing else affected the results.</a:t>
            </a:r>
          </a:p>
          <a:p>
            <a:r>
              <a:rPr lang="en-US" dirty="0" smtClean="0"/>
              <a:t>You have to be certain that the results were attributable to the elements that you meant to test.</a:t>
            </a:r>
            <a:endParaRPr lang="en-US" dirty="0"/>
          </a:p>
        </p:txBody>
      </p:sp>
    </p:spTree>
    <p:extLst>
      <p:ext uri="{BB962C8B-B14F-4D97-AF65-F5344CB8AC3E}">
        <p14:creationId xmlns:p14="http://schemas.microsoft.com/office/powerpoint/2010/main" val="137110268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Activity</a:t>
            </a:r>
            <a:endParaRPr lang="en-US" dirty="0"/>
          </a:p>
        </p:txBody>
      </p:sp>
      <p:sp>
        <p:nvSpPr>
          <p:cNvPr id="3" name="Content Placeholder 2"/>
          <p:cNvSpPr>
            <a:spLocks noGrp="1"/>
          </p:cNvSpPr>
          <p:nvPr>
            <p:ph idx="1"/>
          </p:nvPr>
        </p:nvSpPr>
        <p:spPr/>
        <p:txBody>
          <a:bodyPr/>
          <a:lstStyle/>
          <a:p>
            <a:r>
              <a:rPr lang="en-US" dirty="0" smtClean="0"/>
              <a:t>Which areas of your website would lend themselves to A/B testing?</a:t>
            </a:r>
          </a:p>
          <a:p>
            <a:r>
              <a:rPr lang="en-US" dirty="0" smtClean="0"/>
              <a:t>What variations would you use ?</a:t>
            </a:r>
          </a:p>
          <a:p>
            <a:r>
              <a:rPr lang="en-US" dirty="0" smtClean="0"/>
              <a:t>What would you measure to assess the result of the test?</a:t>
            </a:r>
            <a:endParaRPr lang="en-US" dirty="0"/>
          </a:p>
        </p:txBody>
      </p:sp>
    </p:spTree>
    <p:extLst>
      <p:ext uri="{BB962C8B-B14F-4D97-AF65-F5344CB8AC3E}">
        <p14:creationId xmlns:p14="http://schemas.microsoft.com/office/powerpoint/2010/main" val="31261475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Using metrics for planning </a:t>
            </a:r>
            <a:r>
              <a:rPr lang="en-US" dirty="0" smtClean="0"/>
              <a:t/>
            </a:r>
            <a:br>
              <a:rPr lang="en-US" dirty="0" smtClean="0"/>
            </a:br>
            <a:r>
              <a:rPr lang="en-US" dirty="0" smtClean="0"/>
              <a:t>with </a:t>
            </a:r>
            <a:r>
              <a:rPr lang="en-US" dirty="0" smtClean="0"/>
              <a:t>the  APIC model</a:t>
            </a:r>
            <a:endParaRPr lang="en-US" dirty="0"/>
          </a:p>
        </p:txBody>
      </p:sp>
      <p:sp>
        <p:nvSpPr>
          <p:cNvPr id="3" name="Content Placeholder 2"/>
          <p:cNvSpPr>
            <a:spLocks noGrp="1"/>
          </p:cNvSpPr>
          <p:nvPr>
            <p:ph idx="1"/>
          </p:nvPr>
        </p:nvSpPr>
        <p:spPr/>
        <p:txBody>
          <a:bodyPr/>
          <a:lstStyle/>
          <a:p>
            <a:r>
              <a:rPr lang="en-US" dirty="0" smtClean="0"/>
              <a:t>Analysis </a:t>
            </a:r>
          </a:p>
          <a:p>
            <a:pPr lvl="1"/>
            <a:r>
              <a:rPr lang="en-US" dirty="0" smtClean="0"/>
              <a:t>Data collection to understand the current situation</a:t>
            </a:r>
          </a:p>
          <a:p>
            <a:pPr lvl="2"/>
            <a:r>
              <a:rPr lang="en-US" dirty="0" smtClean="0"/>
              <a:t>Internal metrics:</a:t>
            </a:r>
          </a:p>
          <a:p>
            <a:pPr lvl="3"/>
            <a:r>
              <a:rPr lang="en-US" dirty="0" smtClean="0"/>
              <a:t>Financial</a:t>
            </a:r>
          </a:p>
          <a:p>
            <a:pPr lvl="3"/>
            <a:r>
              <a:rPr lang="en-US" dirty="0" smtClean="0"/>
              <a:t>Previous marketing activities: including7P’s and how the marketing metrics work with each other</a:t>
            </a:r>
          </a:p>
          <a:p>
            <a:pPr lvl="2"/>
            <a:r>
              <a:rPr lang="en-US" dirty="0" smtClean="0"/>
              <a:t>External metrics</a:t>
            </a:r>
          </a:p>
          <a:p>
            <a:pPr lvl="3"/>
            <a:r>
              <a:rPr lang="en-US" dirty="0" smtClean="0"/>
              <a:t>Measuring and benchmarking competitors/’best of breed’</a:t>
            </a:r>
          </a:p>
          <a:p>
            <a:pPr lvl="3"/>
            <a:r>
              <a:rPr lang="en-US" dirty="0" smtClean="0"/>
              <a:t>Macro-environment: PESTLE</a:t>
            </a:r>
          </a:p>
          <a:p>
            <a:pPr lvl="2"/>
            <a:endParaRPr lang="en-US" dirty="0"/>
          </a:p>
        </p:txBody>
      </p:sp>
    </p:spTree>
    <p:extLst>
      <p:ext uri="{BB962C8B-B14F-4D97-AF65-F5344CB8AC3E}">
        <p14:creationId xmlns:p14="http://schemas.microsoft.com/office/powerpoint/2010/main" val="79737275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Using metrics for planning using the  APIC model</a:t>
            </a:r>
            <a:endParaRPr lang="en-US" dirty="0"/>
          </a:p>
        </p:txBody>
      </p:sp>
      <p:sp>
        <p:nvSpPr>
          <p:cNvPr id="3" name="Content Placeholder 2"/>
          <p:cNvSpPr>
            <a:spLocks noGrp="1"/>
          </p:cNvSpPr>
          <p:nvPr>
            <p:ph idx="1"/>
          </p:nvPr>
        </p:nvSpPr>
        <p:spPr/>
        <p:txBody>
          <a:bodyPr/>
          <a:lstStyle/>
          <a:p>
            <a:r>
              <a:rPr lang="en-US" dirty="0" smtClean="0"/>
              <a:t>Planning</a:t>
            </a:r>
          </a:p>
          <a:p>
            <a:pPr lvl="1"/>
            <a:r>
              <a:rPr lang="en-US" dirty="0" smtClean="0"/>
              <a:t>using the information from the metrics to develop objectives, strategies and tactics (7P’s).</a:t>
            </a:r>
          </a:p>
          <a:p>
            <a:pPr lvl="2"/>
            <a:r>
              <a:rPr lang="en-US" dirty="0" smtClean="0"/>
              <a:t>SMART objectives</a:t>
            </a:r>
          </a:p>
          <a:p>
            <a:pPr lvl="2"/>
            <a:r>
              <a:rPr lang="en-US" dirty="0" smtClean="0"/>
              <a:t>Easily broken down into tactical components</a:t>
            </a:r>
          </a:p>
          <a:p>
            <a:pPr lvl="2"/>
            <a:r>
              <a:rPr lang="en-US" dirty="0" smtClean="0"/>
              <a:t>Integrated, all components have synergy with each other</a:t>
            </a:r>
          </a:p>
          <a:p>
            <a:pPr lvl="2"/>
            <a:r>
              <a:rPr lang="en-US" dirty="0" smtClean="0"/>
              <a:t>Measurable, the tactical elements should all have clear metrics so that success can be measured.</a:t>
            </a:r>
            <a:endParaRPr lang="en-US" dirty="0"/>
          </a:p>
        </p:txBody>
      </p:sp>
    </p:spTree>
    <p:extLst>
      <p:ext uri="{BB962C8B-B14F-4D97-AF65-F5344CB8AC3E}">
        <p14:creationId xmlns:p14="http://schemas.microsoft.com/office/powerpoint/2010/main" val="160178509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Using metrics for planning using the  APIC model</a:t>
            </a:r>
            <a:endParaRPr lang="en-US" dirty="0"/>
          </a:p>
        </p:txBody>
      </p:sp>
      <p:sp>
        <p:nvSpPr>
          <p:cNvPr id="3" name="Content Placeholder 2"/>
          <p:cNvSpPr>
            <a:spLocks noGrp="1"/>
          </p:cNvSpPr>
          <p:nvPr>
            <p:ph idx="1"/>
          </p:nvPr>
        </p:nvSpPr>
        <p:spPr/>
        <p:txBody>
          <a:bodyPr>
            <a:normAutofit lnSpcReduction="10000"/>
          </a:bodyPr>
          <a:lstStyle/>
          <a:p>
            <a:r>
              <a:rPr lang="en-US" dirty="0" smtClean="0"/>
              <a:t>Implementation</a:t>
            </a:r>
          </a:p>
          <a:p>
            <a:pPr lvl="1"/>
            <a:r>
              <a:rPr lang="en-US" dirty="0" smtClean="0"/>
              <a:t>Doing it</a:t>
            </a:r>
          </a:p>
          <a:p>
            <a:pPr lvl="1"/>
            <a:r>
              <a:rPr lang="en-US" dirty="0" smtClean="0"/>
              <a:t>Taking action to deliver the tactics, including generating the metrics to generate success</a:t>
            </a:r>
          </a:p>
          <a:p>
            <a:r>
              <a:rPr lang="en-US" dirty="0" smtClean="0"/>
              <a:t>Control</a:t>
            </a:r>
          </a:p>
          <a:p>
            <a:pPr lvl="1"/>
            <a:r>
              <a:rPr lang="en-US" dirty="0" smtClean="0"/>
              <a:t>Using the metrics to determine the next steps and where amendments are needed to ensure objectives are delivered</a:t>
            </a:r>
          </a:p>
        </p:txBody>
      </p:sp>
    </p:spTree>
    <p:extLst>
      <p:ext uri="{BB962C8B-B14F-4D97-AF65-F5344CB8AC3E}">
        <p14:creationId xmlns:p14="http://schemas.microsoft.com/office/powerpoint/2010/main" val="100137805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Attribution modelling</a:t>
            </a:r>
            <a:endParaRPr lang="en-US" dirty="0"/>
          </a:p>
        </p:txBody>
      </p:sp>
      <p:sp>
        <p:nvSpPr>
          <p:cNvPr id="3" name="Content Placeholder 2"/>
          <p:cNvSpPr>
            <a:spLocks noGrp="1"/>
          </p:cNvSpPr>
          <p:nvPr>
            <p:ph idx="1"/>
          </p:nvPr>
        </p:nvSpPr>
        <p:spPr/>
        <p:txBody>
          <a:bodyPr/>
          <a:lstStyle/>
          <a:p>
            <a:r>
              <a:rPr lang="en-US" dirty="0" smtClean="0"/>
              <a:t>To quantify the influence of each element of marketing communication, both on- and offline has on a customers decision to buy.</a:t>
            </a:r>
          </a:p>
          <a:p>
            <a:r>
              <a:rPr lang="en-US" dirty="0" smtClean="0"/>
              <a:t>Attribution modelling allows marketers to optimise the use of those resources that return the highest conversion and compare different elements and channels.</a:t>
            </a:r>
          </a:p>
          <a:p>
            <a:endParaRPr lang="en-US" dirty="0"/>
          </a:p>
        </p:txBody>
      </p:sp>
    </p:spTree>
    <p:extLst>
      <p:ext uri="{BB962C8B-B14F-4D97-AF65-F5344CB8AC3E}">
        <p14:creationId xmlns:p14="http://schemas.microsoft.com/office/powerpoint/2010/main" val="50284700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Attribution modelling</a:t>
            </a:r>
            <a:endParaRPr lang="en-US" dirty="0"/>
          </a:p>
        </p:txBody>
      </p:sp>
      <p:sp>
        <p:nvSpPr>
          <p:cNvPr id="3" name="Content Placeholder 2"/>
          <p:cNvSpPr>
            <a:spLocks noGrp="1"/>
          </p:cNvSpPr>
          <p:nvPr>
            <p:ph idx="1"/>
          </p:nvPr>
        </p:nvSpPr>
        <p:spPr/>
        <p:txBody>
          <a:bodyPr>
            <a:normAutofit fontScale="92500" lnSpcReduction="20000"/>
          </a:bodyPr>
          <a:lstStyle/>
          <a:p>
            <a:r>
              <a:rPr lang="en-US" dirty="0" smtClean="0"/>
              <a:t>Understanding the customer journey (see Unit 2 exercise) across the whole marketing mix and in particular the promotional elements allow marketers  to gain a more accurate picture than they would from analysing data from each mix element individually.</a:t>
            </a:r>
          </a:p>
          <a:p>
            <a:r>
              <a:rPr lang="en-US" dirty="0" smtClean="0"/>
              <a:t>Attribution data can be used to plan future campaigns, balancing between all activities, using the most cost-effective touchpoints demonstrated through metrics such as cost per action.</a:t>
            </a:r>
            <a:endParaRPr lang="en-US" dirty="0"/>
          </a:p>
        </p:txBody>
      </p:sp>
    </p:spTree>
    <p:extLst>
      <p:ext uri="{BB962C8B-B14F-4D97-AF65-F5344CB8AC3E}">
        <p14:creationId xmlns:p14="http://schemas.microsoft.com/office/powerpoint/2010/main" val="140038448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Attribution modelling</a:t>
            </a:r>
            <a:endParaRPr lang="en-US" dirty="0"/>
          </a:p>
        </p:txBody>
      </p:sp>
      <p:sp>
        <p:nvSpPr>
          <p:cNvPr id="3" name="Content Placeholder 2"/>
          <p:cNvSpPr>
            <a:spLocks noGrp="1"/>
          </p:cNvSpPr>
          <p:nvPr>
            <p:ph idx="1"/>
          </p:nvPr>
        </p:nvSpPr>
        <p:spPr/>
        <p:txBody>
          <a:bodyPr>
            <a:normAutofit/>
          </a:bodyPr>
          <a:lstStyle/>
          <a:p>
            <a:r>
              <a:rPr lang="en-US" dirty="0">
                <a:hlinkClick r:id="rId2"/>
              </a:rPr>
              <a:t>http://</a:t>
            </a:r>
            <a:r>
              <a:rPr lang="en-US" dirty="0" smtClean="0">
                <a:hlinkClick r:id="rId2"/>
              </a:rPr>
              <a:t>www.mckinsey.com/business-functions/marketing-and-sales/our-insights/why-companies-should-care-about-ecare</a:t>
            </a:r>
            <a:endParaRPr lang="en-US" dirty="0" smtClean="0"/>
          </a:p>
          <a:p>
            <a:endParaRPr lang="en-US" dirty="0"/>
          </a:p>
        </p:txBody>
      </p:sp>
    </p:spTree>
    <p:extLst>
      <p:ext uri="{BB962C8B-B14F-4D97-AF65-F5344CB8AC3E}">
        <p14:creationId xmlns:p14="http://schemas.microsoft.com/office/powerpoint/2010/main" val="5046935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Automated techniques for reacting to metrics</a:t>
            </a:r>
            <a:endParaRPr lang="en-US"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71500" y="2307431"/>
            <a:ext cx="8001000" cy="2501900"/>
          </a:xfrm>
        </p:spPr>
      </p:pic>
    </p:spTree>
    <p:extLst>
      <p:ext uri="{BB962C8B-B14F-4D97-AF65-F5344CB8AC3E}">
        <p14:creationId xmlns:p14="http://schemas.microsoft.com/office/powerpoint/2010/main" val="166625742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What areas of marketing can be automated?</a:t>
            </a:r>
            <a:endParaRPr lang="en-US" dirty="0"/>
          </a:p>
        </p:txBody>
      </p:sp>
      <p:sp>
        <p:nvSpPr>
          <p:cNvPr id="3" name="Content Placeholder 2"/>
          <p:cNvSpPr>
            <a:spLocks noGrp="1"/>
          </p:cNvSpPr>
          <p:nvPr>
            <p:ph idx="1"/>
          </p:nvPr>
        </p:nvSpPr>
        <p:spPr/>
        <p:txBody>
          <a:bodyPr/>
          <a:lstStyle/>
          <a:p>
            <a:r>
              <a:rPr lang="en-US" dirty="0" smtClean="0"/>
              <a:t>Email:</a:t>
            </a:r>
          </a:p>
          <a:p>
            <a:pPr lvl="1"/>
            <a:r>
              <a:rPr lang="en-US" dirty="0" smtClean="0"/>
              <a:t>Email </a:t>
            </a:r>
            <a:r>
              <a:rPr lang="en-US" dirty="0" smtClean="0">
                <a:hlinkClick r:id="rId2"/>
              </a:rPr>
              <a:t>personalisation</a:t>
            </a:r>
            <a:endParaRPr lang="en-US" dirty="0" smtClean="0"/>
          </a:p>
          <a:p>
            <a:pPr lvl="1"/>
            <a:r>
              <a:rPr lang="en-US" dirty="0" smtClean="0"/>
              <a:t>Real-time triggered emails based on actions taken by customers/prospects</a:t>
            </a:r>
          </a:p>
          <a:p>
            <a:pPr lvl="1"/>
            <a:r>
              <a:rPr lang="en-US" dirty="0" smtClean="0">
                <a:hlinkClick r:id="rId3"/>
              </a:rPr>
              <a:t>Dynamic content</a:t>
            </a:r>
            <a:r>
              <a:rPr lang="en-US" dirty="0" smtClean="0"/>
              <a:t> and </a:t>
            </a:r>
            <a:r>
              <a:rPr lang="en-US" dirty="0" smtClean="0">
                <a:hlinkClick r:id="rId4"/>
              </a:rPr>
              <a:t>response measurement</a:t>
            </a:r>
            <a:endParaRPr lang="en-US" dirty="0"/>
          </a:p>
        </p:txBody>
      </p:sp>
    </p:spTree>
    <p:extLst>
      <p:ext uri="{BB962C8B-B14F-4D97-AF65-F5344CB8AC3E}">
        <p14:creationId xmlns:p14="http://schemas.microsoft.com/office/powerpoint/2010/main" val="44104434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What areas of marketing can be automated?</a:t>
            </a:r>
            <a:endParaRPr lang="en-US" dirty="0"/>
          </a:p>
        </p:txBody>
      </p:sp>
      <p:sp>
        <p:nvSpPr>
          <p:cNvPr id="3" name="Content Placeholder 2"/>
          <p:cNvSpPr>
            <a:spLocks noGrp="1"/>
          </p:cNvSpPr>
          <p:nvPr>
            <p:ph idx="1"/>
          </p:nvPr>
        </p:nvSpPr>
        <p:spPr/>
        <p:txBody>
          <a:bodyPr/>
          <a:lstStyle/>
          <a:p>
            <a:r>
              <a:rPr lang="en-US" dirty="0" smtClean="0"/>
              <a:t>Database</a:t>
            </a:r>
          </a:p>
          <a:p>
            <a:pPr lvl="1"/>
            <a:r>
              <a:rPr lang="en-US" dirty="0" smtClean="0"/>
              <a:t>Should include all the contact and communication details of customers and prospects</a:t>
            </a:r>
          </a:p>
          <a:p>
            <a:pPr lvl="1"/>
            <a:r>
              <a:rPr lang="en-US" dirty="0" smtClean="0"/>
              <a:t>Website visits and email clicks should be recorded in the database.</a:t>
            </a:r>
          </a:p>
        </p:txBody>
      </p:sp>
    </p:spTree>
    <p:extLst>
      <p:ext uri="{BB962C8B-B14F-4D97-AF65-F5344CB8AC3E}">
        <p14:creationId xmlns:p14="http://schemas.microsoft.com/office/powerpoint/2010/main" val="85125784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What areas of marketing can be automated?</a:t>
            </a:r>
            <a:endParaRPr lang="en-US" dirty="0"/>
          </a:p>
        </p:txBody>
      </p:sp>
      <p:sp>
        <p:nvSpPr>
          <p:cNvPr id="3" name="Content Placeholder 2"/>
          <p:cNvSpPr>
            <a:spLocks noGrp="1"/>
          </p:cNvSpPr>
          <p:nvPr>
            <p:ph idx="1"/>
          </p:nvPr>
        </p:nvSpPr>
        <p:spPr/>
        <p:txBody>
          <a:bodyPr/>
          <a:lstStyle/>
          <a:p>
            <a:r>
              <a:rPr lang="en-US" dirty="0" smtClean="0"/>
              <a:t>Lead capture, management and nurturing:</a:t>
            </a:r>
          </a:p>
          <a:p>
            <a:pPr lvl="1"/>
            <a:r>
              <a:rPr lang="en-US" dirty="0" smtClean="0"/>
              <a:t>Integrated with offline activity</a:t>
            </a:r>
            <a:endParaRPr lang="en-US" dirty="0"/>
          </a:p>
          <a:p>
            <a:r>
              <a:rPr lang="en-US" dirty="0" smtClean="0"/>
              <a:t>Automated sales alerts and tasks</a:t>
            </a:r>
          </a:p>
          <a:p>
            <a:r>
              <a:rPr lang="en-US" dirty="0" smtClean="0"/>
              <a:t>Programme management:</a:t>
            </a:r>
          </a:p>
          <a:p>
            <a:pPr lvl="1"/>
            <a:r>
              <a:rPr lang="en-US" dirty="0" smtClean="0"/>
              <a:t>Manage multiple channel marketing campaigns and programmes including online advertising, video, mobile and social media</a:t>
            </a:r>
          </a:p>
        </p:txBody>
      </p:sp>
    </p:spTree>
    <p:extLst>
      <p:ext uri="{BB962C8B-B14F-4D97-AF65-F5344CB8AC3E}">
        <p14:creationId xmlns:p14="http://schemas.microsoft.com/office/powerpoint/2010/main" val="62629351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Automated techniques for reacting to metrics</a:t>
            </a:r>
          </a:p>
        </p:txBody>
      </p:sp>
      <p:sp>
        <p:nvSpPr>
          <p:cNvPr id="3" name="Content Placeholder 2"/>
          <p:cNvSpPr>
            <a:spLocks noGrp="1"/>
          </p:cNvSpPr>
          <p:nvPr>
            <p:ph idx="1"/>
          </p:nvPr>
        </p:nvSpPr>
        <p:spPr/>
        <p:txBody>
          <a:bodyPr/>
          <a:lstStyle/>
          <a:p>
            <a:r>
              <a:rPr lang="en-US" dirty="0" smtClean="0"/>
              <a:t>Setting up and maintaining automation takes time and effort as you use metrics generated to continually improve the automation, incorporating A/B testing etc.</a:t>
            </a:r>
            <a:endParaRPr lang="en-US" dirty="0"/>
          </a:p>
        </p:txBody>
      </p:sp>
    </p:spTree>
    <p:extLst>
      <p:ext uri="{BB962C8B-B14F-4D97-AF65-F5344CB8AC3E}">
        <p14:creationId xmlns:p14="http://schemas.microsoft.com/office/powerpoint/2010/main" val="49245743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Automated techniques for reacting to metrics</a:t>
            </a:r>
          </a:p>
        </p:txBody>
      </p:sp>
      <p:sp>
        <p:nvSpPr>
          <p:cNvPr id="3" name="Content Placeholder 2"/>
          <p:cNvSpPr>
            <a:spLocks noGrp="1"/>
          </p:cNvSpPr>
          <p:nvPr>
            <p:ph idx="1"/>
          </p:nvPr>
        </p:nvSpPr>
        <p:spPr/>
        <p:txBody>
          <a:bodyPr/>
          <a:lstStyle/>
          <a:p>
            <a:r>
              <a:rPr lang="en-US" dirty="0" smtClean="0"/>
              <a:t>Adopting automation becomes a change management activity.</a:t>
            </a:r>
          </a:p>
          <a:p>
            <a:endParaRPr lang="en-US" dirty="0"/>
          </a:p>
        </p:txBody>
      </p:sp>
    </p:spTree>
    <p:extLst>
      <p:ext uri="{BB962C8B-B14F-4D97-AF65-F5344CB8AC3E}">
        <p14:creationId xmlns:p14="http://schemas.microsoft.com/office/powerpoint/2010/main" val="63721108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Change Management</a:t>
            </a:r>
            <a:endParaRPr lang="en-US"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90550" y="1876648"/>
            <a:ext cx="7962900" cy="3784600"/>
          </a:xfrm>
        </p:spPr>
      </p:pic>
      <p:sp>
        <p:nvSpPr>
          <p:cNvPr id="5" name="TextBox 4"/>
          <p:cNvSpPr txBox="1"/>
          <p:nvPr/>
        </p:nvSpPr>
        <p:spPr>
          <a:xfrm>
            <a:off x="1115616" y="1417638"/>
            <a:ext cx="6264696" cy="369332"/>
          </a:xfrm>
          <a:prstGeom prst="rect">
            <a:avLst/>
          </a:prstGeom>
          <a:noFill/>
        </p:spPr>
        <p:txBody>
          <a:bodyPr wrap="square" rtlCol="0">
            <a:spAutoFit/>
          </a:bodyPr>
          <a:lstStyle/>
          <a:p>
            <a:r>
              <a:rPr lang="en-US" dirty="0" smtClean="0"/>
              <a:t>Adapted from the 4 Phase Model Bullock and Battern (1958)</a:t>
            </a:r>
            <a:endParaRPr lang="en-US" dirty="0"/>
          </a:p>
        </p:txBody>
      </p:sp>
    </p:spTree>
    <p:extLst>
      <p:ext uri="{BB962C8B-B14F-4D97-AF65-F5344CB8AC3E}">
        <p14:creationId xmlns:p14="http://schemas.microsoft.com/office/powerpoint/2010/main" val="136247459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Change Management</a:t>
            </a:r>
            <a:endParaRPr lang="en-US" dirty="0"/>
          </a:p>
        </p:txBody>
      </p:sp>
      <p:sp>
        <p:nvSpPr>
          <p:cNvPr id="3" name="Content Placeholder 2"/>
          <p:cNvSpPr>
            <a:spLocks noGrp="1"/>
          </p:cNvSpPr>
          <p:nvPr>
            <p:ph idx="1"/>
          </p:nvPr>
        </p:nvSpPr>
        <p:spPr/>
        <p:txBody>
          <a:bodyPr>
            <a:normAutofit lnSpcReduction="10000"/>
          </a:bodyPr>
          <a:lstStyle/>
          <a:p>
            <a:r>
              <a:rPr lang="en-US" dirty="0" smtClean="0"/>
              <a:t>A range of different people may be needed to embed this new way of working.</a:t>
            </a:r>
          </a:p>
          <a:p>
            <a:r>
              <a:rPr lang="en-US" dirty="0" smtClean="0"/>
              <a:t>The link between sales and marketing is particularly important for marketing automation as the lead information captured can be used by sales team to close sales and sales team need to trust and act on the information as well as feedback into it.</a:t>
            </a:r>
            <a:endParaRPr lang="en-US" dirty="0"/>
          </a:p>
        </p:txBody>
      </p:sp>
    </p:spTree>
    <p:extLst>
      <p:ext uri="{BB962C8B-B14F-4D97-AF65-F5344CB8AC3E}">
        <p14:creationId xmlns:p14="http://schemas.microsoft.com/office/powerpoint/2010/main" val="188634383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Creating Marketing Insights to inform strategic decision making</a:t>
            </a:r>
            <a:endParaRPr lang="en-US" dirty="0"/>
          </a:p>
        </p:txBody>
      </p:sp>
      <p:sp>
        <p:nvSpPr>
          <p:cNvPr id="3" name="Content Placeholder 2"/>
          <p:cNvSpPr>
            <a:spLocks noGrp="1"/>
          </p:cNvSpPr>
          <p:nvPr>
            <p:ph idx="1"/>
          </p:nvPr>
        </p:nvSpPr>
        <p:spPr/>
        <p:txBody>
          <a:bodyPr/>
          <a:lstStyle/>
          <a:p>
            <a:endParaRPr lang="en-US" dirty="0"/>
          </a:p>
        </p:txBody>
      </p:sp>
    </p:spTree>
    <p:extLst>
      <p:ext uri="{BB962C8B-B14F-4D97-AF65-F5344CB8AC3E}">
        <p14:creationId xmlns:p14="http://schemas.microsoft.com/office/powerpoint/2010/main" val="72859987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Learning Outcomes</a:t>
            </a:r>
            <a:endParaRPr lang="en-GB" dirty="0"/>
          </a:p>
        </p:txBody>
      </p:sp>
      <p:sp>
        <p:nvSpPr>
          <p:cNvPr id="3" name="Content Placeholder 2"/>
          <p:cNvSpPr>
            <a:spLocks noGrp="1"/>
          </p:cNvSpPr>
          <p:nvPr>
            <p:ph idx="1"/>
          </p:nvPr>
        </p:nvSpPr>
        <p:spPr/>
        <p:txBody>
          <a:bodyPr>
            <a:normAutofit/>
          </a:bodyPr>
          <a:lstStyle/>
          <a:p>
            <a:r>
              <a:rPr lang="en-GB" dirty="0" smtClean="0"/>
              <a:t>Evaluate the strengths and weaknesses of metrics analysis</a:t>
            </a:r>
          </a:p>
          <a:p>
            <a:r>
              <a:rPr lang="en-GB" dirty="0" smtClean="0"/>
              <a:t>Recognise the latest trends in metrics and their potential impact.</a:t>
            </a:r>
            <a:endParaRPr lang="en-GB" dirty="0"/>
          </a:p>
        </p:txBody>
      </p:sp>
    </p:spTree>
    <p:extLst>
      <p:ext uri="{BB962C8B-B14F-4D97-AF65-F5344CB8AC3E}">
        <p14:creationId xmlns:p14="http://schemas.microsoft.com/office/powerpoint/2010/main" val="86351930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Strengths and Weaknesses of Metrics Analysis</a:t>
            </a:r>
            <a:endParaRPr lang="en-US" dirty="0"/>
          </a:p>
        </p:txBody>
      </p:sp>
      <p:sp>
        <p:nvSpPr>
          <p:cNvPr id="3" name="Content Placeholder 2"/>
          <p:cNvSpPr>
            <a:spLocks noGrp="1"/>
          </p:cNvSpPr>
          <p:nvPr>
            <p:ph idx="1"/>
          </p:nvPr>
        </p:nvSpPr>
        <p:spPr/>
        <p:txBody>
          <a:bodyPr>
            <a:normAutofit fontScale="77500" lnSpcReduction="20000"/>
          </a:bodyPr>
          <a:lstStyle/>
          <a:p>
            <a:r>
              <a:rPr lang="en-US" dirty="0" smtClean="0"/>
              <a:t>Many organisations paralysed by data</a:t>
            </a:r>
          </a:p>
          <a:p>
            <a:r>
              <a:rPr lang="en-US" dirty="0" smtClean="0"/>
              <a:t>More widespread use of metrics is positive</a:t>
            </a:r>
          </a:p>
          <a:p>
            <a:r>
              <a:rPr lang="en-US" dirty="0" smtClean="0"/>
              <a:t>But metrics usage brings its own issues</a:t>
            </a:r>
          </a:p>
          <a:p>
            <a:r>
              <a:rPr lang="en-US" dirty="0" smtClean="0"/>
              <a:t>Certain elements are easy to measure but as less important when trying to measure the effects of marketing and vice versa</a:t>
            </a:r>
          </a:p>
          <a:p>
            <a:r>
              <a:rPr lang="en-US" dirty="0" smtClean="0"/>
              <a:t>“As a result marketing measurement can sometimes be skewed towards the elements that are measurable, rather than what needs to be measured</a:t>
            </a:r>
            <a:r>
              <a:rPr lang="is-IS" smtClean="0"/>
              <a:t>…reliable,valid, responsive, clear and relevant.</a:t>
            </a:r>
            <a:r>
              <a:rPr lang="en-US" dirty="0" smtClean="0"/>
              <a:t>” CIM White Paper Measure for Measure 2009.</a:t>
            </a:r>
            <a:endParaRPr lang="en-US" dirty="0"/>
          </a:p>
        </p:txBody>
      </p:sp>
    </p:spTree>
    <p:extLst>
      <p:ext uri="{BB962C8B-B14F-4D97-AF65-F5344CB8AC3E}">
        <p14:creationId xmlns:p14="http://schemas.microsoft.com/office/powerpoint/2010/main" val="1554704096"/>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Strengths and Weaknesses of Metrics Analysis</a:t>
            </a:r>
            <a:endParaRPr lang="en-US" dirty="0"/>
          </a:p>
        </p:txBody>
      </p:sp>
      <p:sp>
        <p:nvSpPr>
          <p:cNvPr id="3" name="Content Placeholder 2"/>
          <p:cNvSpPr>
            <a:spLocks noGrp="1"/>
          </p:cNvSpPr>
          <p:nvPr>
            <p:ph idx="1"/>
          </p:nvPr>
        </p:nvSpPr>
        <p:spPr/>
        <p:txBody>
          <a:bodyPr>
            <a:normAutofit/>
          </a:bodyPr>
          <a:lstStyle/>
          <a:p>
            <a:r>
              <a:rPr lang="en-US" b="1" dirty="0" smtClean="0"/>
              <a:t>Financial metrics </a:t>
            </a:r>
            <a:r>
              <a:rPr lang="en-US" dirty="0" smtClean="0"/>
              <a:t>are useful but </a:t>
            </a:r>
            <a:r>
              <a:rPr lang="en-US" b="1" dirty="0" smtClean="0"/>
              <a:t>are not the only yardstick </a:t>
            </a:r>
            <a:r>
              <a:rPr lang="en-US" dirty="0" smtClean="0"/>
              <a:t>to use</a:t>
            </a:r>
          </a:p>
          <a:p>
            <a:endParaRPr lang="en-US" dirty="0"/>
          </a:p>
          <a:p>
            <a:r>
              <a:rPr lang="en-US" dirty="0" smtClean="0"/>
              <a:t>Choose and communicate  a limited number of metrics rather than “anything and everything”</a:t>
            </a:r>
            <a:endParaRPr lang="en-US" dirty="0"/>
          </a:p>
        </p:txBody>
      </p:sp>
    </p:spTree>
    <p:extLst>
      <p:ext uri="{BB962C8B-B14F-4D97-AF65-F5344CB8AC3E}">
        <p14:creationId xmlns:p14="http://schemas.microsoft.com/office/powerpoint/2010/main" val="74797223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Strengths and Weaknesses of Metrics Analysis</a:t>
            </a:r>
            <a:endParaRPr lang="en-US" dirty="0"/>
          </a:p>
        </p:txBody>
      </p:sp>
      <p:sp>
        <p:nvSpPr>
          <p:cNvPr id="3" name="Content Placeholder 2"/>
          <p:cNvSpPr>
            <a:spLocks noGrp="1"/>
          </p:cNvSpPr>
          <p:nvPr>
            <p:ph idx="1"/>
          </p:nvPr>
        </p:nvSpPr>
        <p:spPr/>
        <p:txBody>
          <a:bodyPr>
            <a:normAutofit lnSpcReduction="10000"/>
          </a:bodyPr>
          <a:lstStyle/>
          <a:p>
            <a:r>
              <a:rPr lang="en-US" dirty="0" smtClean="0"/>
              <a:t>We can get lost in metrics keep analysing rather than just making a decision based on the information we already have.</a:t>
            </a:r>
          </a:p>
          <a:p>
            <a:endParaRPr lang="en-US" dirty="0"/>
          </a:p>
          <a:p>
            <a:r>
              <a:rPr lang="en-US" dirty="0" smtClean="0"/>
              <a:t>Providing the metrics are reporting something statistically significant that relates to objectives and strategies, you can make a decision around it. </a:t>
            </a:r>
            <a:endParaRPr lang="en-US" dirty="0"/>
          </a:p>
        </p:txBody>
      </p:sp>
    </p:spTree>
    <p:extLst>
      <p:ext uri="{BB962C8B-B14F-4D97-AF65-F5344CB8AC3E}">
        <p14:creationId xmlns:p14="http://schemas.microsoft.com/office/powerpoint/2010/main" val="24519471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Strengths and Weaknesses of Metrics Analysis</a:t>
            </a:r>
            <a:endParaRPr lang="en-US" dirty="0"/>
          </a:p>
        </p:txBody>
      </p:sp>
      <p:sp>
        <p:nvSpPr>
          <p:cNvPr id="3" name="Content Placeholder 2"/>
          <p:cNvSpPr>
            <a:spLocks noGrp="1"/>
          </p:cNvSpPr>
          <p:nvPr>
            <p:ph idx="1"/>
          </p:nvPr>
        </p:nvSpPr>
        <p:spPr/>
        <p:txBody>
          <a:bodyPr>
            <a:normAutofit/>
          </a:bodyPr>
          <a:lstStyle/>
          <a:p>
            <a:r>
              <a:rPr lang="en-US" dirty="0" smtClean="0"/>
              <a:t>Effectiveness of efficiency</a:t>
            </a:r>
          </a:p>
          <a:p>
            <a:r>
              <a:rPr lang="en-US" dirty="0" smtClean="0"/>
              <a:t>Metrics might be efficient, in that they measure what they intended to measure, but the could be ineffective, in they the are not providing useful results because they are measuring the wrong things.</a:t>
            </a:r>
            <a:endParaRPr lang="en-US" dirty="0"/>
          </a:p>
        </p:txBody>
      </p:sp>
    </p:spTree>
    <p:extLst>
      <p:ext uri="{BB962C8B-B14F-4D97-AF65-F5344CB8AC3E}">
        <p14:creationId xmlns:p14="http://schemas.microsoft.com/office/powerpoint/2010/main" val="211276541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Activity</a:t>
            </a:r>
            <a:endParaRPr lang="en-US" dirty="0"/>
          </a:p>
        </p:txBody>
      </p:sp>
      <p:sp>
        <p:nvSpPr>
          <p:cNvPr id="3" name="Content Placeholder 2"/>
          <p:cNvSpPr>
            <a:spLocks noGrp="1"/>
          </p:cNvSpPr>
          <p:nvPr>
            <p:ph idx="1"/>
          </p:nvPr>
        </p:nvSpPr>
        <p:spPr/>
        <p:txBody>
          <a:bodyPr/>
          <a:lstStyle/>
          <a:p>
            <a:r>
              <a:rPr lang="en-US" dirty="0" smtClean="0"/>
              <a:t>Think how you use metrics and identify the benefits and limitations of their use.</a:t>
            </a:r>
          </a:p>
          <a:p>
            <a:r>
              <a:rPr lang="en-US" dirty="0" smtClean="0"/>
              <a:t>If not currently used, what benefits could the organisation derive from using them?</a:t>
            </a:r>
            <a:endParaRPr lang="en-US" dirty="0"/>
          </a:p>
        </p:txBody>
      </p:sp>
    </p:spTree>
    <p:extLst>
      <p:ext uri="{BB962C8B-B14F-4D97-AF65-F5344CB8AC3E}">
        <p14:creationId xmlns:p14="http://schemas.microsoft.com/office/powerpoint/2010/main" val="80924427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Data Sources</a:t>
            </a:r>
            <a:endParaRPr lang="en-US" dirty="0"/>
          </a:p>
        </p:txBody>
      </p:sp>
      <p:sp>
        <p:nvSpPr>
          <p:cNvPr id="3" name="Content Placeholder 2"/>
          <p:cNvSpPr>
            <a:spLocks noGrp="1"/>
          </p:cNvSpPr>
          <p:nvPr>
            <p:ph idx="1"/>
          </p:nvPr>
        </p:nvSpPr>
        <p:spPr/>
        <p:txBody>
          <a:bodyPr/>
          <a:lstStyle/>
          <a:p>
            <a:r>
              <a:rPr lang="en-US" dirty="0" smtClean="0"/>
              <a:t>Accurate, timely, and relevant information, that is both comprehensive and succinct is needed  to make decisions. </a:t>
            </a:r>
          </a:p>
          <a:p>
            <a:r>
              <a:rPr lang="en-US" dirty="0" smtClean="0"/>
              <a:t>Delivered in a way that is neither too time-consuming or too expensive. </a:t>
            </a:r>
            <a:endParaRPr lang="en-US" dirty="0"/>
          </a:p>
        </p:txBody>
      </p:sp>
    </p:spTree>
    <p:extLst>
      <p:ext uri="{BB962C8B-B14F-4D97-AF65-F5344CB8AC3E}">
        <p14:creationId xmlns:p14="http://schemas.microsoft.com/office/powerpoint/2010/main" val="57435224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Data Sources</a:t>
            </a:r>
            <a:endParaRPr lang="en-US" dirty="0"/>
          </a:p>
        </p:txBody>
      </p:sp>
      <p:sp>
        <p:nvSpPr>
          <p:cNvPr id="3" name="Content Placeholder 2"/>
          <p:cNvSpPr>
            <a:spLocks noGrp="1"/>
          </p:cNvSpPr>
          <p:nvPr>
            <p:ph idx="1"/>
          </p:nvPr>
        </p:nvSpPr>
        <p:spPr/>
        <p:txBody>
          <a:bodyPr>
            <a:normAutofit lnSpcReduction="10000"/>
          </a:bodyPr>
          <a:lstStyle/>
          <a:p>
            <a:r>
              <a:rPr lang="en-US" dirty="0" smtClean="0"/>
              <a:t>Good information systems are </a:t>
            </a:r>
            <a:r>
              <a:rPr lang="en-US" dirty="0"/>
              <a:t>able to </a:t>
            </a:r>
            <a:r>
              <a:rPr lang="en-US" dirty="0" smtClean="0"/>
              <a:t>take the required information at the appropriate point as part of routine activity i.e. retail stores the number of visitors is important. This can be automated with electronic counters across the entrance. This can be compared with transaction data for % of visitors who make purchases.</a:t>
            </a:r>
            <a:endParaRPr lang="en-US" dirty="0"/>
          </a:p>
        </p:txBody>
      </p:sp>
    </p:spTree>
    <p:extLst>
      <p:ext uri="{BB962C8B-B14F-4D97-AF65-F5344CB8AC3E}">
        <p14:creationId xmlns:p14="http://schemas.microsoft.com/office/powerpoint/2010/main" val="108265418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Data Sources</a:t>
            </a:r>
            <a:endParaRPr lang="en-US" dirty="0"/>
          </a:p>
        </p:txBody>
      </p:sp>
      <p:sp>
        <p:nvSpPr>
          <p:cNvPr id="3" name="Content Placeholder 2"/>
          <p:cNvSpPr>
            <a:spLocks noGrp="1"/>
          </p:cNvSpPr>
          <p:nvPr>
            <p:ph idx="1"/>
          </p:nvPr>
        </p:nvSpPr>
        <p:spPr/>
        <p:txBody>
          <a:bodyPr>
            <a:normAutofit fontScale="92500" lnSpcReduction="20000"/>
          </a:bodyPr>
          <a:lstStyle/>
          <a:p>
            <a:r>
              <a:rPr lang="en-US" dirty="0" smtClean="0"/>
              <a:t>Internal v external data sources</a:t>
            </a:r>
          </a:p>
          <a:p>
            <a:pPr lvl="1"/>
            <a:r>
              <a:rPr lang="en-US" dirty="0" smtClean="0"/>
              <a:t>Balance to be struck between the amount of data collected, accuracy, cost and speed</a:t>
            </a:r>
          </a:p>
          <a:p>
            <a:pPr lvl="1"/>
            <a:r>
              <a:rPr lang="en-US" dirty="0" smtClean="0"/>
              <a:t>You call always gather more data, in more detail, more quickly, but this comes at a price.</a:t>
            </a:r>
          </a:p>
          <a:p>
            <a:pPr lvl="1"/>
            <a:r>
              <a:rPr lang="en-US" dirty="0" smtClean="0"/>
              <a:t>All data sources should be checked for accuracy, reliability, cost validity etc.</a:t>
            </a:r>
          </a:p>
          <a:p>
            <a:pPr lvl="1"/>
            <a:r>
              <a:rPr lang="en-US" dirty="0" smtClean="0"/>
              <a:t>Internal data make </a:t>
            </a:r>
            <a:r>
              <a:rPr lang="en-US" dirty="0"/>
              <a:t>b</a:t>
            </a:r>
            <a:r>
              <a:rPr lang="en-US" dirty="0" smtClean="0"/>
              <a:t>e more readily available, and relatively cheap but if it was collected for a </a:t>
            </a:r>
            <a:r>
              <a:rPr lang="en-US" dirty="0" smtClean="0"/>
              <a:t>different </a:t>
            </a:r>
            <a:r>
              <a:rPr lang="en-US" dirty="0" smtClean="0"/>
              <a:t>purpose it may be insufficiently reliable or accurate.</a:t>
            </a:r>
            <a:endParaRPr lang="en-US" dirty="0"/>
          </a:p>
        </p:txBody>
      </p:sp>
    </p:spTree>
    <p:extLst>
      <p:ext uri="{BB962C8B-B14F-4D97-AF65-F5344CB8AC3E}">
        <p14:creationId xmlns:p14="http://schemas.microsoft.com/office/powerpoint/2010/main" val="1147000200"/>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Activity</a:t>
            </a:r>
            <a:endParaRPr lang="en-US" dirty="0"/>
          </a:p>
        </p:txBody>
      </p:sp>
      <p:sp>
        <p:nvSpPr>
          <p:cNvPr id="3" name="Content Placeholder 2"/>
          <p:cNvSpPr>
            <a:spLocks noGrp="1"/>
          </p:cNvSpPr>
          <p:nvPr>
            <p:ph idx="1"/>
          </p:nvPr>
        </p:nvSpPr>
        <p:spPr/>
        <p:txBody>
          <a:bodyPr/>
          <a:lstStyle/>
          <a:p>
            <a:r>
              <a:rPr lang="en-US" dirty="0" smtClean="0"/>
              <a:t>Consider the credibility, reliability validity and value of the data sources you use or might potentially use?</a:t>
            </a:r>
            <a:endParaRPr lang="en-US" dirty="0"/>
          </a:p>
        </p:txBody>
      </p:sp>
    </p:spTree>
    <p:extLst>
      <p:ext uri="{BB962C8B-B14F-4D97-AF65-F5344CB8AC3E}">
        <p14:creationId xmlns:p14="http://schemas.microsoft.com/office/powerpoint/2010/main" val="1738113400"/>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Challenges of limited data analytics</a:t>
            </a:r>
            <a:endParaRPr lang="en-US" dirty="0"/>
          </a:p>
        </p:txBody>
      </p:sp>
      <p:sp>
        <p:nvSpPr>
          <p:cNvPr id="3" name="Content Placeholder 2"/>
          <p:cNvSpPr>
            <a:spLocks noGrp="1"/>
          </p:cNvSpPr>
          <p:nvPr>
            <p:ph idx="1"/>
          </p:nvPr>
        </p:nvSpPr>
        <p:spPr/>
        <p:txBody>
          <a:bodyPr/>
          <a:lstStyle/>
          <a:p>
            <a:r>
              <a:rPr lang="en-US" dirty="0" smtClean="0"/>
              <a:t>2013 Marketing Analytics Benchmark Report from Marketing Sherpa</a:t>
            </a:r>
          </a:p>
          <a:p>
            <a:r>
              <a:rPr lang="en-US" dirty="0" smtClean="0"/>
              <a:t>Lack of marketing insight from data was due to:</a:t>
            </a:r>
            <a:endParaRPr lang="en-US" dirty="0"/>
          </a:p>
          <a:p>
            <a:pPr lvl="1"/>
            <a:r>
              <a:rPr lang="en-US" dirty="0" smtClean="0"/>
              <a:t>Lack of resources</a:t>
            </a:r>
          </a:p>
          <a:p>
            <a:pPr lvl="1"/>
            <a:r>
              <a:rPr lang="en-US" dirty="0" smtClean="0"/>
              <a:t>Lack of Time</a:t>
            </a:r>
          </a:p>
          <a:p>
            <a:pPr lvl="1"/>
            <a:r>
              <a:rPr lang="en-US" dirty="0" smtClean="0"/>
              <a:t>Lack of understanding how to proceed</a:t>
            </a:r>
            <a:endParaRPr lang="en-US" dirty="0"/>
          </a:p>
        </p:txBody>
      </p:sp>
    </p:spTree>
    <p:extLst>
      <p:ext uri="{BB962C8B-B14F-4D97-AF65-F5344CB8AC3E}">
        <p14:creationId xmlns:p14="http://schemas.microsoft.com/office/powerpoint/2010/main" val="1328228655"/>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Challenges of limited data analytics</a:t>
            </a:r>
            <a:endParaRPr lang="en-US" dirty="0"/>
          </a:p>
        </p:txBody>
      </p:sp>
      <p:sp>
        <p:nvSpPr>
          <p:cNvPr id="3" name="Content Placeholder 2"/>
          <p:cNvSpPr>
            <a:spLocks noGrp="1"/>
          </p:cNvSpPr>
          <p:nvPr>
            <p:ph idx="1"/>
          </p:nvPr>
        </p:nvSpPr>
        <p:spPr/>
        <p:txBody>
          <a:bodyPr/>
          <a:lstStyle/>
          <a:p>
            <a:r>
              <a:rPr lang="en-US" dirty="0" smtClean="0"/>
              <a:t>Collection of data from various systems and groups within the organisation requires collaboration, co-operation and trust.</a:t>
            </a:r>
            <a:endParaRPr lang="en-US" dirty="0"/>
          </a:p>
        </p:txBody>
      </p:sp>
    </p:spTree>
    <p:extLst>
      <p:ext uri="{BB962C8B-B14F-4D97-AF65-F5344CB8AC3E}">
        <p14:creationId xmlns:p14="http://schemas.microsoft.com/office/powerpoint/2010/main" val="1146912168"/>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Challenges of limited data analytics</a:t>
            </a:r>
            <a:endParaRPr lang="en-US"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39552" y="2348880"/>
            <a:ext cx="8001000" cy="2501900"/>
          </a:xfrm>
        </p:spPr>
      </p:pic>
      <p:sp>
        <p:nvSpPr>
          <p:cNvPr id="5" name="TextBox 4"/>
          <p:cNvSpPr txBox="1"/>
          <p:nvPr/>
        </p:nvSpPr>
        <p:spPr>
          <a:xfrm>
            <a:off x="2195736" y="1700808"/>
            <a:ext cx="4392488" cy="369332"/>
          </a:xfrm>
          <a:prstGeom prst="rect">
            <a:avLst/>
          </a:prstGeom>
          <a:noFill/>
        </p:spPr>
        <p:txBody>
          <a:bodyPr wrap="square" rtlCol="0">
            <a:spAutoFit/>
          </a:bodyPr>
          <a:lstStyle/>
          <a:p>
            <a:r>
              <a:rPr lang="en-US" dirty="0" smtClean="0"/>
              <a:t>To overcome these challenges:</a:t>
            </a:r>
            <a:endParaRPr lang="en-US" dirty="0"/>
          </a:p>
        </p:txBody>
      </p:sp>
    </p:spTree>
    <p:extLst>
      <p:ext uri="{BB962C8B-B14F-4D97-AF65-F5344CB8AC3E}">
        <p14:creationId xmlns:p14="http://schemas.microsoft.com/office/powerpoint/2010/main" val="761513137"/>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Statistical Analysis</a:t>
            </a:r>
            <a:endParaRPr lang="en-US"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12800" y="1843881"/>
            <a:ext cx="7518400" cy="3429000"/>
          </a:xfrm>
        </p:spPr>
      </p:pic>
    </p:spTree>
    <p:extLst>
      <p:ext uri="{BB962C8B-B14F-4D97-AF65-F5344CB8AC3E}">
        <p14:creationId xmlns:p14="http://schemas.microsoft.com/office/powerpoint/2010/main" val="585091357"/>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95350" y="2815431"/>
            <a:ext cx="7353300" cy="1485900"/>
          </a:xfrm>
        </p:spPr>
      </p:pic>
    </p:spTree>
    <p:extLst>
      <p:ext uri="{BB962C8B-B14F-4D97-AF65-F5344CB8AC3E}">
        <p14:creationId xmlns:p14="http://schemas.microsoft.com/office/powerpoint/2010/main" val="884560380"/>
      </p:ext>
    </p:extLst>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Statistical Significance</a:t>
            </a:r>
            <a:endParaRPr lang="en-US" dirty="0"/>
          </a:p>
        </p:txBody>
      </p:sp>
      <p:sp>
        <p:nvSpPr>
          <p:cNvPr id="3" name="Content Placeholder 2"/>
          <p:cNvSpPr>
            <a:spLocks noGrp="1"/>
          </p:cNvSpPr>
          <p:nvPr>
            <p:ph idx="1"/>
          </p:nvPr>
        </p:nvSpPr>
        <p:spPr/>
        <p:txBody>
          <a:bodyPr/>
          <a:lstStyle/>
          <a:p>
            <a:r>
              <a:rPr lang="en-US" dirty="0" smtClean="0"/>
              <a:t>Smaller the sample size the larger the margin or error.</a:t>
            </a:r>
          </a:p>
          <a:p>
            <a:endParaRPr lang="en-US" dirty="0"/>
          </a:p>
          <a:p>
            <a:r>
              <a:rPr lang="en-US" dirty="0" smtClean="0"/>
              <a:t>May online calculators to calculate margin of error of a give sample size.</a:t>
            </a:r>
            <a:endParaRPr lang="en-US" dirty="0"/>
          </a:p>
        </p:txBody>
      </p:sp>
    </p:spTree>
    <p:extLst>
      <p:ext uri="{BB962C8B-B14F-4D97-AF65-F5344CB8AC3E}">
        <p14:creationId xmlns:p14="http://schemas.microsoft.com/office/powerpoint/2010/main" val="1924502126"/>
      </p:ext>
    </p:extLst>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Latest trends in Metrics</a:t>
            </a:r>
            <a:endParaRPr lang="en-US" dirty="0"/>
          </a:p>
        </p:txBody>
      </p:sp>
      <p:sp>
        <p:nvSpPr>
          <p:cNvPr id="3" name="Content Placeholder 2"/>
          <p:cNvSpPr>
            <a:spLocks noGrp="1"/>
          </p:cNvSpPr>
          <p:nvPr>
            <p:ph idx="1"/>
          </p:nvPr>
        </p:nvSpPr>
        <p:spPr/>
        <p:txBody>
          <a:bodyPr/>
          <a:lstStyle/>
          <a:p>
            <a:r>
              <a:rPr lang="en-US" dirty="0" smtClean="0"/>
              <a:t>Real-time data analysis</a:t>
            </a:r>
          </a:p>
          <a:p>
            <a:pPr lvl="1"/>
            <a:r>
              <a:rPr lang="en-US" dirty="0" smtClean="0"/>
              <a:t>Analytics in real-time, with specific focus on  what users are doing on a website</a:t>
            </a:r>
          </a:p>
          <a:p>
            <a:pPr lvl="1"/>
            <a:r>
              <a:rPr lang="en-US" dirty="0" smtClean="0"/>
              <a:t>Google offers real-time analytics on its Google Analytics pages</a:t>
            </a:r>
            <a:endParaRPr lang="en-US" dirty="0"/>
          </a:p>
        </p:txBody>
      </p:sp>
    </p:spTree>
    <p:extLst>
      <p:ext uri="{BB962C8B-B14F-4D97-AF65-F5344CB8AC3E}">
        <p14:creationId xmlns:p14="http://schemas.microsoft.com/office/powerpoint/2010/main" val="465400379"/>
      </p:ext>
    </p:extLst>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Advantages of real-time analytics</a:t>
            </a:r>
            <a:endParaRPr lang="en-US" dirty="0"/>
          </a:p>
        </p:txBody>
      </p:sp>
      <p:sp>
        <p:nvSpPr>
          <p:cNvPr id="3" name="Content Placeholder 2"/>
          <p:cNvSpPr>
            <a:spLocks noGrp="1"/>
          </p:cNvSpPr>
          <p:nvPr>
            <p:ph idx="1"/>
          </p:nvPr>
        </p:nvSpPr>
        <p:spPr/>
        <p:txBody>
          <a:bodyPr>
            <a:normAutofit fontScale="85000" lnSpcReduction="20000"/>
          </a:bodyPr>
          <a:lstStyle/>
          <a:p>
            <a:r>
              <a:rPr lang="en-US" dirty="0" smtClean="0"/>
              <a:t>Spot errors very quickly – if a web-link is broken</a:t>
            </a:r>
          </a:p>
          <a:p>
            <a:r>
              <a:rPr lang="en-US" dirty="0" smtClean="0"/>
              <a:t>If observing the competition, instant notification of changes in strategy and price</a:t>
            </a:r>
          </a:p>
          <a:p>
            <a:r>
              <a:rPr lang="en-US" dirty="0" smtClean="0"/>
              <a:t>Changes implemented immediately</a:t>
            </a:r>
          </a:p>
          <a:p>
            <a:r>
              <a:rPr lang="en-US" dirty="0" smtClean="0"/>
              <a:t>Save costs, information available immediately, save time  as you don</a:t>
            </a:r>
            <a:r>
              <a:rPr lang="uk-UA" dirty="0" smtClean="0"/>
              <a:t>’</a:t>
            </a:r>
            <a:r>
              <a:rPr lang="en-US" dirty="0" smtClean="0"/>
              <a:t>t have to send requests for information and wait for replies</a:t>
            </a:r>
          </a:p>
          <a:p>
            <a:r>
              <a:rPr lang="en-US" dirty="0" smtClean="0"/>
              <a:t>Real-time inventories mean  not missing out on sales due to low stock levels or selling to much at a low price when stock is scarce</a:t>
            </a:r>
          </a:p>
          <a:p>
            <a:endParaRPr lang="en-US" dirty="0"/>
          </a:p>
        </p:txBody>
      </p:sp>
    </p:spTree>
    <p:extLst>
      <p:ext uri="{BB962C8B-B14F-4D97-AF65-F5344CB8AC3E}">
        <p14:creationId xmlns:p14="http://schemas.microsoft.com/office/powerpoint/2010/main" val="1567012629"/>
      </p:ext>
    </p:extLst>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Disadvantages of real-time analytics</a:t>
            </a:r>
            <a:endParaRPr lang="en-US" dirty="0"/>
          </a:p>
        </p:txBody>
      </p:sp>
      <p:sp>
        <p:nvSpPr>
          <p:cNvPr id="3" name="Content Placeholder 2"/>
          <p:cNvSpPr>
            <a:spLocks noGrp="1"/>
          </p:cNvSpPr>
          <p:nvPr>
            <p:ph idx="1"/>
          </p:nvPr>
        </p:nvSpPr>
        <p:spPr/>
        <p:txBody>
          <a:bodyPr>
            <a:normAutofit lnSpcReduction="10000"/>
          </a:bodyPr>
          <a:lstStyle/>
          <a:p>
            <a:r>
              <a:rPr lang="en-US" dirty="0" smtClean="0"/>
              <a:t>Cost of computing power</a:t>
            </a:r>
          </a:p>
          <a:p>
            <a:r>
              <a:rPr lang="en-US" dirty="0" smtClean="0"/>
              <a:t>Change of culture to act immediately, with much shorter-term decisions</a:t>
            </a:r>
          </a:p>
          <a:p>
            <a:r>
              <a:rPr lang="en-US" dirty="0" smtClean="0"/>
              <a:t>A change spotted in real-time might not be that significant –it could have been a one-off</a:t>
            </a:r>
          </a:p>
          <a:p>
            <a:r>
              <a:rPr lang="en-US" dirty="0" smtClean="0"/>
              <a:t>Security of the Cloud environment, can be accessed outside the organisation. Policies and procedures need to be put in place.</a:t>
            </a:r>
            <a:endParaRPr lang="en-US" dirty="0"/>
          </a:p>
        </p:txBody>
      </p:sp>
    </p:spTree>
    <p:extLst>
      <p:ext uri="{BB962C8B-B14F-4D97-AF65-F5344CB8AC3E}">
        <p14:creationId xmlns:p14="http://schemas.microsoft.com/office/powerpoint/2010/main" val="1268328763"/>
      </p:ext>
    </p:extLst>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Tracking social media sentiment</a:t>
            </a:r>
            <a:endParaRPr lang="en-US" dirty="0"/>
          </a:p>
        </p:txBody>
      </p:sp>
      <p:sp>
        <p:nvSpPr>
          <p:cNvPr id="3" name="Content Placeholder 2"/>
          <p:cNvSpPr>
            <a:spLocks noGrp="1"/>
          </p:cNvSpPr>
          <p:nvPr>
            <p:ph idx="1"/>
          </p:nvPr>
        </p:nvSpPr>
        <p:spPr/>
        <p:txBody>
          <a:bodyPr/>
          <a:lstStyle/>
          <a:p>
            <a:r>
              <a:rPr lang="en-US" dirty="0" smtClean="0"/>
              <a:t>Sentiment analysis is the evaluation of content posted on social media to determine whether the views – ‘sentiment’ – of the poster are positive or negative.</a:t>
            </a:r>
          </a:p>
          <a:p>
            <a:r>
              <a:rPr lang="en-US" dirty="0" smtClean="0"/>
              <a:t>To understand opinions  about an organisation, brand, product, topic etc. and to adjust and improve those perceptions where necessary</a:t>
            </a:r>
            <a:endParaRPr lang="en-US" dirty="0"/>
          </a:p>
        </p:txBody>
      </p:sp>
    </p:spTree>
    <p:extLst>
      <p:ext uri="{BB962C8B-B14F-4D97-AF65-F5344CB8AC3E}">
        <p14:creationId xmlns:p14="http://schemas.microsoft.com/office/powerpoint/2010/main" val="1702390102"/>
      </p:ext>
    </p:extLst>
  </p:cSld>
  <p:clrMapOvr>
    <a:masterClrMapping/>
  </p:clrMapOvr>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Tracking social media sentiment</a:t>
            </a:r>
            <a:endParaRPr lang="en-US" dirty="0"/>
          </a:p>
        </p:txBody>
      </p:sp>
      <p:sp>
        <p:nvSpPr>
          <p:cNvPr id="3" name="Content Placeholder 2"/>
          <p:cNvSpPr>
            <a:spLocks noGrp="1"/>
          </p:cNvSpPr>
          <p:nvPr>
            <p:ph idx="1"/>
          </p:nvPr>
        </p:nvSpPr>
        <p:spPr/>
        <p:txBody>
          <a:bodyPr/>
          <a:lstStyle/>
          <a:p>
            <a:r>
              <a:rPr lang="en-US" dirty="0" smtClean="0"/>
              <a:t>Software can carry out sentiment analysis but this may be only 70% accurate  primarily because of the way language is used and interpreted.</a:t>
            </a:r>
            <a:endParaRPr lang="en-US" dirty="0"/>
          </a:p>
        </p:txBody>
      </p:sp>
    </p:spTree>
    <p:extLst>
      <p:ext uri="{BB962C8B-B14F-4D97-AF65-F5344CB8AC3E}">
        <p14:creationId xmlns:p14="http://schemas.microsoft.com/office/powerpoint/2010/main" val="1711591504"/>
      </p:ext>
    </p:extLst>
  </p:cSld>
  <p:clrMapOvr>
    <a:masterClrMapping/>
  </p:clrMapOvr>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Technology platform integration</a:t>
            </a:r>
            <a:endParaRPr lang="en-US" dirty="0"/>
          </a:p>
        </p:txBody>
      </p:sp>
      <p:sp>
        <p:nvSpPr>
          <p:cNvPr id="3" name="Content Placeholder 2"/>
          <p:cNvSpPr>
            <a:spLocks noGrp="1"/>
          </p:cNvSpPr>
          <p:nvPr>
            <p:ph idx="1"/>
          </p:nvPr>
        </p:nvSpPr>
        <p:spPr/>
        <p:txBody>
          <a:bodyPr/>
          <a:lstStyle/>
          <a:p>
            <a:r>
              <a:rPr lang="en-US" dirty="0" smtClean="0"/>
              <a:t>Software platforms that integrate applications and services </a:t>
            </a:r>
          </a:p>
          <a:p>
            <a:r>
              <a:rPr lang="en-US" dirty="0" smtClean="0"/>
              <a:t>One screen feeds for multiple social media channels and metrics </a:t>
            </a:r>
          </a:p>
          <a:p>
            <a:r>
              <a:rPr lang="en-US" dirty="0" smtClean="0"/>
              <a:t>E.g. Hootsuite</a:t>
            </a:r>
            <a:endParaRPr lang="en-US" dirty="0"/>
          </a:p>
        </p:txBody>
      </p:sp>
    </p:spTree>
    <p:extLst>
      <p:ext uri="{BB962C8B-B14F-4D97-AF65-F5344CB8AC3E}">
        <p14:creationId xmlns:p14="http://schemas.microsoft.com/office/powerpoint/2010/main" val="352659301"/>
      </p:ext>
    </p:extLst>
  </p:cSld>
  <p:clrMapOvr>
    <a:masterClrMapping/>
  </p:clrMapOvr>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Integrated analytics</a:t>
            </a:r>
            <a:endParaRPr lang="en-US" dirty="0"/>
          </a:p>
        </p:txBody>
      </p:sp>
      <p:sp>
        <p:nvSpPr>
          <p:cNvPr id="3" name="Content Placeholder 2"/>
          <p:cNvSpPr>
            <a:spLocks noGrp="1"/>
          </p:cNvSpPr>
          <p:nvPr>
            <p:ph idx="1"/>
          </p:nvPr>
        </p:nvSpPr>
        <p:spPr/>
        <p:txBody>
          <a:bodyPr/>
          <a:lstStyle/>
          <a:p>
            <a:r>
              <a:rPr lang="en-US" dirty="0" smtClean="0"/>
              <a:t>We should think marketing analytics not web analytics as integrated online and offline metrics provide a wider view on which to make marketing decisions</a:t>
            </a:r>
          </a:p>
          <a:p>
            <a:r>
              <a:rPr lang="en-US" dirty="0" smtClean="0"/>
              <a:t>Wider understanding = better decision making</a:t>
            </a:r>
            <a:endParaRPr lang="en-US" dirty="0"/>
          </a:p>
        </p:txBody>
      </p:sp>
    </p:spTree>
    <p:extLst>
      <p:ext uri="{BB962C8B-B14F-4D97-AF65-F5344CB8AC3E}">
        <p14:creationId xmlns:p14="http://schemas.microsoft.com/office/powerpoint/2010/main" val="866545442"/>
      </p:ext>
    </p:extLst>
  </p:cSld>
  <p:clrMapOvr>
    <a:masterClrMapping/>
  </p:clrMapOvr>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CIM Webinar</a:t>
            </a:r>
            <a:endParaRPr lang="en-US" dirty="0"/>
          </a:p>
        </p:txBody>
      </p:sp>
      <p:sp>
        <p:nvSpPr>
          <p:cNvPr id="3" name="Content Placeholder 2"/>
          <p:cNvSpPr>
            <a:spLocks noGrp="1"/>
          </p:cNvSpPr>
          <p:nvPr>
            <p:ph idx="1"/>
          </p:nvPr>
        </p:nvSpPr>
        <p:spPr/>
        <p:txBody>
          <a:bodyPr>
            <a:normAutofit fontScale="70000" lnSpcReduction="20000"/>
          </a:bodyPr>
          <a:lstStyle/>
          <a:p>
            <a:r>
              <a:rPr lang="en-US" sz="4600" b="1" dirty="0"/>
              <a:t>How to visually analyse your social media data</a:t>
            </a:r>
          </a:p>
          <a:p>
            <a:r>
              <a:rPr lang="en-US" b="1" dirty="0"/>
              <a:t>Thursday 15 June | 13:00 BST | Joanna Grimmond &amp; Geraldine Zanolli</a:t>
            </a:r>
            <a:r>
              <a:rPr lang="en-US" dirty="0"/>
              <a:t> </a:t>
            </a:r>
            <a:br>
              <a:rPr lang="en-US" dirty="0"/>
            </a:br>
            <a:r>
              <a:rPr lang="en-US" dirty="0"/>
              <a:t>In this webinar Joanna Grimmond, Senior UK Marketing Manager at Tableau, and product expert Geraldine Zanolli will show how you can start analysing your own social media data, quickly and easily. We'll take your through the whole process of extracting your data and then building visualisations and dashboards that will help you discover powerful insights.  </a:t>
            </a:r>
            <a:endParaRPr lang="en-US" dirty="0"/>
          </a:p>
          <a:p>
            <a:r>
              <a:rPr lang="en-US" dirty="0">
                <a:hlinkClick r:id="rId2"/>
              </a:rPr>
              <a:t>https://goto.webcasts.com/starthere.jsp?ei=1148206&amp;tp_key=876dd555a4</a:t>
            </a:r>
            <a:endParaRPr lang="en-US" dirty="0"/>
          </a:p>
        </p:txBody>
      </p:sp>
    </p:spTree>
    <p:extLst>
      <p:ext uri="{BB962C8B-B14F-4D97-AF65-F5344CB8AC3E}">
        <p14:creationId xmlns:p14="http://schemas.microsoft.com/office/powerpoint/2010/main" val="3911805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15490</TotalTime>
  <Words>2266</Words>
  <Application>Microsoft Macintosh PowerPoint</Application>
  <PresentationFormat>On-screen Show (4:3)</PresentationFormat>
  <Paragraphs>242</Paragraphs>
  <Slides>66</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66</vt:i4>
      </vt:variant>
    </vt:vector>
  </HeadingPairs>
  <TitlesOfParts>
    <vt:vector size="70" baseType="lpstr">
      <vt:lpstr>Calibri</vt:lpstr>
      <vt:lpstr>Myriad Pro</vt:lpstr>
      <vt:lpstr>Arial</vt:lpstr>
      <vt:lpstr>20140311PresentationUWTSDTemplate</vt:lpstr>
      <vt:lpstr>  </vt:lpstr>
      <vt:lpstr>Key Dates </vt:lpstr>
      <vt:lpstr>Key Dates </vt:lpstr>
      <vt:lpstr>Learning Outcomes</vt:lpstr>
      <vt:lpstr>Applying metrics in tactical activity</vt:lpstr>
      <vt:lpstr>PowerPoint Presentation</vt:lpstr>
      <vt:lpstr>PowerPoint Presentation</vt:lpstr>
      <vt:lpstr>PowerPoint Presentation</vt:lpstr>
      <vt:lpstr>Defining feedback loop</vt:lpstr>
      <vt:lpstr>Feedback loop</vt:lpstr>
      <vt:lpstr>Creating a test and learn environment</vt:lpstr>
      <vt:lpstr>PowerPoint Presentation</vt:lpstr>
      <vt:lpstr>Assessing Effectiveness</vt:lpstr>
      <vt:lpstr>How Metrics affect Marketing Activities </vt:lpstr>
      <vt:lpstr>PowerPoint Presentation</vt:lpstr>
      <vt:lpstr>Activity</vt:lpstr>
      <vt:lpstr>Modelling and Forecasting</vt:lpstr>
      <vt:lpstr>Modelling and Forecasting</vt:lpstr>
      <vt:lpstr>Modelling and Forecasting</vt:lpstr>
      <vt:lpstr>Modelling and Forecasting</vt:lpstr>
      <vt:lpstr>Scenario planning</vt:lpstr>
      <vt:lpstr>Scenario planning</vt:lpstr>
      <vt:lpstr>Activity</vt:lpstr>
      <vt:lpstr>Testing and analysis</vt:lpstr>
      <vt:lpstr>Testing and analysis</vt:lpstr>
      <vt:lpstr>Testing and analysis</vt:lpstr>
      <vt:lpstr>Activity</vt:lpstr>
      <vt:lpstr>Using metrics for planning  with the  APIC model</vt:lpstr>
      <vt:lpstr>Using metrics for planning using the  APIC model</vt:lpstr>
      <vt:lpstr>Using metrics for planning using the  APIC model</vt:lpstr>
      <vt:lpstr>Attribution modelling</vt:lpstr>
      <vt:lpstr>Attribution modelling</vt:lpstr>
      <vt:lpstr>Attribution modelling</vt:lpstr>
      <vt:lpstr>Automated techniques for reacting to metrics</vt:lpstr>
      <vt:lpstr>What areas of marketing can be automated?</vt:lpstr>
      <vt:lpstr>What areas of marketing can be automated?</vt:lpstr>
      <vt:lpstr>What areas of marketing can be automated?</vt:lpstr>
      <vt:lpstr>Automated techniques for reacting to metrics</vt:lpstr>
      <vt:lpstr>Automated techniques for reacting to metrics</vt:lpstr>
      <vt:lpstr>Change Management</vt:lpstr>
      <vt:lpstr>Change Management</vt:lpstr>
      <vt:lpstr>Creating Marketing Insights to inform strategic decision making</vt:lpstr>
      <vt:lpstr>Learning Outcomes</vt:lpstr>
      <vt:lpstr>Strengths and Weaknesses of Metrics Analysis</vt:lpstr>
      <vt:lpstr>Strengths and Weaknesses of Metrics Analysis</vt:lpstr>
      <vt:lpstr>Strengths and Weaknesses of Metrics Analysis</vt:lpstr>
      <vt:lpstr>Strengths and Weaknesses of Metrics Analysis</vt:lpstr>
      <vt:lpstr>Activity</vt:lpstr>
      <vt:lpstr>Data Sources</vt:lpstr>
      <vt:lpstr>Data Sources</vt:lpstr>
      <vt:lpstr>Data Sources</vt:lpstr>
      <vt:lpstr>Activity</vt:lpstr>
      <vt:lpstr>Challenges of limited data analytics</vt:lpstr>
      <vt:lpstr>Challenges of limited data analytics</vt:lpstr>
      <vt:lpstr>Challenges of limited data analytics</vt:lpstr>
      <vt:lpstr>Statistical Analysis</vt:lpstr>
      <vt:lpstr>PowerPoint Presentation</vt:lpstr>
      <vt:lpstr>Statistical Significance</vt:lpstr>
      <vt:lpstr>Latest trends in Metrics</vt:lpstr>
      <vt:lpstr>Advantages of real-time analytics</vt:lpstr>
      <vt:lpstr>Disadvantages of real-time analytics</vt:lpstr>
      <vt:lpstr>Tracking social media sentiment</vt:lpstr>
      <vt:lpstr>Tracking social media sentiment</vt:lpstr>
      <vt:lpstr>Technology platform integration</vt:lpstr>
      <vt:lpstr>Integrated analytics</vt:lpstr>
      <vt:lpstr>CIM Webinar</vt:lpstr>
    </vt:vector>
  </TitlesOfParts>
  <Company>Microsoft</Company>
  <LinksUpToDate>false</LinksUpToDate>
  <SharedDoc>false</SharedDoc>
  <HyperlinksChanged>false</HyperlinksChanged>
  <AppVersion>15.0032</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Benyon, Caroline</dc:creator>
  <cp:lastModifiedBy>Microsoft Office User</cp:lastModifiedBy>
  <cp:revision>389</cp:revision>
  <cp:lastPrinted>2016-02-08T18:19:33Z</cp:lastPrinted>
  <dcterms:created xsi:type="dcterms:W3CDTF">2015-05-19T15:55:27Z</dcterms:created>
  <dcterms:modified xsi:type="dcterms:W3CDTF">2017-06-02T21:40:51Z</dcterms:modified>
</cp:coreProperties>
</file>