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3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2EF227-6626-4E74-97D3-115AB90E198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358C8D-9CD4-42E9-80EC-E5BAC9190E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Improve Online Buying Experience</a:t>
          </a:r>
          <a:endParaRPr lang="en-US"/>
        </a:p>
      </dgm:t>
    </dgm:pt>
    <dgm:pt modelId="{606C8715-F1D7-4809-9276-74A0CD1E3F35}" type="parTrans" cxnId="{68B7F834-B849-4AEA-9D4A-9A84500F9F5F}">
      <dgm:prSet/>
      <dgm:spPr/>
      <dgm:t>
        <a:bodyPr/>
        <a:lstStyle/>
        <a:p>
          <a:endParaRPr lang="en-US"/>
        </a:p>
      </dgm:t>
    </dgm:pt>
    <dgm:pt modelId="{F8DAEA2E-EDAB-4B7A-B30D-ED5705F662C7}" type="sibTrans" cxnId="{68B7F834-B849-4AEA-9D4A-9A84500F9F5F}">
      <dgm:prSet/>
      <dgm:spPr/>
      <dgm:t>
        <a:bodyPr/>
        <a:lstStyle/>
        <a:p>
          <a:endParaRPr lang="en-US"/>
        </a:p>
      </dgm:t>
    </dgm:pt>
    <dgm:pt modelId="{1B101CA2-EA3C-4002-B746-F0F29717E4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Prioritize Sustainability</a:t>
          </a:r>
          <a:endParaRPr lang="en-US"/>
        </a:p>
      </dgm:t>
    </dgm:pt>
    <dgm:pt modelId="{827CF5E0-861F-4EC6-8183-6BE64FBD379F}" type="parTrans" cxnId="{0357DDC7-0BEE-4C67-8B6A-CAF9D05CC8A4}">
      <dgm:prSet/>
      <dgm:spPr/>
      <dgm:t>
        <a:bodyPr/>
        <a:lstStyle/>
        <a:p>
          <a:endParaRPr lang="en-US"/>
        </a:p>
      </dgm:t>
    </dgm:pt>
    <dgm:pt modelId="{C91222FB-7360-43CF-8046-7F580F166C68}" type="sibTrans" cxnId="{0357DDC7-0BEE-4C67-8B6A-CAF9D05CC8A4}">
      <dgm:prSet/>
      <dgm:spPr/>
      <dgm:t>
        <a:bodyPr/>
        <a:lstStyle/>
        <a:p>
          <a:endParaRPr lang="en-US"/>
        </a:p>
      </dgm:t>
    </dgm:pt>
    <dgm:pt modelId="{BBF6F228-1CCC-4B21-BD96-EBBD52FA73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Leverage Customer Data</a:t>
          </a:r>
          <a:endParaRPr lang="en-US"/>
        </a:p>
      </dgm:t>
    </dgm:pt>
    <dgm:pt modelId="{FD544A32-5AAA-4527-8B58-9808540ED846}" type="parTrans" cxnId="{B91F27F9-7F3A-42DE-B91B-9CE423D47D91}">
      <dgm:prSet/>
      <dgm:spPr/>
      <dgm:t>
        <a:bodyPr/>
        <a:lstStyle/>
        <a:p>
          <a:endParaRPr lang="en-US"/>
        </a:p>
      </dgm:t>
    </dgm:pt>
    <dgm:pt modelId="{FA0B1C1E-9194-4150-93E5-E7E17A1978FE}" type="sibTrans" cxnId="{B91F27F9-7F3A-42DE-B91B-9CE423D47D91}">
      <dgm:prSet/>
      <dgm:spPr/>
      <dgm:t>
        <a:bodyPr/>
        <a:lstStyle/>
        <a:p>
          <a:endParaRPr lang="en-US"/>
        </a:p>
      </dgm:t>
    </dgm:pt>
    <dgm:pt modelId="{24612BB0-7085-4F2A-AF89-BF182A5164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Implement Automation</a:t>
          </a:r>
          <a:endParaRPr lang="en-US"/>
        </a:p>
      </dgm:t>
    </dgm:pt>
    <dgm:pt modelId="{450753FA-C780-48E4-8B30-90737DBCB635}" type="parTrans" cxnId="{72A3FAB2-37E1-4183-A36D-E49D34DD99D9}">
      <dgm:prSet/>
      <dgm:spPr/>
      <dgm:t>
        <a:bodyPr/>
        <a:lstStyle/>
        <a:p>
          <a:endParaRPr lang="en-US"/>
        </a:p>
      </dgm:t>
    </dgm:pt>
    <dgm:pt modelId="{DA78634B-CFB4-420A-965C-DE38D6B600C5}" type="sibTrans" cxnId="{72A3FAB2-37E1-4183-A36D-E49D34DD99D9}">
      <dgm:prSet/>
      <dgm:spPr/>
      <dgm:t>
        <a:bodyPr/>
        <a:lstStyle/>
        <a:p>
          <a:endParaRPr lang="en-US"/>
        </a:p>
      </dgm:t>
    </dgm:pt>
    <dgm:pt modelId="{B2460A1B-2D6F-4C0B-8024-061BE1EBD6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Engage with the Community</a:t>
          </a:r>
          <a:r>
            <a:rPr lang="en-GB"/>
            <a:t> </a:t>
          </a:r>
          <a:endParaRPr lang="en-US"/>
        </a:p>
      </dgm:t>
    </dgm:pt>
    <dgm:pt modelId="{08DCC55C-373A-4D1B-A41F-2777F6E85E11}" type="parTrans" cxnId="{C84943E1-BE8D-4196-A828-8A7A971F3003}">
      <dgm:prSet/>
      <dgm:spPr/>
      <dgm:t>
        <a:bodyPr/>
        <a:lstStyle/>
        <a:p>
          <a:endParaRPr lang="en-US"/>
        </a:p>
      </dgm:t>
    </dgm:pt>
    <dgm:pt modelId="{1616128A-59BC-494D-95F5-4180B7DDD09F}" type="sibTrans" cxnId="{C84943E1-BE8D-4196-A828-8A7A971F3003}">
      <dgm:prSet/>
      <dgm:spPr/>
      <dgm:t>
        <a:bodyPr/>
        <a:lstStyle/>
        <a:p>
          <a:endParaRPr lang="en-US"/>
        </a:p>
      </dgm:t>
    </dgm:pt>
    <dgm:pt modelId="{96D48A1F-2A0F-4D1E-B1AD-A119F7C50983}" type="pres">
      <dgm:prSet presAssocID="{BA2EF227-6626-4E74-97D3-115AB90E198A}" presName="root" presStyleCnt="0">
        <dgm:presLayoutVars>
          <dgm:dir/>
          <dgm:resizeHandles val="exact"/>
        </dgm:presLayoutVars>
      </dgm:prSet>
      <dgm:spPr/>
    </dgm:pt>
    <dgm:pt modelId="{92075BCE-B14C-4691-95E9-F0A2B59AC630}" type="pres">
      <dgm:prSet presAssocID="{DF358C8D-9CD4-42E9-80EC-E5BAC9190EA2}" presName="compNode" presStyleCnt="0"/>
      <dgm:spPr/>
    </dgm:pt>
    <dgm:pt modelId="{8C3B100D-CADE-4B3C-90B2-F6E4AF2E7511}" type="pres">
      <dgm:prSet presAssocID="{DF358C8D-9CD4-42E9-80EC-E5BAC9190EA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A701995E-633C-45F2-8332-A37BCE7241FD}" type="pres">
      <dgm:prSet presAssocID="{DF358C8D-9CD4-42E9-80EC-E5BAC9190EA2}" presName="spaceRect" presStyleCnt="0"/>
      <dgm:spPr/>
    </dgm:pt>
    <dgm:pt modelId="{3864CA68-E7A1-424E-ACBA-DCADDD399598}" type="pres">
      <dgm:prSet presAssocID="{DF358C8D-9CD4-42E9-80EC-E5BAC9190EA2}" presName="textRect" presStyleLbl="revTx" presStyleIdx="0" presStyleCnt="5">
        <dgm:presLayoutVars>
          <dgm:chMax val="1"/>
          <dgm:chPref val="1"/>
        </dgm:presLayoutVars>
      </dgm:prSet>
      <dgm:spPr/>
    </dgm:pt>
    <dgm:pt modelId="{383611CA-88AD-4576-BA0C-CB40D4E7A0FF}" type="pres">
      <dgm:prSet presAssocID="{F8DAEA2E-EDAB-4B7A-B30D-ED5705F662C7}" presName="sibTrans" presStyleCnt="0"/>
      <dgm:spPr/>
    </dgm:pt>
    <dgm:pt modelId="{E6F029DB-6B1C-436F-B13A-CA63BA038623}" type="pres">
      <dgm:prSet presAssocID="{1B101CA2-EA3C-4002-B746-F0F29717E460}" presName="compNode" presStyleCnt="0"/>
      <dgm:spPr/>
    </dgm:pt>
    <dgm:pt modelId="{8AB53E68-13CC-4EF4-8097-F012F3F3CF4D}" type="pres">
      <dgm:prSet presAssocID="{1B101CA2-EA3C-4002-B746-F0F29717E46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8F7151FF-DDFF-4651-A7FC-7226EDA54B2C}" type="pres">
      <dgm:prSet presAssocID="{1B101CA2-EA3C-4002-B746-F0F29717E460}" presName="spaceRect" presStyleCnt="0"/>
      <dgm:spPr/>
    </dgm:pt>
    <dgm:pt modelId="{CF2983D5-B6C4-4DE9-8065-9287784BF189}" type="pres">
      <dgm:prSet presAssocID="{1B101CA2-EA3C-4002-B746-F0F29717E460}" presName="textRect" presStyleLbl="revTx" presStyleIdx="1" presStyleCnt="5">
        <dgm:presLayoutVars>
          <dgm:chMax val="1"/>
          <dgm:chPref val="1"/>
        </dgm:presLayoutVars>
      </dgm:prSet>
      <dgm:spPr/>
    </dgm:pt>
    <dgm:pt modelId="{70CAE797-D9AF-46BB-AF4D-7670E0D8B912}" type="pres">
      <dgm:prSet presAssocID="{C91222FB-7360-43CF-8046-7F580F166C68}" presName="sibTrans" presStyleCnt="0"/>
      <dgm:spPr/>
    </dgm:pt>
    <dgm:pt modelId="{FF9E00D0-7C4F-4653-80DF-C2FA889BD83F}" type="pres">
      <dgm:prSet presAssocID="{BBF6F228-1CCC-4B21-BD96-EBBD52FA73CB}" presName="compNode" presStyleCnt="0"/>
      <dgm:spPr/>
    </dgm:pt>
    <dgm:pt modelId="{BEE848C6-284E-457B-842C-10F883EEDBD1}" type="pres">
      <dgm:prSet presAssocID="{BBF6F228-1CCC-4B21-BD96-EBBD52FA73C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A525456-2E2E-4E75-B9BB-5F713527EFF3}" type="pres">
      <dgm:prSet presAssocID="{BBF6F228-1CCC-4B21-BD96-EBBD52FA73CB}" presName="spaceRect" presStyleCnt="0"/>
      <dgm:spPr/>
    </dgm:pt>
    <dgm:pt modelId="{8CEA2E1B-A54A-42D1-B0BA-4155BD665AB6}" type="pres">
      <dgm:prSet presAssocID="{BBF6F228-1CCC-4B21-BD96-EBBD52FA73CB}" presName="textRect" presStyleLbl="revTx" presStyleIdx="2" presStyleCnt="5">
        <dgm:presLayoutVars>
          <dgm:chMax val="1"/>
          <dgm:chPref val="1"/>
        </dgm:presLayoutVars>
      </dgm:prSet>
      <dgm:spPr/>
    </dgm:pt>
    <dgm:pt modelId="{D663F8C3-9E48-4262-9820-2E74DD7D789C}" type="pres">
      <dgm:prSet presAssocID="{FA0B1C1E-9194-4150-93E5-E7E17A1978FE}" presName="sibTrans" presStyleCnt="0"/>
      <dgm:spPr/>
    </dgm:pt>
    <dgm:pt modelId="{19C6A0FD-2125-40BD-BE81-94EBB5517947}" type="pres">
      <dgm:prSet presAssocID="{24612BB0-7085-4F2A-AF89-BF182A5164CB}" presName="compNode" presStyleCnt="0"/>
      <dgm:spPr/>
    </dgm:pt>
    <dgm:pt modelId="{9582A32F-888E-449C-BADF-77DE456F66AA}" type="pres">
      <dgm:prSet presAssocID="{24612BB0-7085-4F2A-AF89-BF182A5164C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66DA21E-C1B4-482A-B0A9-25CF4F0D893C}" type="pres">
      <dgm:prSet presAssocID="{24612BB0-7085-4F2A-AF89-BF182A5164CB}" presName="spaceRect" presStyleCnt="0"/>
      <dgm:spPr/>
    </dgm:pt>
    <dgm:pt modelId="{12EA4A4D-8C11-49CA-BF39-050DBF0C20C3}" type="pres">
      <dgm:prSet presAssocID="{24612BB0-7085-4F2A-AF89-BF182A5164CB}" presName="textRect" presStyleLbl="revTx" presStyleIdx="3" presStyleCnt="5">
        <dgm:presLayoutVars>
          <dgm:chMax val="1"/>
          <dgm:chPref val="1"/>
        </dgm:presLayoutVars>
      </dgm:prSet>
      <dgm:spPr/>
    </dgm:pt>
    <dgm:pt modelId="{6BE130A9-5F0E-4EB3-8BEF-807841B0D233}" type="pres">
      <dgm:prSet presAssocID="{DA78634B-CFB4-420A-965C-DE38D6B600C5}" presName="sibTrans" presStyleCnt="0"/>
      <dgm:spPr/>
    </dgm:pt>
    <dgm:pt modelId="{C7F6F0A4-9705-4706-8D7B-CF0DE5050F8B}" type="pres">
      <dgm:prSet presAssocID="{B2460A1B-2D6F-4C0B-8024-061BE1EBD620}" presName="compNode" presStyleCnt="0"/>
      <dgm:spPr/>
    </dgm:pt>
    <dgm:pt modelId="{EE9106D9-1E80-4A89-B78B-2401129B2A28}" type="pres">
      <dgm:prSet presAssocID="{B2460A1B-2D6F-4C0B-8024-061BE1EBD62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F1EED22-D93D-4654-81EC-9E76C39471F3}" type="pres">
      <dgm:prSet presAssocID="{B2460A1B-2D6F-4C0B-8024-061BE1EBD620}" presName="spaceRect" presStyleCnt="0"/>
      <dgm:spPr/>
    </dgm:pt>
    <dgm:pt modelId="{91E53375-BE36-40E0-ABB2-C18FBD8951E3}" type="pres">
      <dgm:prSet presAssocID="{B2460A1B-2D6F-4C0B-8024-061BE1EBD62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8B7F834-B849-4AEA-9D4A-9A84500F9F5F}" srcId="{BA2EF227-6626-4E74-97D3-115AB90E198A}" destId="{DF358C8D-9CD4-42E9-80EC-E5BAC9190EA2}" srcOrd="0" destOrd="0" parTransId="{606C8715-F1D7-4809-9276-74A0CD1E3F35}" sibTransId="{F8DAEA2E-EDAB-4B7A-B30D-ED5705F662C7}"/>
    <dgm:cxn modelId="{CA39DE3E-F260-463D-8970-934E75829F3D}" type="presOf" srcId="{24612BB0-7085-4F2A-AF89-BF182A5164CB}" destId="{12EA4A4D-8C11-49CA-BF39-050DBF0C20C3}" srcOrd="0" destOrd="0" presId="urn:microsoft.com/office/officeart/2018/2/layout/IconLabelList"/>
    <dgm:cxn modelId="{29B2CE54-886C-4170-86BA-0ED929F0272F}" type="presOf" srcId="{BBF6F228-1CCC-4B21-BD96-EBBD52FA73CB}" destId="{8CEA2E1B-A54A-42D1-B0BA-4155BD665AB6}" srcOrd="0" destOrd="0" presId="urn:microsoft.com/office/officeart/2018/2/layout/IconLabelList"/>
    <dgm:cxn modelId="{10F5FC96-EBEC-45F6-8B34-771FFEBA87BE}" type="presOf" srcId="{B2460A1B-2D6F-4C0B-8024-061BE1EBD620}" destId="{91E53375-BE36-40E0-ABB2-C18FBD8951E3}" srcOrd="0" destOrd="0" presId="urn:microsoft.com/office/officeart/2018/2/layout/IconLabelList"/>
    <dgm:cxn modelId="{6ECC87A2-C0B6-49C6-9B67-0FE365234582}" type="presOf" srcId="{DF358C8D-9CD4-42E9-80EC-E5BAC9190EA2}" destId="{3864CA68-E7A1-424E-ACBA-DCADDD399598}" srcOrd="0" destOrd="0" presId="urn:microsoft.com/office/officeart/2018/2/layout/IconLabelList"/>
    <dgm:cxn modelId="{96E26DAB-9819-486B-BB25-945CB01D30A0}" type="presOf" srcId="{1B101CA2-EA3C-4002-B746-F0F29717E460}" destId="{CF2983D5-B6C4-4DE9-8065-9287784BF189}" srcOrd="0" destOrd="0" presId="urn:microsoft.com/office/officeart/2018/2/layout/IconLabelList"/>
    <dgm:cxn modelId="{72A3FAB2-37E1-4183-A36D-E49D34DD99D9}" srcId="{BA2EF227-6626-4E74-97D3-115AB90E198A}" destId="{24612BB0-7085-4F2A-AF89-BF182A5164CB}" srcOrd="3" destOrd="0" parTransId="{450753FA-C780-48E4-8B30-90737DBCB635}" sibTransId="{DA78634B-CFB4-420A-965C-DE38D6B600C5}"/>
    <dgm:cxn modelId="{0357DDC7-0BEE-4C67-8B6A-CAF9D05CC8A4}" srcId="{BA2EF227-6626-4E74-97D3-115AB90E198A}" destId="{1B101CA2-EA3C-4002-B746-F0F29717E460}" srcOrd="1" destOrd="0" parTransId="{827CF5E0-861F-4EC6-8183-6BE64FBD379F}" sibTransId="{C91222FB-7360-43CF-8046-7F580F166C68}"/>
    <dgm:cxn modelId="{C84943E1-BE8D-4196-A828-8A7A971F3003}" srcId="{BA2EF227-6626-4E74-97D3-115AB90E198A}" destId="{B2460A1B-2D6F-4C0B-8024-061BE1EBD620}" srcOrd="4" destOrd="0" parTransId="{08DCC55C-373A-4D1B-A41F-2777F6E85E11}" sibTransId="{1616128A-59BC-494D-95F5-4180B7DDD09F}"/>
    <dgm:cxn modelId="{4F465BE6-FF75-4622-90C2-5B5378EABBB2}" type="presOf" srcId="{BA2EF227-6626-4E74-97D3-115AB90E198A}" destId="{96D48A1F-2A0F-4D1E-B1AD-A119F7C50983}" srcOrd="0" destOrd="0" presId="urn:microsoft.com/office/officeart/2018/2/layout/IconLabelList"/>
    <dgm:cxn modelId="{B91F27F9-7F3A-42DE-B91B-9CE423D47D91}" srcId="{BA2EF227-6626-4E74-97D3-115AB90E198A}" destId="{BBF6F228-1CCC-4B21-BD96-EBBD52FA73CB}" srcOrd="2" destOrd="0" parTransId="{FD544A32-5AAA-4527-8B58-9808540ED846}" sibTransId="{FA0B1C1E-9194-4150-93E5-E7E17A1978FE}"/>
    <dgm:cxn modelId="{EC793EB1-5F22-410E-83BC-66ECC0155CDD}" type="presParOf" srcId="{96D48A1F-2A0F-4D1E-B1AD-A119F7C50983}" destId="{92075BCE-B14C-4691-95E9-F0A2B59AC630}" srcOrd="0" destOrd="0" presId="urn:microsoft.com/office/officeart/2018/2/layout/IconLabelList"/>
    <dgm:cxn modelId="{F7444628-1EC3-42BD-971D-1E23AEACCC8F}" type="presParOf" srcId="{92075BCE-B14C-4691-95E9-F0A2B59AC630}" destId="{8C3B100D-CADE-4B3C-90B2-F6E4AF2E7511}" srcOrd="0" destOrd="0" presId="urn:microsoft.com/office/officeart/2018/2/layout/IconLabelList"/>
    <dgm:cxn modelId="{F373F114-53E5-44D0-91BC-641033D6CF4C}" type="presParOf" srcId="{92075BCE-B14C-4691-95E9-F0A2B59AC630}" destId="{A701995E-633C-45F2-8332-A37BCE7241FD}" srcOrd="1" destOrd="0" presId="urn:microsoft.com/office/officeart/2018/2/layout/IconLabelList"/>
    <dgm:cxn modelId="{972CB30D-9F70-4492-8744-4848F5569A47}" type="presParOf" srcId="{92075BCE-B14C-4691-95E9-F0A2B59AC630}" destId="{3864CA68-E7A1-424E-ACBA-DCADDD399598}" srcOrd="2" destOrd="0" presId="urn:microsoft.com/office/officeart/2018/2/layout/IconLabelList"/>
    <dgm:cxn modelId="{D13203D9-EF82-403C-A22D-0FD9DC1C972D}" type="presParOf" srcId="{96D48A1F-2A0F-4D1E-B1AD-A119F7C50983}" destId="{383611CA-88AD-4576-BA0C-CB40D4E7A0FF}" srcOrd="1" destOrd="0" presId="urn:microsoft.com/office/officeart/2018/2/layout/IconLabelList"/>
    <dgm:cxn modelId="{1AE3B6F2-FFA4-440A-9786-9CC7B5B8FDC7}" type="presParOf" srcId="{96D48A1F-2A0F-4D1E-B1AD-A119F7C50983}" destId="{E6F029DB-6B1C-436F-B13A-CA63BA038623}" srcOrd="2" destOrd="0" presId="urn:microsoft.com/office/officeart/2018/2/layout/IconLabelList"/>
    <dgm:cxn modelId="{7ED3613C-3469-4A19-A08C-12B494C205E7}" type="presParOf" srcId="{E6F029DB-6B1C-436F-B13A-CA63BA038623}" destId="{8AB53E68-13CC-4EF4-8097-F012F3F3CF4D}" srcOrd="0" destOrd="0" presId="urn:microsoft.com/office/officeart/2018/2/layout/IconLabelList"/>
    <dgm:cxn modelId="{07E9A769-7779-402F-ACC8-23A1DA8B834B}" type="presParOf" srcId="{E6F029DB-6B1C-436F-B13A-CA63BA038623}" destId="{8F7151FF-DDFF-4651-A7FC-7226EDA54B2C}" srcOrd="1" destOrd="0" presId="urn:microsoft.com/office/officeart/2018/2/layout/IconLabelList"/>
    <dgm:cxn modelId="{21CF421C-C5AE-4BC2-A7F9-8AE1EDC6D6F2}" type="presParOf" srcId="{E6F029DB-6B1C-436F-B13A-CA63BA038623}" destId="{CF2983D5-B6C4-4DE9-8065-9287784BF189}" srcOrd="2" destOrd="0" presId="urn:microsoft.com/office/officeart/2018/2/layout/IconLabelList"/>
    <dgm:cxn modelId="{35639543-3BD7-4CBE-865F-8E35A6308965}" type="presParOf" srcId="{96D48A1F-2A0F-4D1E-B1AD-A119F7C50983}" destId="{70CAE797-D9AF-46BB-AF4D-7670E0D8B912}" srcOrd="3" destOrd="0" presId="urn:microsoft.com/office/officeart/2018/2/layout/IconLabelList"/>
    <dgm:cxn modelId="{BCE132C2-1CBD-4C23-BB65-F79C77AA2556}" type="presParOf" srcId="{96D48A1F-2A0F-4D1E-B1AD-A119F7C50983}" destId="{FF9E00D0-7C4F-4653-80DF-C2FA889BD83F}" srcOrd="4" destOrd="0" presId="urn:microsoft.com/office/officeart/2018/2/layout/IconLabelList"/>
    <dgm:cxn modelId="{4C6744B9-5B3C-412F-94F2-2623FE419905}" type="presParOf" srcId="{FF9E00D0-7C4F-4653-80DF-C2FA889BD83F}" destId="{BEE848C6-284E-457B-842C-10F883EEDBD1}" srcOrd="0" destOrd="0" presId="urn:microsoft.com/office/officeart/2018/2/layout/IconLabelList"/>
    <dgm:cxn modelId="{B6D59E3C-667C-42DB-9B59-962B34115E28}" type="presParOf" srcId="{FF9E00D0-7C4F-4653-80DF-C2FA889BD83F}" destId="{9A525456-2E2E-4E75-B9BB-5F713527EFF3}" srcOrd="1" destOrd="0" presId="urn:microsoft.com/office/officeart/2018/2/layout/IconLabelList"/>
    <dgm:cxn modelId="{B865CD55-9DC2-4396-9F15-6B0FE35DF275}" type="presParOf" srcId="{FF9E00D0-7C4F-4653-80DF-C2FA889BD83F}" destId="{8CEA2E1B-A54A-42D1-B0BA-4155BD665AB6}" srcOrd="2" destOrd="0" presId="urn:microsoft.com/office/officeart/2018/2/layout/IconLabelList"/>
    <dgm:cxn modelId="{30E56CE6-AE27-4EC8-AF91-FDEEAC9C334A}" type="presParOf" srcId="{96D48A1F-2A0F-4D1E-B1AD-A119F7C50983}" destId="{D663F8C3-9E48-4262-9820-2E74DD7D789C}" srcOrd="5" destOrd="0" presId="urn:microsoft.com/office/officeart/2018/2/layout/IconLabelList"/>
    <dgm:cxn modelId="{C588B1C4-D414-478A-8AC9-61EF5DD609DD}" type="presParOf" srcId="{96D48A1F-2A0F-4D1E-B1AD-A119F7C50983}" destId="{19C6A0FD-2125-40BD-BE81-94EBB5517947}" srcOrd="6" destOrd="0" presId="urn:microsoft.com/office/officeart/2018/2/layout/IconLabelList"/>
    <dgm:cxn modelId="{D5ED6FEF-FE1E-4B05-9068-A74EBF68E128}" type="presParOf" srcId="{19C6A0FD-2125-40BD-BE81-94EBB5517947}" destId="{9582A32F-888E-449C-BADF-77DE456F66AA}" srcOrd="0" destOrd="0" presId="urn:microsoft.com/office/officeart/2018/2/layout/IconLabelList"/>
    <dgm:cxn modelId="{AB5E608C-2629-42D9-A0E8-A7EB98D24DA5}" type="presParOf" srcId="{19C6A0FD-2125-40BD-BE81-94EBB5517947}" destId="{866DA21E-C1B4-482A-B0A9-25CF4F0D893C}" srcOrd="1" destOrd="0" presId="urn:microsoft.com/office/officeart/2018/2/layout/IconLabelList"/>
    <dgm:cxn modelId="{2B6C7251-4B9C-4A8F-A38B-7048DC0FB614}" type="presParOf" srcId="{19C6A0FD-2125-40BD-BE81-94EBB5517947}" destId="{12EA4A4D-8C11-49CA-BF39-050DBF0C20C3}" srcOrd="2" destOrd="0" presId="urn:microsoft.com/office/officeart/2018/2/layout/IconLabelList"/>
    <dgm:cxn modelId="{AD19DC42-CD6A-45B3-80EC-65A9BB9E927E}" type="presParOf" srcId="{96D48A1F-2A0F-4D1E-B1AD-A119F7C50983}" destId="{6BE130A9-5F0E-4EB3-8BEF-807841B0D233}" srcOrd="7" destOrd="0" presId="urn:microsoft.com/office/officeart/2018/2/layout/IconLabelList"/>
    <dgm:cxn modelId="{EDC929F4-7B5A-4D43-A61D-E5600E3198DF}" type="presParOf" srcId="{96D48A1F-2A0F-4D1E-B1AD-A119F7C50983}" destId="{C7F6F0A4-9705-4706-8D7B-CF0DE5050F8B}" srcOrd="8" destOrd="0" presId="urn:microsoft.com/office/officeart/2018/2/layout/IconLabelList"/>
    <dgm:cxn modelId="{A150DE64-874C-4BA0-9872-568EF43391E9}" type="presParOf" srcId="{C7F6F0A4-9705-4706-8D7B-CF0DE5050F8B}" destId="{EE9106D9-1E80-4A89-B78B-2401129B2A28}" srcOrd="0" destOrd="0" presId="urn:microsoft.com/office/officeart/2018/2/layout/IconLabelList"/>
    <dgm:cxn modelId="{41CEA36C-EAE0-42B8-82FD-DA00138E908F}" type="presParOf" srcId="{C7F6F0A4-9705-4706-8D7B-CF0DE5050F8B}" destId="{3F1EED22-D93D-4654-81EC-9E76C39471F3}" srcOrd="1" destOrd="0" presId="urn:microsoft.com/office/officeart/2018/2/layout/IconLabelList"/>
    <dgm:cxn modelId="{8743E1D8-1F2E-4617-8D14-39C0F475E387}" type="presParOf" srcId="{C7F6F0A4-9705-4706-8D7B-CF0DE5050F8B}" destId="{91E53375-BE36-40E0-ABB2-C18FBD8951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B100D-CADE-4B3C-90B2-F6E4AF2E7511}">
      <dsp:nvSpPr>
        <dsp:cNvPr id="0" name=""/>
        <dsp:cNvSpPr/>
      </dsp:nvSpPr>
      <dsp:spPr>
        <a:xfrm>
          <a:off x="62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4CA68-E7A1-424E-ACBA-DCADDD399598}">
      <dsp:nvSpPr>
        <dsp:cNvPr id="0" name=""/>
        <dsp:cNvSpPr/>
      </dsp:nvSpPr>
      <dsp:spPr>
        <a:xfrm>
          <a:off x="12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Improve Online Buying Experience</a:t>
          </a:r>
          <a:endParaRPr lang="en-US" sz="1800" kern="1200"/>
        </a:p>
      </dsp:txBody>
      <dsp:txXfrm>
        <a:off x="127800" y="2355670"/>
        <a:ext cx="1800000" cy="720000"/>
      </dsp:txXfrm>
    </dsp:sp>
    <dsp:sp modelId="{8AB53E68-13CC-4EF4-8097-F012F3F3CF4D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983D5-B6C4-4DE9-8065-9287784BF189}">
      <dsp:nvSpPr>
        <dsp:cNvPr id="0" name=""/>
        <dsp:cNvSpPr/>
      </dsp:nvSpPr>
      <dsp:spPr>
        <a:xfrm>
          <a:off x="224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Prioritize Sustainability</a:t>
          </a:r>
          <a:endParaRPr lang="en-US" sz="1800" kern="1200"/>
        </a:p>
      </dsp:txBody>
      <dsp:txXfrm>
        <a:off x="2242800" y="2355670"/>
        <a:ext cx="1800000" cy="720000"/>
      </dsp:txXfrm>
    </dsp:sp>
    <dsp:sp modelId="{BEE848C6-284E-457B-842C-10F883EEDBD1}">
      <dsp:nvSpPr>
        <dsp:cNvPr id="0" name=""/>
        <dsp:cNvSpPr/>
      </dsp:nvSpPr>
      <dsp:spPr>
        <a:xfrm>
          <a:off x="485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EA2E1B-A54A-42D1-B0BA-4155BD665AB6}">
      <dsp:nvSpPr>
        <dsp:cNvPr id="0" name=""/>
        <dsp:cNvSpPr/>
      </dsp:nvSpPr>
      <dsp:spPr>
        <a:xfrm>
          <a:off x="435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Leverage Customer Data</a:t>
          </a:r>
          <a:endParaRPr lang="en-US" sz="1800" kern="1200"/>
        </a:p>
      </dsp:txBody>
      <dsp:txXfrm>
        <a:off x="4357800" y="2355670"/>
        <a:ext cx="1800000" cy="720000"/>
      </dsp:txXfrm>
    </dsp:sp>
    <dsp:sp modelId="{9582A32F-888E-449C-BADF-77DE456F66AA}">
      <dsp:nvSpPr>
        <dsp:cNvPr id="0" name=""/>
        <dsp:cNvSpPr/>
      </dsp:nvSpPr>
      <dsp:spPr>
        <a:xfrm>
          <a:off x="696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EA4A4D-8C11-49CA-BF39-050DBF0C20C3}">
      <dsp:nvSpPr>
        <dsp:cNvPr id="0" name=""/>
        <dsp:cNvSpPr/>
      </dsp:nvSpPr>
      <dsp:spPr>
        <a:xfrm>
          <a:off x="647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Implement Automation</a:t>
          </a:r>
          <a:endParaRPr lang="en-US" sz="1800" kern="1200"/>
        </a:p>
      </dsp:txBody>
      <dsp:txXfrm>
        <a:off x="6472800" y="2355670"/>
        <a:ext cx="1800000" cy="720000"/>
      </dsp:txXfrm>
    </dsp:sp>
    <dsp:sp modelId="{EE9106D9-1E80-4A89-B78B-2401129B2A28}">
      <dsp:nvSpPr>
        <dsp:cNvPr id="0" name=""/>
        <dsp:cNvSpPr/>
      </dsp:nvSpPr>
      <dsp:spPr>
        <a:xfrm>
          <a:off x="908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53375-BE36-40E0-ABB2-C18FBD8951E3}">
      <dsp:nvSpPr>
        <dsp:cNvPr id="0" name=""/>
        <dsp:cNvSpPr/>
      </dsp:nvSpPr>
      <dsp:spPr>
        <a:xfrm>
          <a:off x="858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/>
            <a:t>Engage with the Community</a:t>
          </a:r>
          <a:r>
            <a:rPr lang="en-GB" sz="1800" kern="1200"/>
            <a:t> </a:t>
          </a:r>
          <a:endParaRPr lang="en-US" sz="1800" kern="1200"/>
        </a:p>
      </dsp:txBody>
      <dsp:txXfrm>
        <a:off x="8587800" y="2355670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D4822-A753-A435-ECDA-86C5B699D9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4BD14F-CB67-46F7-AC47-88F0B8B0E5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A0990-60B0-3614-4AAF-E9FA60B57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8EEF3-3E28-F8C0-D231-15E92B0A5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71819-56DD-8911-03AE-372C73BFF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398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688A3-4B57-FAF0-8559-6EF802D7B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508BF-5459-1D8D-694B-016CE01B4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EB82C-FE86-41CE-7C73-344D1F35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866F6B-1D0E-062E-9A86-F3FB043B3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4B946-A21D-4D07-21A5-71EF914CA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590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79297-FFCD-928C-6BFD-7E8801358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FEF2F5-30AA-EFDE-15F2-A8F8E9C400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1827A-25B2-BBEB-81EA-4D9B68FE5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A3A4C-266F-8E95-FB19-0B9ECD3DB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63D1C9-8172-0783-0B3C-BE9D19570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016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D21B9-3B11-D252-075C-CCA912EDE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77047-4015-5933-0F1F-6EB96250EB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0CDE96-EBD6-94E6-094D-BF1CAAF5B7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01D52A-B0A0-9F1A-4234-0FCFCC744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05188D-2616-1EEC-CD71-C4371561E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9095B-9186-26A2-4337-95346D3A2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897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DB2A2-C9F5-156D-0771-EE2A08508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34CA88-12DC-F268-DAB4-C1985FB197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8B2CF6-D7DE-3EFE-25C8-2214B2C1DD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79D7A5-9847-B625-4B79-EB653B2A2E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320525-4996-BD0E-DFF5-E0A2883FDA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C79B01-B1D8-DA20-3E79-C0709E4D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73F664-5791-324B-1EC2-F53B7CC29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63F5E-3373-63AD-505D-4996A8934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876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A9135-3127-03DD-50ED-1E9012308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E30A36-3A48-4745-1973-A858B6251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E131DE-4238-42E6-74EE-1A9BC551E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234462-37B4-0D43-14E3-3BFB90B43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479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F5B4B8-8F80-189D-6ABA-1F15CA803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17DA55-34C7-4924-F4D6-42A64C200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D427F2-A0EE-5A97-B989-863733A59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118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0DC5A-0C86-F182-9B72-6A332B540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BF8FB-6425-7FEE-DA8F-CED25D869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035DC4-0CFD-4657-6159-B4CC3F0DB0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760F50-E55A-6E18-C197-71C85C068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4C3A40-AD7D-243E-D1E3-27D2C257C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5C306-86A5-4692-CDFD-9762C2070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594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C6562-EE42-A6FB-7394-5D5059D1A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587375-80E3-03E8-7FD0-A5F99F96CD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32CB81-B484-0DCD-32BD-F594B133D4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F041C-1202-E19E-9E81-176B772C5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422203-F2EA-076F-CF5C-45871DFBA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87A00F-171E-F95B-09B8-4B8DFF938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64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EC8B9-6DB2-BEB2-0D5C-B1EDC2DCB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6C7E82-81C4-A21D-BC76-E55DB8A4B8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75A41-0DB2-32B4-2911-3C2814247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DEB9B-DDBD-34D5-B524-5DCC757EB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6412E-EF58-B196-9D48-46666BFBA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013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C8F93F-CB4D-B85F-8A2C-B57F836B98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5D8344-B769-1B08-4DC8-4F2E5F70A9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78223E-381E-3F77-86A5-5552C21E8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DF66A-52E1-9823-ABCE-52EB13F2F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37EDA-67BA-E3BE-CC68-88E136549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682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092B35-444D-C48B-EF9E-30C160B89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A4B24D-7A9A-2261-A359-81E7CD5C46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0C49E-0206-651B-E7A7-2E8D50521E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2D65E-AD82-435B-9F5D-77E2E2D8642D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BA8D7-DFFD-36B5-31F3-0E1F6DD7CB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1593E-3D85-E58B-DA02-CE00864A38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6BC68-AC6D-4241-A81D-0946E164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401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5454296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03/12/the-one-number-you-need-to-grow" TargetMode="External"/><Relationship Id="rId2" Type="http://schemas.openxmlformats.org/officeDocument/2006/relationships/hyperlink" Target="https://www.wilko.com/en-uk/corporate/our-histor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13ACE51-39FF-214B-0ED5-93BFCAB18E70}"/>
              </a:ext>
            </a:extLst>
          </p:cNvPr>
          <p:cNvSpPr txBox="1"/>
          <p:nvPr/>
        </p:nvSpPr>
        <p:spPr>
          <a:xfrm>
            <a:off x="3017520" y="191192"/>
            <a:ext cx="6525491" cy="6349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WALES TRINITY SAINT DAVID 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INNOVATIVE SERVICE PLAN   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INNOVATION AND CREATIVITY FOR BUSINESS ADVANTAGE 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ADRIAN POP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NUMBER: 2109183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OLU ADEGBITE 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Birmingham Campus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0740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EE74E-3904-B775-265A-C9AD7A993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7266" y="254871"/>
            <a:ext cx="4368602" cy="1038626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AF049-BD84-EC11-42A9-9DBC95C23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548368"/>
            <a:ext cx="6350000" cy="4800052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Wilko Retail Ltd.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Well-Known British High Street Store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Founded by James </a:t>
            </a:r>
            <a:r>
              <a:rPr lang="en-GB" sz="2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Kemsey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Wilkinson in 1930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Started as a small family-run hardware shop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Evolved into a global brand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Offers a wide range of home items and necessities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Serves consumers across the United Kingdom for decades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Known for competitive pricing and quality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one-stop shop for home and garden products, stationery, DIY materials, and everyday necessities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Prioritizes good customer service and an expanding online presence</a:t>
            </a:r>
          </a:p>
          <a:p>
            <a:endParaRPr lang="en-GB" sz="1200" dirty="0"/>
          </a:p>
        </p:txBody>
      </p:sp>
      <p:pic>
        <p:nvPicPr>
          <p:cNvPr id="5" name="Picture 4" descr="A large building with a sign on the front&#10;&#10;Description automatically generated">
            <a:extLst>
              <a:ext uri="{FF2B5EF4-FFF2-40B4-BE49-F238E27FC236}">
                <a16:creationId xmlns:a16="http://schemas.microsoft.com/office/drawing/2014/main" id="{41D35201-E232-8180-97FB-AA9830C65B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161" r="26138"/>
          <a:stretch/>
        </p:blipFill>
        <p:spPr>
          <a:xfrm>
            <a:off x="7308333" y="-100018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46957D-7E47-0323-AEBD-17980A0ED0CF}"/>
              </a:ext>
            </a:extLst>
          </p:cNvPr>
          <p:cNvSpPr txBox="1"/>
          <p:nvPr/>
        </p:nvSpPr>
        <p:spPr>
          <a:xfrm>
            <a:off x="9884957" y="6657945"/>
            <a:ext cx="230704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geograph.org.uk/photo/545429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463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Office with computer set">
            <a:extLst>
              <a:ext uri="{FF2B5EF4-FFF2-40B4-BE49-F238E27FC236}">
                <a16:creationId xmlns:a16="http://schemas.microsoft.com/office/drawing/2014/main" id="{D2D18F4C-B241-F995-BE6D-B9314CF71B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73" r="1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9B8162-4DFE-B44D-8BE5-8DF45C628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3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Wilko's Key Product and Service Offerings</a:t>
            </a:r>
            <a:endParaRPr lang="en-GB" sz="33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F538D-8989-506F-0BBE-0C03369F5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0" i="0">
                <a:effectLst/>
                <a:latin typeface="Söhne"/>
              </a:rPr>
              <a:t>Exploring Wilko's Main Areas of Products and Services</a:t>
            </a:r>
          </a:p>
          <a:p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&amp; Garden Supplies</a:t>
            </a:r>
          </a:p>
          <a:p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Stationery and Office Supplies</a:t>
            </a:r>
          </a:p>
          <a:p>
            <a:r>
              <a:rPr lang="en-GB" sz="2000" b="1" i="0" dirty="0">
                <a:effectLst/>
                <a:latin typeface="Söhne"/>
              </a:rPr>
              <a:t>Toys and Leisure</a:t>
            </a:r>
            <a:endParaRPr lang="en-GB" sz="2000" dirty="0">
              <a:latin typeface="Söhne"/>
            </a:endParaRPr>
          </a:p>
          <a:p>
            <a:r>
              <a:rPr lang="en-GB" sz="2000" b="1" i="0" dirty="0">
                <a:effectLst/>
                <a:latin typeface="Söhne"/>
              </a:rPr>
              <a:t>leaning and Home Supplies</a:t>
            </a:r>
            <a:endParaRPr lang="en-GB" sz="20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64133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Topview of mint green workspace with laptop, coffee, notebook, pen, glasses, and mouse">
            <a:extLst>
              <a:ext uri="{FF2B5EF4-FFF2-40B4-BE49-F238E27FC236}">
                <a16:creationId xmlns:a16="http://schemas.microsoft.com/office/drawing/2014/main" id="{37CB9E59-35C0-6AFB-F6B7-62513AF4EE4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BA1672-C906-C70E-8ECE-0B7BB6E58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GB" sz="6200" b="1">
                <a:ln w="22225">
                  <a:solidFill>
                    <a:srgbClr val="FFFFFF"/>
                  </a:solidFill>
                </a:ln>
                <a:noFill/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HOW INOVATTION INFLUENCED THE COMPANY </a:t>
            </a:r>
            <a:endParaRPr lang="en-GB" sz="620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03BFAC29-CFB4-AA12-2CDE-5E7537D3F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rmAutofit/>
          </a:bodyPr>
          <a:lstStyle/>
          <a:p>
            <a:r>
              <a:rPr lang="en-GB" sz="2000" b="1" i="0">
                <a:solidFill>
                  <a:srgbClr val="FFFFFF"/>
                </a:solidFill>
                <a:effectLst/>
                <a:latin typeface="Söhne"/>
              </a:rPr>
              <a:t>E-commerce and Online Shopping</a:t>
            </a:r>
            <a:endParaRPr lang="en-GB" sz="2000" b="0" i="0">
              <a:solidFill>
                <a:srgbClr val="FFFFFF"/>
              </a:solidFill>
              <a:effectLst/>
              <a:latin typeface="Söhne"/>
            </a:endParaRPr>
          </a:p>
          <a:p>
            <a:r>
              <a:rPr lang="en-GB" sz="2000" b="1" i="0">
                <a:solidFill>
                  <a:srgbClr val="FFFFFF"/>
                </a:solidFill>
                <a:effectLst/>
                <a:latin typeface="Söhne"/>
              </a:rPr>
              <a:t>Digital Marketing and Customer Engagement</a:t>
            </a:r>
          </a:p>
          <a:p>
            <a:r>
              <a:rPr lang="en-GB" sz="2000" b="1" i="0">
                <a:solidFill>
                  <a:srgbClr val="FFFFFF"/>
                </a:solidFill>
                <a:effectLst/>
                <a:latin typeface="Söhne"/>
              </a:rPr>
              <a:t>Supply Chain Management and Inventory Control</a:t>
            </a:r>
          </a:p>
          <a:p>
            <a:r>
              <a:rPr lang="en-GB" sz="2000" b="1" i="0">
                <a:solidFill>
                  <a:srgbClr val="FFFFFF"/>
                </a:solidFill>
                <a:effectLst/>
                <a:latin typeface="Söhne"/>
              </a:rPr>
              <a:t>Product Diversification and Sustainability</a:t>
            </a:r>
          </a:p>
          <a:p>
            <a:r>
              <a:rPr lang="en-GB" sz="2000" b="1" i="0">
                <a:solidFill>
                  <a:srgbClr val="FFFFFF"/>
                </a:solidFill>
                <a:effectLst/>
                <a:latin typeface="Söhne"/>
              </a:rPr>
              <a:t>Store Layout and Customer Experience</a:t>
            </a:r>
            <a:endParaRPr lang="en-GB" sz="2000" b="0" i="0">
              <a:solidFill>
                <a:srgbClr val="FFFFFF"/>
              </a:solidFill>
              <a:effectLst/>
              <a:latin typeface="Söhne"/>
            </a:endParaRPr>
          </a:p>
          <a:p>
            <a:endParaRPr lang="en-GB" sz="2000" b="0" i="0">
              <a:solidFill>
                <a:srgbClr val="FFFFFF"/>
              </a:solidFill>
              <a:effectLst/>
              <a:latin typeface="Söhne"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562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804A8-52E5-8CB3-317C-DCEB99EF9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8281" y="-81270"/>
            <a:ext cx="5251316" cy="1402715"/>
          </a:xfrm>
        </p:spPr>
        <p:txBody>
          <a:bodyPr>
            <a:normAutofit fontScale="90000"/>
          </a:bodyPr>
          <a:lstStyle/>
          <a:p>
            <a:r>
              <a:rPr lang="en-GB" sz="3100" b="1" kern="1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SCAMPER MODEL APPLIED ON WILKO UK RETAIL LTD</a:t>
            </a:r>
            <a:br>
              <a:rPr lang="en-GB" sz="31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1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3287463-42D6-212D-183F-3642F9E9E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5680"/>
            <a:ext cx="6609080" cy="5181283"/>
          </a:xfrm>
        </p:spPr>
        <p:txBody>
          <a:bodyPr>
            <a:normAutofit/>
          </a:bodyPr>
          <a:lstStyle/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Substitute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Replace printed flyers and catalogues with interactive digital content. </a:t>
            </a:r>
          </a:p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Combine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Blend the real and virtual shopping experiences</a:t>
            </a:r>
          </a:p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Adapt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Introduce in-store and subscription services.</a:t>
            </a:r>
          </a:p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Modify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Respond to sustainability trends by using eco-friendly materials and practices. </a:t>
            </a:r>
          </a:p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Put to Other Uses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Expand private label goods to cater to evolving market demands. </a:t>
            </a:r>
          </a:p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Eliminate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 the store layout for a more engaging consumer experience</a:t>
            </a:r>
          </a:p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Reverse: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Implement AI for inventory management to enhance operational efficiency</a:t>
            </a:r>
          </a:p>
          <a:p>
            <a:r>
              <a:rPr lang="en-GB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Extend</a:t>
            </a: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Utilize predictive analytics to leverage customer data. </a:t>
            </a:r>
            <a:endParaRPr lang="en-GB" sz="2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9F26DB-21BB-97AC-368A-62D9A4488D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89" r="37373" b="-1"/>
          <a:stretch/>
        </p:blipFill>
        <p:spPr>
          <a:xfrm>
            <a:off x="7194415" y="-8127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42965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B8B1113F-F7DE-9531-F461-BE231A6052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2522342" y="0"/>
            <a:ext cx="9669656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1C092-D152-CE67-BDBF-D10AD3737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760" y="30416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br>
              <a:rPr lang="en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9D632-239E-62AF-500B-993AFFA4F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304164"/>
            <a:ext cx="5654040" cy="6218555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400" b="1" i="0" dirty="0">
                <a:effectLst/>
                <a:latin typeface="Söhne"/>
              </a:rPr>
              <a:t>Technology Advancements</a:t>
            </a:r>
            <a:endParaRPr lang="en-GB" sz="2400" b="0" i="0" dirty="0">
              <a:effectLst/>
              <a:latin typeface="Söhne"/>
            </a:endParaRPr>
          </a:p>
          <a:p>
            <a:pPr marL="457200" lvl="1" indent="0">
              <a:buNone/>
            </a:pPr>
            <a:r>
              <a:rPr lang="en-GB" b="0" i="0" dirty="0">
                <a:effectLst/>
                <a:latin typeface="Söhne"/>
              </a:rPr>
              <a:t>Mobile checkout and augmented reality enhance in-store and online shopping.</a:t>
            </a:r>
          </a:p>
          <a:p>
            <a:pPr>
              <a:buFont typeface="+mj-lt"/>
              <a:buAutoNum type="arabicPeriod"/>
            </a:pPr>
            <a:r>
              <a:rPr lang="en-GB" sz="2400" b="1" i="0" dirty="0">
                <a:effectLst/>
                <a:latin typeface="Söhne"/>
              </a:rPr>
              <a:t>Sustainability Matters</a:t>
            </a:r>
            <a:endParaRPr lang="en-GB" sz="2400" b="0" i="0" dirty="0">
              <a:effectLst/>
              <a:latin typeface="Söhne"/>
            </a:endParaRPr>
          </a:p>
          <a:p>
            <a:pPr marL="457200" lvl="1" indent="0">
              <a:buNone/>
            </a:pPr>
            <a:r>
              <a:rPr lang="en-GB" b="0" i="0" dirty="0">
                <a:effectLst/>
                <a:latin typeface="Söhne"/>
              </a:rPr>
              <a:t>Adapting to sustainability trends is crucial.</a:t>
            </a:r>
          </a:p>
          <a:p>
            <a:pPr marL="457200" lvl="1" indent="0">
              <a:buNone/>
            </a:pPr>
            <a:endParaRPr lang="en-GB" b="0" i="0" dirty="0">
              <a:effectLst/>
              <a:latin typeface="Söhne"/>
            </a:endParaRPr>
          </a:p>
          <a:p>
            <a:pPr>
              <a:buFont typeface="+mj-lt"/>
              <a:buAutoNum type="arabicPeriod"/>
            </a:pPr>
            <a:r>
              <a:rPr lang="en-GB" sz="2400" b="1" i="0" dirty="0">
                <a:effectLst/>
                <a:latin typeface="Söhne"/>
              </a:rPr>
              <a:t>Data-Driven Decision Making</a:t>
            </a:r>
            <a:endParaRPr lang="en-GB" sz="2400" b="0" i="0" dirty="0">
              <a:effectLst/>
              <a:latin typeface="Söhne"/>
            </a:endParaRPr>
          </a:p>
          <a:p>
            <a:pPr marL="457200" lvl="1" indent="0">
              <a:buNone/>
            </a:pPr>
            <a:r>
              <a:rPr lang="en-GB" b="0" i="0" dirty="0">
                <a:effectLst/>
                <a:latin typeface="Söhne"/>
              </a:rPr>
              <a:t>Leveraging customer data for predictive analytics.</a:t>
            </a:r>
          </a:p>
          <a:p>
            <a:pPr>
              <a:buFont typeface="+mj-lt"/>
              <a:buAutoNum type="arabicPeriod"/>
            </a:pPr>
            <a:r>
              <a:rPr lang="en-GB" sz="2400" b="1" i="0" dirty="0">
                <a:effectLst/>
                <a:latin typeface="Söhne"/>
              </a:rPr>
              <a:t>Automation for Efficiency</a:t>
            </a:r>
            <a:endParaRPr lang="en-GB" sz="2400" b="0" i="0" dirty="0">
              <a:effectLst/>
              <a:latin typeface="Söhne"/>
            </a:endParaRPr>
          </a:p>
          <a:p>
            <a:pPr marL="457200" lvl="1" indent="0">
              <a:buNone/>
            </a:pPr>
            <a:r>
              <a:rPr lang="en-GB" b="0" i="0" dirty="0">
                <a:effectLst/>
                <a:latin typeface="Söhne"/>
              </a:rPr>
              <a:t>Efficiency gains, cost reduction, and an improved shopping experience.</a:t>
            </a:r>
          </a:p>
          <a:p>
            <a:pPr marL="457200" lvl="1" indent="0">
              <a:buNone/>
            </a:pPr>
            <a:endParaRPr lang="en-GB" sz="1400" b="0" i="0" dirty="0">
              <a:effectLst/>
              <a:latin typeface="Söhne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88235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4139D-5904-8C89-3965-6AE79FF66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RECOMANDATION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319E7-3210-BA98-689A-972D04CA48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714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08CDC-A3AA-7B27-41C4-96351F5A9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</a:t>
            </a:r>
            <a:b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2EF75-FC37-10BC-D926-BD351078F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Hamelink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&amp;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Opdenakker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(2019). How business model innovation affects firm performance in the energy storage market. Renewable energy, 131, 120-127.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Abdi, N.,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Zarei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Vaisy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&amp; Parvin, B. (2011). Innovation models and business process redesign. International Business and Management, 3(2), 147-152.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Lopes, R., Malta, P.,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Mamede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H., &amp; Santos, V. (2020). A Creative Information System Based on the SCAMPER Technique. In Information Systems: 17th European, Mediterranean, and Middle Eastern Conference, EMCIS 2020, Dubai, United Arab Emirates, November 25–26, 2020, Proceedings 17 (pp. 595-606). Springer International Publishing.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Wilko story, Accessed on 20/10/2023, Available at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https://www.wilko.com/en-uk/corporate/our-history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Davenport, T. H. (1993). Process Innovation: Reengineering Work Through Information Technology. Harvard Business Review.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Reichheld, F. F. (2003). The One Number You Need to Grow. Harvard Business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Review,Available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The One Number You Need to Grow (hbr.org)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Wilko, About Us, Accessed on 20/10/2023, Available at https://www.wilko.com/en-uk/corporate/ways-to-shop.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2869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ue ribbon rosette">
            <a:extLst>
              <a:ext uri="{FF2B5EF4-FFF2-40B4-BE49-F238E27FC236}">
                <a16:creationId xmlns:a16="http://schemas.microsoft.com/office/drawing/2014/main" id="{9E52366A-F376-520D-1ECF-558A19695C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92" r="4021" b="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71B7A-6463-688E-2960-9790D1295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Thank you !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0052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597</Words>
  <Application>Microsoft Office PowerPoint</Application>
  <PresentationFormat>Widescreen</PresentationFormat>
  <Paragraphs>72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Meiryo</vt:lpstr>
      <vt:lpstr>Arial</vt:lpstr>
      <vt:lpstr>Calibri</vt:lpstr>
      <vt:lpstr>Calibri Light</vt:lpstr>
      <vt:lpstr>Söhne</vt:lpstr>
      <vt:lpstr>Symbol</vt:lpstr>
      <vt:lpstr>Office Theme</vt:lpstr>
      <vt:lpstr>PowerPoint Presentation</vt:lpstr>
      <vt:lpstr>Introduction</vt:lpstr>
      <vt:lpstr>Wilko's Key Product and Service Offerings</vt:lpstr>
      <vt:lpstr>HOW INOVATTION INFLUENCED THE COMPANY </vt:lpstr>
      <vt:lpstr>SCAMPER MODEL APPLIED ON WILKO UK RETAIL LTD </vt:lpstr>
      <vt:lpstr>CONCLUSION </vt:lpstr>
      <vt:lpstr>RECOMANDATION </vt:lpstr>
      <vt:lpstr>REFERENCE  </vt:lpstr>
      <vt:lpstr>Thank you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 Pop (2109183)</dc:creator>
  <cp:lastModifiedBy>Adrian Pop (2109183)</cp:lastModifiedBy>
  <cp:revision>1</cp:revision>
  <cp:lastPrinted>2023-11-06T14:22:42Z</cp:lastPrinted>
  <dcterms:created xsi:type="dcterms:W3CDTF">2023-11-06T13:12:07Z</dcterms:created>
  <dcterms:modified xsi:type="dcterms:W3CDTF">2023-11-06T14:27:19Z</dcterms:modified>
</cp:coreProperties>
</file>