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handoutMasterIdLst>
    <p:handoutMasterId r:id="rId9"/>
  </p:handoutMasterIdLst>
  <p:sldIdLst>
    <p:sldId id="351" r:id="rId2"/>
    <p:sldId id="412" r:id="rId3"/>
    <p:sldId id="353" r:id="rId4"/>
    <p:sldId id="354" r:id="rId5"/>
    <p:sldId id="357" r:id="rId6"/>
    <p:sldId id="423"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6408" autoAdjust="0"/>
    <p:restoredTop sz="90764" autoAdjust="0"/>
  </p:normalViewPr>
  <p:slideViewPr>
    <p:cSldViewPr>
      <p:cViewPr>
        <p:scale>
          <a:sx n="66" d="100"/>
          <a:sy n="66" d="100"/>
        </p:scale>
        <p:origin x="-1002" y="-81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199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2/23/2018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2/23/2018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this PowerPoint presentation contains mathematical equations, you may need to check</a:t>
            </a:r>
            <a:r>
              <a:rPr lang="en-US" baseline="0" dirty="0" smtClean="0"/>
              <a:t> that your computer has the following installed:</a:t>
            </a:r>
          </a:p>
          <a:p>
            <a:pPr marL="0" indent="0">
              <a:buNone/>
            </a:pPr>
            <a:r>
              <a:rPr lang="en-US" baseline="0" dirty="0" smtClean="0"/>
              <a:t>1) </a:t>
            </a:r>
            <a:r>
              <a:rPr lang="en-US" baseline="0" dirty="0" err="1" smtClean="0"/>
              <a:t>MathType</a:t>
            </a:r>
            <a:r>
              <a:rPr lang="en-US" baseline="0" dirty="0" smtClean="0"/>
              <a:t> Plugin</a:t>
            </a:r>
          </a:p>
          <a:p>
            <a:pPr marL="0" indent="0">
              <a:buNone/>
            </a:pPr>
            <a:r>
              <a:rPr lang="en-US" baseline="0" dirty="0" smtClean="0"/>
              <a:t>2) Math Player (free versions available)</a:t>
            </a:r>
          </a:p>
          <a:p>
            <a:pPr marL="0" indent="0">
              <a:buNone/>
            </a:pPr>
            <a:r>
              <a:rPr lang="en-US" baseline="0" dirty="0" smtClean="0"/>
              <a:t>3) NVDA Reader (free versions available)</a:t>
            </a:r>
          </a:p>
        </p:txBody>
      </p:sp>
    </p:spTree>
    <p:extLst>
      <p:ext uri="{BB962C8B-B14F-4D97-AF65-F5344CB8AC3E}">
        <p14:creationId xmlns:p14="http://schemas.microsoft.com/office/powerpoint/2010/main" val="3132365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779997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491278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3011212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121090934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Tree>
    <p:extLst>
      <p:ext uri="{BB962C8B-B14F-4D97-AF65-F5344CB8AC3E}">
        <p14:creationId xmlns:p14="http://schemas.microsoft.com/office/powerpoint/2010/main" val="29810628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pic>
        <p:nvPicPr>
          <p:cNvPr id="7" name="Picture 6" descr="Pearson Logo"/>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
        <p:nvSpPr>
          <p:cNvPr id="8" name="TextBox 7"/>
          <p:cNvSpPr txBox="1"/>
          <p:nvPr userDrawn="1"/>
        </p:nvSpPr>
        <p:spPr>
          <a:xfrm>
            <a:off x="2667000" y="6425685"/>
            <a:ext cx="6172200" cy="276999"/>
          </a:xfrm>
          <a:prstGeom prst="rect">
            <a:avLst/>
          </a:prstGeom>
          <a:noFill/>
        </p:spPr>
        <p:txBody>
          <a:bodyPr wrap="square" rtlCol="0">
            <a:spAutoFit/>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itchFamily="34" charset="0"/>
                <a:ea typeface="Verdana" pitchFamily="34" charset="0"/>
                <a:cs typeface="Verdana" pitchFamily="34" charset="0"/>
              </a:rPr>
              <a:t>Copyright © 2018, 2015, 2012 Pearson Education, Inc. All Rights Reserved</a:t>
            </a:r>
            <a:endParaRPr lang="en-US" altLang="en-US" sz="1200" b="0" dirty="0">
              <a:latin typeface="Verdana"/>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50" r:id="rId1"/>
    <p:sldLayoutId id="2147483661" r:id="rId2"/>
  </p:sldLayoutIdLst>
  <p:timing>
    <p:tnLst>
      <p:par>
        <p:cTn id="1" dur="indefinite" restart="never" nodeType="tmRoot"/>
      </p:par>
    </p:tnLst>
  </p:timing>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599"/>
            <a:ext cx="8382000" cy="806267"/>
          </a:xfrm>
        </p:spPr>
        <p:txBody>
          <a:bodyPr anchor="b"/>
          <a:lstStyle/>
          <a:p>
            <a:r>
              <a:rPr lang="en-US" sz="3600" dirty="0"/>
              <a:t>Financial Markets and Institutions</a:t>
            </a:r>
            <a:endParaRPr lang="en-IN" sz="3600" dirty="0">
              <a:latin typeface="+mj-lt"/>
            </a:endParaRPr>
          </a:p>
        </p:txBody>
      </p:sp>
      <p:sp>
        <p:nvSpPr>
          <p:cNvPr id="3" name="Text Placeholder 2"/>
          <p:cNvSpPr>
            <a:spLocks noGrp="1"/>
          </p:cNvSpPr>
          <p:nvPr>
            <p:ph type="body" sz="quarter" idx="13"/>
          </p:nvPr>
        </p:nvSpPr>
        <p:spPr>
          <a:xfrm>
            <a:off x="457200" y="1174932"/>
            <a:ext cx="8229600" cy="349068"/>
          </a:xfrm>
        </p:spPr>
        <p:txBody>
          <a:bodyPr/>
          <a:lstStyle/>
          <a:p>
            <a:r>
              <a:rPr lang="en-US" sz="2400" dirty="0">
                <a:latin typeface="Times New Roman" panose="02020603050405020304" pitchFamily="18" charset="0"/>
                <a:cs typeface="Times New Roman" panose="02020603050405020304" pitchFamily="18" charset="0"/>
              </a:rPr>
              <a:t>Ninth Edition</a:t>
            </a:r>
          </a:p>
        </p:txBody>
      </p:sp>
      <p:sp>
        <p:nvSpPr>
          <p:cNvPr id="4" name="Text Placeholder 3"/>
          <p:cNvSpPr>
            <a:spLocks noGrp="1"/>
          </p:cNvSpPr>
          <p:nvPr>
            <p:ph type="body" sz="quarter" idx="14"/>
          </p:nvPr>
        </p:nvSpPr>
        <p:spPr/>
        <p:txBody>
          <a:bodyPr/>
          <a:lstStyle/>
          <a:p>
            <a:r>
              <a:rPr lang="en-US" sz="3600" b="1" dirty="0">
                <a:latin typeface="+mj-lt"/>
              </a:rPr>
              <a:t>Chapter </a:t>
            </a:r>
            <a:r>
              <a:rPr lang="en-US" sz="3600" b="1" dirty="0" smtClean="0">
                <a:latin typeface="+mj-lt"/>
              </a:rPr>
              <a:t>4</a:t>
            </a:r>
            <a:endParaRPr lang="en-US" sz="3600" b="1" dirty="0">
              <a:latin typeface="+mj-lt"/>
            </a:endParaRPr>
          </a:p>
        </p:txBody>
      </p:sp>
      <p:sp>
        <p:nvSpPr>
          <p:cNvPr id="5" name="Text Placeholder 4"/>
          <p:cNvSpPr>
            <a:spLocks noGrp="1"/>
          </p:cNvSpPr>
          <p:nvPr>
            <p:ph type="body" sz="quarter" idx="15"/>
          </p:nvPr>
        </p:nvSpPr>
        <p:spPr>
          <a:xfrm>
            <a:off x="5029200" y="3322637"/>
            <a:ext cx="3657600" cy="2925763"/>
          </a:xfrm>
        </p:spPr>
        <p:txBody>
          <a:bodyPr/>
          <a:lstStyle/>
          <a:p>
            <a:r>
              <a:rPr lang="en-US" altLang="en-US" sz="3200" dirty="0"/>
              <a:t>Appendix 3 Loanable Funds Framework</a:t>
            </a:r>
          </a:p>
        </p:txBody>
      </p:sp>
      <p:pic>
        <p:nvPicPr>
          <p:cNvPr id="7" name="Picture 6" descr="Front cover: Financial Markets and Institutions, Ninth Edition by Frederic S. Mishkin and Stanley G. Eakins"/>
          <p:cNvPicPr>
            <a:picLocks noChangeAspect="1"/>
          </p:cNvPicPr>
          <p:nvPr/>
        </p:nvPicPr>
        <p:blipFill>
          <a:blip r:embed="rId3" cstate="print"/>
          <a:stretch>
            <a:fillRect/>
          </a:stretch>
        </p:blipFill>
        <p:spPr>
          <a:xfrm>
            <a:off x="457200" y="1676400"/>
            <a:ext cx="3548762" cy="4437802"/>
          </a:xfrm>
          <a:prstGeom prst="rect">
            <a:avLst/>
          </a:prstGeom>
        </p:spPr>
      </p:pic>
      <p:sp>
        <p:nvSpPr>
          <p:cNvPr id="9" name="Text Placeholder"/>
          <p:cNvSpPr txBox="1"/>
          <p:nvPr/>
        </p:nvSpPr>
        <p:spPr>
          <a:xfrm>
            <a:off x="2286000" y="6425682"/>
            <a:ext cx="64770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itchFamily="34" charset="0"/>
                <a:ea typeface="Verdana" pitchFamily="34" charset="0"/>
                <a:cs typeface="Verdana" pitchFamily="34" charset="0"/>
              </a:rPr>
              <a:t>Copyright © 2018, 2015, 2012 Pearson Education, Inc. All Rights Reserved</a:t>
            </a:r>
            <a:endParaRPr lang="en-US" altLang="en-US" sz="1200" b="0" dirty="0">
              <a:latin typeface="Verdana"/>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372170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1" charset="-128"/>
              </a:rPr>
              <a:t>Figure 4.1 Supply and Demand for Bonds (from earlier in the chapter)</a:t>
            </a:r>
            <a:endParaRPr lang="en-IN" dirty="0">
              <a:latin typeface="+mj-lt"/>
            </a:endParaRPr>
          </a:p>
        </p:txBody>
      </p:sp>
      <p:pic>
        <p:nvPicPr>
          <p:cNvPr id="5" name="Picture 2" descr="A line graph depicts a comparison of terminology: Loanable funds and supply and demand for bonds.&#10;The vertical axis is labeled &quot;Interest Rate, i (percent) (i increases is not equal to)&quot; and ranges from 0 to 33.0. The horizontal axis is labeled &quot;Quantity of Bonds, B (Loanable Funds, L) (dollar billions)&quot; and ranges from 0 to 600 in increments of 100. An upward sloping line shows demand for bonds, B sup(d) (Supply of loanable funds, L sup(s)) and values from bottom to top are as follows:&#10;Quantity of Bonds equals 100 and i equals 5.3&#10;Quantity of Bonds equals 200 and i equals 11.1&#10;Quantity of Bonds equals 300 and i equals 17.6&#10;Quantity of Bonds equals 400 and i equals 25.0&#10;Quantity of Bonds equals 500 and i equals 33.0&#10;A downward sloping line shows supply of bonds, B sub(s) (Demand for loanable funds, L sub(d)) and values from bottom to top are as follows:&#10;Quantity of Bonds equals 100 and i equals 33.0&#10;Quantity of Bonds equals 200 and i equals 25.0&#10;Quantity of Bonds equals 300 and i equals 17.6&#10;Quantity of Bonds equals 400 and i equals 11.1&#10;Quantity of Bonds equals 500 and i equals 5.3&#10;Both the lines intersect each other at quantity of bonds equals 300 and i equals 17.6."/>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250018" y="1600200"/>
            <a:ext cx="4643964"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0857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smtClean="0">
                <a:ea typeface="ヒラギノ角ゴ Pro W3" pitchFamily="1" charset="-128"/>
              </a:rPr>
              <a:t>Supply/Demand </a:t>
            </a:r>
            <a:r>
              <a:rPr lang="en-US" altLang="en-US" sz="2000" b="0" dirty="0" smtClean="0">
                <a:ea typeface="ヒラギノ角ゴ Pro W3" pitchFamily="1" charset="-128"/>
              </a:rPr>
              <a:t>(1 of 2)</a:t>
            </a:r>
            <a:endParaRPr lang="en-IN" dirty="0">
              <a:latin typeface="+mj-lt"/>
            </a:endParaRPr>
          </a:p>
        </p:txBody>
      </p:sp>
      <p:sp>
        <p:nvSpPr>
          <p:cNvPr id="3" name="Content Placeholder 2"/>
          <p:cNvSpPr>
            <a:spLocks noGrp="1"/>
          </p:cNvSpPr>
          <p:nvPr>
            <p:ph idx="1"/>
          </p:nvPr>
        </p:nvSpPr>
        <p:spPr/>
        <p:txBody>
          <a:bodyPr anchor="t"/>
          <a:lstStyle/>
          <a:p>
            <a:r>
              <a:rPr lang="en-US" altLang="en-US" sz="2200" dirty="0">
                <a:ea typeface="ヒラギノ角ゴ Pro W3" pitchFamily="1" charset="-128"/>
              </a:rPr>
              <a:t>Problem with this framework – interest rates are indirectly determined from equilibrium bond prices.</a:t>
            </a:r>
          </a:p>
          <a:p>
            <a:r>
              <a:rPr lang="en-US" altLang="en-US" sz="2200" dirty="0">
                <a:ea typeface="ヒラギノ角ゴ Pro W3" pitchFamily="1" charset="-128"/>
              </a:rPr>
              <a:t>Want a framework where rates are the point – on the x-axis.</a:t>
            </a:r>
            <a:endParaRPr lang="en-US" sz="2200" dirty="0"/>
          </a:p>
        </p:txBody>
      </p:sp>
    </p:spTree>
    <p:extLst>
      <p:ext uri="{BB962C8B-B14F-4D97-AF65-F5344CB8AC3E}">
        <p14:creationId xmlns:p14="http://schemas.microsoft.com/office/powerpoint/2010/main" val="780033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000" dirty="0"/>
              <a:t>Figure 1 A Comparison of Terminology: Loanable Funds and Supply and Demand for Bonds</a:t>
            </a:r>
            <a:endParaRPr lang="en-IN" sz="3000" dirty="0">
              <a:latin typeface="+mj-lt"/>
            </a:endParaRPr>
          </a:p>
        </p:txBody>
      </p:sp>
      <p:pic>
        <p:nvPicPr>
          <p:cNvPr id="5" name="Picture 2" descr="The vertical axis is labeled &quot;Interest Rate, i (percent) (i increases is not equal to)&quot; and ranges from 0 to 33.0. The horizontal axis is labeled &quot;Quantity of Bonds, B (Loanable Funds, L) (dollar billions)&quot; and ranges from 0 to 600 in increments of 100. An upward sloping line shows demand for bonds, B sup(d) (Supply of loanable funds, L sup(s)) and values from bottom to top are as follows:&#10;Quantity of Bonds equals 100 and i equals 5.3&#10;Quantity of Bonds equals 200 and i equals 11.1&#10;Quantity of Bonds equals 300 and i equals 17.6&#10;Quantity of Bonds equals 400 and i equals 25.0&#10;Quantity of Bonds equals 500 and i equals 33.0&#10;A downward sloping line shows supply of bonds, B sub(s) (Demand for loanable funds, L sub(d)) and values from bottom to top are as follows:&#10;Quantity of Bonds equals 100 and i equals 33.0&#10;Quantity of Bonds equals 200 and i equals 25.0&#10;Quantity of Bonds equals 300 and i equals 17.6&#10;Quantity of Bonds equals 400 and i equals 11.1&#10;Quantity of Bonds equals 500 and i equals 5.3&#10;Both the lines intersect each other at quantity of bonds equals 300 and i equals 17.6."/>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482818" y="1600200"/>
            <a:ext cx="6178363"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47301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1" charset="-128"/>
              </a:rPr>
              <a:t>Supply/Demand </a:t>
            </a:r>
            <a:r>
              <a:rPr lang="en-US" altLang="en-US" sz="2000" b="0" dirty="0">
                <a:ea typeface="ヒラギノ角ゴ Pro W3" pitchFamily="1" charset="-128"/>
              </a:rPr>
              <a:t>(2 of 2)</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pitchFamily="1" charset="-128"/>
              </a:rPr>
              <a:t>A bit odd – demand and supply are sloping the wrong direction.</a:t>
            </a:r>
          </a:p>
          <a:p>
            <a:r>
              <a:rPr lang="en-US" altLang="en-US" sz="2200" dirty="0">
                <a:ea typeface="ヒラギノ角ゴ Pro W3" pitchFamily="1" charset="-128"/>
              </a:rPr>
              <a:t>Just rename axes!</a:t>
            </a:r>
          </a:p>
          <a:p>
            <a:pPr lvl="1"/>
            <a:r>
              <a:rPr lang="en-US" altLang="en-US" sz="2200" dirty="0">
                <a:ea typeface="ヒラギノ角ゴ Pro W3" pitchFamily="1" charset="-128"/>
              </a:rPr>
              <a:t>X-axis: Quantity of Bonds or Loanable Funds</a:t>
            </a:r>
            <a:endParaRPr lang="en-US" sz="2200" dirty="0"/>
          </a:p>
          <a:p>
            <a:pPr lvl="1"/>
            <a:r>
              <a:rPr lang="en-US" altLang="en-US" sz="2200" dirty="0">
                <a:ea typeface="ヒラギノ角ゴ Pro W3" pitchFamily="1" charset="-128"/>
              </a:rPr>
              <a:t>Y-axis: Interest rate</a:t>
            </a:r>
            <a:endParaRPr lang="en-US" sz="2200" dirty="0"/>
          </a:p>
          <a:p>
            <a:r>
              <a:rPr lang="en-US" altLang="en-US" sz="2200" dirty="0">
                <a:ea typeface="ヒラギノ角ゴ Pro W3" pitchFamily="1" charset="-128"/>
              </a:rPr>
              <a:t>Two methods are equivalent, both locking at demand/supply in terms of stocks (amounts).</a:t>
            </a:r>
            <a:endParaRPr lang="en-US" sz="2200" dirty="0"/>
          </a:p>
        </p:txBody>
      </p:sp>
    </p:spTree>
    <p:extLst>
      <p:ext uri="{BB962C8B-B14F-4D97-AF65-F5344CB8AC3E}">
        <p14:creationId xmlns:p14="http://schemas.microsoft.com/office/powerpoint/2010/main" val="32660742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Copyright</a:t>
            </a:r>
            <a:endParaRPr lang="en-US" dirty="0"/>
          </a:p>
        </p:txBody>
      </p:sp>
      <p:pic>
        <p:nvPicPr>
          <p:cNvPr id="5" name="Picture 4" descr="This work is protected by United States copyright laws and is provided solely for the use of instructors in teaching their courses and assessing student learning. Dissemination or sale of any part of this work left parenthesis including on the world wide web right parenthesis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3" cstate="screen">
            <a:extLst>
              <a:ext uri="{28A0092B-C50C-407E-A947-70E740481C1C}">
                <a14:useLocalDpi xmlns:a14="http://schemas.microsoft.com/office/drawing/2010/main" val="0"/>
              </a:ext>
            </a:extLst>
          </a:blip>
          <a:stretch>
            <a:fillRect/>
          </a:stretch>
        </p:blipFill>
        <p:spPr bwMode="auto">
          <a:xfrm>
            <a:off x="1026534" y="2286000"/>
            <a:ext cx="7090932" cy="2286000"/>
          </a:xfrm>
          <a:prstGeom prst="rect">
            <a:avLst/>
          </a:prstGeom>
          <a:noFill/>
          <a:ln w="9525">
            <a:noFill/>
            <a:miter lim="800000"/>
            <a:headEnd/>
            <a:tailEnd/>
          </a:ln>
        </p:spPr>
      </p:pic>
    </p:spTree>
    <p:extLst>
      <p:ext uri="{BB962C8B-B14F-4D97-AF65-F5344CB8AC3E}">
        <p14:creationId xmlns:p14="http://schemas.microsoft.com/office/powerpoint/2010/main" val="2833579703"/>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6929</TotalTime>
  <Words>186</Words>
  <Application>Microsoft Office PowerPoint</Application>
  <PresentationFormat>On-screen Show (4:3)</PresentationFormat>
  <Paragraphs>21</Paragraphs>
  <Slides>6</Slides>
  <Notes>6</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508 Lecture</vt:lpstr>
      <vt:lpstr>Financial Markets and Institutions</vt:lpstr>
      <vt:lpstr>Figure 4.1 Supply and Demand for Bonds (from earlier in the chapter)</vt:lpstr>
      <vt:lpstr>Supply/Demand (1 of 2)</vt:lpstr>
      <vt:lpstr>Figure 1 A Comparison of Terminology: Loanable Funds and Supply and Demand for Bonds</vt:lpstr>
      <vt:lpstr>Supply/Demand (2 of 2)</vt:lpstr>
      <vt:lpstr>Copyright</vt:lpstr>
    </vt:vector>
  </TitlesOfParts>
  <Company>Integra Software Services Pvt.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Markets and Institutions</dc:title>
  <dc:subject>Finance</dc:subject>
  <dc:creator>Frederic S. Mishkin &amp; Stanley G. Eakins</dc:creator>
  <cp:lastModifiedBy>Pradish Veerapouthirane</cp:lastModifiedBy>
  <cp:revision>276</cp:revision>
  <dcterms:created xsi:type="dcterms:W3CDTF">2014-07-14T20:04:21Z</dcterms:created>
  <dcterms:modified xsi:type="dcterms:W3CDTF">2018-02-23T12:21:25Z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682740</vt:lpwstr>
  </property>
  <property fmtid="{D5CDD505-2E9C-101B-9397-08002B2CF9AE}" pid="3" name="Offisync_UpdateToken">
    <vt:lpwstr>1</vt:lpwstr>
  </property>
  <property fmtid="{D5CDD505-2E9C-101B-9397-08002B2CF9AE}" pid="4" name="Offisync_ProviderInitializationData">
    <vt:lpwstr>https://neo.pearson.com</vt:lpwstr>
  </property>
  <property fmtid="{D5CDD505-2E9C-101B-9397-08002B2CF9AE}" pid="5" name="Jive_LatestUserAccountName">
    <vt:lpwstr>shinyr</vt:lpwstr>
  </property>
  <property fmtid="{D5CDD505-2E9C-101B-9397-08002B2CF9AE}" pid="6" name="Offisync_ServerID">
    <vt:lpwstr>7e960520-0e88-4f05-9fa0-24079b61e486</vt:lpwstr>
  </property>
  <property fmtid="{D5CDD505-2E9C-101B-9397-08002B2CF9AE}" pid="7" name="Jive_VersionGuid">
    <vt:lpwstr>d35f936a-ffc5-40e3-94ed-7eab6fe38a10</vt:lpwstr>
  </property>
</Properties>
</file>