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800" r:id="rId4"/>
  </p:sldMasterIdLst>
  <p:notesMasterIdLst>
    <p:notesMasterId r:id="rId32"/>
  </p:notesMasterIdLst>
  <p:sldIdLst>
    <p:sldId id="256" r:id="rId5"/>
    <p:sldId id="257" r:id="rId6"/>
    <p:sldId id="260" r:id="rId7"/>
    <p:sldId id="276" r:id="rId8"/>
    <p:sldId id="258" r:id="rId9"/>
    <p:sldId id="288" r:id="rId10"/>
    <p:sldId id="265" r:id="rId11"/>
    <p:sldId id="266" r:id="rId12"/>
    <p:sldId id="267" r:id="rId13"/>
    <p:sldId id="289" r:id="rId14"/>
    <p:sldId id="290" r:id="rId15"/>
    <p:sldId id="286" r:id="rId16"/>
    <p:sldId id="287" r:id="rId17"/>
    <p:sldId id="261" r:id="rId18"/>
    <p:sldId id="262" r:id="rId19"/>
    <p:sldId id="291" r:id="rId20"/>
    <p:sldId id="292" r:id="rId21"/>
    <p:sldId id="293" r:id="rId22"/>
    <p:sldId id="268" r:id="rId23"/>
    <p:sldId id="271" r:id="rId24"/>
    <p:sldId id="272" r:id="rId25"/>
    <p:sldId id="282" r:id="rId26"/>
    <p:sldId id="274" r:id="rId27"/>
    <p:sldId id="275" r:id="rId28"/>
    <p:sldId id="280" r:id="rId29"/>
    <p:sldId id="294" r:id="rId30"/>
    <p:sldId id="281" r:id="rId3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4C7B"/>
    <a:srgbClr val="592424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024B016-F2B2-664E-CE2B-1CF1E1266191}" v="21" dt="2024-12-11T18:48:57.500"/>
    <p1510:client id="{09D23531-1441-0432-0BD8-41C66F2F3FA2}" v="211" dt="2024-12-11T12:25:39.294"/>
    <p1510:client id="{1B26B1B2-5A16-4258-86EA-6DC505056D94}" v="417" dt="2024-12-11T11:40:13.160"/>
    <p1510:client id="{2CB42810-F07E-4DE9-A5ED-484D3FB83377}" v="221" dt="2024-12-11T11:48:09.905"/>
    <p1510:client id="{35A7228B-1643-4AE0-AE07-31C2641D8A8D}" v="123" dt="2024-12-11T12:26:56.282"/>
    <p1510:client id="{449C941F-29FD-6CFF-350F-BFBE383ECEC1}" v="191" dt="2024-12-11T11:31:38.277"/>
    <p1510:client id="{44A1454D-B41B-2F49-B4CE-0523292D969D}" v="3" dt="2024-12-11T12:05:36.646"/>
    <p1510:client id="{4B050109-7A2F-4295-A6D1-4F81BBE0FC37}" v="545" dt="2024-12-11T18:16:32.728"/>
    <p1510:client id="{51D62EB5-8258-40D8-966F-D39E080D38CE}" v="6" dt="2024-12-11T19:23:00.947"/>
    <p1510:client id="{720BBD88-2E75-48FC-8AF6-60D1E4F3DF6D}" v="151" dt="2024-12-11T14:25:52.137"/>
    <p1510:client id="{73AD9200-BAEA-482D-BAD4-59B3653C1479}" v="56" dt="2024-12-10T20:10:31.050"/>
    <p1510:client id="{74985B1C-BEB0-4F1F-9CCC-43E3325F9EFC}" v="655" dt="2024-12-11T18:18:31.143"/>
    <p1510:client id="{75A539B0-2053-A0C5-59A3-EC1AB8507722}" v="468" dt="2024-12-11T12:28:16.236"/>
    <p1510:client id="{75D30D53-04B1-0F02-0EDB-F2F63218ECCE}" v="22" dt="2024-12-11T15:51:41.397"/>
    <p1510:client id="{9B7F6416-AE45-4A77-936C-49E58B603E7E}" v="76" dt="2024-12-11T12:11:42.323"/>
    <p1510:client id="{A3B097FD-2F94-4A84-8DAC-7D1B47B07FF9}" v="37" dt="2024-12-11T14:48:07.067"/>
    <p1510:client id="{A655FF25-C155-AB80-7227-0328307B5454}" v="51" dt="2024-12-11T09:12:21.933"/>
    <p1510:client id="{B5E33B5E-C1FF-4F78-B459-C9CB8AE7FF2B}" v="33" dt="2024-12-11T19:20:30.177"/>
    <p1510:client id="{D9B04083-7749-4F34-8B21-BAC140598A67}" v="3" dt="2024-12-11T16:14:01.946"/>
    <p1510:client id="{E13C5E61-982A-4479-8184-C8C1577EED0E}" v="129" dt="2024-12-11T12:02:06.077"/>
    <p1510:client id="{E206D1C0-FB5B-418C-9803-00846B390768}" v="202" dt="2024-12-11T12:35:27.678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>
        <p:scale>
          <a:sx n="69" d="100"/>
          <a:sy n="69" d="100"/>
        </p:scale>
        <p:origin x="540" y="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66" d="100"/>
        <a:sy n="66" d="100"/>
      </p:scale>
      <p:origin x="0" y="-880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21" Type="http://schemas.openxmlformats.org/officeDocument/2006/relationships/slide" Target="slides/slide17.xml"/><Relationship Id="rId34" Type="http://schemas.openxmlformats.org/officeDocument/2006/relationships/viewProps" Target="view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notesMaster" Target="notesMasters/notesMaster1.xml"/><Relationship Id="rId37" Type="http://schemas.microsoft.com/office/2015/10/relationships/revisionInfo" Target="revisionInfo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theme" Target="theme/theme1.xml"/><Relationship Id="rId8" Type="http://schemas.openxmlformats.org/officeDocument/2006/relationships/slide" Target="slides/slide4.xml"/><Relationship Id="rId3" Type="http://schemas.openxmlformats.org/officeDocument/2006/relationships/customXml" Target="../customXml/item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6DE9891-403B-4096-AA8E-80A8428DF77B}" type="datetimeFigureOut">
              <a:t>12/11/2024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2CCAECB-4648-408A-AA5A-30D37984B8C0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4653480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D6E1928-AF72-4107-AC95-906EFAE137B5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938781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D6E1928-AF72-4107-AC95-906EFAE137B5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277856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01DA2D7-9A12-DEED-D6FD-90EF71B0E3B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8A4EDA6-0E72-2CAE-26F3-E73375A0480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AFC7191-7D47-CBBA-FD27-912E38D90E0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3B1D2A7-CB41-221D-E2AB-227C4A19ADF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D6E1928-AF72-4107-AC95-906EFAE137B5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774603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65F0680-3F61-4E55-AB66-B597800816B0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844573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0373B57-26E1-E198-8227-D09B4B4677E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6053001-F4E9-C569-489B-96CAF13537D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7E913C7-5A3E-6AC8-7171-315EA298898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E419200-F411-75E9-F64C-06EFF1319CE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65F0680-3F61-4E55-AB66-B597800816B0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504191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Group 18"/>
          <p:cNvGrpSpPr/>
          <p:nvPr/>
        </p:nvGrpSpPr>
        <p:grpSpPr>
          <a:xfrm>
            <a:off x="546100" y="-4763"/>
            <a:ext cx="5014912" cy="6862763"/>
            <a:chOff x="2928938" y="-4763"/>
            <a:chExt cx="5014912" cy="6862763"/>
          </a:xfrm>
        </p:grpSpPr>
        <p:sp>
          <p:nvSpPr>
            <p:cNvPr id="22" name="Freeform 6"/>
            <p:cNvSpPr/>
            <p:nvPr/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23" name="Freeform 7"/>
            <p:cNvSpPr/>
            <p:nvPr/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24" name="Freeform 9"/>
            <p:cNvSpPr/>
            <p:nvPr/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25" name="Freeform 10"/>
            <p:cNvSpPr/>
            <p:nvPr/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26" name="Freeform 11"/>
            <p:cNvSpPr/>
            <p:nvPr/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27" name="Freeform 12"/>
            <p:cNvSpPr/>
            <p:nvPr/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928401" y="1380068"/>
            <a:ext cx="8574622" cy="2616199"/>
          </a:xfrm>
        </p:spPr>
        <p:txBody>
          <a:bodyPr anchor="b">
            <a:normAutofit/>
          </a:bodyPr>
          <a:lstStyle>
            <a:lvl1pPr algn="r">
              <a:defRPr sz="6000">
                <a:effectLst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15377" y="3996267"/>
            <a:ext cx="6987645" cy="1388534"/>
          </a:xfrm>
        </p:spPr>
        <p:txBody>
          <a:bodyPr anchor="t">
            <a:normAutofit/>
          </a:bodyPr>
          <a:lstStyle>
            <a:lvl1pPr marL="0" indent="0" algn="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12/11/2024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32412" y="5883275"/>
            <a:ext cx="4324044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606340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12/11/2024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951856" y="5867131"/>
            <a:ext cx="5511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5297700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2279" y="2666999"/>
            <a:ext cx="8930747" cy="2110382"/>
          </a:xfrm>
        </p:spPr>
        <p:txBody>
          <a:bodyPr anchor="b"/>
          <a:lstStyle>
            <a:lvl1pPr algn="r">
              <a:defRPr sz="40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72278" y="4777381"/>
            <a:ext cx="893074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12/11/2024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2006182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84312" y="2666999"/>
            <a:ext cx="4895055" cy="3124201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07967" y="2667000"/>
            <a:ext cx="4895056" cy="3124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12/11/2024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549032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72179" y="2658533"/>
            <a:ext cx="4607188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84311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880487" y="2667000"/>
            <a:ext cx="462253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07967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12/11/2024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187500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12/11/2024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84730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12/11/2024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1890304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1600200"/>
            <a:ext cx="3549121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62033" y="685799"/>
            <a:ext cx="6240990" cy="5105401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2" y="2971800"/>
            <a:ext cx="3549121" cy="18288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12/11/2024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9622478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2724" y="1752599"/>
            <a:ext cx="5426158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94682" y="914400"/>
            <a:ext cx="3280974" cy="4572000"/>
          </a:xfrm>
          <a:prstGeom prst="roundRect">
            <a:avLst>
              <a:gd name="adj" fmla="val 42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2724" y="3124199"/>
            <a:ext cx="5426158" cy="1828800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12/11/2024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536905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4732865"/>
            <a:ext cx="10018711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386012" y="932112"/>
            <a:ext cx="8225944" cy="316497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1" y="5299603"/>
            <a:ext cx="10018711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12/11/2024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9712389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685800"/>
            <a:ext cx="10018711" cy="3048000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343400"/>
            <a:ext cx="10018713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12/11/2024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8764030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436811" y="3428999"/>
            <a:ext cx="8532815" cy="381000"/>
          </a:xfrm>
        </p:spPr>
        <p:txBody>
          <a:bodyPr anchor="ctr">
            <a:normAutofit/>
          </a:bodyPr>
          <a:lstStyle>
            <a:lvl1pPr marL="0" indent="0">
              <a:buFontTx/>
              <a:buNone/>
              <a:defRPr sz="18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1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12/11/2024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849012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3308581"/>
            <a:ext cx="10018709" cy="1468800"/>
          </a:xfrm>
        </p:spPr>
        <p:txBody>
          <a:bodyPr anchor="b">
            <a:normAutofit/>
          </a:bodyPr>
          <a:lstStyle>
            <a:lvl1pPr algn="r">
              <a:defRPr sz="32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7381"/>
            <a:ext cx="10018710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12/11/2024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114917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3" y="3886200"/>
            <a:ext cx="10018710" cy="889000"/>
          </a:xfrm>
        </p:spPr>
        <p:txBody>
          <a:bodyPr vert="horz" lIns="91440" tIns="45720" rIns="91440" bIns="45720" rtlCol="0" anchor="b">
            <a:normAutofit/>
          </a:bodyPr>
          <a:lstStyle>
            <a:lvl1pPr algn="r">
              <a:buNone/>
              <a:defRPr lang="en-US" sz="24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5200"/>
            <a:ext cx="10018710" cy="10160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12/11/2024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2452377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685800"/>
            <a:ext cx="10018712" cy="2727325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2" y="3505200"/>
            <a:ext cx="10018713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3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12/11/2024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0917192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12/11/2024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6554598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732655" y="685800"/>
            <a:ext cx="1770369" cy="51054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84312" y="685800"/>
            <a:ext cx="8019742" cy="51054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12/11/2024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7856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8" name="Freeform 6"/>
            <p:cNvSpPr/>
            <p:nvPr/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9" name="Freeform 7"/>
            <p:cNvSpPr/>
            <p:nvPr/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0" name="Freeform 8"/>
            <p:cNvSpPr/>
            <p:nvPr/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11" name="Freeform 9"/>
            <p:cNvSpPr/>
            <p:nvPr/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2" name="Freeform 10"/>
            <p:cNvSpPr/>
            <p:nvPr/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3" name="Freeform 11"/>
            <p:cNvSpPr/>
            <p:nvPr/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0" y="2666999"/>
            <a:ext cx="10018713" cy="31242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732656" y="5883275"/>
            <a:ext cx="1143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12/11/2024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72279" y="5883275"/>
            <a:ext cx="708417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51856" y="5883275"/>
            <a:ext cx="5511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94725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01" r:id="rId1"/>
    <p:sldLayoutId id="2147483802" r:id="rId2"/>
    <p:sldLayoutId id="2147483803" r:id="rId3"/>
    <p:sldLayoutId id="2147483804" r:id="rId4"/>
    <p:sldLayoutId id="2147483805" r:id="rId5"/>
    <p:sldLayoutId id="2147483806" r:id="rId6"/>
    <p:sldLayoutId id="2147483807" r:id="rId7"/>
    <p:sldLayoutId id="2147483808" r:id="rId8"/>
    <p:sldLayoutId id="2147483809" r:id="rId9"/>
    <p:sldLayoutId id="2147483810" r:id="rId10"/>
    <p:sldLayoutId id="2147483811" r:id="rId11"/>
    <p:sldLayoutId id="2147483812" r:id="rId12"/>
    <p:sldLayoutId id="2147483813" r:id="rId13"/>
    <p:sldLayoutId id="2147483814" r:id="rId14"/>
    <p:sldLayoutId id="2147483815" r:id="rId15"/>
    <p:sldLayoutId id="2147483816" r:id="rId16"/>
    <p:sldLayoutId id="2147483817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000" kern="1200" cap="none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0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7.png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png"/><Relationship Id="rId3" Type="http://schemas.openxmlformats.org/officeDocument/2006/relationships/image" Target="../media/image18.png"/><Relationship Id="rId7" Type="http://schemas.openxmlformats.org/officeDocument/2006/relationships/image" Target="../media/image2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1.png"/><Relationship Id="rId5" Type="http://schemas.openxmlformats.org/officeDocument/2006/relationships/image" Target="../media/image20.png"/><Relationship Id="rId4" Type="http://schemas.openxmlformats.org/officeDocument/2006/relationships/image" Target="../media/image19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5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8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7" Type="http://schemas.openxmlformats.org/officeDocument/2006/relationships/image" Target="../media/image34.pn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33.png"/><Relationship Id="rId5" Type="http://schemas.openxmlformats.org/officeDocument/2006/relationships/image" Target="../media/image32.png"/><Relationship Id="rId4" Type="http://schemas.openxmlformats.org/officeDocument/2006/relationships/image" Target="../media/image31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image" Target="../media/image41.png"/><Relationship Id="rId3" Type="http://schemas.openxmlformats.org/officeDocument/2006/relationships/image" Target="../media/image36.png"/><Relationship Id="rId7" Type="http://schemas.openxmlformats.org/officeDocument/2006/relationships/image" Target="../media/image40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9.png"/><Relationship Id="rId5" Type="http://schemas.openxmlformats.org/officeDocument/2006/relationships/image" Target="../media/image38.png"/><Relationship Id="rId4" Type="http://schemas.openxmlformats.org/officeDocument/2006/relationships/image" Target="../media/image37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10.png"/><Relationship Id="rId5" Type="http://schemas.openxmlformats.org/officeDocument/2006/relationships/image" Target="../media/image41.png"/><Relationship Id="rId4" Type="http://schemas.openxmlformats.org/officeDocument/2006/relationships/image" Target="../media/image40.png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png"/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png"/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7.png"/><Relationship Id="rId4" Type="http://schemas.openxmlformats.org/officeDocument/2006/relationships/image" Target="../media/image460.png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hyperlink" Target="http://Fhttps:/carbuzz.com/news/volvo-is-developing-morphable-active-aero/" TargetMode="External"/><Relationship Id="rId3" Type="http://schemas.openxmlformats.org/officeDocument/2006/relationships/hyperlink" Target="http://airfoiltools.com/airfoil/naca4digit?MNaca4DigitForm%5Bcamber%5D=6&amp;MNaca4DigitForm%5Bposition%5D=60&amp;MNaca4DigitForm%5Bthick%5D=10&amp;MNaca4DigitForm%5BnumPoints%5D=200&amp;MNaca4DigitForm%5BcosSpace%5D=0&amp;MNaca4DigitForm%5BcosSpace%5D=1&amp;MNaca4DigitForm%5Bcl" TargetMode="External"/><Relationship Id="rId7" Type="http://schemas.openxmlformats.org/officeDocument/2006/relationships/hyperlink" Target="https://www.chegg.com/homework-help/questions-and-answers/problem-simulink-onramp-im-sure-q86080971" TargetMode="External"/><Relationship Id="rId2" Type="http://schemas.openxmlformats.org/officeDocument/2006/relationships/hyperlink" Target="http://airfoiltools.com/airfoil/details?airfoil=n0012-il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aerolarri.com/c8-r-wing.html" TargetMode="External"/><Relationship Id="rId5" Type="http://schemas.openxmlformats.org/officeDocument/2006/relationships/hyperlink" Target="https://www.researchgate.net/publication/374511843_Design_of_Optimal_PID_Controller_for_Inverted_Pendulum_Using_Genetic_Algorithm" TargetMode="External"/><Relationship Id="rId10" Type="http://schemas.openxmlformats.org/officeDocument/2006/relationships/hyperlink" Target="https://www.azom.com/article.aspx?ArticleID=965" TargetMode="External"/><Relationship Id="rId4" Type="http://schemas.openxmlformats.org/officeDocument/2006/relationships/hyperlink" Target="https://www.southampton.ac.uk/~nwb/lectures/GoodPracticeCFD/Articles/Ext_Aero_Best_Practice_Ver1_2.pdf" TargetMode="External"/><Relationship Id="rId9" Type="http://schemas.openxmlformats.org/officeDocument/2006/relationships/hyperlink" Target="https://www.semanticscholar.org/paper/Co-simulation-of-full-vehicle-model-in-Adams-and-in-Eriksson/50d64f093c5649aeb9ebb6ce42663bdea41dc5b1" TargetMode="External"/></Relationships>
</file>

<file path=ppt/slides/_rels/slide26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artphotolimited.com/uk-en/fine-art-photography/sport/sports-cars/mythical-car/photo/franck-leclerc/ferrari-f40-spoiler-another-vision" TargetMode="External"/><Relationship Id="rId3" Type="http://schemas.openxmlformats.org/officeDocument/2006/relationships/hyperlink" Target="https://grabcad.com/library/wing-naca-0012-1" TargetMode="External"/><Relationship Id="rId7" Type="http://schemas.openxmlformats.org/officeDocument/2006/relationships/hyperlink" Target="https://www.researchgate.net/figure/Profile-of-the-NASA-SC2-0714-airfoil_fig1_310824721" TargetMode="External"/><Relationship Id="rId2" Type="http://schemas.openxmlformats.org/officeDocument/2006/relationships/hyperlink" Target="https://grabcad.com/library/morgan-sports-car-1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motortrend.com/features/swan-neck-wing-mount-explained-downforce-tech/" TargetMode="External"/><Relationship Id="rId5" Type="http://schemas.openxmlformats.org/officeDocument/2006/relationships/hyperlink" Target="https://occamsracers.com/2023/08/08/car-wings-examined/" TargetMode="External"/><Relationship Id="rId10" Type="http://schemas.openxmlformats.org/officeDocument/2006/relationships/hyperlink" Target="https://sportscardigest.com/for-sale-1994-morgan-plus-8-gtr-gt2/" TargetMode="External"/><Relationship Id="rId4" Type="http://schemas.openxmlformats.org/officeDocument/2006/relationships/hyperlink" Target="https://www.racecarwings.co.uk/modern-wings.html#/" TargetMode="External"/><Relationship Id="rId9" Type="http://schemas.openxmlformats.org/officeDocument/2006/relationships/hyperlink" Target="https://automedia.revsinstitute.org/morgan-plus-8-gtr-looks-can-be-deceiving" TargetMode="Externa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9C3E7D-89D4-9673-7025-6359C4BF22E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207602" y="763541"/>
            <a:ext cx="4978303" cy="2665459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300" b="1" dirty="0">
                <a:latin typeface="Montserrat"/>
              </a:rPr>
              <a:t>L5 Group Design Project 24/25 –</a:t>
            </a:r>
            <a:br>
              <a:rPr lang="en-GB" sz="3300" b="1" dirty="0">
                <a:latin typeface="Montserrat"/>
              </a:rPr>
            </a:br>
            <a:r>
              <a:rPr lang="en-GB" sz="3300" dirty="0">
                <a:latin typeface="Montserrat"/>
              </a:rPr>
              <a:t>Design, Build and </a:t>
            </a:r>
            <a:r>
              <a:rPr lang="en-GB" sz="3300">
                <a:latin typeface="Montserrat"/>
              </a:rPr>
              <a:t>Test</a:t>
            </a:r>
            <a:r>
              <a:rPr lang="en-GB" sz="3300" dirty="0">
                <a:latin typeface="Montserrat"/>
              </a:rPr>
              <a:t> </a:t>
            </a:r>
            <a:r>
              <a:rPr lang="en-GB" sz="3300">
                <a:latin typeface="Montserrat"/>
              </a:rPr>
              <a:t>an </a:t>
            </a:r>
            <a:r>
              <a:rPr lang="en-GB" sz="3300" dirty="0">
                <a:latin typeface="Montserrat"/>
              </a:rPr>
              <a:t>Active Rear Wing System</a:t>
            </a:r>
            <a:endParaRPr lang="en-US" sz="3300" dirty="0">
              <a:latin typeface="Montserrat"/>
            </a:endParaRPr>
          </a:p>
        </p:txBody>
      </p:sp>
      <p:pic>
        <p:nvPicPr>
          <p:cNvPr id="3" name="Picture 2" descr="2022 Morgan Plus Four | PH Review ...">
            <a:extLst>
              <a:ext uri="{FF2B5EF4-FFF2-40B4-BE49-F238E27FC236}">
                <a16:creationId xmlns:a16="http://schemas.microsoft.com/office/drawing/2014/main" id="{40419C3F-382E-5AA2-71A0-74A4DDA5C53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34508" y="645285"/>
            <a:ext cx="3786949" cy="2520043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</p:pic>
      <p:pic>
        <p:nvPicPr>
          <p:cNvPr id="4" name="Picture 3" descr="A close-up of a sign&#10;&#10;Description automatically generated">
            <a:extLst>
              <a:ext uri="{FF2B5EF4-FFF2-40B4-BE49-F238E27FC236}">
                <a16:creationId xmlns:a16="http://schemas.microsoft.com/office/drawing/2014/main" id="{D4E219B3-C256-4A3B-0E4D-A785538206B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552943" y="3773110"/>
            <a:ext cx="3950079" cy="1758195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</p:pic>
    </p:spTree>
    <p:extLst>
      <p:ext uri="{BB962C8B-B14F-4D97-AF65-F5344CB8AC3E}">
        <p14:creationId xmlns:p14="http://schemas.microsoft.com/office/powerpoint/2010/main" val="386466532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AB70CE-B509-FA0E-560A-B64B440EFD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48207" y="342753"/>
            <a:ext cx="7306335" cy="1721708"/>
          </a:xfrm>
        </p:spPr>
        <p:txBody>
          <a:bodyPr>
            <a:noAutofit/>
          </a:bodyPr>
          <a:lstStyle/>
          <a:p>
            <a:r>
              <a:rPr lang="en-GB" b="1">
                <a:latin typeface="Montserrat"/>
              </a:rPr>
              <a:t>Introduction 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43BB0709-C308-303A-6A03-1F3A21C0F8C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07811" y="2716604"/>
            <a:ext cx="10018713" cy="3124201"/>
          </a:xfr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>
                <a:latin typeface="Montserrat"/>
              </a:rPr>
              <a:t>We are tasked to research, design, prototype and build are active rear wing.</a:t>
            </a:r>
          </a:p>
          <a:p>
            <a:pPr>
              <a:buClr>
                <a:srgbClr val="1287C3"/>
              </a:buClr>
            </a:pPr>
            <a:r>
              <a:rPr lang="en-US">
                <a:latin typeface="Montserrat"/>
              </a:rPr>
              <a:t>Aerodynamics plays a crucial role in enhancing vehicle performance and efficiency, and our goal is to create a rear wing that adapts to driving conditions.</a:t>
            </a:r>
          </a:p>
          <a:p>
            <a:pPr>
              <a:buClr>
                <a:srgbClr val="1287C3"/>
              </a:buClr>
            </a:pPr>
            <a:r>
              <a:rPr lang="en-US">
                <a:latin typeface="Montserrat"/>
              </a:rPr>
              <a:t>We are aiming to inmove our lap time by using the wing to increase down force and increase drag at specific locations of the track.</a:t>
            </a:r>
          </a:p>
          <a:p>
            <a:pPr>
              <a:buClr>
                <a:srgbClr val="1287C3"/>
              </a:buClr>
            </a:pPr>
            <a:r>
              <a:rPr lang="en-US">
                <a:latin typeface="Montserrat"/>
              </a:rPr>
              <a:t>The rest of my team will talk you through their own research and tasks. </a:t>
            </a:r>
          </a:p>
          <a:p>
            <a:pPr>
              <a:buClr>
                <a:srgbClr val="1287C3"/>
              </a:buClr>
            </a:pPr>
            <a:endParaRPr lang="en-US">
              <a:latin typeface="Montserrat"/>
            </a:endParaRPr>
          </a:p>
        </p:txBody>
      </p:sp>
    </p:spTree>
    <p:extLst>
      <p:ext uri="{BB962C8B-B14F-4D97-AF65-F5344CB8AC3E}">
        <p14:creationId xmlns:p14="http://schemas.microsoft.com/office/powerpoint/2010/main" val="30225663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DBBE28-44B8-6CC2-7AAB-43A3BA71FA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58971" y="154029"/>
            <a:ext cx="8617221" cy="1953883"/>
          </a:xfrm>
        </p:spPr>
        <p:txBody>
          <a:bodyPr/>
          <a:lstStyle/>
          <a:p>
            <a:r>
              <a:rPr lang="en-GB" b="1">
                <a:latin typeface="Montserrat"/>
              </a:rPr>
              <a:t>Team Members </a:t>
            </a:r>
          </a:p>
        </p:txBody>
      </p:sp>
      <p:graphicFrame>
        <p:nvGraphicFramePr>
          <p:cNvPr id="12" name="Table 11">
            <a:extLst>
              <a:ext uri="{FF2B5EF4-FFF2-40B4-BE49-F238E27FC236}">
                <a16:creationId xmlns:a16="http://schemas.microsoft.com/office/drawing/2014/main" id="{06C06AD7-E8FF-9332-38B7-D76533E21BD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2915904"/>
              </p:ext>
            </p:extLst>
          </p:nvPr>
        </p:nvGraphicFramePr>
        <p:xfrm>
          <a:off x="2087418" y="1828800"/>
          <a:ext cx="9371429" cy="4027655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9371429">
                  <a:extLst>
                    <a:ext uri="{9D8B030D-6E8A-4147-A177-3AD203B41FA5}">
                      <a16:colId xmlns:a16="http://schemas.microsoft.com/office/drawing/2014/main" val="936176926"/>
                    </a:ext>
                  </a:extLst>
                </a:gridCol>
              </a:tblGrid>
              <a:tr h="348068">
                <a:tc>
                  <a:txBody>
                    <a:bodyPr/>
                    <a:lstStyle/>
                    <a:p>
                      <a:pPr algn="ctr" fontAlgn="b"/>
                      <a:r>
                        <a:rPr lang="en-US" sz="1400" b="1" i="0" u="none" strike="noStrike">
                          <a:solidFill>
                            <a:schemeClr val="bg1"/>
                          </a:solidFill>
                          <a:effectLst/>
                          <a:latin typeface="Montserrat"/>
                        </a:rPr>
                        <a:t>Aerodynamics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4C7B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60729184"/>
                  </a:ext>
                </a:extLst>
              </a:tr>
              <a:tr h="621552">
                <a:tc>
                  <a:txBody>
                    <a:bodyPr/>
                    <a:lstStyle/>
                    <a:p>
                      <a:pPr algn="ctr" fontAlgn="b"/>
                      <a:r>
                        <a:rPr lang="en-US" sz="1400" b="0" i="0" u="none" strike="noStrike">
                          <a:solidFill>
                            <a:srgbClr val="000000"/>
                          </a:solidFill>
                          <a:effectLst/>
                          <a:latin typeface="Montserrat"/>
                        </a:rPr>
                        <a:t>Aron Evans</a:t>
                      </a:r>
                      <a:br>
                        <a:rPr lang="en-US" sz="1400" b="0" i="0" u="none" strike="noStrike">
                          <a:solidFill>
                            <a:srgbClr val="000000"/>
                          </a:solidFill>
                          <a:effectLst/>
                          <a:latin typeface="Montserrat"/>
                        </a:rPr>
                      </a:br>
                      <a:r>
                        <a:rPr lang="en-US" sz="1400" b="0" i="0" u="none" strike="noStrike">
                          <a:solidFill>
                            <a:srgbClr val="000000"/>
                          </a:solidFill>
                          <a:effectLst/>
                          <a:latin typeface="Montserrat"/>
                        </a:rPr>
                        <a:t>Nick Davey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735958912"/>
                  </a:ext>
                </a:extLst>
              </a:tr>
              <a:tr h="348069">
                <a:tc>
                  <a:txBody>
                    <a:bodyPr/>
                    <a:lstStyle/>
                    <a:p>
                      <a:pPr algn="ctr" fontAlgn="b"/>
                      <a:r>
                        <a:rPr lang="en-US" sz="1400" b="1" i="0" u="none" strike="noStrike">
                          <a:solidFill>
                            <a:srgbClr val="000000"/>
                          </a:solidFill>
                          <a:effectLst/>
                          <a:latin typeface="Montserrat"/>
                        </a:rPr>
                        <a:t>Electrical Control Systems and Mechatronics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7A45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07242161"/>
                  </a:ext>
                </a:extLst>
              </a:tr>
              <a:tr h="621552">
                <a:tc>
                  <a:txBody>
                    <a:bodyPr/>
                    <a:lstStyle/>
                    <a:p>
                      <a:pPr algn="ctr" fontAlgn="b"/>
                      <a:r>
                        <a:rPr lang="en-US" sz="1400" b="0" i="0" u="none" strike="noStrike">
                          <a:solidFill>
                            <a:srgbClr val="000000"/>
                          </a:solidFill>
                          <a:effectLst/>
                          <a:latin typeface="Montserrat"/>
                        </a:rPr>
                        <a:t>Jake Hicks </a:t>
                      </a:r>
                      <a:br>
                        <a:rPr lang="en-US" sz="1400" b="0" i="0" u="none" strike="noStrike">
                          <a:solidFill>
                            <a:srgbClr val="000000"/>
                          </a:solidFill>
                          <a:effectLst/>
                          <a:latin typeface="Montserrat"/>
                        </a:rPr>
                      </a:br>
                      <a:r>
                        <a:rPr lang="en-US" sz="1400" b="0" i="0" u="none" strike="noStrike">
                          <a:solidFill>
                            <a:srgbClr val="000000"/>
                          </a:solidFill>
                          <a:effectLst/>
                          <a:latin typeface="Montserrat"/>
                        </a:rPr>
                        <a:t>Kowsar Kashim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239044935"/>
                  </a:ext>
                </a:extLst>
              </a:tr>
              <a:tr h="348069">
                <a:tc>
                  <a:txBody>
                    <a:bodyPr/>
                    <a:lstStyle/>
                    <a:p>
                      <a:pPr algn="ctr" fontAlgn="b"/>
                      <a:r>
                        <a:rPr lang="en-US" sz="1400" b="1" i="0" u="none" strike="noStrike">
                          <a:solidFill>
                            <a:schemeClr val="bg1"/>
                          </a:solidFill>
                          <a:effectLst/>
                          <a:latin typeface="Montserrat"/>
                        </a:rPr>
                        <a:t>Project Manager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7030A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76883634"/>
                  </a:ext>
                </a:extLst>
              </a:tr>
              <a:tr h="348069">
                <a:tc>
                  <a:txBody>
                    <a:bodyPr/>
                    <a:lstStyle/>
                    <a:p>
                      <a:pPr algn="ctr" fontAlgn="b"/>
                      <a:r>
                        <a:rPr lang="en-US" sz="1400" b="0" i="0" u="none" strike="noStrike">
                          <a:solidFill>
                            <a:srgbClr val="000000"/>
                          </a:solidFill>
                          <a:effectLst/>
                          <a:latin typeface="Montserrat"/>
                        </a:rPr>
                        <a:t>Callum Jones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548720331"/>
                  </a:ext>
                </a:extLst>
              </a:tr>
              <a:tr h="348069">
                <a:tc>
                  <a:txBody>
                    <a:bodyPr/>
                    <a:lstStyle/>
                    <a:p>
                      <a:pPr algn="ctr" fontAlgn="b"/>
                      <a:r>
                        <a:rPr lang="en-US" sz="1400" b="1" i="0" u="none" strike="noStrike">
                          <a:solidFill>
                            <a:srgbClr val="000000"/>
                          </a:solidFill>
                          <a:effectLst/>
                          <a:latin typeface="Montserrat"/>
                        </a:rPr>
                        <a:t>Structural Design and Analysis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3C7D2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501398521"/>
                  </a:ext>
                </a:extLst>
              </a:tr>
              <a:tr h="348069">
                <a:tc>
                  <a:txBody>
                    <a:bodyPr/>
                    <a:lstStyle/>
                    <a:p>
                      <a:pPr algn="ctr" fontAlgn="b"/>
                      <a:r>
                        <a:rPr lang="en-US" sz="1400" b="0" i="0" u="none" strike="noStrike">
                          <a:solidFill>
                            <a:srgbClr val="000000"/>
                          </a:solidFill>
                          <a:effectLst/>
                          <a:latin typeface="Montserrat"/>
                        </a:rPr>
                        <a:t>Cody Surridge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051464595"/>
                  </a:ext>
                </a:extLst>
              </a:tr>
              <a:tr h="348069">
                <a:tc>
                  <a:txBody>
                    <a:bodyPr/>
                    <a:lstStyle/>
                    <a:p>
                      <a:pPr algn="ctr" fontAlgn="b"/>
                      <a:r>
                        <a:rPr lang="en-US" sz="1400" b="1" i="0" u="none" strike="noStrike">
                          <a:solidFill>
                            <a:srgbClr val="000000"/>
                          </a:solidFill>
                          <a:effectLst/>
                          <a:latin typeface="Montserrat"/>
                        </a:rPr>
                        <a:t>Vehicle Performance Analysis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92239702"/>
                  </a:ext>
                </a:extLst>
              </a:tr>
              <a:tr h="348069">
                <a:tc>
                  <a:txBody>
                    <a:bodyPr/>
                    <a:lstStyle/>
                    <a:p>
                      <a:pPr algn="ctr" fontAlgn="b"/>
                      <a:r>
                        <a:rPr lang="en-US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Montserrat"/>
                        </a:rPr>
                        <a:t>Aeron Tollett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01659552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36265920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16341B-26F7-BF22-79A3-318AF323BE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2094" y="-667402"/>
            <a:ext cx="10018713" cy="1752599"/>
          </a:xfrm>
        </p:spPr>
        <p:txBody>
          <a:bodyPr/>
          <a:lstStyle/>
          <a:p>
            <a:r>
              <a:rPr lang="en-GB" b="1">
                <a:latin typeface="Montserrat"/>
              </a:rPr>
              <a:t>Overall Tasks</a:t>
            </a:r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CC188C99-BD48-736F-FE5D-8199DD22B9B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11006644"/>
              </p:ext>
            </p:extLst>
          </p:nvPr>
        </p:nvGraphicFramePr>
        <p:xfrm>
          <a:off x="396240" y="508000"/>
          <a:ext cx="11253826" cy="6162366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875317">
                  <a:extLst>
                    <a:ext uri="{9D8B030D-6E8A-4147-A177-3AD203B41FA5}">
                      <a16:colId xmlns:a16="http://schemas.microsoft.com/office/drawing/2014/main" val="1335964044"/>
                    </a:ext>
                  </a:extLst>
                </a:gridCol>
                <a:gridCol w="1875317">
                  <a:extLst>
                    <a:ext uri="{9D8B030D-6E8A-4147-A177-3AD203B41FA5}">
                      <a16:colId xmlns:a16="http://schemas.microsoft.com/office/drawing/2014/main" val="1545086777"/>
                    </a:ext>
                  </a:extLst>
                </a:gridCol>
                <a:gridCol w="1875317">
                  <a:extLst>
                    <a:ext uri="{9D8B030D-6E8A-4147-A177-3AD203B41FA5}">
                      <a16:colId xmlns:a16="http://schemas.microsoft.com/office/drawing/2014/main" val="3537829736"/>
                    </a:ext>
                  </a:extLst>
                </a:gridCol>
                <a:gridCol w="1875317">
                  <a:extLst>
                    <a:ext uri="{9D8B030D-6E8A-4147-A177-3AD203B41FA5}">
                      <a16:colId xmlns:a16="http://schemas.microsoft.com/office/drawing/2014/main" val="1667298389"/>
                    </a:ext>
                  </a:extLst>
                </a:gridCol>
                <a:gridCol w="1876279">
                  <a:extLst>
                    <a:ext uri="{9D8B030D-6E8A-4147-A177-3AD203B41FA5}">
                      <a16:colId xmlns:a16="http://schemas.microsoft.com/office/drawing/2014/main" val="2439115953"/>
                    </a:ext>
                  </a:extLst>
                </a:gridCol>
                <a:gridCol w="1876279">
                  <a:extLst>
                    <a:ext uri="{9D8B030D-6E8A-4147-A177-3AD203B41FA5}">
                      <a16:colId xmlns:a16="http://schemas.microsoft.com/office/drawing/2014/main" val="4239427258"/>
                    </a:ext>
                  </a:extLst>
                </a:gridCol>
              </a:tblGrid>
              <a:tr h="79597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endParaRPr lang="en-US" sz="1200" kern="100">
                        <a:effectLst/>
                        <a:latin typeface="Montserrat"/>
                        <a:ea typeface="Aptos" panose="020B0004020202020204" pitchFamily="34" charset="0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Bef>
                          <a:spcPts val="800"/>
                        </a:spcBef>
                        <a:spcAft>
                          <a:spcPts val="400"/>
                        </a:spcAft>
                      </a:pPr>
                      <a:r>
                        <a:rPr lang="en-US" sz="1400" b="1" kern="100">
                          <a:solidFill>
                            <a:schemeClr val="tx1"/>
                          </a:solidFill>
                          <a:effectLst/>
                          <a:latin typeface="Montserrat"/>
                          <a:ea typeface="Times New Roman" panose="02020603050405020304" pitchFamily="18" charset="0"/>
                          <a:cs typeface="Times New Roman"/>
                        </a:rPr>
                        <a:t>Aerodynamic design 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C94D8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US" sz="1400" kern="100">
                          <a:solidFill>
                            <a:srgbClr val="000000"/>
                          </a:solidFill>
                          <a:effectLst/>
                          <a:latin typeface="Montserrat"/>
                          <a:ea typeface="Aptos" panose="020B0004020202020204" pitchFamily="34" charset="0"/>
                          <a:cs typeface="Times New Roman"/>
                        </a:rPr>
                        <a:t>Group management </a:t>
                      </a:r>
                      <a:endParaRPr lang="en-US" sz="1400" kern="100">
                        <a:effectLst/>
                        <a:latin typeface="Montserrat"/>
                        <a:ea typeface="Aptos" panose="020B0004020202020204" pitchFamily="34" charset="0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7030A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US" sz="1400" kern="100">
                          <a:solidFill>
                            <a:srgbClr val="000000"/>
                          </a:solidFill>
                          <a:effectLst/>
                          <a:latin typeface="Montserrat"/>
                          <a:ea typeface="Aptos" panose="020B0004020202020204" pitchFamily="34" charset="0"/>
                          <a:cs typeface="Times New Roman"/>
                        </a:rPr>
                        <a:t>Mechatronics and control systems</a:t>
                      </a:r>
                      <a:endParaRPr lang="en-US" sz="1400" kern="100">
                        <a:effectLst/>
                        <a:latin typeface="Montserrat"/>
                        <a:ea typeface="Aptos" panose="020B0004020202020204" pitchFamily="34" charset="0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US" sz="1400" kern="100">
                          <a:solidFill>
                            <a:srgbClr val="000000"/>
                          </a:solidFill>
                          <a:effectLst/>
                          <a:latin typeface="Montserrat"/>
                          <a:ea typeface="Aptos" panose="020B0004020202020204" pitchFamily="34" charset="0"/>
                          <a:cs typeface="Times New Roman"/>
                        </a:rPr>
                        <a:t>Structural design and analysis</a:t>
                      </a:r>
                      <a:endParaRPr lang="en-US" sz="1400" kern="100">
                        <a:effectLst/>
                        <a:latin typeface="Montserrat"/>
                        <a:ea typeface="Aptos" panose="020B0004020202020204" pitchFamily="34" charset="0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EA72E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US" sz="1400" kern="100">
                          <a:solidFill>
                            <a:srgbClr val="000000"/>
                          </a:solidFill>
                          <a:effectLst/>
                          <a:latin typeface="Montserrat"/>
                          <a:ea typeface="Aptos" panose="020B0004020202020204" pitchFamily="34" charset="0"/>
                          <a:cs typeface="Times New Roman"/>
                        </a:rPr>
                        <a:t>Vehicle simulation </a:t>
                      </a:r>
                      <a:endParaRPr lang="en-US" sz="1400" kern="100">
                        <a:effectLst/>
                        <a:latin typeface="Montserrat"/>
                        <a:ea typeface="Aptos" panose="020B0004020202020204" pitchFamily="34" charset="0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30868784"/>
                  </a:ext>
                </a:extLst>
              </a:tr>
              <a:tr h="125815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US" sz="1400" kern="100">
                          <a:solidFill>
                            <a:schemeClr val="tx1"/>
                          </a:solidFill>
                          <a:effectLst/>
                          <a:latin typeface="Montserrat"/>
                          <a:ea typeface="Aptos" panose="020B0004020202020204" pitchFamily="34" charset="0"/>
                          <a:cs typeface="Times New Roman"/>
                        </a:rPr>
                        <a:t>Task 1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US" sz="1200" kern="100">
                          <a:effectLst/>
                          <a:latin typeface="Montserrat"/>
                          <a:ea typeface="Aptos" panose="020B0004020202020204" pitchFamily="34" charset="0"/>
                          <a:cs typeface="Aptos" panose="020B0004020202020204" pitchFamily="34" charset="0"/>
                        </a:rPr>
                        <a:t>Discover the Morgan’s downforce characteristics</a:t>
                      </a:r>
                      <a:endParaRPr lang="en-US" sz="1200" kern="100">
                        <a:effectLst/>
                        <a:latin typeface="Montserrat"/>
                        <a:ea typeface="Aptos" panose="020B0004020202020204" pitchFamily="34" charset="0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endParaRPr lang="en-US" sz="1200" kern="100">
                        <a:effectLst/>
                        <a:latin typeface="Montserrat"/>
                        <a:ea typeface="Aptos" panose="020B0004020202020204" pitchFamily="34" charset="0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US" sz="1200" kern="100">
                          <a:effectLst/>
                          <a:latin typeface="Montserrat"/>
                          <a:ea typeface="Aptos" panose="020B0004020202020204" pitchFamily="34" charset="0"/>
                          <a:cs typeface="Times New Roman"/>
                        </a:rPr>
                        <a:t>Allocation of roles and responsibilities</a:t>
                      </a:r>
                      <a:endParaRPr lang="en-US" sz="1200">
                        <a:latin typeface="Montserrat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US" sz="1200" kern="100">
                          <a:effectLst/>
                          <a:latin typeface="Montserrat"/>
                          <a:ea typeface="Aptos" panose="020B0004020202020204" pitchFamily="34" charset="0"/>
                          <a:cs typeface="Times New Roman"/>
                        </a:rPr>
                        <a:t> 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US" sz="1200" kern="100">
                          <a:effectLst/>
                          <a:latin typeface="Montserrat"/>
                          <a:ea typeface="Aptos" panose="020B0004020202020204" pitchFamily="34" charset="0"/>
                          <a:cs typeface="Times New Roman"/>
                        </a:rPr>
                        <a:t>Onramp and self-study completion</a:t>
                      </a:r>
                      <a:endParaRPr lang="en-US" sz="1200">
                        <a:latin typeface="Montserrat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endParaRPr lang="en-US" sz="1200" kern="100">
                        <a:effectLst/>
                        <a:latin typeface="Montserrat"/>
                        <a:ea typeface="Aptos" panose="020B0004020202020204" pitchFamily="34" charset="0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US" sz="1200" kern="100">
                          <a:effectLst/>
                          <a:latin typeface="Montserrat"/>
                          <a:ea typeface="Aptos" panose="020B0004020202020204" pitchFamily="34" charset="0"/>
                          <a:cs typeface="Times New Roman"/>
                        </a:rPr>
                        <a:t>Investigate materials</a:t>
                      </a:r>
                      <a:endParaRPr lang="en-US" sz="1200">
                        <a:latin typeface="Montserrat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endParaRPr lang="en-US" sz="1200" kern="100">
                        <a:effectLst/>
                        <a:latin typeface="Montserrat"/>
                        <a:ea typeface="Aptos" panose="020B0004020202020204" pitchFamily="34" charset="0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US" sz="1200" kern="100">
                          <a:effectLst/>
                          <a:latin typeface="Montserrat"/>
                          <a:ea typeface="Aptos" panose="020B0004020202020204" pitchFamily="34" charset="0"/>
                          <a:cs typeface="Times New Roman"/>
                        </a:rPr>
                        <a:t>Build Optimum Lap car model</a:t>
                      </a:r>
                      <a:endParaRPr lang="en-US" sz="1200">
                        <a:latin typeface="Montserrat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endParaRPr lang="en-US" sz="1200" kern="100">
                        <a:effectLst/>
                        <a:latin typeface="Montserrat"/>
                        <a:ea typeface="Aptos" panose="020B0004020202020204" pitchFamily="34" charset="0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endParaRPr lang="en-US" sz="1200" kern="100">
                        <a:effectLst/>
                        <a:latin typeface="Montserrat"/>
                        <a:ea typeface="Aptos" panose="020B0004020202020204" pitchFamily="34" charset="0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52204884"/>
                  </a:ext>
                </a:extLst>
              </a:tr>
              <a:tr h="1027061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US" sz="1400" kern="100">
                          <a:solidFill>
                            <a:schemeClr val="tx1"/>
                          </a:solidFill>
                          <a:effectLst/>
                          <a:latin typeface="Montserrat"/>
                          <a:ea typeface="Aptos" panose="020B0004020202020204" pitchFamily="34" charset="0"/>
                          <a:cs typeface="Times New Roman"/>
                        </a:rPr>
                        <a:t>Task 2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US" sz="1200" kern="100">
                          <a:effectLst/>
                          <a:latin typeface="Montserrat"/>
                          <a:ea typeface="Aptos" panose="020B0004020202020204" pitchFamily="34" charset="0"/>
                          <a:cs typeface="Times New Roman"/>
                        </a:rPr>
                        <a:t>Chose/create a wing profile</a:t>
                      </a: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endParaRPr lang="en-US" sz="1200" kern="100">
                        <a:effectLst/>
                        <a:latin typeface="Montserrat"/>
                        <a:ea typeface="Aptos" panose="020B0004020202020204" pitchFamily="34" charset="0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US" sz="1200" kern="100">
                          <a:effectLst/>
                          <a:latin typeface="Montserrat"/>
                          <a:ea typeface="Aptos" panose="020B0004020202020204" pitchFamily="34" charset="0"/>
                          <a:cs typeface="Times New Roman"/>
                        </a:rPr>
                        <a:t>Group meetings and meeting minutes</a:t>
                      </a:r>
                      <a:endParaRPr lang="en-US" sz="1200">
                        <a:latin typeface="Montserrat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endParaRPr lang="en-US" sz="1200" kern="100">
                        <a:effectLst/>
                        <a:latin typeface="Montserrat"/>
                        <a:ea typeface="Aptos" panose="020B0004020202020204" pitchFamily="34" charset="0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US" sz="1200" kern="100" dirty="0">
                          <a:effectLst/>
                          <a:latin typeface="Montserrat"/>
                          <a:ea typeface="Aptos" panose="020B0004020202020204" pitchFamily="34" charset="0"/>
                          <a:cs typeface="Times New Roman"/>
                        </a:rPr>
                        <a:t>Creation and finalization of coded model</a:t>
                      </a: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endParaRPr lang="en-US" sz="1200" kern="100" dirty="0">
                        <a:effectLst/>
                        <a:latin typeface="Montserrat"/>
                        <a:ea typeface="Aptos" panose="020B0004020202020204" pitchFamily="34" charset="0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US" sz="1200" kern="100">
                          <a:effectLst/>
                          <a:latin typeface="Montserrat"/>
                          <a:ea typeface="Aptos" panose="020B0004020202020204" pitchFamily="34" charset="0"/>
                          <a:cs typeface="Times New Roman"/>
                        </a:rPr>
                        <a:t>Design wing mounts</a:t>
                      </a: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endParaRPr lang="en-US" sz="1200" kern="100">
                        <a:effectLst/>
                        <a:latin typeface="Montserrat"/>
                        <a:ea typeface="Aptos" panose="020B0004020202020204" pitchFamily="34" charset="0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US" sz="1200" kern="100">
                          <a:effectLst/>
                          <a:latin typeface="Montserrat"/>
                          <a:ea typeface="Aptos" panose="020B0004020202020204" pitchFamily="34" charset="0"/>
                          <a:cs typeface="Times New Roman"/>
                        </a:rPr>
                        <a:t>Build car and track models in VI Grade</a:t>
                      </a: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endParaRPr lang="en-US" sz="1200" kern="100">
                        <a:effectLst/>
                        <a:latin typeface="Montserrat"/>
                        <a:ea typeface="Aptos" panose="020B0004020202020204" pitchFamily="34" charset="0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25833750"/>
                  </a:ext>
                </a:extLst>
              </a:tr>
              <a:tr h="1027061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US" sz="1400" kern="100">
                          <a:solidFill>
                            <a:schemeClr val="tx1"/>
                          </a:solidFill>
                          <a:effectLst/>
                          <a:latin typeface="Montserrat"/>
                          <a:ea typeface="Aptos" panose="020B0004020202020204" pitchFamily="34" charset="0"/>
                          <a:cs typeface="Times New Roman"/>
                        </a:rPr>
                        <a:t>Task 3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US" sz="1200" kern="100">
                          <a:effectLst/>
                          <a:latin typeface="Montserrat"/>
                          <a:ea typeface="Aptos" panose="020B0004020202020204" pitchFamily="34" charset="0"/>
                          <a:cs typeface="Times New Roman"/>
                        </a:rPr>
                        <a:t>Experimentally test the final selected wing profiles</a:t>
                      </a: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endParaRPr lang="en-US" sz="1200" kern="100">
                        <a:effectLst/>
                        <a:latin typeface="Montserrat"/>
                        <a:ea typeface="Aptos" panose="020B0004020202020204" pitchFamily="34" charset="0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US" sz="1200" kern="100">
                          <a:effectLst/>
                          <a:latin typeface="Montserrat"/>
                          <a:ea typeface="Aptos" panose="020B0004020202020204" pitchFamily="34" charset="0"/>
                          <a:cs typeface="Times New Roman"/>
                        </a:rPr>
                        <a:t>Presentation prep</a:t>
                      </a:r>
                      <a:endParaRPr lang="en-US" sz="1200">
                        <a:latin typeface="Montserrat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endParaRPr lang="en-US" sz="1200" kern="100">
                        <a:effectLst/>
                        <a:latin typeface="Montserrat"/>
                        <a:ea typeface="Aptos" panose="020B0004020202020204" pitchFamily="34" charset="0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US" sz="1200" kern="100" dirty="0">
                          <a:effectLst/>
                          <a:latin typeface="Montserrat"/>
                          <a:ea typeface="Aptos" panose="020B0004020202020204" pitchFamily="34" charset="0"/>
                          <a:cs typeface="Times New Roman"/>
                        </a:rPr>
                        <a:t>Creation and finalization of physical model</a:t>
                      </a: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endParaRPr lang="en-US" sz="1200" kern="100" dirty="0">
                        <a:effectLst/>
                        <a:latin typeface="Montserrat"/>
                        <a:ea typeface="Aptos" panose="020B0004020202020204" pitchFamily="34" charset="0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US" sz="1200" kern="100">
                          <a:effectLst/>
                          <a:latin typeface="Montserrat"/>
                          <a:ea typeface="Aptos" panose="020B0004020202020204" pitchFamily="34" charset="0"/>
                          <a:cs typeface="Times New Roman"/>
                        </a:rPr>
                        <a:t>Perform FEA testing on SolidWorks</a:t>
                      </a: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endParaRPr lang="en-US" sz="1200" kern="100">
                        <a:effectLst/>
                        <a:latin typeface="Montserrat"/>
                        <a:ea typeface="Aptos" panose="020B0004020202020204" pitchFamily="34" charset="0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US" sz="1200" kern="100">
                          <a:effectLst/>
                          <a:latin typeface="Montserrat"/>
                          <a:ea typeface="Aptos" panose="020B0004020202020204" pitchFamily="34" charset="0"/>
                          <a:cs typeface="Times New Roman"/>
                        </a:rPr>
                        <a:t>Program wing angles and coefficients</a:t>
                      </a: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endParaRPr lang="en-US" sz="1200" kern="100">
                        <a:effectLst/>
                        <a:latin typeface="Montserrat"/>
                        <a:ea typeface="Aptos" panose="020B0004020202020204" pitchFamily="34" charset="0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18793102"/>
                  </a:ext>
                </a:extLst>
              </a:tr>
              <a:tr h="1027061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US" sz="1400" kern="100">
                          <a:solidFill>
                            <a:schemeClr val="tx1"/>
                          </a:solidFill>
                          <a:effectLst/>
                          <a:latin typeface="Montserrat"/>
                          <a:ea typeface="Aptos" panose="020B0004020202020204" pitchFamily="34" charset="0"/>
                          <a:cs typeface="Times New Roman"/>
                        </a:rPr>
                        <a:t>Task 4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US" sz="1200" kern="100">
                          <a:effectLst/>
                          <a:latin typeface="Montserrat"/>
                          <a:ea typeface="Aptos" panose="020B0004020202020204" pitchFamily="34" charset="0"/>
                          <a:cs typeface="Times New Roman"/>
                        </a:rPr>
                        <a:t>Determine the position of the wing relative to the Morgan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US" sz="1200" kern="100">
                          <a:effectLst/>
                          <a:latin typeface="Montserrat"/>
                          <a:ea typeface="Aptos" panose="020B0004020202020204" pitchFamily="34" charset="0"/>
                          <a:cs typeface="Times New Roman"/>
                        </a:rPr>
                        <a:t>Final project report</a:t>
                      </a:r>
                      <a:endParaRPr lang="en-US" sz="1200">
                        <a:latin typeface="Montserrat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endParaRPr lang="en-US" sz="1200" kern="100">
                        <a:effectLst/>
                        <a:latin typeface="Montserrat"/>
                        <a:ea typeface="Aptos" panose="020B0004020202020204" pitchFamily="34" charset="0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US" sz="1200" kern="100" dirty="0">
                          <a:effectLst/>
                          <a:latin typeface="Montserrat"/>
                          <a:ea typeface="Aptos" panose="020B0004020202020204" pitchFamily="34" charset="0"/>
                          <a:cs typeface="Times New Roman"/>
                        </a:rPr>
                        <a:t>Creation of finalized prototype</a:t>
                      </a: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endParaRPr lang="en-US" sz="1200" kern="100" dirty="0">
                        <a:effectLst/>
                        <a:latin typeface="Montserrat"/>
                        <a:ea typeface="Aptos" panose="020B0004020202020204" pitchFamily="34" charset="0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US" sz="1200" kern="100">
                          <a:effectLst/>
                          <a:latin typeface="Montserrat"/>
                          <a:ea typeface="Aptos" panose="020B0004020202020204" pitchFamily="34" charset="0"/>
                          <a:cs typeface="Times New Roman"/>
                        </a:rPr>
                        <a:t>Workshop Material Investigation</a:t>
                      </a: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endParaRPr lang="en-US" sz="1200" kern="100">
                        <a:effectLst/>
                        <a:latin typeface="Montserrat"/>
                        <a:ea typeface="Aptos" panose="020B0004020202020204" pitchFamily="34" charset="0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US" sz="1200" kern="100" dirty="0">
                          <a:effectLst/>
                          <a:latin typeface="Montserrat"/>
                          <a:ea typeface="Aptos" panose="020B0004020202020204" pitchFamily="34" charset="0"/>
                          <a:cs typeface="Times New Roman"/>
                        </a:rPr>
                        <a:t>Observe effects around Donnington Park</a:t>
                      </a: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endParaRPr lang="en-US" sz="1200" kern="100" dirty="0">
                        <a:effectLst/>
                        <a:latin typeface="Montserrat"/>
                        <a:ea typeface="Aptos" panose="020B0004020202020204" pitchFamily="34" charset="0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220034987"/>
                  </a:ext>
                </a:extLst>
              </a:tr>
              <a:tr h="1027061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US" sz="1400" kern="100">
                          <a:solidFill>
                            <a:schemeClr val="tx1"/>
                          </a:solidFill>
                          <a:effectLst/>
                          <a:latin typeface="Montserrat"/>
                          <a:ea typeface="Aptos" panose="020B0004020202020204" pitchFamily="34" charset="0"/>
                          <a:cs typeface="Times New Roman"/>
                        </a:rPr>
                        <a:t>Task 5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US" sz="1200" kern="100">
                          <a:effectLst/>
                          <a:latin typeface="Montserrat"/>
                          <a:ea typeface="Aptos" panose="020B0004020202020204" pitchFamily="34" charset="0"/>
                          <a:cs typeface="Times New Roman"/>
                        </a:rPr>
                        <a:t>Print the final wing profile</a:t>
                      </a:r>
                      <a:br>
                        <a:rPr lang="en-US" sz="1200" kern="100">
                          <a:effectLst/>
                          <a:latin typeface="Montserrat"/>
                          <a:ea typeface="Aptos" panose="020B0004020202020204" pitchFamily="34" charset="0"/>
                          <a:cs typeface="Times New Roman"/>
                        </a:rPr>
                      </a:br>
                      <a:endParaRPr lang="en-US" sz="1200" kern="100">
                        <a:effectLst/>
                        <a:latin typeface="Montserrat"/>
                        <a:ea typeface="Aptos" panose="020B0004020202020204" pitchFamily="34" charset="0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endParaRPr lang="en-US" sz="1200" kern="100">
                        <a:effectLst/>
                        <a:latin typeface="Montserrat"/>
                        <a:ea typeface="Aptos" panose="020B0004020202020204" pitchFamily="34" charset="0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endParaRPr lang="en-US" sz="1200" kern="100">
                        <a:effectLst/>
                        <a:latin typeface="Montserrat"/>
                        <a:ea typeface="Aptos" panose="020B0004020202020204" pitchFamily="34" charset="0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endParaRPr lang="en-US" sz="1200" kern="100">
                        <a:effectLst/>
                        <a:latin typeface="Montserrat"/>
                        <a:ea typeface="Aptos" panose="020B0004020202020204" pitchFamily="34" charset="0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US" sz="1200" kern="100" dirty="0">
                          <a:effectLst/>
                          <a:latin typeface="Montserrat"/>
                          <a:ea typeface="Aptos" panose="020B0004020202020204" pitchFamily="34" charset="0"/>
                          <a:cs typeface="Times New Roman"/>
                        </a:rPr>
                        <a:t>Observe physical tests and correlate to simulation data</a:t>
                      </a: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endParaRPr lang="en-US" sz="1200" kern="100" dirty="0">
                        <a:effectLst/>
                        <a:latin typeface="Montserrat"/>
                        <a:ea typeface="Aptos" panose="020B0004020202020204" pitchFamily="34" charset="0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4297494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4515340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DE44F2-DF62-1EF2-F079-8C160D920A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latin typeface="Montserrat"/>
              </a:rPr>
              <a:t>Gantt Chart of Overall Tasks 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6F5E96CF-352D-89F5-8C66-76E1B1050DD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00364" y="1916137"/>
            <a:ext cx="11342255" cy="3566256"/>
          </a:xfrm>
        </p:spPr>
      </p:pic>
    </p:spTree>
    <p:extLst>
      <p:ext uri="{BB962C8B-B14F-4D97-AF65-F5344CB8AC3E}">
        <p14:creationId xmlns:p14="http://schemas.microsoft.com/office/powerpoint/2010/main" val="29382753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0" name="Group 19">
            <a:extLst>
              <a:ext uri="{FF2B5EF4-FFF2-40B4-BE49-F238E27FC236}">
                <a16:creationId xmlns:a16="http://schemas.microsoft.com/office/drawing/2014/main" id="{6ADA8EC3-01C5-453C-91A6-D01B9E15BF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21" name="Freeform 6">
              <a:extLst>
                <a:ext uri="{FF2B5EF4-FFF2-40B4-BE49-F238E27FC236}">
                  <a16:creationId xmlns:a16="http://schemas.microsoft.com/office/drawing/2014/main" id="{9A1D7546-68ED-4F66-AA8D-D04BEAD393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2" name="Freeform 7">
              <a:extLst>
                <a:ext uri="{FF2B5EF4-FFF2-40B4-BE49-F238E27FC236}">
                  <a16:creationId xmlns:a16="http://schemas.microsoft.com/office/drawing/2014/main" id="{FCFE8A66-699D-4E05-B8FC-C31AE461D6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3" name="Freeform 8">
              <a:extLst>
                <a:ext uri="{FF2B5EF4-FFF2-40B4-BE49-F238E27FC236}">
                  <a16:creationId xmlns:a16="http://schemas.microsoft.com/office/drawing/2014/main" id="{A124234B-D5D1-45F9-9B32-264F699BCA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4" name="Freeform 9">
              <a:extLst>
                <a:ext uri="{FF2B5EF4-FFF2-40B4-BE49-F238E27FC236}">
                  <a16:creationId xmlns:a16="http://schemas.microsoft.com/office/drawing/2014/main" id="{7A0B0249-AEB7-44A1-BEC3-A0C07E9E31D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5" name="Freeform 10">
              <a:extLst>
                <a:ext uri="{FF2B5EF4-FFF2-40B4-BE49-F238E27FC236}">
                  <a16:creationId xmlns:a16="http://schemas.microsoft.com/office/drawing/2014/main" id="{251D4BF9-284D-4B99-922C-BAB91FB2D98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6" name="Freeform 11">
              <a:extLst>
                <a:ext uri="{FF2B5EF4-FFF2-40B4-BE49-F238E27FC236}">
                  <a16:creationId xmlns:a16="http://schemas.microsoft.com/office/drawing/2014/main" id="{733E9BD1-CC4F-4B4B-A413-92D6B1F0B3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pic>
        <p:nvPicPr>
          <p:cNvPr id="7" name="Content Placeholder 6" descr="A black and white picture of a car&#10;&#10;Description automatically generated">
            <a:extLst>
              <a:ext uri="{FF2B5EF4-FFF2-40B4-BE49-F238E27FC236}">
                <a16:creationId xmlns:a16="http://schemas.microsoft.com/office/drawing/2014/main" id="{09A2EB6C-8BEC-E1AE-F0B6-00D7A776994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rcRect r="888" b="-1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9554522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74D002-4DCF-9061-04E7-5D22007393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313765" y="184719"/>
            <a:ext cx="10018713" cy="1752599"/>
          </a:xfrm>
        </p:spPr>
        <p:txBody>
          <a:bodyPr>
            <a:normAutofit/>
          </a:bodyPr>
          <a:lstStyle/>
          <a:p>
            <a:r>
              <a:rPr lang="en-GB" sz="2800">
                <a:latin typeface="Montserrat"/>
              </a:rPr>
              <a:t>Control Systems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B45CBC8-936A-0CB5-B972-62E66E25319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29079" y="1061376"/>
            <a:ext cx="10018713" cy="3124201"/>
          </a:xfrm>
        </p:spPr>
        <p:txBody>
          <a:bodyPr/>
          <a:lstStyle/>
          <a:p>
            <a:pPr marL="0" indent="0" algn="l" rtl="0" fontAlgn="base">
              <a:lnSpc>
                <a:spcPts val="975"/>
              </a:lnSpc>
              <a:buNone/>
            </a:pPr>
            <a:r>
              <a:rPr lang="en-GB" sz="2000" b="0" i="0" u="none" strike="noStrike">
                <a:solidFill>
                  <a:srgbClr val="000000"/>
                </a:solidFill>
                <a:effectLst/>
                <a:latin typeface="Corbel" panose="020B0503020204020204" pitchFamily="34" charset="0"/>
              </a:rPr>
              <a:t>Overall Progress:</a:t>
            </a:r>
            <a:r>
              <a:rPr lang="en-US" sz="2000" b="0" i="0">
                <a:solidFill>
                  <a:srgbClr val="000000"/>
                </a:solidFill>
                <a:effectLst/>
                <a:latin typeface="Corbel" panose="020B0503020204020204" pitchFamily="34" charset="0"/>
              </a:rPr>
              <a:t>​</a:t>
            </a:r>
            <a:endParaRPr lang="en-US" sz="1600" b="0" i="0"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pPr algn="l" rtl="0" fontAlgn="base">
              <a:lnSpc>
                <a:spcPts val="975"/>
              </a:lnSpc>
              <a:buFont typeface="Arial" panose="020B0604020202020204" pitchFamily="34" charset="0"/>
              <a:buChar char="•"/>
            </a:pPr>
            <a:r>
              <a:rPr lang="en-GB" sz="2000" b="0" i="0" u="none" strike="noStrike">
                <a:solidFill>
                  <a:srgbClr val="000000"/>
                </a:solidFill>
                <a:effectLst/>
                <a:latin typeface="Corbel" panose="020B0503020204020204" pitchFamily="34" charset="0"/>
              </a:rPr>
              <a:t>Research and self-study (onramps, inspiration)</a:t>
            </a:r>
            <a:r>
              <a:rPr lang="en-US" sz="2000" b="0" i="0">
                <a:solidFill>
                  <a:srgbClr val="000000"/>
                </a:solidFill>
                <a:effectLst/>
                <a:latin typeface="Corbel" panose="020B0503020204020204" pitchFamily="34" charset="0"/>
              </a:rPr>
              <a:t>​</a:t>
            </a:r>
            <a:endParaRPr lang="en-US" sz="1600" b="0" i="0"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pPr algn="l" rtl="0" fontAlgn="base">
              <a:lnSpc>
                <a:spcPts val="975"/>
              </a:lnSpc>
              <a:buFont typeface="Arial" panose="020B0604020202020204" pitchFamily="34" charset="0"/>
              <a:buChar char="•"/>
            </a:pPr>
            <a:r>
              <a:rPr lang="en-GB" sz="2000" b="0" i="0" u="none" strike="noStrike">
                <a:solidFill>
                  <a:srgbClr val="000000"/>
                </a:solidFill>
                <a:effectLst/>
                <a:latin typeface="Corbel" panose="020B0503020204020204" pitchFamily="34" charset="0"/>
              </a:rPr>
              <a:t>Idea for system</a:t>
            </a:r>
            <a:r>
              <a:rPr lang="en-US" sz="2000" b="0" i="0">
                <a:solidFill>
                  <a:srgbClr val="000000"/>
                </a:solidFill>
                <a:effectLst/>
                <a:latin typeface="Corbel" panose="020B0503020204020204" pitchFamily="34" charset="0"/>
              </a:rPr>
              <a:t>​</a:t>
            </a:r>
            <a:endParaRPr lang="en-US" sz="1600" b="0" i="0"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pPr algn="l" rtl="0" fontAlgn="base">
              <a:lnSpc>
                <a:spcPts val="975"/>
              </a:lnSpc>
              <a:buFont typeface="Arial" panose="020B0604020202020204" pitchFamily="34" charset="0"/>
              <a:buChar char="•"/>
            </a:pPr>
            <a:r>
              <a:rPr lang="en-GB" sz="2000" b="0" i="0" u="none" strike="noStrike">
                <a:solidFill>
                  <a:srgbClr val="000000"/>
                </a:solidFill>
                <a:effectLst/>
                <a:latin typeface="Corbel" panose="020B0503020204020204" pitchFamily="34" charset="0"/>
              </a:rPr>
              <a:t>Beginning Arduino coding</a:t>
            </a:r>
            <a:r>
              <a:rPr lang="en-US" sz="2000" b="0" i="0">
                <a:solidFill>
                  <a:srgbClr val="000000"/>
                </a:solidFill>
                <a:effectLst/>
                <a:latin typeface="Corbel" panose="020B0503020204020204" pitchFamily="34" charset="0"/>
              </a:rPr>
              <a:t>​</a:t>
            </a:r>
            <a:endParaRPr lang="en-US" sz="1600" b="0" i="0"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pPr algn="l" rtl="0" fontAlgn="base">
              <a:lnSpc>
                <a:spcPts val="975"/>
              </a:lnSpc>
              <a:buFont typeface="Arial" panose="020B0604020202020204" pitchFamily="34" charset="0"/>
              <a:buChar char="•"/>
            </a:pPr>
            <a:endParaRPr lang="en-GB" sz="1800" b="0" i="0">
              <a:solidFill>
                <a:srgbClr val="000000"/>
              </a:solidFill>
              <a:effectLst/>
              <a:latin typeface="Corbel"/>
            </a:endParaRPr>
          </a:p>
          <a:p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A84383E-BE39-93A7-E1CA-9B5FA40DFC9E}"/>
              </a:ext>
            </a:extLst>
          </p:cNvPr>
          <p:cNvSpPr txBox="1"/>
          <p:nvPr/>
        </p:nvSpPr>
        <p:spPr>
          <a:xfrm>
            <a:off x="6656734" y="6381191"/>
            <a:ext cx="6096000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000"/>
              <a:t>(Aerolarri, 2021</a:t>
            </a:r>
            <a:r>
              <a:rPr lang="en-GB"/>
              <a:t>)</a:t>
            </a:r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B6612E0C-D9D8-414E-06D2-C1E5F5C000F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53463" y="3425432"/>
            <a:ext cx="5174316" cy="28911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>
            <a:extLst>
              <a:ext uri="{FF2B5EF4-FFF2-40B4-BE49-F238E27FC236}">
                <a16:creationId xmlns:a16="http://schemas.microsoft.com/office/drawing/2014/main" id="{68EE5D16-7815-E5AA-3783-0B2A4108C1F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27313" y="334876"/>
            <a:ext cx="2963716" cy="26449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22E7990A-D3A7-9A6C-C80F-AD767DCBE2FF}"/>
              </a:ext>
            </a:extLst>
          </p:cNvPr>
          <p:cNvSpPr txBox="1"/>
          <p:nvPr/>
        </p:nvSpPr>
        <p:spPr>
          <a:xfrm>
            <a:off x="8693218" y="3179374"/>
            <a:ext cx="266652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0" i="0" u="none" strike="noStrike">
                <a:solidFill>
                  <a:srgbClr val="000000"/>
                </a:solidFill>
                <a:effectLst/>
                <a:latin typeface="Corbel" panose="020B0503020204020204" pitchFamily="34" charset="0"/>
              </a:rPr>
              <a:t>(</a:t>
            </a:r>
            <a:r>
              <a:rPr lang="en-GB" sz="1400" b="0" i="0" u="none" strike="noStrike" err="1">
                <a:solidFill>
                  <a:srgbClr val="000000"/>
                </a:solidFill>
                <a:effectLst/>
                <a:latin typeface="Corbel" panose="020B0503020204020204" pitchFamily="34" charset="0"/>
              </a:rPr>
              <a:t>Moghadas</a:t>
            </a:r>
            <a:r>
              <a:rPr lang="en-GB" sz="1400" b="0" i="0" u="none" strike="noStrike">
                <a:solidFill>
                  <a:srgbClr val="000000"/>
                </a:solidFill>
                <a:effectLst/>
                <a:latin typeface="Corbel" panose="020B0503020204020204" pitchFamily="34" charset="0"/>
              </a:rPr>
              <a:t> and </a:t>
            </a:r>
            <a:r>
              <a:rPr lang="en-GB" sz="1400" b="0" i="0" u="none" strike="noStrike" err="1">
                <a:solidFill>
                  <a:srgbClr val="000000"/>
                </a:solidFill>
                <a:effectLst/>
                <a:latin typeface="Corbel" panose="020B0503020204020204" pitchFamily="34" charset="0"/>
              </a:rPr>
              <a:t>Dastranj</a:t>
            </a:r>
            <a:r>
              <a:rPr lang="en-GB" sz="1400" b="0" i="0" u="none" strike="noStrike">
                <a:solidFill>
                  <a:srgbClr val="000000"/>
                </a:solidFill>
                <a:effectLst/>
                <a:latin typeface="Corbel" panose="020B0503020204020204" pitchFamily="34" charset="0"/>
              </a:rPr>
              <a:t>, 2012)</a:t>
            </a:r>
            <a:endParaRPr lang="en-GB" sz="1400"/>
          </a:p>
        </p:txBody>
      </p:sp>
      <p:pic>
        <p:nvPicPr>
          <p:cNvPr id="1032" name="Picture 8" descr="A machine with wires and a piece of wood&#10;&#10;Description automatically generated">
            <a:extLst>
              <a:ext uri="{FF2B5EF4-FFF2-40B4-BE49-F238E27FC236}">
                <a16:creationId xmlns:a16="http://schemas.microsoft.com/office/drawing/2014/main" id="{945AC867-28EF-5056-E387-2C57C7E258F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68638" y="3071814"/>
            <a:ext cx="3790950" cy="28432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312FB3A8-A6B1-7ECC-F8A4-3D7F0C30C6ED}"/>
              </a:ext>
            </a:extLst>
          </p:cNvPr>
          <p:cNvSpPr txBox="1"/>
          <p:nvPr/>
        </p:nvSpPr>
        <p:spPr>
          <a:xfrm>
            <a:off x="10903100" y="1755"/>
            <a:ext cx="1290994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/>
              <a:t>Jake Hicks</a:t>
            </a:r>
          </a:p>
        </p:txBody>
      </p:sp>
    </p:spTree>
    <p:extLst>
      <p:ext uri="{BB962C8B-B14F-4D97-AF65-F5344CB8AC3E}">
        <p14:creationId xmlns:p14="http://schemas.microsoft.com/office/powerpoint/2010/main" val="172543719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90EC6B-6A8C-FD88-3444-0AFFE3DEA0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95794"/>
            <a:ext cx="10018713" cy="1752599"/>
          </a:xfrm>
        </p:spPr>
        <p:txBody>
          <a:bodyPr/>
          <a:lstStyle/>
          <a:p>
            <a:r>
              <a:rPr lang="en-GB" dirty="0">
                <a:latin typeface="Montserrat"/>
              </a:rPr>
              <a:t>Control Systems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2FF2CB-8CE8-466B-EF03-F1D3CC8FE3B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10420" y="972093"/>
            <a:ext cx="8167690" cy="3124201"/>
          </a:xfrm>
        </p:spPr>
        <p:txBody>
          <a:bodyPr/>
          <a:lstStyle/>
          <a:p>
            <a:pPr marL="0" indent="0" algn="l" rtl="0" fontAlgn="base">
              <a:lnSpc>
                <a:spcPts val="975"/>
              </a:lnSpc>
              <a:buNone/>
            </a:pP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Abadi"/>
              </a:rPr>
              <a:t>Progress with Arduino:</a:t>
            </a:r>
            <a:r>
              <a:rPr lang="en-US" sz="1800" b="0" i="0" dirty="0">
                <a:solidFill>
                  <a:srgbClr val="000000"/>
                </a:solidFill>
                <a:effectLst/>
                <a:latin typeface="Abadi"/>
              </a:rPr>
              <a:t>​</a:t>
            </a:r>
          </a:p>
          <a:p>
            <a:pPr fontAlgn="base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600" b="0" i="0" u="none" strike="noStrike" dirty="0">
                <a:solidFill>
                  <a:srgbClr val="000000"/>
                </a:solidFill>
                <a:effectLst/>
                <a:latin typeface="Abadi"/>
              </a:rPr>
              <a:t>Using a PI Derivative model to have a flap continuously open and close</a:t>
            </a:r>
            <a:r>
              <a:rPr lang="en-US" sz="1600" b="0" i="0" dirty="0">
                <a:solidFill>
                  <a:srgbClr val="000000"/>
                </a:solidFill>
                <a:effectLst/>
                <a:latin typeface="Abadi"/>
              </a:rPr>
              <a:t>​</a:t>
            </a:r>
          </a:p>
          <a:p>
            <a:pPr fontAlgn="base">
              <a:lnSpc>
                <a:spcPct val="150000"/>
              </a:lnSpc>
              <a:buClr>
                <a:srgbClr val="30ACEC">
                  <a:lumMod val="75000"/>
                </a:srgbClr>
              </a:buClr>
              <a:buFont typeface="Arial" panose="020B0604020202020204" pitchFamily="34" charset="0"/>
              <a:buChar char="•"/>
            </a:pPr>
            <a:r>
              <a:rPr lang="en-GB" sz="1600" b="0" i="0" u="none" strike="noStrike" dirty="0">
                <a:solidFill>
                  <a:srgbClr val="000000"/>
                </a:solidFill>
                <a:effectLst/>
                <a:latin typeface="Abadi"/>
              </a:rPr>
              <a:t>Thus far, model is lacking reliability and suffers getting stuck moving in one direction and moving at inconsistent amounts</a:t>
            </a:r>
            <a:r>
              <a:rPr lang="en-US" sz="1600" b="0" i="0" dirty="0">
                <a:solidFill>
                  <a:srgbClr val="000000"/>
                </a:solidFill>
                <a:effectLst/>
                <a:latin typeface="Abadi"/>
              </a:rPr>
              <a:t>​</a:t>
            </a:r>
            <a:endParaRPr lang="en-US" sz="1600" dirty="0">
              <a:latin typeface="Abadi"/>
            </a:endParaRPr>
          </a:p>
          <a:p>
            <a:pPr algn="l" rtl="0" fontAlgn="base">
              <a:lnSpc>
                <a:spcPts val="975"/>
              </a:lnSpc>
              <a:buFont typeface="Arial" panose="020B0604020202020204" pitchFamily="34" charset="0"/>
              <a:buChar char="•"/>
            </a:pPr>
            <a:endParaRPr lang="en-US" b="0" i="0" dirty="0"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endParaRPr lang="en-GB" dirty="0"/>
          </a:p>
        </p:txBody>
      </p:sp>
      <p:pic>
        <p:nvPicPr>
          <p:cNvPr id="2050" name="Picture 2" descr="A graph on a white sheet&#10;&#10;Description automatically generated">
            <a:extLst>
              <a:ext uri="{FF2B5EF4-FFF2-40B4-BE49-F238E27FC236}">
                <a16:creationId xmlns:a16="http://schemas.microsoft.com/office/drawing/2014/main" id="{A0985B3D-0267-F66C-F194-E99786899E2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47201" y="28577"/>
            <a:ext cx="2844800" cy="68189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>
            <a:extLst>
              <a:ext uri="{FF2B5EF4-FFF2-40B4-BE49-F238E27FC236}">
                <a16:creationId xmlns:a16="http://schemas.microsoft.com/office/drawing/2014/main" id="{12D4E6AA-4FE7-188F-D775-9BFD998AC03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0756" y="3162300"/>
            <a:ext cx="8077200" cy="3162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C51DD7F3-6C5E-0C3E-A608-C8731C505D04}"/>
              </a:ext>
            </a:extLst>
          </p:cNvPr>
          <p:cNvSpPr txBox="1"/>
          <p:nvPr/>
        </p:nvSpPr>
        <p:spPr>
          <a:xfrm>
            <a:off x="8074869" y="25452"/>
            <a:ext cx="1283368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/>
              <a:t>Jake Hicks​</a:t>
            </a:r>
          </a:p>
        </p:txBody>
      </p:sp>
    </p:spTree>
    <p:extLst>
      <p:ext uri="{BB962C8B-B14F-4D97-AF65-F5344CB8AC3E}">
        <p14:creationId xmlns:p14="http://schemas.microsoft.com/office/powerpoint/2010/main" val="259994047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D7F2A4-2B39-2628-EF24-A659BFA56C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31911" y="190500"/>
            <a:ext cx="10018713" cy="1752599"/>
          </a:xfrm>
        </p:spPr>
        <p:txBody>
          <a:bodyPr/>
          <a:lstStyle/>
          <a:p>
            <a:r>
              <a:rPr lang="en-GB" dirty="0">
                <a:latin typeface="Montserrat"/>
              </a:rPr>
              <a:t>Control Systems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4E8C4B-8D0A-56B2-E91F-9E642A3183F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31911" y="1066799"/>
            <a:ext cx="10018713" cy="3124201"/>
          </a:xfrm>
        </p:spPr>
        <p:txBody>
          <a:bodyPr/>
          <a:lstStyle/>
          <a:p>
            <a:pPr marL="0" indent="0" algn="l" rtl="0" fontAlgn="base">
              <a:lnSpc>
                <a:spcPts val="975"/>
              </a:lnSpc>
              <a:buNone/>
            </a:pPr>
            <a:r>
              <a:rPr lang="en-GB" sz="2000" b="0" i="0" u="none" strike="noStrike">
                <a:solidFill>
                  <a:srgbClr val="000000"/>
                </a:solidFill>
                <a:effectLst/>
                <a:latin typeface="Abadi" panose="020B0604020104020204" pitchFamily="34" charset="0"/>
              </a:rPr>
              <a:t>Plans moving forward:</a:t>
            </a:r>
            <a:r>
              <a:rPr lang="en-US" sz="2000" b="0" i="0">
                <a:solidFill>
                  <a:srgbClr val="000000"/>
                </a:solidFill>
                <a:effectLst/>
                <a:latin typeface="Abadi" panose="020B0604020104020204" pitchFamily="34" charset="0"/>
              </a:rPr>
              <a:t>​</a:t>
            </a:r>
          </a:p>
          <a:p>
            <a:pPr algn="l" rtl="0" fontAlgn="base">
              <a:lnSpc>
                <a:spcPts val="975"/>
              </a:lnSpc>
              <a:buFont typeface="Arial" panose="020B0604020202020204" pitchFamily="34" charset="0"/>
              <a:buChar char="•"/>
            </a:pPr>
            <a:r>
              <a:rPr lang="en-GB" sz="2000" b="0" i="0" u="none" strike="noStrike">
                <a:solidFill>
                  <a:srgbClr val="000000"/>
                </a:solidFill>
                <a:effectLst/>
                <a:latin typeface="Abadi" panose="020B0604020104020204" pitchFamily="34" charset="0"/>
              </a:rPr>
              <a:t>Create a reliable and functional PI Derivative model</a:t>
            </a:r>
            <a:r>
              <a:rPr lang="en-US" sz="2000" b="0" i="0">
                <a:solidFill>
                  <a:srgbClr val="000000"/>
                </a:solidFill>
                <a:effectLst/>
                <a:latin typeface="Abadi" panose="020B0604020104020204" pitchFamily="34" charset="0"/>
              </a:rPr>
              <a:t>​</a:t>
            </a:r>
          </a:p>
          <a:p>
            <a:pPr algn="l" rtl="0" fontAlgn="base">
              <a:lnSpc>
                <a:spcPts val="975"/>
              </a:lnSpc>
              <a:buFont typeface="Arial" panose="020B0604020202020204" pitchFamily="34" charset="0"/>
              <a:buChar char="•"/>
            </a:pPr>
            <a:r>
              <a:rPr lang="en-GB" sz="2000" b="0" i="0" u="none" strike="noStrike">
                <a:solidFill>
                  <a:srgbClr val="000000"/>
                </a:solidFill>
                <a:effectLst/>
                <a:latin typeface="Abadi" panose="020B0604020104020204" pitchFamily="34" charset="0"/>
              </a:rPr>
              <a:t>Allow for an input to determine the timing and amount of the flap’s movement</a:t>
            </a:r>
            <a:r>
              <a:rPr lang="en-US" sz="2000" b="0" i="0">
                <a:solidFill>
                  <a:srgbClr val="000000"/>
                </a:solidFill>
                <a:effectLst/>
                <a:latin typeface="Abadi" panose="020B0604020104020204" pitchFamily="34" charset="0"/>
              </a:rPr>
              <a:t>​</a:t>
            </a:r>
          </a:p>
          <a:p>
            <a:pPr algn="l" rtl="0" fontAlgn="base">
              <a:lnSpc>
                <a:spcPts val="975"/>
              </a:lnSpc>
              <a:buFont typeface="Arial" panose="020B0604020202020204" pitchFamily="34" charset="0"/>
              <a:buChar char="•"/>
            </a:pPr>
            <a:r>
              <a:rPr lang="en-GB" sz="2000" b="0" i="0" u="none" strike="noStrike">
                <a:solidFill>
                  <a:srgbClr val="000000"/>
                </a:solidFill>
                <a:effectLst/>
                <a:latin typeface="Abadi" panose="020B0604020104020204" pitchFamily="34" charset="0"/>
              </a:rPr>
              <a:t>Decide upon which specific components to use for the final prototype</a:t>
            </a:r>
            <a:endParaRPr lang="en-US" sz="2000" b="0" i="0">
              <a:solidFill>
                <a:srgbClr val="000000"/>
              </a:solidFill>
              <a:effectLst/>
              <a:latin typeface="Abadi" panose="020B0604020104020204" pitchFamily="34" charset="0"/>
            </a:endParaRPr>
          </a:p>
          <a:p>
            <a:endParaRPr lang="en-GB"/>
          </a:p>
        </p:txBody>
      </p:sp>
      <p:pic>
        <p:nvPicPr>
          <p:cNvPr id="3074" name="Picture 2">
            <a:extLst>
              <a:ext uri="{FF2B5EF4-FFF2-40B4-BE49-F238E27FC236}">
                <a16:creationId xmlns:a16="http://schemas.microsoft.com/office/drawing/2014/main" id="{9B35477C-023A-31EE-7597-2ADCF9B5DEC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33835" y="3276600"/>
            <a:ext cx="9124330" cy="29028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34E2DE41-223C-FACC-7E13-775B0A7E2681}"/>
              </a:ext>
            </a:extLst>
          </p:cNvPr>
          <p:cNvSpPr txBox="1"/>
          <p:nvPr/>
        </p:nvSpPr>
        <p:spPr>
          <a:xfrm>
            <a:off x="10948428" y="2004"/>
            <a:ext cx="1241566" cy="37935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/>
              <a:t>Jake Hicks</a:t>
            </a:r>
          </a:p>
        </p:txBody>
      </p:sp>
    </p:spTree>
    <p:extLst>
      <p:ext uri="{BB962C8B-B14F-4D97-AF65-F5344CB8AC3E}">
        <p14:creationId xmlns:p14="http://schemas.microsoft.com/office/powerpoint/2010/main" val="23663691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6ADA8EC3-01C5-453C-91A6-D01B9E15BF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10" name="Freeform 6">
              <a:extLst>
                <a:ext uri="{FF2B5EF4-FFF2-40B4-BE49-F238E27FC236}">
                  <a16:creationId xmlns:a16="http://schemas.microsoft.com/office/drawing/2014/main" id="{9A1D7546-68ED-4F66-AA8D-D04BEAD393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" name="Freeform 7">
              <a:extLst>
                <a:ext uri="{FF2B5EF4-FFF2-40B4-BE49-F238E27FC236}">
                  <a16:creationId xmlns:a16="http://schemas.microsoft.com/office/drawing/2014/main" id="{FCFE8A66-699D-4E05-B8FC-C31AE461D6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Freeform 8">
              <a:extLst>
                <a:ext uri="{FF2B5EF4-FFF2-40B4-BE49-F238E27FC236}">
                  <a16:creationId xmlns:a16="http://schemas.microsoft.com/office/drawing/2014/main" id="{A124234B-D5D1-45F9-9B32-264F699BCA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Freeform 9">
              <a:extLst>
                <a:ext uri="{FF2B5EF4-FFF2-40B4-BE49-F238E27FC236}">
                  <a16:creationId xmlns:a16="http://schemas.microsoft.com/office/drawing/2014/main" id="{7A0B0249-AEB7-44A1-BEC3-A0C07E9E31D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Freeform 10">
              <a:extLst>
                <a:ext uri="{FF2B5EF4-FFF2-40B4-BE49-F238E27FC236}">
                  <a16:creationId xmlns:a16="http://schemas.microsoft.com/office/drawing/2014/main" id="{251D4BF9-284D-4B99-922C-BAB91FB2D98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Freeform 11">
              <a:extLst>
                <a:ext uri="{FF2B5EF4-FFF2-40B4-BE49-F238E27FC236}">
                  <a16:creationId xmlns:a16="http://schemas.microsoft.com/office/drawing/2014/main" id="{733E9BD1-CC4F-4B4B-A413-92D6B1F0B3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pic>
        <p:nvPicPr>
          <p:cNvPr id="4" name="Content Placeholder 3" descr="A diagram of a car&#10;&#10;Description automatically generated">
            <a:extLst>
              <a:ext uri="{FF2B5EF4-FFF2-40B4-BE49-F238E27FC236}">
                <a16:creationId xmlns:a16="http://schemas.microsoft.com/office/drawing/2014/main" id="{C1B26A8D-8B75-61C3-AC2B-D3ED8568064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rcRect b="443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6318896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089D35B1-0ED5-4358-8CAE-A9E49412AA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11" name="Freeform 6">
              <a:extLst>
                <a:ext uri="{FF2B5EF4-FFF2-40B4-BE49-F238E27FC236}">
                  <a16:creationId xmlns:a16="http://schemas.microsoft.com/office/drawing/2014/main" id="{DDEF6545-5A42-469E-8778-86CA01CD46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Freeform 7">
              <a:extLst>
                <a:ext uri="{FF2B5EF4-FFF2-40B4-BE49-F238E27FC236}">
                  <a16:creationId xmlns:a16="http://schemas.microsoft.com/office/drawing/2014/main" id="{3B08853F-842C-4D0A-9A89-D05CB39903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Freeform 8">
              <a:extLst>
                <a:ext uri="{FF2B5EF4-FFF2-40B4-BE49-F238E27FC236}">
                  <a16:creationId xmlns:a16="http://schemas.microsoft.com/office/drawing/2014/main" id="{A436FB18-2D01-4AAB-AD10-2D1208310F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Freeform 9">
              <a:extLst>
                <a:ext uri="{FF2B5EF4-FFF2-40B4-BE49-F238E27FC236}">
                  <a16:creationId xmlns:a16="http://schemas.microsoft.com/office/drawing/2014/main" id="{9EFB8341-7A7B-46E4-AF94-689147AD05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Freeform 10">
              <a:extLst>
                <a:ext uri="{FF2B5EF4-FFF2-40B4-BE49-F238E27FC236}">
                  <a16:creationId xmlns:a16="http://schemas.microsoft.com/office/drawing/2014/main" id="{C4D84136-7804-4605-AC9F-238A3665EED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11">
              <a:extLst>
                <a:ext uri="{FF2B5EF4-FFF2-40B4-BE49-F238E27FC236}">
                  <a16:creationId xmlns:a16="http://schemas.microsoft.com/office/drawing/2014/main" id="{4EC6F81C-51C2-4A6F-8B94-562DA67362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8" name="Rectangle 17">
            <a:extLst>
              <a:ext uri="{FF2B5EF4-FFF2-40B4-BE49-F238E27FC236}">
                <a16:creationId xmlns:a16="http://schemas.microsoft.com/office/drawing/2014/main" id="{F04D6E81-9266-46DD-8C06-EE8BF90ACB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 descr="A diagram of a machine&#10;&#10;Description automatically generated">
            <a:extLst>
              <a:ext uri="{FF2B5EF4-FFF2-40B4-BE49-F238E27FC236}">
                <a16:creationId xmlns:a16="http://schemas.microsoft.com/office/drawing/2014/main" id="{11300D56-4B63-2837-547F-413A1DD3034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0" y="0"/>
            <a:ext cx="12041188" cy="68935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7353647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F4272E-3689-D650-EC1A-EF4A0608737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84310" y="2092889"/>
            <a:ext cx="10018713" cy="3124201"/>
          </a:xfrm>
        </p:spPr>
        <p:txBody>
          <a:bodyPr vert="horz" lIns="91440" tIns="45720" rIns="91440" bIns="45720" rtlCol="0" anchor="ctr">
            <a:noAutofit/>
          </a:bodyPr>
          <a:lstStyle/>
          <a:p>
            <a:pPr marL="0" indent="0">
              <a:buNone/>
            </a:pPr>
            <a:r>
              <a:rPr lang="en-US" sz="2000" b="1">
                <a:latin typeface="Montserrat"/>
              </a:rPr>
              <a:t>Joseph Katz – Race Car Aerodynamics </a:t>
            </a:r>
          </a:p>
          <a:p>
            <a:r>
              <a:rPr lang="en-US" sz="1400" b="1">
                <a:latin typeface="Montserrat"/>
              </a:rPr>
              <a:t>Aerodynamic Terminology</a:t>
            </a:r>
          </a:p>
          <a:p>
            <a:r>
              <a:rPr lang="en-US" sz="1400" b="1">
                <a:latin typeface="Montserrat"/>
              </a:rPr>
              <a:t>Aerodynamic Forces &amp; Behaviors</a:t>
            </a:r>
          </a:p>
          <a:p>
            <a:r>
              <a:rPr lang="en-US" sz="1400" b="1">
                <a:latin typeface="Montserrat"/>
              </a:rPr>
              <a:t>Airfoil Shape Examples</a:t>
            </a:r>
          </a:p>
          <a:p>
            <a:endParaRPr lang="en-US" b="1">
              <a:latin typeface="Montserrat" panose="00000500000000000000" pitchFamily="2" charset="0"/>
            </a:endParaRPr>
          </a:p>
          <a:p>
            <a:pPr marL="0" indent="0">
              <a:buNone/>
            </a:pPr>
            <a:r>
              <a:rPr lang="en-US" sz="2000" b="1">
                <a:latin typeface="Montserrat"/>
              </a:rPr>
              <a:t>Marco </a:t>
            </a:r>
            <a:r>
              <a:rPr lang="en-US" sz="2000" b="1" err="1">
                <a:latin typeface="Montserrat"/>
              </a:rPr>
              <a:t>Lanfrit</a:t>
            </a:r>
            <a:r>
              <a:rPr lang="en-US" sz="2000" b="1">
                <a:latin typeface="Montserrat"/>
              </a:rPr>
              <a:t> - Best practice guidelines for handling Automotive External Aerodynamics with FLUENT </a:t>
            </a:r>
            <a:r>
              <a:rPr lang="en-US" sz="1800" b="1" kern="100">
                <a:effectLst/>
                <a:latin typeface="Montserrat"/>
                <a:ea typeface="Aptos" panose="020B0004020202020204" pitchFamily="34" charset="0"/>
                <a:cs typeface="Times New Roman"/>
              </a:rPr>
              <a:t>(</a:t>
            </a:r>
            <a:r>
              <a:rPr lang="en-US" sz="1800" b="1" kern="100" err="1">
                <a:effectLst/>
                <a:latin typeface="Montserrat"/>
                <a:ea typeface="Aptos" panose="020B0004020202020204" pitchFamily="34" charset="0"/>
                <a:cs typeface="Times New Roman"/>
              </a:rPr>
              <a:t>Lanfrit</a:t>
            </a:r>
            <a:r>
              <a:rPr lang="en-US" sz="1800" b="1" kern="100">
                <a:effectLst/>
                <a:latin typeface="Montserrat"/>
                <a:ea typeface="Aptos" panose="020B0004020202020204" pitchFamily="34" charset="0"/>
                <a:cs typeface="Times New Roman"/>
              </a:rPr>
              <a:t>, 2005)</a:t>
            </a:r>
            <a:endParaRPr lang="en-US" sz="1800" b="1">
              <a:latin typeface="Montserrat"/>
              <a:cs typeface="Times New Roman"/>
            </a:endParaRPr>
          </a:p>
          <a:p>
            <a:r>
              <a:rPr lang="en-US" sz="1400" b="1">
                <a:latin typeface="Montserrat"/>
              </a:rPr>
              <a:t>Achieving an Optimal Geometry &amp; Domain</a:t>
            </a:r>
          </a:p>
          <a:p>
            <a:r>
              <a:rPr lang="en-US" sz="1400" b="1">
                <a:latin typeface="Montserrat"/>
              </a:rPr>
              <a:t>Meshing Strategies (Surface, Volume &amp; Prism Layers)</a:t>
            </a:r>
          </a:p>
          <a:p>
            <a:r>
              <a:rPr lang="en-US" sz="1400" b="1">
                <a:latin typeface="Montserrat"/>
              </a:rPr>
              <a:t> Solving (Realizable k-epsilon Model)</a:t>
            </a:r>
            <a:endParaRPr lang="en-GB" sz="1400" b="1">
              <a:latin typeface="Montserrat"/>
            </a:endParaRPr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6B3BFDA6-6880-640F-C6E2-AAC96BF30789}"/>
              </a:ext>
            </a:extLst>
          </p:cNvPr>
          <p:cNvGrpSpPr/>
          <p:nvPr/>
        </p:nvGrpSpPr>
        <p:grpSpPr>
          <a:xfrm>
            <a:off x="10659619" y="4526840"/>
            <a:ext cx="1388362" cy="2416175"/>
            <a:chOff x="10465265" y="4442460"/>
            <a:chExt cx="1413298" cy="2515771"/>
          </a:xfrm>
        </p:grpSpPr>
        <p:pic>
          <p:nvPicPr>
            <p:cNvPr id="5" name="Picture 4" descr="A book cover of a race car&#10;&#10;Description automatically generated">
              <a:extLst>
                <a:ext uri="{FF2B5EF4-FFF2-40B4-BE49-F238E27FC236}">
                  <a16:creationId xmlns:a16="http://schemas.microsoft.com/office/drawing/2014/main" id="{D0C2B60E-37CC-C55D-EAE4-1E25E7591208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0465266" y="4442460"/>
              <a:ext cx="1413297" cy="1869440"/>
            </a:xfrm>
            <a:prstGeom prst="rect">
              <a:avLst/>
            </a:prstGeom>
          </p:spPr>
        </p:pic>
        <p:sp>
          <p:nvSpPr>
            <p:cNvPr id="6" name="TextBox 5">
              <a:extLst>
                <a:ext uri="{FF2B5EF4-FFF2-40B4-BE49-F238E27FC236}">
                  <a16:creationId xmlns:a16="http://schemas.microsoft.com/office/drawing/2014/main" id="{217CF347-A59D-5750-D626-85EA56CA33F2}"/>
                </a:ext>
              </a:extLst>
            </p:cNvPr>
            <p:cNvSpPr txBox="1"/>
            <p:nvPr/>
          </p:nvSpPr>
          <p:spPr>
            <a:xfrm>
              <a:off x="10465265" y="6311900"/>
              <a:ext cx="1413298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1800" kern="100">
                  <a:effectLst/>
                  <a:latin typeface="Aptos" panose="020B0004020202020204" pitchFamily="34" charset="0"/>
                  <a:ea typeface="Aptos" panose="020B0004020202020204" pitchFamily="34" charset="0"/>
                  <a:cs typeface="Times New Roman" panose="02020603050405020304" pitchFamily="18" charset="0"/>
                </a:rPr>
                <a:t>(Katz, 1995)</a:t>
              </a:r>
              <a:endParaRPr lang="en-GB" sz="1800" kern="10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endParaRPr>
            </a:p>
            <a:p>
              <a:endParaRPr lang="en-GB"/>
            </a:p>
          </p:txBody>
        </p:sp>
      </p:grpSp>
      <p:sp>
        <p:nvSpPr>
          <p:cNvPr id="9" name="TextBox 8">
            <a:extLst>
              <a:ext uri="{FF2B5EF4-FFF2-40B4-BE49-F238E27FC236}">
                <a16:creationId xmlns:a16="http://schemas.microsoft.com/office/drawing/2014/main" id="{248F802E-072F-9034-E043-B815C12E2DCF}"/>
              </a:ext>
            </a:extLst>
          </p:cNvPr>
          <p:cNvSpPr txBox="1"/>
          <p:nvPr/>
        </p:nvSpPr>
        <p:spPr>
          <a:xfrm>
            <a:off x="4576356" y="35640"/>
            <a:ext cx="3824514" cy="3231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500" b="1">
                <a:latin typeface="Montserrat"/>
              </a:rPr>
              <a:t>Aerodynamic Design </a:t>
            </a:r>
            <a:r>
              <a:rPr lang="en-GB" sz="1500">
                <a:latin typeface="Montserrat"/>
              </a:rPr>
              <a:t>​</a:t>
            </a:r>
            <a:r>
              <a:rPr lang="en-US" sz="1500" b="1">
                <a:latin typeface="Montserrat"/>
              </a:rPr>
              <a:t>&amp; Assessment </a:t>
            </a:r>
            <a:endParaRPr lang="en-GB" sz="1500">
              <a:latin typeface="Montserrat"/>
            </a:endParaRPr>
          </a:p>
        </p:txBody>
      </p:sp>
      <p:sp>
        <p:nvSpPr>
          <p:cNvPr id="12" name="Title 1">
            <a:extLst>
              <a:ext uri="{FF2B5EF4-FFF2-40B4-BE49-F238E27FC236}">
                <a16:creationId xmlns:a16="http://schemas.microsoft.com/office/drawing/2014/main" id="{31078325-FC2E-C971-74D6-331EB3C94008}"/>
              </a:ext>
            </a:extLst>
          </p:cNvPr>
          <p:cNvSpPr txBox="1">
            <a:spLocks/>
          </p:cNvSpPr>
          <p:nvPr/>
        </p:nvSpPr>
        <p:spPr>
          <a:xfrm>
            <a:off x="1484311" y="362211"/>
            <a:ext cx="10018713" cy="1001038"/>
          </a:xfrm>
          <a:prstGeom prst="rect">
            <a:avLst/>
          </a:prstGeom>
          <a:solidFill>
            <a:srgbClr val="004C7B"/>
          </a:solidFill>
          <a:effectLst/>
        </p:spPr>
        <p:txBody>
          <a:bodyPr vert="horz" lIns="91440" tIns="45720" rIns="91440" bIns="45720" rtlCol="0" anchor="ctr">
            <a:normAutofit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000" kern="1200" cap="none">
                <a:ln w="3175" cmpd="sng">
                  <a:noFill/>
                </a:ln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US" b="1">
                <a:solidFill>
                  <a:schemeClr val="bg1"/>
                </a:solidFill>
                <a:latin typeface="Montserrat"/>
              </a:rPr>
              <a:t>Research</a:t>
            </a:r>
            <a:endParaRPr lang="en-US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C5CCAD49-8A12-CAF1-5437-E5A137D621AB}"/>
              </a:ext>
            </a:extLst>
          </p:cNvPr>
          <p:cNvSpPr txBox="1"/>
          <p:nvPr/>
        </p:nvSpPr>
        <p:spPr>
          <a:xfrm>
            <a:off x="3132" y="6576164"/>
            <a:ext cx="1204935" cy="276999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1200" b="1">
                <a:solidFill>
                  <a:srgbClr val="004C7B"/>
                </a:solidFill>
                <a:latin typeface="Montserrat"/>
              </a:rPr>
              <a:t>Aron Evans</a:t>
            </a:r>
            <a:endParaRPr lang="en-GB" sz="1200" b="1">
              <a:solidFill>
                <a:srgbClr val="004C7B"/>
              </a:solidFill>
              <a:latin typeface="Montserrat"/>
            </a:endParaRPr>
          </a:p>
        </p:txBody>
      </p:sp>
    </p:spTree>
    <p:extLst>
      <p:ext uri="{BB962C8B-B14F-4D97-AF65-F5344CB8AC3E}">
        <p14:creationId xmlns:p14="http://schemas.microsoft.com/office/powerpoint/2010/main" val="38873715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0D825E-B326-BC6E-52BF-B4A9C00CFA3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ctr">
            <a:noAutofit/>
          </a:bodyPr>
          <a:lstStyle/>
          <a:p>
            <a:pPr marL="0" indent="0">
              <a:buNone/>
            </a:pPr>
            <a:r>
              <a:rPr lang="en-US" sz="2000" b="1">
                <a:latin typeface="Montserrat"/>
              </a:rPr>
              <a:t>Generating Wing Profiles</a:t>
            </a:r>
          </a:p>
          <a:p>
            <a:r>
              <a:rPr lang="en-US" sz="1400" b="1">
                <a:latin typeface="Montserrat"/>
              </a:rPr>
              <a:t>Airfoil Tools </a:t>
            </a:r>
            <a:r>
              <a:rPr lang="en-US" sz="1400" b="1" i="1" kern="100">
                <a:effectLst/>
                <a:latin typeface="Montserrat"/>
                <a:ea typeface="Aptos" panose="020B0004020202020204" pitchFamily="34" charset="0"/>
                <a:cs typeface="Times New Roman"/>
              </a:rPr>
              <a:t>(Airfoil Tools, n.d.), (Airfoil Tools, n.d.)</a:t>
            </a:r>
          </a:p>
          <a:p>
            <a:r>
              <a:rPr lang="en-US" sz="1400" b="1" kern="100">
                <a:latin typeface="Montserrat"/>
                <a:ea typeface="Aptos" panose="020B0004020202020204" pitchFamily="34" charset="0"/>
                <a:cs typeface="Times New Roman"/>
              </a:rPr>
              <a:t>Model Generation in SolidWorks</a:t>
            </a:r>
            <a:endParaRPr lang="en-GB" sz="1400" b="1" kern="100">
              <a:effectLst/>
              <a:latin typeface="Montserrat"/>
              <a:ea typeface="Aptos" panose="020B0004020202020204" pitchFamily="34" charset="0"/>
              <a:cs typeface="Times New Roman"/>
            </a:endParaRPr>
          </a:p>
          <a:p>
            <a:pPr marL="0" indent="0">
              <a:buNone/>
            </a:pPr>
            <a:endParaRPr lang="en-US" sz="2000" b="1">
              <a:latin typeface="Montserrat" panose="00000500000000000000" pitchFamily="2" charset="0"/>
            </a:endParaRPr>
          </a:p>
          <a:p>
            <a:pPr marL="0" indent="0">
              <a:buNone/>
            </a:pPr>
            <a:r>
              <a:rPr lang="en-US" sz="2000" b="1">
                <a:latin typeface="Montserrat"/>
              </a:rPr>
              <a:t>Simulating Selected Wing Profiles</a:t>
            </a:r>
          </a:p>
          <a:p>
            <a:r>
              <a:rPr lang="en-US" sz="1400" b="1">
                <a:latin typeface="Montserrat"/>
              </a:rPr>
              <a:t>Geometry &amp; Mesh Creation</a:t>
            </a:r>
          </a:p>
          <a:p>
            <a:r>
              <a:rPr lang="en-US" sz="1400" b="1">
                <a:latin typeface="Montserrat"/>
              </a:rPr>
              <a:t>Fluent </a:t>
            </a:r>
          </a:p>
          <a:p>
            <a:r>
              <a:rPr lang="en-US" sz="1400" b="1">
                <a:latin typeface="Montserrat"/>
              </a:rPr>
              <a:t>Angles of Attack</a:t>
            </a:r>
          </a:p>
          <a:p>
            <a:pPr marL="0" indent="0">
              <a:buNone/>
            </a:pPr>
            <a:endParaRPr lang="en-US" sz="2000" b="1">
              <a:latin typeface="Montserrat" panose="00000500000000000000" pitchFamily="2" charset="0"/>
            </a:endParaRPr>
          </a:p>
          <a:p>
            <a:pPr marL="0" indent="0">
              <a:buNone/>
            </a:pPr>
            <a:r>
              <a:rPr lang="en-US" sz="2000" b="1">
                <a:latin typeface="Montserrat"/>
              </a:rPr>
              <a:t>Analyzing Simulation Results</a:t>
            </a:r>
          </a:p>
          <a:p>
            <a:r>
              <a:rPr lang="en-US" sz="1400" b="1">
                <a:latin typeface="Montserrat"/>
              </a:rPr>
              <a:t>Pressure Distribution</a:t>
            </a:r>
          </a:p>
          <a:p>
            <a:r>
              <a:rPr lang="en-US" sz="1400" b="1">
                <a:latin typeface="Montserrat"/>
              </a:rPr>
              <a:t>Streamlines</a:t>
            </a:r>
          </a:p>
          <a:p>
            <a:endParaRPr lang="en-US"/>
          </a:p>
          <a:p>
            <a:endParaRPr lang="en-GB"/>
          </a:p>
        </p:txBody>
      </p:sp>
      <p:pic>
        <p:nvPicPr>
          <p:cNvPr id="8" name="Picture 7" descr="A computer screen shot of a black object&#10;&#10;Description automatically generated">
            <a:extLst>
              <a:ext uri="{FF2B5EF4-FFF2-40B4-BE49-F238E27FC236}">
                <a16:creationId xmlns:a16="http://schemas.microsoft.com/office/drawing/2014/main" id="{B6B24CF9-CF58-2036-51A4-C175F2EA32A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69" t="2996" r="570"/>
          <a:stretch/>
        </p:blipFill>
        <p:spPr>
          <a:xfrm>
            <a:off x="6971168" y="4051480"/>
            <a:ext cx="3621387" cy="1858566"/>
          </a:xfrm>
          <a:prstGeom prst="rect">
            <a:avLst/>
          </a:prstGeom>
        </p:spPr>
      </p:pic>
      <p:pic>
        <p:nvPicPr>
          <p:cNvPr id="10" name="Picture 9" descr="A screenshot of a computer&#10;&#10;Description automatically generated">
            <a:extLst>
              <a:ext uri="{FF2B5EF4-FFF2-40B4-BE49-F238E27FC236}">
                <a16:creationId xmlns:a16="http://schemas.microsoft.com/office/drawing/2014/main" id="{5583B412-5275-331E-D127-5E90D704163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95" t="3112" r="569"/>
          <a:stretch/>
        </p:blipFill>
        <p:spPr>
          <a:xfrm>
            <a:off x="6971167" y="2008789"/>
            <a:ext cx="3621388" cy="1859528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80982ABE-87D1-F7E8-D522-4F186E21CA7B}"/>
              </a:ext>
            </a:extLst>
          </p:cNvPr>
          <p:cNvSpPr txBox="1"/>
          <p:nvPr/>
        </p:nvSpPr>
        <p:spPr>
          <a:xfrm>
            <a:off x="8670621" y="3606707"/>
            <a:ext cx="1921934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100" i="1">
                <a:latin typeface="Montserrat" panose="00000500000000000000" pitchFamily="2" charset="0"/>
              </a:rPr>
              <a:t>NACA 0012 Wing Profile</a:t>
            </a:r>
            <a:endParaRPr lang="en-GB" sz="1100" i="1">
              <a:latin typeface="Montserrat" panose="000005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B6A954B-0153-B58F-4280-C86EA3D8CB10}"/>
              </a:ext>
            </a:extLst>
          </p:cNvPr>
          <p:cNvSpPr txBox="1"/>
          <p:nvPr/>
        </p:nvSpPr>
        <p:spPr>
          <a:xfrm>
            <a:off x="8670621" y="5648436"/>
            <a:ext cx="1921934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100" i="1">
                <a:latin typeface="Montserrat" panose="00000500000000000000" pitchFamily="2" charset="0"/>
              </a:rPr>
              <a:t>NACA 0012 Wing Profile</a:t>
            </a:r>
            <a:endParaRPr lang="en-GB" sz="1100" i="1">
              <a:latin typeface="Montserrat" panose="00000500000000000000" pitchFamily="2" charset="0"/>
            </a:endParaRPr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D71F473E-74C6-D11C-E02C-D26B193BD5DC}"/>
              </a:ext>
            </a:extLst>
          </p:cNvPr>
          <p:cNvSpPr txBox="1">
            <a:spLocks/>
          </p:cNvSpPr>
          <p:nvPr/>
        </p:nvSpPr>
        <p:spPr>
          <a:xfrm>
            <a:off x="1484311" y="362211"/>
            <a:ext cx="10018713" cy="1001038"/>
          </a:xfrm>
          <a:prstGeom prst="rect">
            <a:avLst/>
          </a:prstGeom>
          <a:solidFill>
            <a:srgbClr val="004C7B"/>
          </a:solidFill>
          <a:effectLst/>
        </p:spPr>
        <p:txBody>
          <a:bodyPr vert="horz" lIns="91440" tIns="45720" rIns="91440" bIns="45720" rtlCol="0" anchor="ctr">
            <a:normAutofit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000" kern="1200" cap="none">
                <a:ln w="3175" cmpd="sng">
                  <a:noFill/>
                </a:ln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US" b="1">
                <a:solidFill>
                  <a:schemeClr val="bg1"/>
                </a:solidFill>
                <a:latin typeface="Montserrat" panose="00000500000000000000" pitchFamily="2" charset="0"/>
              </a:rPr>
              <a:t>Completed Tasks</a:t>
            </a:r>
            <a:endParaRPr lang="en-GB" b="1">
              <a:solidFill>
                <a:schemeClr val="bg1"/>
              </a:solidFill>
              <a:latin typeface="Montserrat" panose="00000500000000000000" pitchFamily="2" charset="0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65BF5C81-04FA-D080-C2EE-F53DFB7992A2}"/>
              </a:ext>
            </a:extLst>
          </p:cNvPr>
          <p:cNvSpPr txBox="1"/>
          <p:nvPr/>
        </p:nvSpPr>
        <p:spPr>
          <a:xfrm>
            <a:off x="3132" y="6576164"/>
            <a:ext cx="1204935" cy="276999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1200" b="1">
                <a:solidFill>
                  <a:srgbClr val="004C7B"/>
                </a:solidFill>
                <a:latin typeface="Montserrat"/>
              </a:rPr>
              <a:t>Aron Evans</a:t>
            </a:r>
            <a:endParaRPr lang="en-GB" sz="1200" b="1">
              <a:solidFill>
                <a:srgbClr val="004C7B"/>
              </a:solidFill>
              <a:latin typeface="Montserrat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45FAF7B8-19F7-4D17-819C-D714AA8132C2}"/>
              </a:ext>
            </a:extLst>
          </p:cNvPr>
          <p:cNvSpPr txBox="1"/>
          <p:nvPr/>
        </p:nvSpPr>
        <p:spPr>
          <a:xfrm>
            <a:off x="4576356" y="46078"/>
            <a:ext cx="3824514" cy="3231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500" b="1">
                <a:latin typeface="Montserrat"/>
              </a:rPr>
              <a:t>Aerodynamic Design </a:t>
            </a:r>
            <a:r>
              <a:rPr lang="en-GB" sz="1500">
                <a:latin typeface="Montserrat"/>
              </a:rPr>
              <a:t>​</a:t>
            </a:r>
            <a:r>
              <a:rPr lang="en-US" sz="1500" b="1">
                <a:latin typeface="Montserrat"/>
              </a:rPr>
              <a:t>&amp; Assessment </a:t>
            </a:r>
            <a:endParaRPr lang="en-GB" sz="1500">
              <a:latin typeface="Montserrat"/>
            </a:endParaRPr>
          </a:p>
        </p:txBody>
      </p:sp>
    </p:spTree>
    <p:extLst>
      <p:ext uri="{BB962C8B-B14F-4D97-AF65-F5344CB8AC3E}">
        <p14:creationId xmlns:p14="http://schemas.microsoft.com/office/powerpoint/2010/main" val="124308432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E099263-4A24-DAFF-28DC-C094D8D75DC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Group 18">
            <a:extLst>
              <a:ext uri="{FF2B5EF4-FFF2-40B4-BE49-F238E27FC236}">
                <a16:creationId xmlns:a16="http://schemas.microsoft.com/office/drawing/2014/main" id="{DDED7DED-3281-D51B-BF99-A67C8B4060B0}"/>
              </a:ext>
            </a:extLst>
          </p:cNvPr>
          <p:cNvGrpSpPr/>
          <p:nvPr/>
        </p:nvGrpSpPr>
        <p:grpSpPr>
          <a:xfrm>
            <a:off x="1127126" y="1568162"/>
            <a:ext cx="10373900" cy="4803546"/>
            <a:chOff x="967200" y="1935051"/>
            <a:chExt cx="10373900" cy="4803546"/>
          </a:xfrm>
        </p:grpSpPr>
        <p:pic>
          <p:nvPicPr>
            <p:cNvPr id="5" name="Picture 4">
              <a:extLst>
                <a:ext uri="{FF2B5EF4-FFF2-40B4-BE49-F238E27FC236}">
                  <a16:creationId xmlns:a16="http://schemas.microsoft.com/office/drawing/2014/main" id="{E172878A-173A-5C41-A5AE-2F40E806B13A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5156121" y="4499625"/>
              <a:ext cx="3008285" cy="2132973"/>
            </a:xfrm>
            <a:prstGeom prst="rect">
              <a:avLst/>
            </a:prstGeom>
          </p:spPr>
        </p:pic>
        <p:sp>
          <p:nvSpPr>
            <p:cNvPr id="16" name="TextBox 15">
              <a:extLst>
                <a:ext uri="{FF2B5EF4-FFF2-40B4-BE49-F238E27FC236}">
                  <a16:creationId xmlns:a16="http://schemas.microsoft.com/office/drawing/2014/main" id="{8AA62692-0D34-70D3-A3F0-B72C4ABFE121}"/>
                </a:ext>
              </a:extLst>
            </p:cNvPr>
            <p:cNvSpPr txBox="1"/>
            <p:nvPr/>
          </p:nvSpPr>
          <p:spPr>
            <a:xfrm rot="16200000">
              <a:off x="194823" y="2707428"/>
              <a:ext cx="2344973" cy="800219"/>
            </a:xfrm>
            <a:prstGeom prst="rect">
              <a:avLst/>
            </a:prstGeom>
            <a:noFill/>
          </p:spPr>
          <p:txBody>
            <a:bodyPr wrap="square" lIns="91440" tIns="45720" rIns="91440" bIns="45720" rtlCol="0" anchor="t">
              <a:spAutoFit/>
            </a:bodyPr>
            <a:lstStyle/>
            <a:p>
              <a:pPr algn="ctr"/>
              <a:r>
                <a:rPr lang="en-US" b="1">
                  <a:latin typeface="Montserrat"/>
                </a:rPr>
                <a:t>NACA 0012</a:t>
              </a:r>
            </a:p>
            <a:p>
              <a:pPr algn="ctr"/>
              <a:r>
                <a:rPr lang="en-US" sz="1400">
                  <a:latin typeface="Montserrat" panose="00000500000000000000" pitchFamily="2" charset="0"/>
                </a:rPr>
                <a:t>Cl: -3.4173171</a:t>
              </a:r>
            </a:p>
            <a:p>
              <a:pPr algn="ctr"/>
              <a:r>
                <a:rPr lang="en-US" sz="1400">
                  <a:latin typeface="Montserrat" panose="00000500000000000000" pitchFamily="2" charset="0"/>
                </a:rPr>
                <a:t>Cd: 0.34189515</a:t>
              </a:r>
              <a:endParaRPr lang="en-GB" sz="1400">
                <a:latin typeface="Montserrat" panose="00000500000000000000" pitchFamily="2" charset="0"/>
              </a:endParaRPr>
            </a:p>
          </p:txBody>
        </p:sp>
        <p:sp>
          <p:nvSpPr>
            <p:cNvPr id="20" name="TextBox 19">
              <a:extLst>
                <a:ext uri="{FF2B5EF4-FFF2-40B4-BE49-F238E27FC236}">
                  <a16:creationId xmlns:a16="http://schemas.microsoft.com/office/drawing/2014/main" id="{14BD97F0-CF59-9A2A-F22E-ECBFEEFC015C}"/>
                </a:ext>
              </a:extLst>
            </p:cNvPr>
            <p:cNvSpPr txBox="1"/>
            <p:nvPr/>
          </p:nvSpPr>
          <p:spPr>
            <a:xfrm rot="16200000">
              <a:off x="194823" y="5166001"/>
              <a:ext cx="2344973" cy="800219"/>
            </a:xfrm>
            <a:prstGeom prst="rect">
              <a:avLst/>
            </a:prstGeom>
            <a:noFill/>
          </p:spPr>
          <p:txBody>
            <a:bodyPr wrap="square" lIns="91440" tIns="45720" rIns="91440" bIns="45720" rtlCol="0" anchor="ctr">
              <a:spAutoFit/>
            </a:bodyPr>
            <a:lstStyle/>
            <a:p>
              <a:pPr algn="ctr"/>
              <a:r>
                <a:rPr lang="en-US" b="1">
                  <a:latin typeface="Montserrat"/>
                </a:rPr>
                <a:t>NACA 6610</a:t>
              </a:r>
            </a:p>
            <a:p>
              <a:pPr algn="ctr"/>
              <a:r>
                <a:rPr lang="en-US" sz="1400">
                  <a:latin typeface="Montserrat" panose="00000500000000000000" pitchFamily="2" charset="0"/>
                </a:rPr>
                <a:t>Cl: -5.2295291</a:t>
              </a:r>
            </a:p>
            <a:p>
              <a:pPr algn="ctr"/>
              <a:r>
                <a:rPr lang="en-US" sz="1400">
                  <a:latin typeface="Montserrat" panose="00000500000000000000" pitchFamily="2" charset="0"/>
                </a:rPr>
                <a:t>Cd: 0.55896491</a:t>
              </a:r>
              <a:endParaRPr lang="en-GB" sz="1400">
                <a:latin typeface="Montserrat" panose="00000500000000000000" pitchFamily="2" charset="0"/>
              </a:endParaRPr>
            </a:p>
          </p:txBody>
        </p:sp>
        <p:pic>
          <p:nvPicPr>
            <p:cNvPr id="6" name="Picture 5" descr="A yellow box with a blue background&#10;&#10;Description automatically generated">
              <a:extLst>
                <a:ext uri="{FF2B5EF4-FFF2-40B4-BE49-F238E27FC236}">
                  <a16:creationId xmlns:a16="http://schemas.microsoft.com/office/drawing/2014/main" id="{2C5E7B24-CA93-E61F-78C2-D30D071C3FA9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907071" y="2067373"/>
              <a:ext cx="3078516" cy="2105092"/>
            </a:xfrm>
            <a:prstGeom prst="rect">
              <a:avLst/>
            </a:prstGeom>
          </p:spPr>
        </p:pic>
        <p:pic>
          <p:nvPicPr>
            <p:cNvPr id="8" name="Picture 7" descr="A yellow object with a blue background&#10;&#10;Description automatically generated">
              <a:extLst>
                <a:ext uri="{FF2B5EF4-FFF2-40B4-BE49-F238E27FC236}">
                  <a16:creationId xmlns:a16="http://schemas.microsoft.com/office/drawing/2014/main" id="{217FA910-196C-C3DC-D157-88579A840034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907071" y="4499624"/>
              <a:ext cx="3078516" cy="2132974"/>
            </a:xfrm>
            <a:prstGeom prst="rect">
              <a:avLst/>
            </a:prstGeom>
          </p:spPr>
        </p:pic>
        <p:pic>
          <p:nvPicPr>
            <p:cNvPr id="14" name="Picture 13" descr="A graph of pressure distribution&#10;&#10;Description automatically generated">
              <a:extLst>
                <a:ext uri="{FF2B5EF4-FFF2-40B4-BE49-F238E27FC236}">
                  <a16:creationId xmlns:a16="http://schemas.microsoft.com/office/drawing/2014/main" id="{1F7578DA-092E-C204-8370-CA4A44F666C6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8262583" y="2042612"/>
              <a:ext cx="3078517" cy="2129852"/>
            </a:xfrm>
            <a:prstGeom prst="rect">
              <a:avLst/>
            </a:prstGeom>
          </p:spPr>
        </p:pic>
        <p:pic>
          <p:nvPicPr>
            <p:cNvPr id="17" name="Picture 16" descr="A graph of pressure distribution&#10;&#10;Description automatically generated">
              <a:extLst>
                <a:ext uri="{FF2B5EF4-FFF2-40B4-BE49-F238E27FC236}">
                  <a16:creationId xmlns:a16="http://schemas.microsoft.com/office/drawing/2014/main" id="{14A99624-9FF5-0888-57DA-E055A24CDBDF}"/>
                </a:ext>
              </a:extLst>
            </p:cNvPr>
            <p:cNvPicPr>
              <a:picLocks noChangeAspect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8262583" y="4499628"/>
              <a:ext cx="3078517" cy="2132972"/>
            </a:xfrm>
            <a:prstGeom prst="rect">
              <a:avLst/>
            </a:prstGeom>
          </p:spPr>
        </p:pic>
        <p:pic>
          <p:nvPicPr>
            <p:cNvPr id="9" name="Picture 8" descr="A green and blue background with a circular object&#10;&#10;Description automatically generated">
              <a:extLst>
                <a:ext uri="{FF2B5EF4-FFF2-40B4-BE49-F238E27FC236}">
                  <a16:creationId xmlns:a16="http://schemas.microsoft.com/office/drawing/2014/main" id="{95E25337-63B0-C802-6384-D846880E723C}"/>
                </a:ext>
              </a:extLst>
            </p:cNvPr>
            <p:cNvPicPr>
              <a:picLocks noChangeAspect="1"/>
            </p:cNvPicPr>
            <p:nvPr/>
          </p:nvPicPr>
          <p:blipFill>
            <a:blip r:embed="rId8"/>
            <a:stretch>
              <a:fillRect/>
            </a:stretch>
          </p:blipFill>
          <p:spPr>
            <a:xfrm>
              <a:off x="5175783" y="2067372"/>
              <a:ext cx="2968962" cy="2105092"/>
            </a:xfrm>
            <a:prstGeom prst="rect">
              <a:avLst/>
            </a:prstGeom>
          </p:spPr>
        </p:pic>
      </p:grpSp>
      <p:sp>
        <p:nvSpPr>
          <p:cNvPr id="7" name="Title 1">
            <a:extLst>
              <a:ext uri="{FF2B5EF4-FFF2-40B4-BE49-F238E27FC236}">
                <a16:creationId xmlns:a16="http://schemas.microsoft.com/office/drawing/2014/main" id="{C3262E38-6AEC-C6CB-CAD3-EEBAC2CED474}"/>
              </a:ext>
            </a:extLst>
          </p:cNvPr>
          <p:cNvSpPr txBox="1">
            <a:spLocks/>
          </p:cNvSpPr>
          <p:nvPr/>
        </p:nvSpPr>
        <p:spPr>
          <a:xfrm>
            <a:off x="1484311" y="362211"/>
            <a:ext cx="10018713" cy="1001038"/>
          </a:xfrm>
          <a:prstGeom prst="rect">
            <a:avLst/>
          </a:prstGeom>
          <a:solidFill>
            <a:srgbClr val="004C7B"/>
          </a:solidFill>
          <a:effectLst/>
        </p:spPr>
        <p:txBody>
          <a:bodyPr vert="horz" lIns="91440" tIns="45720" rIns="91440" bIns="45720" rtlCol="0" anchor="ctr">
            <a:normAutofit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000" kern="1200" cap="none">
                <a:ln w="3175" cmpd="sng">
                  <a:noFill/>
                </a:ln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US" b="1">
                <a:solidFill>
                  <a:schemeClr val="bg1"/>
                </a:solidFill>
                <a:latin typeface="Montserrat"/>
              </a:rPr>
              <a:t>Results</a:t>
            </a:r>
            <a:endParaRPr lang="en-US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7D91BD48-FE93-75F3-EC03-23DFCEC13167}"/>
              </a:ext>
            </a:extLst>
          </p:cNvPr>
          <p:cNvSpPr txBox="1"/>
          <p:nvPr/>
        </p:nvSpPr>
        <p:spPr>
          <a:xfrm>
            <a:off x="3132" y="6576164"/>
            <a:ext cx="1204935" cy="276999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1200" b="1">
                <a:solidFill>
                  <a:srgbClr val="004C7B"/>
                </a:solidFill>
                <a:latin typeface="Montserrat"/>
              </a:rPr>
              <a:t>Aron Evans</a:t>
            </a:r>
            <a:endParaRPr lang="en-GB" sz="1200" b="1">
              <a:solidFill>
                <a:srgbClr val="004C7B"/>
              </a:solidFill>
              <a:latin typeface="Montserrat"/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A4BCDB6B-C8BE-CBBF-2B73-882224F167A3}"/>
              </a:ext>
            </a:extLst>
          </p:cNvPr>
          <p:cNvSpPr txBox="1"/>
          <p:nvPr/>
        </p:nvSpPr>
        <p:spPr>
          <a:xfrm>
            <a:off x="4576356" y="46078"/>
            <a:ext cx="3824514" cy="3231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500" b="1">
                <a:latin typeface="Montserrat"/>
              </a:rPr>
              <a:t>Aerodynamic Design </a:t>
            </a:r>
            <a:r>
              <a:rPr lang="en-GB" sz="1500">
                <a:latin typeface="Montserrat"/>
              </a:rPr>
              <a:t>​</a:t>
            </a:r>
            <a:r>
              <a:rPr lang="en-US" sz="1500" b="1">
                <a:latin typeface="Montserrat"/>
              </a:rPr>
              <a:t>&amp; Assessment </a:t>
            </a:r>
            <a:endParaRPr lang="en-GB" sz="1500">
              <a:latin typeface="Montserrat"/>
            </a:endParaRPr>
          </a:p>
        </p:txBody>
      </p:sp>
    </p:spTree>
    <p:extLst>
      <p:ext uri="{BB962C8B-B14F-4D97-AF65-F5344CB8AC3E}">
        <p14:creationId xmlns:p14="http://schemas.microsoft.com/office/powerpoint/2010/main" val="50928018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BA90A28-4E60-E90D-5CF5-E077B4A12C8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F56D0F-37D1-861D-D27F-FDB406C923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ctr">
            <a:noAutofit/>
          </a:bodyPr>
          <a:lstStyle/>
          <a:p>
            <a:pPr marL="0" indent="0">
              <a:buNone/>
            </a:pPr>
            <a:r>
              <a:rPr lang="en-US" sz="1600" b="1">
                <a:latin typeface="Montserrat"/>
              </a:rPr>
              <a:t>Validating Simulated Results</a:t>
            </a:r>
          </a:p>
          <a:p>
            <a:r>
              <a:rPr lang="en-US" sz="1200" b="1">
                <a:latin typeface="Montserrat"/>
              </a:rPr>
              <a:t>Compare Results with Reliable Papers</a:t>
            </a:r>
          </a:p>
          <a:p>
            <a:r>
              <a:rPr lang="en-US" sz="1200" b="1">
                <a:latin typeface="Montserrat"/>
              </a:rPr>
              <a:t>Research Conventional CFD Setup</a:t>
            </a:r>
          </a:p>
          <a:p>
            <a:pPr marL="0" indent="0">
              <a:buNone/>
            </a:pPr>
            <a:endParaRPr lang="en-US" sz="1200" b="1">
              <a:latin typeface="Montserrat" panose="00000500000000000000" pitchFamily="2" charset="0"/>
            </a:endParaRPr>
          </a:p>
          <a:p>
            <a:pPr marL="0" indent="0">
              <a:buNone/>
            </a:pPr>
            <a:r>
              <a:rPr lang="en-US" sz="1600" b="1">
                <a:latin typeface="Montserrat"/>
              </a:rPr>
              <a:t>Endplate Simulations</a:t>
            </a:r>
          </a:p>
          <a:p>
            <a:r>
              <a:rPr lang="en-US" sz="1200" b="1">
                <a:latin typeface="Montserrat"/>
              </a:rPr>
              <a:t>Dimensions </a:t>
            </a:r>
          </a:p>
          <a:p>
            <a:r>
              <a:rPr lang="en-US" sz="1200" b="1">
                <a:latin typeface="Montserrat"/>
              </a:rPr>
              <a:t>Positions </a:t>
            </a:r>
          </a:p>
          <a:p>
            <a:r>
              <a:rPr lang="en-US" sz="1200" b="1">
                <a:latin typeface="Montserrat"/>
              </a:rPr>
              <a:t>Shape &amp; Size </a:t>
            </a:r>
          </a:p>
          <a:p>
            <a:pPr marL="0" indent="0">
              <a:buNone/>
            </a:pPr>
            <a:endParaRPr lang="en-US" sz="1200" b="1">
              <a:latin typeface="Montserrat" panose="00000500000000000000" pitchFamily="2" charset="0"/>
            </a:endParaRPr>
          </a:p>
          <a:p>
            <a:pPr marL="0" indent="0">
              <a:buNone/>
            </a:pPr>
            <a:r>
              <a:rPr lang="en-US" sz="1600" b="1">
                <a:latin typeface="Montserrat"/>
              </a:rPr>
              <a:t>Wing Position</a:t>
            </a:r>
          </a:p>
          <a:p>
            <a:r>
              <a:rPr lang="en-US" sz="1200" b="1">
                <a:latin typeface="Montserrat"/>
              </a:rPr>
              <a:t>Full Morgan Model Simulation</a:t>
            </a:r>
          </a:p>
          <a:p>
            <a:pPr marL="0" indent="0">
              <a:buNone/>
            </a:pPr>
            <a:endParaRPr lang="en-US" sz="1200" b="1">
              <a:latin typeface="Montserrat" panose="00000500000000000000" pitchFamily="2" charset="0"/>
            </a:endParaRPr>
          </a:p>
          <a:p>
            <a:pPr marL="0" indent="0">
              <a:buNone/>
            </a:pPr>
            <a:r>
              <a:rPr lang="en-US" sz="1600" b="1">
                <a:latin typeface="Montserrat"/>
              </a:rPr>
              <a:t>Wing Mount Simulations</a:t>
            </a:r>
          </a:p>
          <a:p>
            <a:r>
              <a:rPr lang="en-US" sz="1200" b="1">
                <a:latin typeface="Montserrat"/>
              </a:rPr>
              <a:t>Swan neck?</a:t>
            </a:r>
          </a:p>
          <a:p>
            <a:r>
              <a:rPr lang="en-US" sz="1200" b="1">
                <a:latin typeface="Montserrat"/>
              </a:rPr>
              <a:t>Front or rear mounted?</a:t>
            </a:r>
          </a:p>
          <a:p>
            <a:endParaRPr lang="en-US"/>
          </a:p>
          <a:p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8D5CAD2-6559-CDA9-C5CB-A19A27B5D1DF}"/>
              </a:ext>
            </a:extLst>
          </p:cNvPr>
          <p:cNvSpPr txBox="1"/>
          <p:nvPr/>
        </p:nvSpPr>
        <p:spPr>
          <a:xfrm>
            <a:off x="9211169" y="4963134"/>
            <a:ext cx="209915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>
                <a:latin typeface="Montserrat" panose="00000500000000000000" pitchFamily="2" charset="0"/>
              </a:rPr>
              <a:t>NACA 6610 Vortices @ 10 Degrees </a:t>
            </a:r>
            <a:r>
              <a:rPr lang="en-US" err="1">
                <a:latin typeface="Montserrat" panose="00000500000000000000" pitchFamily="2" charset="0"/>
              </a:rPr>
              <a:t>AoA</a:t>
            </a:r>
            <a:endParaRPr lang="en-GB">
              <a:latin typeface="Montserrat" panose="00000500000000000000" pitchFamily="2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66BE686-2F88-4068-E111-882ED7983774}"/>
              </a:ext>
            </a:extLst>
          </p:cNvPr>
          <p:cNvSpPr txBox="1"/>
          <p:nvPr/>
        </p:nvSpPr>
        <p:spPr>
          <a:xfrm>
            <a:off x="9211169" y="2484971"/>
            <a:ext cx="209915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>
                <a:latin typeface="Montserrat" panose="00000500000000000000" pitchFamily="2" charset="0"/>
              </a:rPr>
              <a:t>NACA 0012 Vortices @ 10 Degrees </a:t>
            </a:r>
            <a:r>
              <a:rPr lang="en-US" err="1">
                <a:latin typeface="Montserrat" panose="00000500000000000000" pitchFamily="2" charset="0"/>
              </a:rPr>
              <a:t>AoA</a:t>
            </a:r>
            <a:endParaRPr lang="en-GB">
              <a:latin typeface="Montserrat" panose="00000500000000000000" pitchFamily="2" charset="0"/>
            </a:endParaRPr>
          </a:p>
        </p:txBody>
      </p:sp>
      <p:pic>
        <p:nvPicPr>
          <p:cNvPr id="6" name="Picture 5" descr="A diagram of a sound wave&#10;&#10;Description automatically generated">
            <a:extLst>
              <a:ext uri="{FF2B5EF4-FFF2-40B4-BE49-F238E27FC236}">
                <a16:creationId xmlns:a16="http://schemas.microsoft.com/office/drawing/2014/main" id="{A55132C1-711F-B081-ADCA-0D98ABAA7ED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4290" y="1911017"/>
            <a:ext cx="3073400" cy="2132973"/>
          </a:xfrm>
          <a:prstGeom prst="rect">
            <a:avLst/>
          </a:prstGeom>
        </p:spPr>
      </p:pic>
      <p:pic>
        <p:nvPicPr>
          <p:cNvPr id="14" name="Picture 13" descr="A computer generated image of a sound wave&#10;&#10;Description automatically generated">
            <a:extLst>
              <a:ext uri="{FF2B5EF4-FFF2-40B4-BE49-F238E27FC236}">
                <a16:creationId xmlns:a16="http://schemas.microsoft.com/office/drawing/2014/main" id="{420EF4EB-D302-8809-3B5D-C150D2AB946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4290" y="4358312"/>
            <a:ext cx="3073400" cy="2132973"/>
          </a:xfrm>
          <a:prstGeom prst="rect">
            <a:avLst/>
          </a:prstGeom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id="{A0EF7494-B7D8-C0F9-CF98-0F52F032C1BF}"/>
              </a:ext>
            </a:extLst>
          </p:cNvPr>
          <p:cNvSpPr txBox="1">
            <a:spLocks/>
          </p:cNvSpPr>
          <p:nvPr/>
        </p:nvSpPr>
        <p:spPr>
          <a:xfrm>
            <a:off x="1484311" y="362211"/>
            <a:ext cx="10018713" cy="1001038"/>
          </a:xfrm>
          <a:prstGeom prst="rect">
            <a:avLst/>
          </a:prstGeom>
          <a:solidFill>
            <a:srgbClr val="004C7B"/>
          </a:solidFill>
          <a:effectLst/>
        </p:spPr>
        <p:txBody>
          <a:bodyPr vert="horz" lIns="91440" tIns="45720" rIns="91440" bIns="45720" rtlCol="0" anchor="ctr">
            <a:normAutofit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000" kern="1200" cap="none">
                <a:ln w="3175" cmpd="sng">
                  <a:noFill/>
                </a:ln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US" b="1">
                <a:solidFill>
                  <a:schemeClr val="bg1"/>
                </a:solidFill>
                <a:latin typeface="Montserrat"/>
              </a:rPr>
              <a:t>Upcoming Tasks</a:t>
            </a:r>
            <a:endParaRPr lang="en-GB" b="1">
              <a:solidFill>
                <a:schemeClr val="bg1"/>
              </a:solidFill>
              <a:latin typeface="Montserrat" panose="00000500000000000000" pitchFamily="2" charset="0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1B3CCFC9-E66B-10A6-79B8-75AE4F2084D9}"/>
              </a:ext>
            </a:extLst>
          </p:cNvPr>
          <p:cNvSpPr txBox="1"/>
          <p:nvPr/>
        </p:nvSpPr>
        <p:spPr>
          <a:xfrm>
            <a:off x="3132" y="6576164"/>
            <a:ext cx="1204935" cy="276999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1200" b="1">
                <a:solidFill>
                  <a:srgbClr val="004C7B"/>
                </a:solidFill>
                <a:latin typeface="Montserrat"/>
              </a:rPr>
              <a:t>Aron Evans</a:t>
            </a:r>
            <a:endParaRPr lang="en-GB" sz="1200" b="1">
              <a:solidFill>
                <a:srgbClr val="004C7B"/>
              </a:solidFill>
              <a:latin typeface="Montserrat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EFD7B653-737B-3D53-BFCE-9ED453BAA5D2}"/>
              </a:ext>
            </a:extLst>
          </p:cNvPr>
          <p:cNvSpPr txBox="1"/>
          <p:nvPr/>
        </p:nvSpPr>
        <p:spPr>
          <a:xfrm>
            <a:off x="4576356" y="46078"/>
            <a:ext cx="3824514" cy="3231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500" b="1">
                <a:latin typeface="Montserrat"/>
              </a:rPr>
              <a:t>Aerodynamic Design </a:t>
            </a:r>
            <a:r>
              <a:rPr lang="en-GB" sz="1500">
                <a:latin typeface="Montserrat"/>
              </a:rPr>
              <a:t>​</a:t>
            </a:r>
            <a:r>
              <a:rPr lang="en-US" sz="1500" b="1">
                <a:latin typeface="Montserrat"/>
              </a:rPr>
              <a:t>&amp; Assessment </a:t>
            </a:r>
            <a:endParaRPr lang="en-GB" sz="1500">
              <a:latin typeface="Montserrat"/>
            </a:endParaRPr>
          </a:p>
        </p:txBody>
      </p:sp>
    </p:spTree>
    <p:extLst>
      <p:ext uri="{BB962C8B-B14F-4D97-AF65-F5344CB8AC3E}">
        <p14:creationId xmlns:p14="http://schemas.microsoft.com/office/powerpoint/2010/main" val="36276618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4101D3D3-BA97-2AB9-772F-A7B18A06ABBA}"/>
              </a:ext>
            </a:extLst>
          </p:cNvPr>
          <p:cNvSpPr txBox="1"/>
          <p:nvPr/>
        </p:nvSpPr>
        <p:spPr>
          <a:xfrm>
            <a:off x="465389" y="1362563"/>
            <a:ext cx="4260216" cy="4801314"/>
          </a:xfrm>
          <a:prstGeom prst="rect">
            <a:avLst/>
          </a:prstGeom>
          <a:solidFill>
            <a:schemeClr val="bg1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latin typeface="Franklin Gothic Medium"/>
              </a:rPr>
              <a:t>Using Various sources / software, alongside provided models, an investigation into the aerodynamic characteristics of the Morgan will be carried out multiple wing profiles.</a:t>
            </a:r>
            <a:endParaRPr lang="en-US"/>
          </a:p>
          <a:p>
            <a:endParaRPr lang="en-GB">
              <a:latin typeface="Franklin Gothic Medium"/>
            </a:endParaRPr>
          </a:p>
          <a:p>
            <a:r>
              <a:rPr lang="en-GB">
                <a:latin typeface="Franklin Gothic Medium"/>
              </a:rPr>
              <a:t>This approach enables the simulation of each wing under different driving scenarios, documenting results for comparison. </a:t>
            </a:r>
            <a:endParaRPr lang="en-GB"/>
          </a:p>
          <a:p>
            <a:endParaRPr lang="en-GB">
              <a:latin typeface="Franklin Gothic Medium"/>
            </a:endParaRPr>
          </a:p>
          <a:p>
            <a:r>
              <a:rPr lang="en-GB">
                <a:latin typeface="Franklin Gothic Medium"/>
              </a:rPr>
              <a:t>Utilising a CFD Analysis of the Morgan Model, the data can be used to pinpoint the aerodynamic capabilities / limitations to find the optimal placement for the desired wing </a:t>
            </a:r>
            <a:endParaRPr lang="en-GB"/>
          </a:p>
          <a:p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6315AEC-08D1-8228-76E1-CEE6F1497A04}"/>
              </a:ext>
            </a:extLst>
          </p:cNvPr>
          <p:cNvSpPr txBox="1"/>
          <p:nvPr/>
        </p:nvSpPr>
        <p:spPr>
          <a:xfrm>
            <a:off x="-2619" y="1232"/>
            <a:ext cx="1741714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Nick Davey</a:t>
            </a:r>
          </a:p>
        </p:txBody>
      </p:sp>
      <p:pic>
        <p:nvPicPr>
          <p:cNvPr id="6" name="Picture 5" descr="A black object with a shadow&#10;&#10;Description automatically generated">
            <a:extLst>
              <a:ext uri="{FF2B5EF4-FFF2-40B4-BE49-F238E27FC236}">
                <a16:creationId xmlns:a16="http://schemas.microsoft.com/office/drawing/2014/main" id="{258CE30A-AF7F-B06C-F148-63C9F5E4341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22436" y="1870134"/>
            <a:ext cx="7063776" cy="2330212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4D7508EB-F7F6-AB9A-CA4F-E76A03D2E6A8}"/>
              </a:ext>
            </a:extLst>
          </p:cNvPr>
          <p:cNvSpPr txBox="1"/>
          <p:nvPr/>
        </p:nvSpPr>
        <p:spPr>
          <a:xfrm>
            <a:off x="1333500" y="371475"/>
            <a:ext cx="2524125" cy="646331"/>
          </a:xfrm>
          <a:prstGeom prst="rect">
            <a:avLst/>
          </a:prstGeom>
          <a:solidFill>
            <a:schemeClr val="bg1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3600">
                <a:latin typeface="Franklin Gothic Demi Cond"/>
              </a:rPr>
              <a:t>CAD MODELS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0D06A6AA-C54E-F688-A48E-535E9F268819}"/>
              </a:ext>
            </a:extLst>
          </p:cNvPr>
          <p:cNvSpPr txBox="1"/>
          <p:nvPr/>
        </p:nvSpPr>
        <p:spPr>
          <a:xfrm>
            <a:off x="7419974" y="2105024"/>
            <a:ext cx="1876425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latin typeface="Franklin Gothic Demi Cond"/>
              </a:rPr>
              <a:t>NACA 0012 :</a:t>
            </a:r>
          </a:p>
        </p:txBody>
      </p:sp>
      <p:pic>
        <p:nvPicPr>
          <p:cNvPr id="11" name="Picture 10" descr="A blue and black object&#10;&#10;Description automatically generated">
            <a:extLst>
              <a:ext uri="{FF2B5EF4-FFF2-40B4-BE49-F238E27FC236}">
                <a16:creationId xmlns:a16="http://schemas.microsoft.com/office/drawing/2014/main" id="{7150C7E9-9749-E628-9FCD-7D5B03B3481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95875" y="4205288"/>
            <a:ext cx="6515100" cy="2514600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AF94B231-F883-19FB-1008-C4377F9AF193}"/>
              </a:ext>
            </a:extLst>
          </p:cNvPr>
          <p:cNvSpPr txBox="1"/>
          <p:nvPr/>
        </p:nvSpPr>
        <p:spPr>
          <a:xfrm>
            <a:off x="7572374" y="4419599"/>
            <a:ext cx="1571625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solidFill>
                  <a:schemeClr val="bg1"/>
                </a:solidFill>
                <a:latin typeface="Franklin Gothic Demi Cond"/>
              </a:rPr>
              <a:t>NACA 4415:</a:t>
            </a:r>
          </a:p>
        </p:txBody>
      </p:sp>
      <p:pic>
        <p:nvPicPr>
          <p:cNvPr id="13" name="Picture 12" descr="A grey car with a black background&#10;&#10;Description automatically generated">
            <a:extLst>
              <a:ext uri="{FF2B5EF4-FFF2-40B4-BE49-F238E27FC236}">
                <a16:creationId xmlns:a16="http://schemas.microsoft.com/office/drawing/2014/main" id="{4656FF56-0053-F61F-5997-21CCCA45A60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43575" y="-100012"/>
            <a:ext cx="5314950" cy="1981200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1DBA37A6-F850-E742-63CA-FF222374D8D3}"/>
              </a:ext>
            </a:extLst>
          </p:cNvPr>
          <p:cNvSpPr txBox="1"/>
          <p:nvPr/>
        </p:nvSpPr>
        <p:spPr>
          <a:xfrm>
            <a:off x="6699250" y="-3175"/>
            <a:ext cx="3394075" cy="37885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solidFill>
                  <a:schemeClr val="bg1"/>
                </a:solidFill>
                <a:latin typeface="Franklin Gothic Demi Cond"/>
              </a:rPr>
              <a:t>Morgan Plus Four Model (</a:t>
            </a:r>
            <a:r>
              <a:rPr lang="en-GB" err="1">
                <a:solidFill>
                  <a:schemeClr val="bg1"/>
                </a:solidFill>
                <a:latin typeface="Franklin Gothic Demi Cond"/>
              </a:rPr>
              <a:t>GrabCAD</a:t>
            </a:r>
            <a:r>
              <a:rPr lang="en-GB">
                <a:solidFill>
                  <a:schemeClr val="bg1"/>
                </a:solidFill>
                <a:latin typeface="Franklin Gothic Demi Cond"/>
              </a:rPr>
              <a:t>):</a:t>
            </a:r>
          </a:p>
        </p:txBody>
      </p:sp>
    </p:spTree>
    <p:extLst>
      <p:ext uri="{BB962C8B-B14F-4D97-AF65-F5344CB8AC3E}">
        <p14:creationId xmlns:p14="http://schemas.microsoft.com/office/powerpoint/2010/main" val="58354770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C9C210-7C17-AB15-E513-8365CAC9EE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1745" y="-4313"/>
            <a:ext cx="10018713" cy="1465052"/>
          </a:xfrm>
        </p:spPr>
        <p:txBody>
          <a:bodyPr/>
          <a:lstStyle/>
          <a:p>
            <a:r>
              <a:rPr lang="en-GB" sz="6600" cap="all">
                <a:latin typeface="Franklin Gothic Demi Cond"/>
              </a:rPr>
              <a:t>Wing profiles / Mounting</a:t>
            </a:r>
            <a:endParaRPr lang="en-US"/>
          </a:p>
        </p:txBody>
      </p:sp>
      <p:pic>
        <p:nvPicPr>
          <p:cNvPr id="3" name="Picture 2" descr="A black and white background with white text&#10;&#10;Description automatically generated">
            <a:extLst>
              <a:ext uri="{FF2B5EF4-FFF2-40B4-BE49-F238E27FC236}">
                <a16:creationId xmlns:a16="http://schemas.microsoft.com/office/drawing/2014/main" id="{E7D36FB9-4306-E3E3-CF3D-AE4F58E1B82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60255" r="46580" b="-340"/>
          <a:stretch/>
        </p:blipFill>
        <p:spPr>
          <a:xfrm>
            <a:off x="115019" y="1719801"/>
            <a:ext cx="5664691" cy="1479073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B9DD7D80-F2D1-EC9F-7FA1-468C252EFF5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5918" y="3422800"/>
            <a:ext cx="5662883" cy="1464515"/>
          </a:xfrm>
          <a:prstGeom prst="rect">
            <a:avLst/>
          </a:prstGeom>
        </p:spPr>
      </p:pic>
      <p:pic>
        <p:nvPicPr>
          <p:cNvPr id="5" name="Picture 4" descr="A graph of a line&#10;&#10;Description automatically generated">
            <a:extLst>
              <a:ext uri="{FF2B5EF4-FFF2-40B4-BE49-F238E27FC236}">
                <a16:creationId xmlns:a16="http://schemas.microsoft.com/office/drawing/2014/main" id="{C18E2369-F7D6-DE21-E507-F7CC6C20BCC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1245" y="5238841"/>
            <a:ext cx="5672228" cy="1455529"/>
          </a:xfrm>
          <a:prstGeom prst="rect">
            <a:avLst/>
          </a:prstGeom>
        </p:spPr>
      </p:pic>
      <p:pic>
        <p:nvPicPr>
          <p:cNvPr id="6" name="Picture 5" descr="The back of a red sports car&#10;&#10;Description automatically generated">
            <a:extLst>
              <a:ext uri="{FF2B5EF4-FFF2-40B4-BE49-F238E27FC236}">
                <a16:creationId xmlns:a16="http://schemas.microsoft.com/office/drawing/2014/main" id="{D6A5EAA5-80DD-5661-13F0-29EA6F30F15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1596" y="4684862"/>
            <a:ext cx="3056807" cy="2031521"/>
          </a:xfrm>
          <a:prstGeom prst="rect">
            <a:avLst/>
          </a:prstGeom>
        </p:spPr>
      </p:pic>
      <p:pic>
        <p:nvPicPr>
          <p:cNvPr id="7" name="Picture 6" descr="A close up of a car spoiler&#10;&#10;Description automatically generated">
            <a:extLst>
              <a:ext uri="{FF2B5EF4-FFF2-40B4-BE49-F238E27FC236}">
                <a16:creationId xmlns:a16="http://schemas.microsoft.com/office/drawing/2014/main" id="{6303CBD6-A976-5BDD-81D2-8A5D17D4C7EB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144539" y="4684862"/>
            <a:ext cx="3046923" cy="2031522"/>
          </a:xfrm>
          <a:prstGeom prst="rect">
            <a:avLst/>
          </a:prstGeom>
        </p:spPr>
      </p:pic>
      <p:pic>
        <p:nvPicPr>
          <p:cNvPr id="8" name="Picture 7" descr="A close up of a car&#10;&#10;Description automatically generated">
            <a:extLst>
              <a:ext uri="{FF2B5EF4-FFF2-40B4-BE49-F238E27FC236}">
                <a16:creationId xmlns:a16="http://schemas.microsoft.com/office/drawing/2014/main" id="{3035A119-4F92-F207-F113-B8FBE3A185D1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t="55288" r="12891" b="240"/>
          <a:stretch/>
        </p:blipFill>
        <p:spPr>
          <a:xfrm>
            <a:off x="6849014" y="2268838"/>
            <a:ext cx="4575135" cy="1822018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074C4D1C-ACA8-2EA0-2BFF-29281239F213}"/>
              </a:ext>
            </a:extLst>
          </p:cNvPr>
          <p:cNvSpPr txBox="1"/>
          <p:nvPr/>
        </p:nvSpPr>
        <p:spPr>
          <a:xfrm>
            <a:off x="10871978" y="112622"/>
            <a:ext cx="1314031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Nick Davey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79CA40D1-96F3-1394-FC21-DC1721588AE1}"/>
              </a:ext>
            </a:extLst>
          </p:cNvPr>
          <p:cNvSpPr txBox="1"/>
          <p:nvPr/>
        </p:nvSpPr>
        <p:spPr>
          <a:xfrm>
            <a:off x="103338" y="1301750"/>
            <a:ext cx="5667673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>
                <a:latin typeface="Franklin Gothic Demi Cond"/>
              </a:rPr>
              <a:t>Wing Profiles: </a:t>
            </a:r>
            <a:endParaRPr lang="en-US">
              <a:latin typeface="Franklin Gothic Demi Cond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96E10DC5-C4BD-9966-D77A-162EBDC5686B}"/>
              </a:ext>
            </a:extLst>
          </p:cNvPr>
          <p:cNvSpPr txBox="1"/>
          <p:nvPr/>
        </p:nvSpPr>
        <p:spPr>
          <a:xfrm>
            <a:off x="6097497" y="1306242"/>
            <a:ext cx="6080125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>
                <a:latin typeface="Franklin Gothic Demi Cond"/>
              </a:rPr>
              <a:t>Mounting Points:</a:t>
            </a:r>
            <a:endParaRPr lang="en-US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000D9BEC-D6CF-8046-8E14-73CB78AB2411}"/>
              </a:ext>
            </a:extLst>
          </p:cNvPr>
          <p:cNvSpPr txBox="1"/>
          <p:nvPr/>
        </p:nvSpPr>
        <p:spPr>
          <a:xfrm>
            <a:off x="253999" y="1825624"/>
            <a:ext cx="1252927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latin typeface="Franklin Gothic Demi Cond"/>
              </a:rPr>
              <a:t>NACA 0012: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E757B1D1-F971-1D61-66F8-50C725FE5C81}"/>
              </a:ext>
            </a:extLst>
          </p:cNvPr>
          <p:cNvSpPr txBox="1"/>
          <p:nvPr/>
        </p:nvSpPr>
        <p:spPr>
          <a:xfrm>
            <a:off x="107230" y="3422110"/>
            <a:ext cx="1444625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latin typeface="Franklin Gothic Demi Cond"/>
              </a:rPr>
              <a:t>NACA 6412: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952CA783-CBB2-C93C-938C-C3F898409465}"/>
              </a:ext>
            </a:extLst>
          </p:cNvPr>
          <p:cNvSpPr txBox="1"/>
          <p:nvPr/>
        </p:nvSpPr>
        <p:spPr>
          <a:xfrm>
            <a:off x="92853" y="5162969"/>
            <a:ext cx="1984375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latin typeface="Franklin Gothic Demi Cond"/>
              </a:rPr>
              <a:t>NACA SC(2)-0714: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36FE6A72-6D5B-5049-CA5C-967E524D0DEB}"/>
              </a:ext>
            </a:extLst>
          </p:cNvPr>
          <p:cNvSpPr txBox="1"/>
          <p:nvPr/>
        </p:nvSpPr>
        <p:spPr>
          <a:xfrm>
            <a:off x="7000875" y="1892720"/>
            <a:ext cx="4424632" cy="37440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latin typeface="Franklin Gothic Demi Cond"/>
              </a:rPr>
              <a:t>Swan-Neck Mounted: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90848FCD-2EAF-112F-1DC4-C82E33CA9A23}"/>
              </a:ext>
            </a:extLst>
          </p:cNvPr>
          <p:cNvSpPr txBox="1"/>
          <p:nvPr/>
        </p:nvSpPr>
        <p:spPr>
          <a:xfrm>
            <a:off x="6087613" y="4305419"/>
            <a:ext cx="263525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latin typeface="Franklin Gothic Demi Cond"/>
              </a:rPr>
              <a:t>Chassis Mounted: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3E213C1F-41A7-04D7-9965-DCF6347DD8FF}"/>
              </a:ext>
            </a:extLst>
          </p:cNvPr>
          <p:cNvSpPr txBox="1"/>
          <p:nvPr/>
        </p:nvSpPr>
        <p:spPr>
          <a:xfrm>
            <a:off x="9134115" y="4312008"/>
            <a:ext cx="2651125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latin typeface="Franklin Gothic Demi Cond"/>
              </a:rPr>
              <a:t>Pedestal / Deck Mounted:</a:t>
            </a:r>
          </a:p>
        </p:txBody>
      </p:sp>
    </p:spTree>
    <p:extLst>
      <p:ext uri="{BB962C8B-B14F-4D97-AF65-F5344CB8AC3E}">
        <p14:creationId xmlns:p14="http://schemas.microsoft.com/office/powerpoint/2010/main" val="286476203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B1E599-B5C9-C560-A856-2487B62277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9255" y="542026"/>
            <a:ext cx="5747778" cy="1752599"/>
          </a:xfrm>
        </p:spPr>
        <p:txBody>
          <a:bodyPr>
            <a:normAutofit/>
          </a:bodyPr>
          <a:lstStyle/>
          <a:p>
            <a:r>
              <a:rPr lang="en-GB" cap="all">
                <a:latin typeface="Franklin Gothic Demi Cond"/>
              </a:rPr>
              <a:t>Morgan plus 8 gtr gt2</a:t>
            </a:r>
            <a:endParaRPr lang="en-US">
              <a:latin typeface="Franklin Gothic Demi Cond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0464A7F-EC91-DEA3-EAF4-3C6914D7ED4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39254" y="1861867"/>
            <a:ext cx="5747778" cy="3972465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400">
                <a:latin typeface="Arial"/>
                <a:cs typeface="Arial"/>
              </a:rPr>
              <a:t>•</a:t>
            </a:r>
            <a:r>
              <a:rPr lang="en-GB" sz="1400">
                <a:latin typeface="Franklin Gothic Medium"/>
              </a:rPr>
              <a:t>Based on the Plus 8, the GT2 was Morgans ‘revival’ into motorsport. </a:t>
            </a:r>
            <a:endParaRPr lang="en-GB" sz="1400"/>
          </a:p>
          <a:p>
            <a:pPr>
              <a:lnSpc>
                <a:spcPct val="90000"/>
              </a:lnSpc>
              <a:buClr>
                <a:srgbClr val="1287C3"/>
              </a:buClr>
            </a:pPr>
            <a:r>
              <a:rPr lang="en-GB" sz="1400">
                <a:latin typeface="Arial"/>
                <a:cs typeface="Arial"/>
              </a:rPr>
              <a:t>•</a:t>
            </a:r>
            <a:r>
              <a:rPr lang="en-GB" sz="1400">
                <a:latin typeface="Franklin Gothic Medium"/>
              </a:rPr>
              <a:t>Numerous adaptations were made from its predecessor such as a bonded and riveted aluminium chassis, double wishbone suspension and coil springs on each corner; in addition to a tubular subframe to further support the engine and front suspension</a:t>
            </a:r>
            <a:endParaRPr lang="en-GB" sz="1400"/>
          </a:p>
          <a:p>
            <a:pPr>
              <a:lnSpc>
                <a:spcPct val="90000"/>
              </a:lnSpc>
              <a:buClr>
                <a:srgbClr val="1287C3"/>
              </a:buClr>
            </a:pPr>
            <a:r>
              <a:rPr lang="en-GB" sz="1400">
                <a:latin typeface="Arial"/>
                <a:cs typeface="Arial"/>
              </a:rPr>
              <a:t>•</a:t>
            </a:r>
            <a:r>
              <a:rPr lang="en-GB" sz="1400">
                <a:latin typeface="Franklin Gothic Medium"/>
              </a:rPr>
              <a:t>5.0l BMW V8 mated to a purpose built 5-speed gearbox by Prodrive</a:t>
            </a:r>
            <a:endParaRPr lang="en-GB" sz="1400"/>
          </a:p>
          <a:p>
            <a:pPr>
              <a:lnSpc>
                <a:spcPct val="90000"/>
              </a:lnSpc>
              <a:buClr>
                <a:srgbClr val="1287C3"/>
              </a:buClr>
            </a:pPr>
            <a:r>
              <a:rPr lang="en-GB" sz="1400">
                <a:latin typeface="Arial"/>
                <a:cs typeface="Arial"/>
              </a:rPr>
              <a:t>•</a:t>
            </a:r>
            <a:r>
              <a:rPr lang="en-GB" sz="1400">
                <a:latin typeface="Franklin Gothic Medium"/>
              </a:rPr>
              <a:t>Increased width to fit racing slicks with an all-new Aero kit and Wing.</a:t>
            </a:r>
            <a:endParaRPr lang="en-GB" sz="1400"/>
          </a:p>
          <a:p>
            <a:pPr>
              <a:lnSpc>
                <a:spcPct val="90000"/>
              </a:lnSpc>
              <a:buClr>
                <a:srgbClr val="1287C3"/>
              </a:buClr>
            </a:pPr>
            <a:r>
              <a:rPr lang="en-GB" sz="1400">
                <a:latin typeface="Arial"/>
                <a:cs typeface="Arial"/>
              </a:rPr>
              <a:t>•</a:t>
            </a:r>
            <a:r>
              <a:rPr lang="en-GB" sz="1400">
                <a:latin typeface="Franklin Gothic Medium"/>
              </a:rPr>
              <a:t>Design revisions led to the optimization of aerodynamics through headlight recession and  more aggressive, full-width front splitter and Wing </a:t>
            </a:r>
            <a:endParaRPr lang="en-GB" sz="1400"/>
          </a:p>
          <a:p>
            <a:pPr>
              <a:lnSpc>
                <a:spcPct val="90000"/>
              </a:lnSpc>
              <a:buClr>
                <a:srgbClr val="1287C3"/>
              </a:buClr>
            </a:pPr>
            <a:endParaRPr lang="en-GB" sz="1300"/>
          </a:p>
        </p:txBody>
      </p:sp>
      <p:pic>
        <p:nvPicPr>
          <p:cNvPr id="5" name="Picture 4" descr="A collage of a blue race car&#10;&#10;Description automatically generated">
            <a:extLst>
              <a:ext uri="{FF2B5EF4-FFF2-40B4-BE49-F238E27FC236}">
                <a16:creationId xmlns:a16="http://schemas.microsoft.com/office/drawing/2014/main" id="{61F639A6-1BDF-6F65-EE9D-B04F5146421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41998" y="1119738"/>
            <a:ext cx="4802007" cy="5338005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AFA6A21B-427E-50CB-C471-2D536C94605F}"/>
              </a:ext>
            </a:extLst>
          </p:cNvPr>
          <p:cNvSpPr txBox="1"/>
          <p:nvPr/>
        </p:nvSpPr>
        <p:spPr>
          <a:xfrm>
            <a:off x="10236379" y="-6290"/>
            <a:ext cx="1952625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latin typeface="Franklin Gothic Demi Cond"/>
              </a:rPr>
              <a:t>Nick Davey</a:t>
            </a:r>
          </a:p>
        </p:txBody>
      </p:sp>
    </p:spTree>
    <p:extLst>
      <p:ext uri="{BB962C8B-B14F-4D97-AF65-F5344CB8AC3E}">
        <p14:creationId xmlns:p14="http://schemas.microsoft.com/office/powerpoint/2010/main" val="86746674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A9FF62B2-CF1E-3B29-94B9-332241B12925}"/>
              </a:ext>
            </a:extLst>
          </p:cNvPr>
          <p:cNvSpPr>
            <a:spLocks/>
          </p:cNvSpPr>
          <p:nvPr/>
        </p:nvSpPr>
        <p:spPr>
          <a:xfrm>
            <a:off x="102525" y="1630745"/>
            <a:ext cx="4368297" cy="498048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DD1561B-31D7-18C3-15CD-B38EF611D409}"/>
              </a:ext>
            </a:extLst>
          </p:cNvPr>
          <p:cNvSpPr txBox="1"/>
          <p:nvPr/>
        </p:nvSpPr>
        <p:spPr>
          <a:xfrm>
            <a:off x="3374424" y="160810"/>
            <a:ext cx="5566272" cy="707886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GB" sz="4000" b="1">
                <a:latin typeface="Montserrat"/>
              </a:rPr>
              <a:t>Validation Example</a:t>
            </a:r>
            <a:endParaRPr lang="en-US">
              <a:latin typeface="Montserrat"/>
            </a:endParaRPr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61FF88E5-F6B5-B2D6-E87A-2A4617902E1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28543659"/>
              </p:ext>
            </p:extLst>
          </p:nvPr>
        </p:nvGraphicFramePr>
        <p:xfrm>
          <a:off x="1758702" y="2088433"/>
          <a:ext cx="2618684" cy="1763561"/>
        </p:xfrm>
        <a:graphic>
          <a:graphicData uri="http://schemas.openxmlformats.org/drawingml/2006/table">
            <a:tbl>
              <a:tblPr/>
              <a:tblGrid>
                <a:gridCol w="1666435">
                  <a:extLst>
                    <a:ext uri="{9D8B030D-6E8A-4147-A177-3AD203B41FA5}">
                      <a16:colId xmlns:a16="http://schemas.microsoft.com/office/drawing/2014/main" val="344717632"/>
                    </a:ext>
                  </a:extLst>
                </a:gridCol>
                <a:gridCol w="952249">
                  <a:extLst>
                    <a:ext uri="{9D8B030D-6E8A-4147-A177-3AD203B41FA5}">
                      <a16:colId xmlns:a16="http://schemas.microsoft.com/office/drawing/2014/main" val="3274256307"/>
                    </a:ext>
                  </a:extLst>
                </a:gridCol>
              </a:tblGrid>
              <a:tr h="366681">
                <a:tc gridSpan="2">
                  <a:txBody>
                    <a:bodyPr/>
                    <a:lstStyle/>
                    <a:p>
                      <a:pPr algn="ctr" fontAlgn="ctr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Beam Dimensions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747474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02065364"/>
                  </a:ext>
                </a:extLst>
              </a:tr>
              <a:tr h="349220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Base (mm)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10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201009127"/>
                  </a:ext>
                </a:extLst>
              </a:tr>
              <a:tr h="349220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Height (mm)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10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185151740"/>
                  </a:ext>
                </a:extLst>
              </a:tr>
              <a:tr h="349220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Length (mm)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250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34475587"/>
                  </a:ext>
                </a:extLst>
              </a:tr>
              <a:tr h="349220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Applied Force(N)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1000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683283458"/>
                  </a:ext>
                </a:extLst>
              </a:tr>
            </a:tbl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DCE8D1CB-9F06-C627-BF07-55DF9457AA93}"/>
              </a:ext>
            </a:extLst>
          </p:cNvPr>
          <p:cNvSpPr txBox="1">
            <a:spLocks/>
          </p:cNvSpPr>
          <p:nvPr/>
        </p:nvSpPr>
        <p:spPr>
          <a:xfrm>
            <a:off x="102525" y="1683454"/>
            <a:ext cx="443167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/>
              <a:t>Step 1</a:t>
            </a:r>
            <a:r>
              <a:rPr lang="en-GB" sz="1200"/>
              <a:t>: Create a Cantilever Beam With the Correct Dimensions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1DDDF95B-98BB-4909-D74D-C32521239720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334" t="18914" r="92945" b="57232"/>
          <a:stretch/>
        </p:blipFill>
        <p:spPr>
          <a:xfrm>
            <a:off x="214961" y="1960453"/>
            <a:ext cx="1431305" cy="275190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9F4C9D70-4E98-A4BB-FD0F-B8AF82E5E357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42572" t="33172" r="18466" b="14185"/>
          <a:stretch/>
        </p:blipFill>
        <p:spPr>
          <a:xfrm>
            <a:off x="1321474" y="4373784"/>
            <a:ext cx="2965378" cy="2170247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C08BAD7A-9B03-5916-8337-DFC60445ABEB}"/>
              </a:ext>
            </a:extLst>
          </p:cNvPr>
          <p:cNvSpPr>
            <a:spLocks/>
          </p:cNvSpPr>
          <p:nvPr/>
        </p:nvSpPr>
        <p:spPr>
          <a:xfrm>
            <a:off x="4646632" y="1630745"/>
            <a:ext cx="4368297" cy="498048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59C73FB5-60F3-F877-9CA7-C04373D4B9A9}"/>
              </a:ext>
            </a:extLst>
          </p:cNvPr>
          <p:cNvSpPr txBox="1">
            <a:spLocks/>
          </p:cNvSpPr>
          <p:nvPr/>
        </p:nvSpPr>
        <p:spPr>
          <a:xfrm>
            <a:off x="4646632" y="1683454"/>
            <a:ext cx="443167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200" b="1"/>
              <a:t>Step 2</a:t>
            </a:r>
            <a:r>
              <a:rPr lang="en-GB" sz="1200"/>
              <a:t>: Apply the Material, Fixed Point, The Force Applied, and the mesh</a:t>
            </a:r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F8304568-EE34-697F-7528-9EAA46848211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19604" t="51130" r="13193" b="16407"/>
          <a:stretch/>
        </p:blipFill>
        <p:spPr>
          <a:xfrm>
            <a:off x="4720757" y="2088433"/>
            <a:ext cx="4283419" cy="1120755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64D11435-A5D7-94D8-B2FA-BEA1FA913FCB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l="16931" t="20345" r="8589" b="12187"/>
          <a:stretch/>
        </p:blipFill>
        <p:spPr>
          <a:xfrm>
            <a:off x="6155410" y="4551795"/>
            <a:ext cx="4226212" cy="2073679"/>
          </a:xfrm>
          <a:prstGeom prst="rect">
            <a:avLst/>
          </a:prstGeom>
        </p:spPr>
      </p:pic>
      <p:sp>
        <p:nvSpPr>
          <p:cNvPr id="19" name="TextBox 18">
            <a:extLst>
              <a:ext uri="{FF2B5EF4-FFF2-40B4-BE49-F238E27FC236}">
                <a16:creationId xmlns:a16="http://schemas.microsoft.com/office/drawing/2014/main" id="{AB9ABD23-B481-F82A-27C9-8D01038D6DF5}"/>
              </a:ext>
            </a:extLst>
          </p:cNvPr>
          <p:cNvSpPr txBox="1"/>
          <p:nvPr/>
        </p:nvSpPr>
        <p:spPr>
          <a:xfrm>
            <a:off x="4643547" y="3400507"/>
            <a:ext cx="443167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/>
              <a:t>Above</a:t>
            </a:r>
            <a:r>
              <a:rPr lang="en-GB" sz="1200"/>
              <a:t>: the </a:t>
            </a:r>
            <a:r>
              <a:rPr lang="en-GB" sz="1200">
                <a:solidFill>
                  <a:srgbClr val="00B050"/>
                </a:solidFill>
              </a:rPr>
              <a:t>green arrows </a:t>
            </a:r>
            <a:r>
              <a:rPr lang="en-GB" sz="1200"/>
              <a:t>are the fixed point on the beam and the </a:t>
            </a:r>
            <a:r>
              <a:rPr lang="en-GB" sz="1200">
                <a:solidFill>
                  <a:srgbClr val="7030A0"/>
                </a:solidFill>
              </a:rPr>
              <a:t>purple arrows </a:t>
            </a:r>
            <a:r>
              <a:rPr lang="en-GB" sz="1200"/>
              <a:t>is the 1000N force applied.</a:t>
            </a:r>
          </a:p>
          <a:p>
            <a:r>
              <a:rPr lang="en-GB" sz="1200" b="1"/>
              <a:t>Below</a:t>
            </a:r>
            <a:r>
              <a:rPr lang="en-GB" sz="1200"/>
              <a:t>: is the mesh created with the parameters 10mm X 10mm. </a:t>
            </a: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203EC2C3-BF65-3CD2-6DE0-70962D99EB43}"/>
              </a:ext>
            </a:extLst>
          </p:cNvPr>
          <p:cNvSpPr>
            <a:spLocks/>
          </p:cNvSpPr>
          <p:nvPr/>
        </p:nvSpPr>
        <p:spPr>
          <a:xfrm>
            <a:off x="9247944" y="1630745"/>
            <a:ext cx="2971270" cy="498048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0DCD1C05-05B0-06E7-10D6-D434DC94F7BE}"/>
              </a:ext>
            </a:extLst>
          </p:cNvPr>
          <p:cNvSpPr txBox="1">
            <a:spLocks/>
          </p:cNvSpPr>
          <p:nvPr/>
        </p:nvSpPr>
        <p:spPr>
          <a:xfrm>
            <a:off x="9190739" y="1683453"/>
            <a:ext cx="285266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200" b="1"/>
              <a:t>Step 3</a:t>
            </a:r>
            <a:r>
              <a:rPr lang="en-GB" sz="1200"/>
              <a:t>: Run the study to get simulated Values for the Stress and Displacement of the beam</a:t>
            </a:r>
          </a:p>
        </p:txBody>
      </p:sp>
      <p:pic>
        <p:nvPicPr>
          <p:cNvPr id="22" name="Picture 21">
            <a:extLst>
              <a:ext uri="{FF2B5EF4-FFF2-40B4-BE49-F238E27FC236}">
                <a16:creationId xmlns:a16="http://schemas.microsoft.com/office/drawing/2014/main" id="{E20E79AE-01EB-49AA-1B3F-EC0779164C19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l="26435" t="27551" r="11337" b="36531"/>
          <a:stretch/>
        </p:blipFill>
        <p:spPr>
          <a:xfrm>
            <a:off x="9344918" y="2445269"/>
            <a:ext cx="2804177" cy="876724"/>
          </a:xfrm>
          <a:prstGeom prst="rect">
            <a:avLst/>
          </a:prstGeom>
        </p:spPr>
      </p:pic>
      <p:pic>
        <p:nvPicPr>
          <p:cNvPr id="24" name="Picture 23">
            <a:extLst>
              <a:ext uri="{FF2B5EF4-FFF2-40B4-BE49-F238E27FC236}">
                <a16:creationId xmlns:a16="http://schemas.microsoft.com/office/drawing/2014/main" id="{4A90D1C9-9144-44FB-E221-8F2BE7C4FC12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341885" y="5257955"/>
            <a:ext cx="2783388" cy="876724"/>
          </a:xfrm>
          <a:prstGeom prst="rect">
            <a:avLst/>
          </a:prstGeom>
        </p:spPr>
      </p:pic>
      <p:sp>
        <p:nvSpPr>
          <p:cNvPr id="26" name="TextBox 25">
            <a:extLst>
              <a:ext uri="{FF2B5EF4-FFF2-40B4-BE49-F238E27FC236}">
                <a16:creationId xmlns:a16="http://schemas.microsoft.com/office/drawing/2014/main" id="{F4A35F22-65D5-062C-1997-C92C79B8A719}"/>
              </a:ext>
            </a:extLst>
          </p:cNvPr>
          <p:cNvSpPr txBox="1"/>
          <p:nvPr/>
        </p:nvSpPr>
        <p:spPr>
          <a:xfrm>
            <a:off x="9331490" y="3328774"/>
            <a:ext cx="280417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400"/>
              <a:t>Above: the simulated study showing </a:t>
            </a:r>
            <a:r>
              <a:rPr lang="en-GB" sz="1400">
                <a:solidFill>
                  <a:srgbClr val="00B0F0"/>
                </a:solidFill>
              </a:rPr>
              <a:t>Displacement</a:t>
            </a:r>
            <a:r>
              <a:rPr lang="en-GB" sz="1400"/>
              <a:t> in mm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FE936B6E-F3C6-3EFB-C63A-0F54CD145DEB}"/>
              </a:ext>
            </a:extLst>
          </p:cNvPr>
          <p:cNvSpPr txBox="1"/>
          <p:nvPr/>
        </p:nvSpPr>
        <p:spPr>
          <a:xfrm>
            <a:off x="9331490" y="4601064"/>
            <a:ext cx="280417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400"/>
              <a:t>Below: the simulated study showing </a:t>
            </a:r>
            <a:r>
              <a:rPr lang="en-GB" sz="1400">
                <a:solidFill>
                  <a:srgbClr val="FF0000"/>
                </a:solidFill>
              </a:rPr>
              <a:t>Stress</a:t>
            </a:r>
            <a:r>
              <a:rPr lang="en-GB" sz="1400"/>
              <a:t> in N/m^2</a:t>
            </a:r>
          </a:p>
        </p:txBody>
      </p:sp>
      <p:graphicFrame>
        <p:nvGraphicFramePr>
          <p:cNvPr id="30" name="Table 29">
            <a:extLst>
              <a:ext uri="{FF2B5EF4-FFF2-40B4-BE49-F238E27FC236}">
                <a16:creationId xmlns:a16="http://schemas.microsoft.com/office/drawing/2014/main" id="{D934627A-E655-1E1B-F5CB-EB07912A88C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48163480"/>
              </p:ext>
            </p:extLst>
          </p:nvPr>
        </p:nvGraphicFramePr>
        <p:xfrm>
          <a:off x="3210881" y="872966"/>
          <a:ext cx="5893805" cy="601195"/>
        </p:xfrm>
        <a:graphic>
          <a:graphicData uri="http://schemas.openxmlformats.org/drawingml/2006/table">
            <a:tbl>
              <a:tblPr/>
              <a:tblGrid>
                <a:gridCol w="3292832">
                  <a:extLst>
                    <a:ext uri="{9D8B030D-6E8A-4147-A177-3AD203B41FA5}">
                      <a16:colId xmlns:a16="http://schemas.microsoft.com/office/drawing/2014/main" val="2086639237"/>
                    </a:ext>
                  </a:extLst>
                </a:gridCol>
                <a:gridCol w="2600973">
                  <a:extLst>
                    <a:ext uri="{9D8B030D-6E8A-4147-A177-3AD203B41FA5}">
                      <a16:colId xmlns:a16="http://schemas.microsoft.com/office/drawing/2014/main" val="2576190719"/>
                    </a:ext>
                  </a:extLst>
                </a:gridCol>
              </a:tblGrid>
              <a:tr h="317350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8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Material 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747474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8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Modulus of Elasticity (Pa)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74747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184787737"/>
                  </a:ext>
                </a:extLst>
              </a:tr>
              <a:tr h="216093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8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Steel AISI 304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8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1.900E+11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98802098"/>
                  </a:ext>
                </a:extLst>
              </a:tr>
            </a:tbl>
          </a:graphicData>
        </a:graphic>
      </p:graphicFrame>
      <p:sp>
        <p:nvSpPr>
          <p:cNvPr id="31" name="TextBox 30">
            <a:extLst>
              <a:ext uri="{FF2B5EF4-FFF2-40B4-BE49-F238E27FC236}">
                <a16:creationId xmlns:a16="http://schemas.microsoft.com/office/drawing/2014/main" id="{DEDF2F03-3E50-3898-EBF9-F7343FA6B561}"/>
              </a:ext>
            </a:extLst>
          </p:cNvPr>
          <p:cNvSpPr txBox="1"/>
          <p:nvPr/>
        </p:nvSpPr>
        <p:spPr>
          <a:xfrm>
            <a:off x="8318935" y="2221"/>
            <a:ext cx="4600237" cy="646331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GB" b="1"/>
              <a:t>Structural Design and Analysis</a:t>
            </a:r>
          </a:p>
          <a:p>
            <a:pPr algn="ctr"/>
            <a:r>
              <a:rPr lang="en-GB"/>
              <a:t>Cody Surridge</a:t>
            </a:r>
          </a:p>
        </p:txBody>
      </p:sp>
    </p:spTree>
    <p:extLst>
      <p:ext uri="{BB962C8B-B14F-4D97-AF65-F5344CB8AC3E}">
        <p14:creationId xmlns:p14="http://schemas.microsoft.com/office/powerpoint/2010/main" val="409376183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429C782-A7EE-D305-5DB5-AF32D163984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635EE8BF-6C51-0BC2-957D-6E4522EDE9A2}"/>
              </a:ext>
            </a:extLst>
          </p:cNvPr>
          <p:cNvSpPr>
            <a:spLocks/>
          </p:cNvSpPr>
          <p:nvPr/>
        </p:nvSpPr>
        <p:spPr>
          <a:xfrm>
            <a:off x="67901" y="523241"/>
            <a:ext cx="12056198" cy="6334759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6BA1581-10B8-E881-7787-D83FB780D64F}"/>
              </a:ext>
            </a:extLst>
          </p:cNvPr>
          <p:cNvSpPr txBox="1"/>
          <p:nvPr/>
        </p:nvSpPr>
        <p:spPr>
          <a:xfrm>
            <a:off x="3955777" y="67606"/>
            <a:ext cx="3686672" cy="46166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GB" sz="2400" b="1">
                <a:latin typeface="Montserrat"/>
              </a:rPr>
              <a:t>Validation Example</a:t>
            </a:r>
          </a:p>
        </p:txBody>
      </p:sp>
      <p:pic>
        <p:nvPicPr>
          <p:cNvPr id="1026" name="Picture 2" descr="Image preview">
            <a:extLst>
              <a:ext uri="{FF2B5EF4-FFF2-40B4-BE49-F238E27FC236}">
                <a16:creationId xmlns:a16="http://schemas.microsoft.com/office/drawing/2014/main" id="{A110C5C5-B7B7-9FBC-F798-66554866202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0199" y="1770054"/>
            <a:ext cx="4422059" cy="45647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22">
            <a:extLst>
              <a:ext uri="{FF2B5EF4-FFF2-40B4-BE49-F238E27FC236}">
                <a16:creationId xmlns:a16="http://schemas.microsoft.com/office/drawing/2014/main" id="{5187C49A-3BD8-A148-AE9B-DBE4712F3D84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26897" t="27551" r="11336" b="36531"/>
          <a:stretch/>
        </p:blipFill>
        <p:spPr>
          <a:xfrm>
            <a:off x="4947910" y="1775359"/>
            <a:ext cx="7086064" cy="2232000"/>
          </a:xfrm>
          <a:prstGeom prst="rect">
            <a:avLst/>
          </a:prstGeom>
        </p:spPr>
      </p:pic>
      <p:pic>
        <p:nvPicPr>
          <p:cNvPr id="25" name="Picture 24">
            <a:extLst>
              <a:ext uri="{FF2B5EF4-FFF2-40B4-BE49-F238E27FC236}">
                <a16:creationId xmlns:a16="http://schemas.microsoft.com/office/drawing/2014/main" id="{CF098AC9-6597-ECA7-CF7E-7D0C6765311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47910" y="4152557"/>
            <a:ext cx="7086064" cy="2232000"/>
          </a:xfrm>
          <a:prstGeom prst="rect">
            <a:avLst/>
          </a:prstGeom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B9361C98-BB98-E1FF-9E5A-F17ABD754DFF}"/>
                  </a:ext>
                </a:extLst>
              </p:cNvPr>
              <p:cNvSpPr txBox="1"/>
              <p:nvPr/>
            </p:nvSpPr>
            <p:spPr>
              <a:xfrm>
                <a:off x="212756" y="679011"/>
                <a:ext cx="11775541" cy="124566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GB" sz="1600" b="1"/>
                  <a:t>Step 4</a:t>
                </a:r>
                <a:r>
                  <a:rPr lang="en-GB" sz="1600"/>
                  <a:t>: I have the calculated what the expected result should be. The equations that I have used include: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160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160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𝛿</m:t>
                        </m:r>
                      </m:e>
                      <m:sub>
                        <m:r>
                          <a:rPr lang="en-GB" sz="1600" b="0" i="1" smtClean="0">
                            <a:latin typeface="Cambria Math" panose="02040503050406030204" pitchFamily="18" charset="0"/>
                          </a:rPr>
                          <m:t>𝐵</m:t>
                        </m:r>
                      </m:sub>
                    </m:sSub>
                    <m:r>
                      <a:rPr lang="en-GB" sz="1600" b="0" i="1" smtClean="0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sz="1600" b="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sz="1600" i="1">
                            <a:latin typeface="Cambria Math" panose="02040503050406030204" pitchFamily="18" charset="0"/>
                          </a:rPr>
                          <m:t>𝐹</m:t>
                        </m:r>
                        <m:sSup>
                          <m:sSupPr>
                            <m:ctrlPr>
                              <a:rPr lang="en-GB" sz="1600" i="1">
                                <a:latin typeface="Cambria Math" panose="02040503050406030204" pitchFamily="18" charset="0"/>
                              </a:rPr>
                            </m:ctrlPr>
                          </m:sSupPr>
                          <m:e>
                            <m:r>
                              <a:rPr lang="en-GB" sz="1600" i="1">
                                <a:latin typeface="Cambria Math" panose="02040503050406030204" pitchFamily="18" charset="0"/>
                              </a:rPr>
                              <m:t>𝐿</m:t>
                            </m:r>
                          </m:e>
                          <m:sup>
                            <m:r>
                              <a:rPr lang="en-GB" sz="1600" i="1">
                                <a:latin typeface="Cambria Math" panose="02040503050406030204" pitchFamily="18" charset="0"/>
                              </a:rPr>
                              <m:t>3</m:t>
                            </m:r>
                          </m:sup>
                        </m:sSup>
                      </m:num>
                      <m:den>
                        <m:r>
                          <a:rPr lang="en-GB" sz="1600" b="0" i="1" smtClean="0">
                            <a:latin typeface="Cambria Math" panose="02040503050406030204" pitchFamily="18" charset="0"/>
                          </a:rPr>
                          <m:t>3</m:t>
                        </m:r>
                        <m:r>
                          <a:rPr lang="en-GB" sz="1600" b="0" i="1" smtClean="0">
                            <a:latin typeface="Cambria Math" panose="02040503050406030204" pitchFamily="18" charset="0"/>
                          </a:rPr>
                          <m:t>𝐸𝐼</m:t>
                        </m:r>
                      </m:den>
                    </m:f>
                  </m:oMath>
                </a14:m>
                <a:r>
                  <a:rPr lang="en-GB" sz="1600"/>
                  <a:t> , </a:t>
                </a:r>
                <a14:m>
                  <m:oMath xmlns:m="http://schemas.openxmlformats.org/officeDocument/2006/math">
                    <m:r>
                      <a:rPr lang="en-GB" sz="1600" i="1">
                        <a:latin typeface="Cambria Math" panose="02040503050406030204" pitchFamily="18" charset="0"/>
                      </a:rPr>
                      <m:t>𝐼</m:t>
                    </m:r>
                    <m:r>
                      <a:rPr lang="en-GB" sz="1600" i="1">
                        <a:latin typeface="Cambria Math" panose="02040503050406030204" pitchFamily="18" charset="0"/>
                      </a:rPr>
                      <m:t>= </m:t>
                    </m:r>
                    <m:f>
                      <m:fPr>
                        <m:ctrlPr>
                          <a:rPr lang="en-GB" sz="1600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sz="1600" i="1">
                            <a:latin typeface="Cambria Math" panose="02040503050406030204" pitchFamily="18" charset="0"/>
                          </a:rPr>
                          <m:t>𝑏</m:t>
                        </m:r>
                        <m:sSup>
                          <m:sSupPr>
                            <m:ctrlPr>
                              <a:rPr lang="en-GB" sz="1600" i="1">
                                <a:latin typeface="Cambria Math" panose="02040503050406030204" pitchFamily="18" charset="0"/>
                              </a:rPr>
                            </m:ctrlPr>
                          </m:sSupPr>
                          <m:e>
                            <m:r>
                              <a:rPr lang="en-GB" sz="1600" i="1">
                                <a:latin typeface="Cambria Math" panose="02040503050406030204" pitchFamily="18" charset="0"/>
                              </a:rPr>
                              <m:t>h</m:t>
                            </m:r>
                          </m:e>
                          <m:sup>
                            <m:r>
                              <a:rPr lang="en-GB" sz="1600" i="1">
                                <a:latin typeface="Cambria Math" panose="02040503050406030204" pitchFamily="18" charset="0"/>
                              </a:rPr>
                              <m:t>3</m:t>
                            </m:r>
                          </m:sup>
                        </m:sSup>
                      </m:num>
                      <m:den>
                        <m:r>
                          <a:rPr lang="en-GB" sz="1600" i="1">
                            <a:latin typeface="Cambria Math" panose="02040503050406030204" pitchFamily="18" charset="0"/>
                          </a:rPr>
                          <m:t>12</m:t>
                        </m:r>
                      </m:den>
                    </m:f>
                  </m:oMath>
                </a14:m>
                <a:r>
                  <a:rPr lang="en-GB" sz="1600"/>
                  <a:t>, </a:t>
                </a:r>
                <a14:m>
                  <m:oMath xmlns:m="http://schemas.openxmlformats.org/officeDocument/2006/math">
                    <m:r>
                      <a:rPr lang="en-GB" sz="1600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𝜎</m:t>
                    </m:r>
                    <m:r>
                      <a:rPr lang="en-GB" sz="1600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= </m:t>
                    </m:r>
                    <m:f>
                      <m:fPr>
                        <m:ctrlPr>
                          <a:rPr lang="en-GB" sz="16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sz="16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𝑦𝑀</m:t>
                        </m:r>
                      </m:num>
                      <m:den>
                        <m:r>
                          <a:rPr lang="en-GB" sz="16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𝐼</m:t>
                        </m:r>
                      </m:den>
                    </m:f>
                  </m:oMath>
                </a14:m>
                <a:r>
                  <a:rPr lang="en-GB" sz="1600"/>
                  <a:t> Where:</a:t>
                </a:r>
                <a:r>
                  <a:rPr lang="en-GB" sz="1600">
                    <a:ea typeface="Cambria Math" panose="02040503050406030204" pitchFamily="18" charset="0"/>
                  </a:rPr>
                  <a:t> </a:t>
                </a:r>
                <a14:m>
                  <m:oMath xmlns:m="http://schemas.openxmlformats.org/officeDocument/2006/math">
                    <m:r>
                      <a:rPr lang="en-GB" sz="1600" i="1" smtClean="0">
                        <a:solidFill>
                          <a:srgbClr val="00B0F0"/>
                        </a:solidFill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𝛿</m:t>
                    </m:r>
                  </m:oMath>
                </a14:m>
                <a:r>
                  <a:rPr lang="en-GB" sz="1600">
                    <a:solidFill>
                      <a:srgbClr val="00B0F0"/>
                    </a:solidFill>
                  </a:rPr>
                  <a:t>=displacement</a:t>
                </a:r>
                <a:r>
                  <a:rPr lang="en-GB" sz="1600"/>
                  <a:t>,  F=Force, L=Length, E= Modulus of Elasticity, I= 2</a:t>
                </a:r>
                <a:r>
                  <a:rPr lang="en-GB" sz="1600" baseline="30000"/>
                  <a:t>nd</a:t>
                </a:r>
                <a:r>
                  <a:rPr lang="en-GB" sz="1600"/>
                  <a:t> Moment of Area, b=base, h= height, </a:t>
                </a:r>
                <a14:m>
                  <m:oMath xmlns:m="http://schemas.openxmlformats.org/officeDocument/2006/math">
                    <m:r>
                      <a:rPr lang="en-GB" sz="1600" i="1" smtClean="0">
                        <a:solidFill>
                          <a:srgbClr val="FF0000"/>
                        </a:solidFill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𝜎</m:t>
                    </m:r>
                    <m:r>
                      <a:rPr lang="en-GB" sz="1600" b="0" i="1" smtClean="0">
                        <a:solidFill>
                          <a:srgbClr val="FF0000"/>
                        </a:solidFill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=</m:t>
                    </m:r>
                    <m:r>
                      <a:rPr lang="en-GB" sz="1600" b="0" i="1" smtClean="0">
                        <a:solidFill>
                          <a:srgbClr val="FF0000"/>
                        </a:solidFill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𝑆𝑡𝑟𝑒𝑠𝑠</m:t>
                    </m:r>
                    <m:r>
                      <a:rPr lang="en-GB" sz="1600" b="0" i="1" smtClean="0">
                        <a:solidFill>
                          <a:srgbClr val="FF0000"/>
                        </a:solidFill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 </m:t>
                    </m:r>
                  </m:oMath>
                </a14:m>
                <a:r>
                  <a:rPr lang="en-GB" sz="1600"/>
                  <a:t>y= distance from neutral axis, M= Bending Moment.</a:t>
                </a:r>
              </a:p>
              <a:p>
                <a:pPr algn="ctr"/>
                <a:r>
                  <a:rPr lang="en-GB"/>
                  <a:t> </a:t>
                </a:r>
              </a:p>
            </p:txBody>
          </p:sp>
        </mc:Choice>
        <mc:Fallback xmlns=""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B9361C98-BB98-E1FF-9E5A-F17ABD754DFF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12756" y="679011"/>
                <a:ext cx="11775541" cy="1245662"/>
              </a:xfrm>
              <a:prstGeom prst="rect">
                <a:avLst/>
              </a:prstGeom>
              <a:blipFill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TextBox 6">
            <a:extLst>
              <a:ext uri="{FF2B5EF4-FFF2-40B4-BE49-F238E27FC236}">
                <a16:creationId xmlns:a16="http://schemas.microsoft.com/office/drawing/2014/main" id="{2EFD2BDD-5154-AD3E-083D-31430A709C41}"/>
              </a:ext>
            </a:extLst>
          </p:cNvPr>
          <p:cNvSpPr txBox="1"/>
          <p:nvPr/>
        </p:nvSpPr>
        <p:spPr>
          <a:xfrm>
            <a:off x="7205381" y="161474"/>
            <a:ext cx="5318034" cy="369332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GB" b="1"/>
              <a:t>Structural Design and Analysis</a:t>
            </a:r>
            <a:r>
              <a:rPr lang="en-GB"/>
              <a:t> - Cody Surridge</a:t>
            </a:r>
          </a:p>
        </p:txBody>
      </p:sp>
    </p:spTree>
    <p:extLst>
      <p:ext uri="{BB962C8B-B14F-4D97-AF65-F5344CB8AC3E}">
        <p14:creationId xmlns:p14="http://schemas.microsoft.com/office/powerpoint/2010/main" val="51881237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FCE257F-98A8-A245-80C3-520516305DD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24C3B901-D369-F511-3845-57CADD25867F}"/>
              </a:ext>
            </a:extLst>
          </p:cNvPr>
          <p:cNvSpPr>
            <a:spLocks/>
          </p:cNvSpPr>
          <p:nvPr/>
        </p:nvSpPr>
        <p:spPr>
          <a:xfrm>
            <a:off x="99587" y="552770"/>
            <a:ext cx="12004895" cy="6228276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9AE849E-F717-AF03-EFCC-A3F761961D4F}"/>
              </a:ext>
            </a:extLst>
          </p:cNvPr>
          <p:cNvSpPr txBox="1"/>
          <p:nvPr/>
        </p:nvSpPr>
        <p:spPr>
          <a:xfrm>
            <a:off x="3114393" y="76954"/>
            <a:ext cx="5069940" cy="46166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GB" sz="2400" b="1">
                <a:latin typeface="Montserrat"/>
              </a:rPr>
              <a:t>Material Investigation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7A2A172-5163-BFC1-461F-49246918F0B2}"/>
              </a:ext>
            </a:extLst>
          </p:cNvPr>
          <p:cNvSpPr txBox="1"/>
          <p:nvPr/>
        </p:nvSpPr>
        <p:spPr>
          <a:xfrm>
            <a:off x="7246943" y="177993"/>
            <a:ext cx="5083557" cy="369332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GB" b="1"/>
              <a:t>Structural Design and Analysis, </a:t>
            </a:r>
            <a:r>
              <a:rPr lang="en-GB"/>
              <a:t>Cody Surridge</a:t>
            </a:r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7E09CDE3-7D19-FB87-1318-03BFFE6B3245}"/>
              </a:ext>
            </a:extLst>
          </p:cNvPr>
          <p:cNvGraphicFramePr>
            <a:graphicFrameLocks noGrp="1"/>
          </p:cNvGraphicFramePr>
          <p:nvPr/>
        </p:nvGraphicFramePr>
        <p:xfrm>
          <a:off x="192795" y="633470"/>
          <a:ext cx="11726393" cy="5958852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4099049">
                  <a:extLst>
                    <a:ext uri="{9D8B030D-6E8A-4147-A177-3AD203B41FA5}">
                      <a16:colId xmlns:a16="http://schemas.microsoft.com/office/drawing/2014/main" val="2412497214"/>
                    </a:ext>
                  </a:extLst>
                </a:gridCol>
                <a:gridCol w="3242919">
                  <a:extLst>
                    <a:ext uri="{9D8B030D-6E8A-4147-A177-3AD203B41FA5}">
                      <a16:colId xmlns:a16="http://schemas.microsoft.com/office/drawing/2014/main" val="4259811027"/>
                    </a:ext>
                  </a:extLst>
                </a:gridCol>
                <a:gridCol w="1893865">
                  <a:extLst>
                    <a:ext uri="{9D8B030D-6E8A-4147-A177-3AD203B41FA5}">
                      <a16:colId xmlns:a16="http://schemas.microsoft.com/office/drawing/2014/main" val="1897854275"/>
                    </a:ext>
                  </a:extLst>
                </a:gridCol>
                <a:gridCol w="2490560">
                  <a:extLst>
                    <a:ext uri="{9D8B030D-6E8A-4147-A177-3AD203B41FA5}">
                      <a16:colId xmlns:a16="http://schemas.microsoft.com/office/drawing/2014/main" val="2685829556"/>
                    </a:ext>
                  </a:extLst>
                </a:gridCol>
              </a:tblGrid>
              <a:tr h="342009"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400" b="0" i="0" u="none" strike="noStrike">
                          <a:solidFill>
                            <a:srgbClr val="000000"/>
                          </a:solidFill>
                          <a:effectLst/>
                          <a:latin typeface="Aptos Narrow"/>
                        </a:rPr>
                        <a:t>Material 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747474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400" b="0" i="0" u="none" strike="noStrike">
                          <a:solidFill>
                            <a:srgbClr val="000000"/>
                          </a:solidFill>
                          <a:effectLst/>
                          <a:latin typeface="Aptos Narrow"/>
                        </a:rPr>
                        <a:t>Modulus of Elasticity (Pa)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747474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400" b="0" i="0" u="none" strike="noStrike">
                          <a:solidFill>
                            <a:srgbClr val="FF0000"/>
                          </a:solidFill>
                          <a:effectLst/>
                          <a:latin typeface="Aptos Narrow"/>
                        </a:rPr>
                        <a:t>Stress(Nm^-2</a:t>
                      </a:r>
                      <a:r>
                        <a:rPr lang="en-US" sz="1400" b="0" i="0" u="none" strike="noStrike">
                          <a:solidFill>
                            <a:srgbClr val="000000"/>
                          </a:solidFill>
                          <a:effectLst/>
                          <a:latin typeface="Aptos Narrow"/>
                        </a:rPr>
                        <a:t>)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747474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400" b="0" i="0" u="none" strike="noStrike">
                          <a:solidFill>
                            <a:srgbClr val="00B0F0"/>
                          </a:solidFill>
                          <a:effectLst/>
                          <a:latin typeface="Aptos Narrow"/>
                        </a:rPr>
                        <a:t>Displacement(mm)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74747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29073383"/>
                  </a:ext>
                </a:extLst>
              </a:tr>
              <a:tr h="328855"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400" b="0" i="0" u="none" strike="noStrike">
                          <a:solidFill>
                            <a:srgbClr val="000000"/>
                          </a:solidFill>
                          <a:effectLst/>
                          <a:latin typeface="Aptos Narrow"/>
                        </a:rPr>
                        <a:t>Steel AISI 304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400" b="0" i="0" u="none" strike="noStrike">
                          <a:solidFill>
                            <a:srgbClr val="000000"/>
                          </a:solidFill>
                          <a:effectLst/>
                          <a:latin typeface="Aptos Narrow"/>
                        </a:rPr>
                        <a:t>1.900E+11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400" b="0" i="0" u="none" strike="noStrike">
                          <a:solidFill>
                            <a:srgbClr val="000000"/>
                          </a:solidFill>
                          <a:effectLst/>
                          <a:latin typeface="Aptos Narrow"/>
                        </a:rPr>
                        <a:t>1.440E+09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400" b="0" i="0" u="none" strike="noStrike">
                          <a:solidFill>
                            <a:srgbClr val="000000"/>
                          </a:solidFill>
                          <a:effectLst/>
                          <a:latin typeface="Aptos Narrow"/>
                        </a:rPr>
                        <a:t>3.229E+01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DCE7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61294921"/>
                  </a:ext>
                </a:extLst>
              </a:tr>
              <a:tr h="328855"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400" b="0" i="0" u="none" strike="noStrike">
                          <a:solidFill>
                            <a:srgbClr val="000000"/>
                          </a:solidFill>
                          <a:effectLst/>
                          <a:latin typeface="Aptos Narrow"/>
                        </a:rPr>
                        <a:t>Alloy Steel 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400" b="0" i="0" u="none" strike="noStrike">
                          <a:solidFill>
                            <a:srgbClr val="000000"/>
                          </a:solidFill>
                          <a:effectLst/>
                          <a:latin typeface="Aptos Narrow"/>
                        </a:rPr>
                        <a:t>2.100E+11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400" b="0" i="0" u="none" strike="noStrike">
                          <a:solidFill>
                            <a:srgbClr val="000000"/>
                          </a:solidFill>
                          <a:effectLst/>
                          <a:latin typeface="Aptos Narrow"/>
                        </a:rPr>
                        <a:t>1.440E+09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400" b="0" i="0" u="none" strike="noStrike">
                          <a:solidFill>
                            <a:srgbClr val="000000"/>
                          </a:solidFill>
                          <a:effectLst/>
                          <a:latin typeface="Aptos Narrow"/>
                        </a:rPr>
                        <a:t>2.930E+01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8FCA7D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30995374"/>
                  </a:ext>
                </a:extLst>
              </a:tr>
              <a:tr h="328855"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400" b="0" i="0" u="none" strike="noStrike">
                          <a:solidFill>
                            <a:srgbClr val="000000"/>
                          </a:solidFill>
                          <a:effectLst/>
                          <a:latin typeface="Aptos Narrow"/>
                        </a:rPr>
                        <a:t>AISI 316 Annealed Stainless Steel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400" b="0" i="0" u="none" strike="noStrike">
                          <a:solidFill>
                            <a:srgbClr val="000000"/>
                          </a:solidFill>
                          <a:effectLst/>
                          <a:latin typeface="Aptos Narrow"/>
                        </a:rPr>
                        <a:t>1.929E+11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400" b="0" i="0" u="none" strike="noStrike">
                          <a:solidFill>
                            <a:srgbClr val="000000"/>
                          </a:solidFill>
                          <a:effectLst/>
                          <a:latin typeface="Aptos Narrow"/>
                        </a:rPr>
                        <a:t>1.438E+09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400" b="0" i="0" u="none" strike="noStrike">
                          <a:solidFill>
                            <a:srgbClr val="000000"/>
                          </a:solidFill>
                          <a:effectLst/>
                          <a:latin typeface="Aptos Narrow"/>
                        </a:rPr>
                        <a:t>3.179E+01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BCE7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77934326"/>
                  </a:ext>
                </a:extLst>
              </a:tr>
              <a:tr h="328855"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400" b="0" i="0" u="none" strike="noStrike" err="1">
                          <a:solidFill>
                            <a:srgbClr val="000000"/>
                          </a:solidFill>
                          <a:effectLst/>
                          <a:latin typeface="Aptos Narrow"/>
                        </a:rPr>
                        <a:t>Aluminium</a:t>
                      </a:r>
                      <a:r>
                        <a:rPr lang="en-US" sz="1400" b="0" i="0" u="none" strike="noStrike">
                          <a:solidFill>
                            <a:srgbClr val="000000"/>
                          </a:solidFill>
                          <a:effectLst/>
                          <a:latin typeface="Aptos Narrow"/>
                        </a:rPr>
                        <a:t> 1060 Alloy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400" b="0" i="0" u="none" strike="noStrike">
                          <a:solidFill>
                            <a:srgbClr val="000000"/>
                          </a:solidFill>
                          <a:effectLst/>
                          <a:latin typeface="Aptos Narrow"/>
                        </a:rPr>
                        <a:t>6.900E+10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400" b="0" i="0" u="none" strike="noStrike">
                          <a:solidFill>
                            <a:srgbClr val="000000"/>
                          </a:solidFill>
                          <a:effectLst/>
                          <a:latin typeface="Aptos Narrow"/>
                        </a:rPr>
                        <a:t>1.360E+09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400" b="0" i="0" u="none" strike="noStrike">
                          <a:solidFill>
                            <a:srgbClr val="000000"/>
                          </a:solidFill>
                          <a:effectLst/>
                          <a:latin typeface="Aptos Narrow"/>
                        </a:rPr>
                        <a:t>8.188E+01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776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49997702"/>
                  </a:ext>
                </a:extLst>
              </a:tr>
              <a:tr h="328855"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400" b="0" i="0" u="none" strike="noStrike" err="1">
                          <a:solidFill>
                            <a:srgbClr val="000000"/>
                          </a:solidFill>
                          <a:effectLst/>
                          <a:latin typeface="Aptos Narrow"/>
                        </a:rPr>
                        <a:t>Aluminium</a:t>
                      </a:r>
                      <a:r>
                        <a:rPr lang="en-US" sz="1400" b="0" i="0" u="none" strike="noStrike">
                          <a:solidFill>
                            <a:srgbClr val="000000"/>
                          </a:solidFill>
                          <a:effectLst/>
                          <a:latin typeface="Aptos Narrow"/>
                        </a:rPr>
                        <a:t> 2024 Alloy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400" b="0" i="0" u="none" strike="noStrike">
                          <a:solidFill>
                            <a:srgbClr val="000000"/>
                          </a:solidFill>
                          <a:effectLst/>
                          <a:latin typeface="Aptos Narrow"/>
                        </a:rPr>
                        <a:t>7.300E+10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400" b="0" i="0" u="none" strike="noStrike">
                          <a:solidFill>
                            <a:srgbClr val="000000"/>
                          </a:solidFill>
                          <a:effectLst/>
                          <a:latin typeface="Aptos Narrow"/>
                        </a:rPr>
                        <a:t>1.369E+09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400" b="0" i="0" u="none" strike="noStrike">
                          <a:solidFill>
                            <a:srgbClr val="000000"/>
                          </a:solidFill>
                          <a:effectLst/>
                          <a:latin typeface="Aptos Narrow"/>
                        </a:rPr>
                        <a:t>7.805E+01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A877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1522832"/>
                  </a:ext>
                </a:extLst>
              </a:tr>
              <a:tr h="328855"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400" b="0" i="0" u="none" strike="noStrike" err="1">
                          <a:solidFill>
                            <a:srgbClr val="000000"/>
                          </a:solidFill>
                          <a:effectLst/>
                          <a:latin typeface="Aptos Narrow"/>
                        </a:rPr>
                        <a:t>Aluminium</a:t>
                      </a:r>
                      <a:r>
                        <a:rPr lang="en-US" sz="1400" b="0" i="0" u="none" strike="noStrike">
                          <a:solidFill>
                            <a:srgbClr val="000000"/>
                          </a:solidFill>
                          <a:effectLst/>
                          <a:latin typeface="Aptos Narrow"/>
                        </a:rPr>
                        <a:t> 7079 Alloy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400" b="0" i="0" u="none" strike="noStrike">
                          <a:solidFill>
                            <a:srgbClr val="000000"/>
                          </a:solidFill>
                          <a:effectLst/>
                          <a:latin typeface="Aptos Narrow"/>
                        </a:rPr>
                        <a:t>7.200E+10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400" b="0" i="0" u="none" strike="noStrike">
                          <a:solidFill>
                            <a:srgbClr val="000000"/>
                          </a:solidFill>
                          <a:effectLst/>
                          <a:latin typeface="Aptos Narrow"/>
                        </a:rPr>
                        <a:t>1.336E+09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400" b="0" i="0" u="none" strike="noStrike">
                          <a:solidFill>
                            <a:srgbClr val="000000"/>
                          </a:solidFill>
                          <a:effectLst/>
                          <a:latin typeface="Aptos Narrow"/>
                        </a:rPr>
                        <a:t>7.897E+01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A837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08649184"/>
                  </a:ext>
                </a:extLst>
              </a:tr>
              <a:tr h="328855"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400" b="0" i="0" u="none" strike="noStrike">
                          <a:solidFill>
                            <a:srgbClr val="000000"/>
                          </a:solidFill>
                          <a:effectLst/>
                          <a:latin typeface="Aptos Narrow"/>
                        </a:rPr>
                        <a:t>Gray Cast Iron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400" b="0" i="0" u="none" strike="noStrike">
                          <a:solidFill>
                            <a:srgbClr val="000000"/>
                          </a:solidFill>
                          <a:effectLst/>
                          <a:latin typeface="Aptos Narrow"/>
                        </a:rPr>
                        <a:t>6.617E+10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400" b="0" i="0" u="none" strike="noStrike">
                          <a:solidFill>
                            <a:srgbClr val="000000"/>
                          </a:solidFill>
                          <a:effectLst/>
                          <a:latin typeface="Aptos Narrow"/>
                        </a:rPr>
                        <a:t>1.351E+09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400" b="0" i="0" u="none" strike="noStrike">
                          <a:solidFill>
                            <a:srgbClr val="000000"/>
                          </a:solidFill>
                          <a:effectLst/>
                          <a:latin typeface="Aptos Narrow"/>
                        </a:rPr>
                        <a:t>8.500E+01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8696B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55440659"/>
                  </a:ext>
                </a:extLst>
              </a:tr>
              <a:tr h="328855"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400" b="0" i="0" u="none" strike="noStrike">
                          <a:solidFill>
                            <a:srgbClr val="000000"/>
                          </a:solidFill>
                          <a:effectLst/>
                          <a:latin typeface="Aptos Narrow"/>
                        </a:rPr>
                        <a:t>Titanium Ti-5AI-2.5Sn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400" b="0" i="0" u="none" strike="noStrike">
                          <a:solidFill>
                            <a:srgbClr val="000000"/>
                          </a:solidFill>
                          <a:effectLst/>
                          <a:latin typeface="Aptos Narrow"/>
                        </a:rPr>
                        <a:t>1.103E+11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400" b="0" i="0" u="none" strike="noStrike">
                          <a:solidFill>
                            <a:srgbClr val="000000"/>
                          </a:solidFill>
                          <a:effectLst/>
                          <a:latin typeface="Aptos Narrow"/>
                        </a:rPr>
                        <a:t>1.412E+09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400" b="0" i="0" u="none" strike="noStrike">
                          <a:solidFill>
                            <a:srgbClr val="000000"/>
                          </a:solidFill>
                          <a:effectLst/>
                          <a:latin typeface="Aptos Narrow"/>
                        </a:rPr>
                        <a:t>5.412E+01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EEA8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346251873"/>
                  </a:ext>
                </a:extLst>
              </a:tr>
              <a:tr h="328855"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400" b="0" i="0" u="none" strike="noStrike">
                          <a:solidFill>
                            <a:srgbClr val="000000"/>
                          </a:solidFill>
                          <a:effectLst/>
                          <a:latin typeface="Aptos Narrow"/>
                        </a:rPr>
                        <a:t>Titanium Ti-8AI-1Mo-1V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400" b="0" i="0" u="none" strike="noStrike">
                          <a:solidFill>
                            <a:srgbClr val="000000"/>
                          </a:solidFill>
                          <a:effectLst/>
                          <a:latin typeface="Aptos Narrow"/>
                        </a:rPr>
                        <a:t>1.200E+11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400" b="0" i="0" u="none" strike="noStrike">
                          <a:solidFill>
                            <a:srgbClr val="000000"/>
                          </a:solidFill>
                          <a:effectLst/>
                          <a:latin typeface="Aptos Narrow"/>
                        </a:rPr>
                        <a:t>1.418E+09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400" b="0" i="0" u="none" strike="noStrike">
                          <a:solidFill>
                            <a:srgbClr val="000000"/>
                          </a:solidFill>
                          <a:effectLst/>
                          <a:latin typeface="Aptos Narrow"/>
                        </a:rPr>
                        <a:t>5.002E+01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CE58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578164080"/>
                  </a:ext>
                </a:extLst>
              </a:tr>
              <a:tr h="328855"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400" b="0" i="0" u="none" strike="noStrike">
                          <a:solidFill>
                            <a:srgbClr val="000000"/>
                          </a:solidFill>
                          <a:effectLst/>
                          <a:latin typeface="Aptos Narrow"/>
                        </a:rPr>
                        <a:t>Titanium 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400" b="0" i="0" u="none" strike="noStrike">
                          <a:solidFill>
                            <a:srgbClr val="000000"/>
                          </a:solidFill>
                          <a:effectLst/>
                          <a:latin typeface="Aptos Narrow"/>
                        </a:rPr>
                        <a:t>1.100E+11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400" b="0" i="0" u="none" strike="noStrike">
                          <a:solidFill>
                            <a:srgbClr val="000000"/>
                          </a:solidFill>
                          <a:effectLst/>
                          <a:latin typeface="Aptos Narrow"/>
                        </a:rPr>
                        <a:t>1.411E+09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400" b="0" i="0" u="none" strike="noStrike">
                          <a:solidFill>
                            <a:srgbClr val="000000"/>
                          </a:solidFill>
                          <a:effectLst/>
                          <a:latin typeface="Aptos Narrow"/>
                        </a:rPr>
                        <a:t>5.428E+01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EB8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35023361"/>
                  </a:ext>
                </a:extLst>
              </a:tr>
              <a:tr h="328855"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400" b="0" i="0" u="none" strike="noStrike">
                          <a:solidFill>
                            <a:srgbClr val="000000"/>
                          </a:solidFill>
                          <a:effectLst/>
                          <a:latin typeface="Aptos Narrow"/>
                        </a:rPr>
                        <a:t>Brass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400" b="0" i="0" u="none" strike="noStrike">
                          <a:solidFill>
                            <a:srgbClr val="000000"/>
                          </a:solidFill>
                          <a:effectLst/>
                          <a:latin typeface="Aptos Narrow"/>
                        </a:rPr>
                        <a:t>1.000E+11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400" b="0" i="0" u="none" strike="noStrike">
                          <a:solidFill>
                            <a:srgbClr val="000000"/>
                          </a:solidFill>
                          <a:effectLst/>
                          <a:latin typeface="Aptos Narrow"/>
                        </a:rPr>
                        <a:t>1.405E+09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400" b="0" i="0" u="none" strike="noStrike">
                          <a:solidFill>
                            <a:srgbClr val="000000"/>
                          </a:solidFill>
                          <a:effectLst/>
                          <a:latin typeface="Aptos Narrow"/>
                        </a:rPr>
                        <a:t>5.914E+01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ED78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5448043"/>
                  </a:ext>
                </a:extLst>
              </a:tr>
              <a:tr h="328855"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400" b="0" i="0" u="none" strike="noStrike">
                          <a:solidFill>
                            <a:srgbClr val="000000"/>
                          </a:solidFill>
                          <a:effectLst/>
                          <a:latin typeface="Aptos Narrow"/>
                        </a:rPr>
                        <a:t>Manganese Bronze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400" b="0" i="0" u="none" strike="noStrike">
                          <a:solidFill>
                            <a:srgbClr val="000000"/>
                          </a:solidFill>
                          <a:effectLst/>
                          <a:latin typeface="Aptos Narrow"/>
                        </a:rPr>
                        <a:t>1.100E+11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400" b="0" i="0" u="none" strike="noStrike">
                          <a:solidFill>
                            <a:srgbClr val="000000"/>
                          </a:solidFill>
                          <a:effectLst/>
                          <a:latin typeface="Aptos Narrow"/>
                        </a:rPr>
                        <a:t>1.413E+09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400" b="0" i="0" u="none" strike="noStrike">
                          <a:solidFill>
                            <a:srgbClr val="000000"/>
                          </a:solidFill>
                          <a:effectLst/>
                          <a:latin typeface="Aptos Narrow"/>
                        </a:rPr>
                        <a:t>5.405E+01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EEA8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567680064"/>
                  </a:ext>
                </a:extLst>
              </a:tr>
              <a:tr h="328855"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400" b="0" i="0" u="none" strike="noStrike">
                          <a:solidFill>
                            <a:srgbClr val="000000"/>
                          </a:solidFill>
                          <a:effectLst/>
                          <a:latin typeface="Aptos Narrow"/>
                        </a:rPr>
                        <a:t>Zinc AC43A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400" b="0" i="0" u="none" strike="noStrike">
                          <a:solidFill>
                            <a:srgbClr val="000000"/>
                          </a:solidFill>
                          <a:effectLst/>
                          <a:latin typeface="Aptos Narrow"/>
                        </a:rPr>
                        <a:t>8.550E+10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400" b="0" i="0" u="none" strike="noStrike">
                          <a:solidFill>
                            <a:srgbClr val="000000"/>
                          </a:solidFill>
                          <a:effectLst/>
                          <a:latin typeface="Aptos Narrow"/>
                        </a:rPr>
                        <a:t>1.387E+09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400" b="0" i="0" u="none" strike="noStrike">
                          <a:solidFill>
                            <a:srgbClr val="000000"/>
                          </a:solidFill>
                          <a:effectLst/>
                          <a:latin typeface="Aptos Narrow"/>
                        </a:rPr>
                        <a:t>6.816E+01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B17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25123356"/>
                  </a:ext>
                </a:extLst>
              </a:tr>
              <a:tr h="328855"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400" b="0" i="0" u="none" strike="noStrike">
                          <a:solidFill>
                            <a:srgbClr val="000000"/>
                          </a:solidFill>
                          <a:effectLst/>
                          <a:latin typeface="Aptos Narrow"/>
                        </a:rPr>
                        <a:t>Zirconium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400" b="0" i="0" u="none" strike="noStrike">
                          <a:solidFill>
                            <a:srgbClr val="000000"/>
                          </a:solidFill>
                          <a:effectLst/>
                          <a:latin typeface="Aptos Narrow"/>
                        </a:rPr>
                        <a:t>9.900E+10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400" b="0" i="0" u="none" strike="noStrike">
                          <a:solidFill>
                            <a:srgbClr val="000000"/>
                          </a:solidFill>
                          <a:effectLst/>
                          <a:latin typeface="Aptos Narrow"/>
                        </a:rPr>
                        <a:t>1.404E+09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400" b="0" i="0" u="none" strike="noStrike">
                          <a:solidFill>
                            <a:srgbClr val="000000"/>
                          </a:solidFill>
                          <a:effectLst/>
                          <a:latin typeface="Aptos Narrow"/>
                        </a:rPr>
                        <a:t>5.97E+01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ED48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21631844"/>
                  </a:ext>
                </a:extLst>
              </a:tr>
              <a:tr h="328855"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400" b="0" i="0" u="none" strike="noStrike">
                          <a:solidFill>
                            <a:srgbClr val="000000"/>
                          </a:solidFill>
                          <a:effectLst/>
                          <a:latin typeface="Aptos Narrow"/>
                        </a:rPr>
                        <a:t>Cobalt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400" b="0" i="0" u="none" strike="noStrike">
                          <a:solidFill>
                            <a:srgbClr val="000000"/>
                          </a:solidFill>
                          <a:effectLst/>
                          <a:latin typeface="Aptos Narrow"/>
                        </a:rPr>
                        <a:t>2.110E+11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400" b="0" i="0" u="none" strike="noStrike">
                          <a:solidFill>
                            <a:srgbClr val="000000"/>
                          </a:solidFill>
                          <a:effectLst/>
                          <a:latin typeface="Aptos Narrow"/>
                        </a:rPr>
                        <a:t>1.441E+09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400" b="0" i="0" u="none" strike="noStrike">
                          <a:solidFill>
                            <a:srgbClr val="000000"/>
                          </a:solidFill>
                          <a:effectLst/>
                          <a:latin typeface="Aptos Narrow"/>
                        </a:rPr>
                        <a:t>2.912E+01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8FCA7D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230069519"/>
                  </a:ext>
                </a:extLst>
              </a:tr>
              <a:tr h="342009"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400" b="0" i="0" u="none" strike="noStrike">
                          <a:solidFill>
                            <a:srgbClr val="000000"/>
                          </a:solidFill>
                          <a:effectLst/>
                          <a:latin typeface="Aptos Narrow"/>
                        </a:rPr>
                        <a:t>Molybdenum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400" b="0" i="0" u="none" strike="noStrike">
                          <a:solidFill>
                            <a:srgbClr val="000000"/>
                          </a:solidFill>
                          <a:effectLst/>
                          <a:latin typeface="Aptos Narrow"/>
                        </a:rPr>
                        <a:t>3.200E+11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400" b="0" i="0" u="none" strike="noStrike">
                          <a:solidFill>
                            <a:srgbClr val="000000"/>
                          </a:solidFill>
                          <a:effectLst/>
                          <a:latin typeface="Aptos Narrow"/>
                        </a:rPr>
                        <a:t>1.452E+09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400" b="0" i="0" u="none" strike="noStrike">
                          <a:solidFill>
                            <a:srgbClr val="000000"/>
                          </a:solidFill>
                          <a:effectLst/>
                          <a:latin typeface="Aptos Narrow"/>
                        </a:rPr>
                        <a:t>1.924E+01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3BE7B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71220366"/>
                  </a:ext>
                </a:extLst>
              </a:tr>
              <a:tr h="342009">
                <a:tc gridSpan="4">
                  <a:txBody>
                    <a:bodyPr/>
                    <a:lstStyle/>
                    <a:p>
                      <a:pPr algn="ctr" fontAlgn="b"/>
                      <a:r>
                        <a:rPr lang="en-US" sz="1800" b="1" i="0" u="none" strike="noStrike">
                          <a:solidFill>
                            <a:srgbClr val="000000"/>
                          </a:solidFill>
                          <a:effectLst/>
                          <a:latin typeface="Aptos Narrow"/>
                        </a:rPr>
                        <a:t>All simulations were done with a mesh of parameters 10mm X 10mm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1106083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39118783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E6E755-6DE6-CD34-CE41-02C5B0B0D6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72569" y="1008529"/>
            <a:ext cx="9830455" cy="1178858"/>
          </a:xfrm>
        </p:spPr>
        <p:txBody>
          <a:bodyPr>
            <a:normAutofit fontScale="90000"/>
          </a:bodyPr>
          <a:lstStyle/>
          <a:p>
            <a:r>
              <a:rPr lang="en-US" b="1">
                <a:latin typeface="Montserrat"/>
              </a:rPr>
              <a:t>Future Tasks</a:t>
            </a:r>
            <a:r>
              <a:rPr lang="en-US" b="1">
                <a:latin typeface="Corbel"/>
              </a:rPr>
              <a:t> </a:t>
            </a:r>
            <a:br>
              <a:rPr lang="en-US" b="1">
                <a:latin typeface="Corbel"/>
              </a:rPr>
            </a:br>
            <a:r>
              <a:rPr lang="en-GB" sz="1800" b="1">
                <a:latin typeface="Corbel"/>
              </a:rPr>
              <a:t>Structural Design and Analysis -</a:t>
            </a:r>
            <a:r>
              <a:rPr lang="en-GB" sz="1800">
                <a:latin typeface="Corbel"/>
              </a:rPr>
              <a:t> Cody Surridge</a:t>
            </a:r>
            <a:endParaRPr lang="en-US" sz="1800">
              <a:latin typeface="Corbel"/>
            </a:endParaRPr>
          </a:p>
          <a:p>
            <a:br>
              <a:rPr lang="en-US" b="1">
                <a:latin typeface="Corbel"/>
              </a:rPr>
            </a:br>
            <a:endParaRPr lang="en-US" sz="1600">
              <a:latin typeface="Corbel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94A1D7-8344-F4C9-E6BC-8F45261F634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84310" y="2932354"/>
            <a:ext cx="10018713" cy="2697481"/>
          </a:xfrm>
        </p:spPr>
        <p:txBody>
          <a:bodyPr>
            <a:normAutofit fontScale="92500"/>
          </a:bodyPr>
          <a:lstStyle/>
          <a:p>
            <a:pPr algn="ctr"/>
            <a:r>
              <a:rPr lang="en-US">
                <a:latin typeface="Aptos Narrow"/>
              </a:rPr>
              <a:t>Design and Manufacture Wing Mounts in conjunction with the Aero people to create a design that will minimize interference</a:t>
            </a:r>
          </a:p>
          <a:p>
            <a:pPr algn="ctr">
              <a:buClr>
                <a:srgbClr val="1287C3"/>
              </a:buClr>
            </a:pPr>
            <a:r>
              <a:rPr lang="en-US">
                <a:latin typeface="Aptos Narrow"/>
              </a:rPr>
              <a:t>Go into more details with Material Investigation to find ideal properties while maintaining an ideal displacement</a:t>
            </a:r>
          </a:p>
          <a:p>
            <a:pPr algn="ctr">
              <a:buClr>
                <a:srgbClr val="1287C3"/>
              </a:buClr>
            </a:pPr>
            <a:r>
              <a:rPr lang="en-US">
                <a:latin typeface="Aptos Narrow"/>
              </a:rPr>
              <a:t>Design and Develop end plates to help prevent overflow</a:t>
            </a:r>
          </a:p>
          <a:p>
            <a:pPr algn="ctr">
              <a:buClr>
                <a:srgbClr val="1287C3"/>
              </a:buClr>
            </a:pPr>
            <a:r>
              <a:rPr lang="en-US">
                <a:latin typeface="Aptos Narrow"/>
              </a:rPr>
              <a:t>Preform FEA testing on the designs to show Displacement and the forces applied </a:t>
            </a:r>
          </a:p>
          <a:p>
            <a:pPr algn="ctr">
              <a:buClr>
                <a:srgbClr val="1287C3"/>
              </a:buClr>
            </a:pPr>
            <a:endParaRPr lang="en-US"/>
          </a:p>
          <a:p>
            <a:pPr algn="ctr">
              <a:buClr>
                <a:srgbClr val="1287C3"/>
              </a:buClr>
            </a:pPr>
            <a:endParaRPr lang="en-US">
              <a:latin typeface="Aptos Narrow"/>
            </a:endParaRPr>
          </a:p>
          <a:p>
            <a:pPr algn="ctr">
              <a:buClr>
                <a:srgbClr val="1287C3"/>
              </a:buClr>
            </a:pPr>
            <a:endParaRPr lang="en-US">
              <a:latin typeface="Aptos Narrow"/>
            </a:endParaRPr>
          </a:p>
          <a:p>
            <a:pPr>
              <a:buClr>
                <a:srgbClr val="1287C3"/>
              </a:buClr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0889750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6">
            <a:extLst>
              <a:ext uri="{FF2B5EF4-FFF2-40B4-BE49-F238E27FC236}">
                <a16:creationId xmlns:a16="http://schemas.microsoft.com/office/drawing/2014/main" id="{F07E027C-891C-A90D-6558-E7B2E79AD08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426" t="6765" r="1894" b="4818"/>
          <a:stretch>
            <a:fillRect/>
          </a:stretch>
        </p:blipFill>
        <p:spPr>
          <a:xfrm>
            <a:off x="2239476" y="3741577"/>
            <a:ext cx="4338736" cy="2833304"/>
          </a:xfrm>
          <a:prstGeom prst="rect">
            <a:avLst/>
          </a:prstGeom>
          <a:noFill/>
          <a:ln w="19046" cap="flat">
            <a:solidFill>
              <a:srgbClr val="000000"/>
            </a:solidFill>
            <a:prstDash val="solid"/>
            <a:miter/>
          </a:ln>
        </p:spPr>
      </p:pic>
      <p:pic>
        <p:nvPicPr>
          <p:cNvPr id="4" name="Picture 8">
            <a:extLst>
              <a:ext uri="{FF2B5EF4-FFF2-40B4-BE49-F238E27FC236}">
                <a16:creationId xmlns:a16="http://schemas.microsoft.com/office/drawing/2014/main" id="{045BD5CA-D856-59E7-564D-609EBFBC25E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19607" y="246040"/>
            <a:ext cx="6178758" cy="3336411"/>
          </a:xfrm>
          <a:prstGeom prst="rect">
            <a:avLst/>
          </a:prstGeom>
          <a:noFill/>
          <a:ln w="19046" cap="flat">
            <a:solidFill>
              <a:srgbClr val="000000"/>
            </a:solidFill>
            <a:prstDash val="solid"/>
            <a:miter/>
          </a:ln>
        </p:spPr>
      </p:pic>
      <p:sp>
        <p:nvSpPr>
          <p:cNvPr id="5" name="TextBox 9">
            <a:extLst>
              <a:ext uri="{FF2B5EF4-FFF2-40B4-BE49-F238E27FC236}">
                <a16:creationId xmlns:a16="http://schemas.microsoft.com/office/drawing/2014/main" id="{ED183878-E575-38BF-1E56-20573AD50731}"/>
              </a:ext>
            </a:extLst>
          </p:cNvPr>
          <p:cNvSpPr txBox="1"/>
          <p:nvPr/>
        </p:nvSpPr>
        <p:spPr>
          <a:xfrm>
            <a:off x="8021129" y="1715878"/>
            <a:ext cx="2341981" cy="1077218"/>
          </a:xfrm>
          <a:prstGeom prst="rect">
            <a:avLst/>
          </a:prstGeom>
          <a:noFill/>
          <a:ln w="19050" cap="flat">
            <a:solidFill>
              <a:schemeClr val="tx1"/>
            </a:solidFill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6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Morgan Plus 4 Torque and Power curves</a:t>
            </a:r>
            <a:br>
              <a:rPr lang="en-GB" sz="1600" b="0" i="0" u="none" strike="noStrike" kern="1200" cap="none" spc="0" baseline="0">
                <a:uFillTx/>
                <a:latin typeface="Aptos"/>
              </a:rPr>
            </a:br>
            <a:br>
              <a:rPr lang="en-GB" sz="1600" b="0" i="0" u="none" strike="noStrike" kern="1200" cap="none" spc="0" baseline="0">
                <a:uFillTx/>
                <a:latin typeface="Aptos"/>
              </a:rPr>
            </a:br>
            <a:r>
              <a:rPr lang="en-GB" sz="16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Up to </a:t>
            </a:r>
            <a:r>
              <a:rPr lang="en-GB" sz="1600">
                <a:solidFill>
                  <a:srgbClr val="000000"/>
                </a:solidFill>
                <a:latin typeface="Aptos"/>
              </a:rPr>
              <a:t>6030rpm</a:t>
            </a:r>
            <a:endParaRPr lang="en-GB" sz="16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</p:txBody>
      </p:sp>
      <p:sp>
        <p:nvSpPr>
          <p:cNvPr id="6" name="TextBox 10">
            <a:extLst>
              <a:ext uri="{FF2B5EF4-FFF2-40B4-BE49-F238E27FC236}">
                <a16:creationId xmlns:a16="http://schemas.microsoft.com/office/drawing/2014/main" id="{5B2E689E-BEFF-EE71-807A-40DD1F89EA23}"/>
              </a:ext>
            </a:extLst>
          </p:cNvPr>
          <p:cNvSpPr txBox="1"/>
          <p:nvPr/>
        </p:nvSpPr>
        <p:spPr>
          <a:xfrm>
            <a:off x="6739042" y="3741577"/>
            <a:ext cx="3159212" cy="1815882"/>
          </a:xfrm>
          <a:prstGeom prst="rect">
            <a:avLst/>
          </a:prstGeom>
          <a:noFill/>
          <a:ln w="19050" cap="flat">
            <a:solidFill>
              <a:schemeClr val="tx1"/>
            </a:solidFill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6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Donington Park Circuit</a:t>
            </a:r>
            <a:br>
              <a:rPr lang="en-GB" sz="16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</a:br>
            <a:r>
              <a:rPr lang="en-GB" sz="16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Derby, England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600">
              <a:solidFill>
                <a:srgbClr val="000000"/>
              </a:solidFill>
              <a:latin typeface="Aptos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6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4.02km (2.5 miles)</a:t>
            </a:r>
            <a:br>
              <a:rPr lang="en-GB" sz="16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</a:br>
            <a:br>
              <a:rPr lang="en-GB" sz="16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</a:br>
            <a:r>
              <a:rPr lang="en-GB" sz="16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Morgan Plus 4 lap time:</a:t>
            </a:r>
            <a:br>
              <a:rPr lang="en-GB" sz="16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</a:br>
            <a:r>
              <a:rPr lang="en-GB" sz="16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2:02.43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B40457CB-B37A-5546-709D-07EFB028F457}"/>
              </a:ext>
            </a:extLst>
          </p:cNvPr>
          <p:cNvSpPr txBox="1"/>
          <p:nvPr/>
        </p:nvSpPr>
        <p:spPr>
          <a:xfrm>
            <a:off x="8146215" y="2221"/>
            <a:ext cx="4041437" cy="646331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GB" b="1">
                <a:latin typeface="Montserrat"/>
              </a:rPr>
              <a:t>Vehicle Performance Analysis</a:t>
            </a:r>
          </a:p>
          <a:p>
            <a:pPr algn="ctr"/>
            <a:r>
              <a:rPr lang="en-GB"/>
              <a:t>Aeron Tollett</a:t>
            </a:r>
          </a:p>
        </p:txBody>
      </p:sp>
    </p:spTree>
    <p:extLst>
      <p:ext uri="{BB962C8B-B14F-4D97-AF65-F5344CB8AC3E}">
        <p14:creationId xmlns:p14="http://schemas.microsoft.com/office/powerpoint/2010/main" val="1207956868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0">
            <a:extLst>
              <a:ext uri="{FF2B5EF4-FFF2-40B4-BE49-F238E27FC236}">
                <a16:creationId xmlns:a16="http://schemas.microsoft.com/office/drawing/2014/main" id="{DA4020D0-D742-A197-F3E6-BE932CFB3DE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1740" y="135296"/>
            <a:ext cx="5484260" cy="3111759"/>
          </a:xfrm>
          <a:prstGeom prst="rect">
            <a:avLst/>
          </a:prstGeom>
          <a:noFill/>
          <a:ln w="19046" cap="flat">
            <a:solidFill>
              <a:srgbClr val="000000"/>
            </a:solidFill>
            <a:prstDash val="solid"/>
            <a:miter/>
          </a:ln>
        </p:spPr>
      </p:pic>
      <p:sp>
        <p:nvSpPr>
          <p:cNvPr id="3" name="TextBox 3">
            <a:extLst>
              <a:ext uri="{FF2B5EF4-FFF2-40B4-BE49-F238E27FC236}">
                <a16:creationId xmlns:a16="http://schemas.microsoft.com/office/drawing/2014/main" id="{36BCA8BB-C18F-EC48-B216-3A144EED1554}"/>
              </a:ext>
            </a:extLst>
          </p:cNvPr>
          <p:cNvSpPr txBox="1"/>
          <p:nvPr/>
        </p:nvSpPr>
        <p:spPr>
          <a:xfrm>
            <a:off x="1354326" y="3356558"/>
            <a:ext cx="2600032" cy="307777"/>
          </a:xfrm>
          <a:prstGeom prst="rect">
            <a:avLst/>
          </a:prstGeom>
          <a:noFill/>
          <a:ln w="19050" cap="flat">
            <a:solidFill>
              <a:schemeClr val="tx1"/>
            </a:solidFill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4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Maximum Lift Force = 516N</a:t>
            </a:r>
          </a:p>
        </p:txBody>
      </p:sp>
      <p:pic>
        <p:nvPicPr>
          <p:cNvPr id="4" name="Picture 5">
            <a:extLst>
              <a:ext uri="{FF2B5EF4-FFF2-40B4-BE49-F238E27FC236}">
                <a16:creationId xmlns:a16="http://schemas.microsoft.com/office/drawing/2014/main" id="{7D12447F-7525-EF97-6722-2779E34BD25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740" y="3728126"/>
            <a:ext cx="4991380" cy="2940673"/>
          </a:xfrm>
          <a:prstGeom prst="rect">
            <a:avLst/>
          </a:prstGeom>
          <a:noFill/>
          <a:ln w="19046" cap="flat">
            <a:solidFill>
              <a:srgbClr val="000000"/>
            </a:solidFill>
            <a:prstDash val="solid"/>
            <a:miter/>
          </a:ln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Box 6">
                <a:extLst>
                  <a:ext uri="{FF2B5EF4-FFF2-40B4-BE49-F238E27FC236}">
                    <a16:creationId xmlns:a16="http://schemas.microsoft.com/office/drawing/2014/main" id="{01576BB7-A46A-45E8-9EDD-9CD5D7C2494C}"/>
                  </a:ext>
                </a:extLst>
              </p:cNvPr>
              <p:cNvSpPr txBox="1"/>
              <p:nvPr/>
            </p:nvSpPr>
            <p:spPr>
              <a:xfrm>
                <a:off x="5688296" y="4261588"/>
                <a:ext cx="1314328" cy="1841979"/>
              </a:xfrm>
              <a:prstGeom prst="rect">
                <a:avLst/>
              </a:prstGeom>
              <a:noFill/>
              <a:ln w="19050" cap="flat">
                <a:solidFill>
                  <a:schemeClr val="tx1"/>
                </a:solidFill>
              </a:ln>
            </p:spPr>
            <p:txBody>
              <a:bodyPr vert="horz" wrap="square" lIns="91440" tIns="45720" rIns="91440" bIns="45720" anchor="t" anchorCtr="0" compatLnSpc="1">
                <a:spAutoFit/>
              </a:bodyPr>
              <a:lstStyle/>
              <a:p>
                <a:pPr marL="0" marR="0" lvl="0" indent="0" algn="l" defTabSz="914400" rtl="0" fontAlgn="auto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/>
                  <a:defRPr sz="1800" b="0" i="0" u="none" strike="noStrike" kern="0" cap="none" spc="0" baseline="0">
                    <a:solidFill>
                      <a:srgbClr val="000000"/>
                    </a:solidFill>
                    <a:uFillTx/>
                  </a:defRPr>
                </a:pPr>
                <a:r>
                  <a:rPr lang="en-GB" sz="1400" b="0" i="0" u="none" strike="noStrike" kern="1200" cap="none" spc="0" baseline="0">
                    <a:solidFill>
                      <a:srgbClr val="000000"/>
                    </a:solidFill>
                    <a:uFillTx/>
                    <a:latin typeface="Aptos"/>
                  </a:rPr>
                  <a:t>Max Lateral Acceleration</a:t>
                </a:r>
                <a:br>
                  <a:rPr lang="en-GB" sz="1400" b="0" i="0" u="none" strike="noStrike" kern="1200" cap="none" spc="0" baseline="0">
                    <a:solidFill>
                      <a:srgbClr val="000000"/>
                    </a:solidFill>
                    <a:uFillTx/>
                    <a:latin typeface="Aptos"/>
                  </a:rPr>
                </a:br>
                <a:r>
                  <a:rPr lang="en-GB" sz="1400" b="0" i="0" u="none" strike="noStrike" kern="1200" cap="none" spc="0" baseline="0">
                    <a:solidFill>
                      <a:srgbClr val="000000"/>
                    </a:solidFill>
                    <a:uFillTx/>
                    <a:latin typeface="Aptos"/>
                  </a:rPr>
                  <a:t>= 8.7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GB" sz="1400" i="1">
                            <a:solidFill>
                              <a:srgbClr val="836967"/>
                            </a:solidFill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f>
                          <m:fPr>
                            <m:type m:val="lin"/>
                            <m:ctrlPr>
                              <a:rPr lang="en-GB" sz="1400" i="1">
                                <a:latin typeface="Cambria Math" panose="02040503050406030204" pitchFamily="18" charset="0"/>
                              </a:rPr>
                            </m:ctrlPr>
                          </m:fPr>
                          <m:num>
                            <m:r>
                              <a:rPr lang="en-GB" sz="1400" i="1">
                                <a:latin typeface="Cambria Math" panose="02040503050406030204" pitchFamily="18" charset="0"/>
                              </a:rPr>
                              <m:t>𝑚</m:t>
                            </m:r>
                          </m:num>
                          <m:den>
                            <m:r>
                              <a:rPr lang="en-GB" sz="1400" i="1">
                                <a:latin typeface="Cambria Math" panose="02040503050406030204" pitchFamily="18" charset="0"/>
                              </a:rPr>
                              <m:t>𝑠</m:t>
                            </m:r>
                          </m:den>
                        </m:f>
                      </m:e>
                      <m:sup>
                        <m:r>
                          <a:rPr lang="en-GB" sz="1400" i="0">
                            <a:latin typeface="Cambria Math" panose="02040503050406030204" pitchFamily="18" charset="0"/>
                          </a:rPr>
                          <m:t>2</m:t>
                        </m:r>
                      </m:sup>
                    </m:sSup>
                  </m:oMath>
                </a14:m>
                <a:endParaRPr lang="en-GB" sz="1400" b="0" i="0" u="none" strike="noStrike" kern="1200" cap="none" spc="0" baseline="0">
                  <a:solidFill>
                    <a:srgbClr val="000000"/>
                  </a:solidFill>
                  <a:uFillTx/>
                  <a:latin typeface="Aptos"/>
                </a:endParaRPr>
              </a:p>
              <a:p>
                <a:pPr marL="0" marR="0" lvl="0" indent="0" algn="l" defTabSz="914400" rtl="0" fontAlgn="auto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/>
                  <a:defRPr sz="1800" b="0" i="0" u="none" strike="noStrike" kern="0" cap="none" spc="0" baseline="0">
                    <a:solidFill>
                      <a:srgbClr val="000000"/>
                    </a:solidFill>
                    <a:uFillTx/>
                  </a:defRPr>
                </a:pPr>
                <a:r>
                  <a:rPr lang="en-GB" sz="1400" b="0" i="0" u="none" strike="noStrike" kern="1200" cap="none" spc="0" baseline="0">
                    <a:solidFill>
                      <a:srgbClr val="000000"/>
                    </a:solidFill>
                    <a:uFillTx/>
                    <a:latin typeface="Aptos"/>
                  </a:rPr>
                  <a:t>= 0.88g</a:t>
                </a:r>
              </a:p>
              <a:p>
                <a:pPr marL="0" marR="0" lvl="0" indent="0" algn="l" defTabSz="914400" rtl="0" fontAlgn="auto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/>
                  <a:defRPr sz="1800" b="0" i="0" u="none" strike="noStrike" kern="0" cap="none" spc="0" baseline="0">
                    <a:solidFill>
                      <a:srgbClr val="000000"/>
                    </a:solidFill>
                    <a:uFillTx/>
                  </a:defRPr>
                </a:pPr>
                <a:endParaRPr lang="en-GB" sz="1400" b="0" i="0" u="none" strike="noStrike" kern="1200" cap="none" spc="0" baseline="0">
                  <a:solidFill>
                    <a:srgbClr val="000000"/>
                  </a:solidFill>
                  <a:uFillTx/>
                  <a:latin typeface="Aptos"/>
                </a:endParaRPr>
              </a:p>
              <a:p>
                <a:pPr marL="0" marR="0" lvl="0" indent="0" algn="l" defTabSz="914400" rtl="0" fontAlgn="auto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/>
                  <a:defRPr sz="1800" b="0" i="0" u="none" strike="noStrike" kern="0" cap="none" spc="0" baseline="0">
                    <a:solidFill>
                      <a:srgbClr val="000000"/>
                    </a:solidFill>
                    <a:uFillTx/>
                  </a:defRPr>
                </a:pPr>
                <a:r>
                  <a:rPr lang="en-GB" sz="1400">
                    <a:solidFill>
                      <a:srgbClr val="000000"/>
                    </a:solidFill>
                    <a:latin typeface="Aptos"/>
                  </a:rPr>
                  <a:t>Max lateral force = 261N</a:t>
                </a:r>
              </a:p>
              <a:p>
                <a:pPr marL="0" marR="0" lvl="0" indent="0" algn="l" defTabSz="914400" rtl="0" fontAlgn="auto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/>
                  <a:defRPr sz="1800" b="0" i="0" u="none" strike="noStrike" kern="0" cap="none" spc="0" baseline="0">
                    <a:solidFill>
                      <a:srgbClr val="000000"/>
                    </a:solidFill>
                    <a:uFillTx/>
                  </a:defRPr>
                </a:pPr>
                <a:r>
                  <a:rPr lang="en-GB" sz="1400">
                    <a:solidFill>
                      <a:srgbClr val="000000"/>
                    </a:solidFill>
                    <a:latin typeface="Aptos"/>
                  </a:rPr>
                  <a:t>            = 26.6kg</a:t>
                </a:r>
                <a:endParaRPr lang="en-GB" sz="1400" b="0" i="0" u="none" strike="noStrike" kern="1200" cap="none" spc="0" baseline="0">
                  <a:solidFill>
                    <a:srgbClr val="000000"/>
                  </a:solidFill>
                  <a:uFillTx/>
                  <a:latin typeface="Aptos"/>
                </a:endParaRPr>
              </a:p>
            </p:txBody>
          </p:sp>
        </mc:Choice>
        <mc:Fallback xmlns="">
          <p:sp>
            <p:nvSpPr>
              <p:cNvPr id="5" name="TextBox 6">
                <a:extLst>
                  <a:ext uri="{FF2B5EF4-FFF2-40B4-BE49-F238E27FC236}">
                    <a16:creationId xmlns:a16="http://schemas.microsoft.com/office/drawing/2014/main" id="{01576BB7-A46A-45E8-9EDD-9CD5D7C2494C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688296" y="4261588"/>
                <a:ext cx="1314328" cy="1841979"/>
              </a:xfrm>
              <a:prstGeom prst="rect">
                <a:avLst/>
              </a:prstGeom>
              <a:blipFill>
                <a:blip r:embed="rId4"/>
                <a:stretch>
                  <a:fillRect l="-913" t="-328" b="-2295"/>
                </a:stretch>
              </a:blipFill>
              <a:ln w="19050" cap="flat">
                <a:solidFill>
                  <a:schemeClr val="tx1"/>
                </a:solidFill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6" name="Picture 8" descr="A screen shot of a computer screen&#10;&#10;Description automatically generated">
            <a:extLst>
              <a:ext uri="{FF2B5EF4-FFF2-40B4-BE49-F238E27FC236}">
                <a16:creationId xmlns:a16="http://schemas.microsoft.com/office/drawing/2014/main" id="{F3D96F96-CBAC-D37F-186C-BFF5B561ED4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71731" y="1084158"/>
            <a:ext cx="5731514" cy="3008632"/>
          </a:xfrm>
          <a:prstGeom prst="rect">
            <a:avLst/>
          </a:prstGeom>
          <a:noFill/>
          <a:ln w="19046" cap="flat">
            <a:solidFill>
              <a:srgbClr val="000000"/>
            </a:solidFill>
            <a:prstDash val="solid"/>
            <a:miter/>
          </a:ln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F4A4B732-7D1D-BD3E-DD00-552FA473844E}"/>
              </a:ext>
            </a:extLst>
          </p:cNvPr>
          <p:cNvSpPr txBox="1"/>
          <p:nvPr/>
        </p:nvSpPr>
        <p:spPr>
          <a:xfrm>
            <a:off x="7587415" y="2221"/>
            <a:ext cx="4600237" cy="646331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GB" b="1">
                <a:latin typeface="Montserrat"/>
              </a:rPr>
              <a:t>Vehicle Performance Analysis</a:t>
            </a:r>
          </a:p>
          <a:p>
            <a:pPr algn="ctr"/>
            <a:r>
              <a:rPr lang="en-GB"/>
              <a:t>Aeron Tollett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F187F9F-EEF1-E5AF-4B19-DFD5ADFABEA7}"/>
              </a:ext>
            </a:extLst>
          </p:cNvPr>
          <p:cNvSpPr txBox="1"/>
          <p:nvPr/>
        </p:nvSpPr>
        <p:spPr>
          <a:xfrm>
            <a:off x="7521167" y="4366969"/>
            <a:ext cx="4482077" cy="2000548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u="sng"/>
              <a:t>Future Tasks:</a:t>
            </a:r>
          </a:p>
          <a:p>
            <a:endParaRPr lang="en-GB" sz="2000"/>
          </a:p>
          <a:p>
            <a:pPr marL="285750" indent="-285750">
              <a:buFontTx/>
              <a:buChar char="-"/>
            </a:pPr>
            <a:r>
              <a:rPr lang="en-GB" sz="2000"/>
              <a:t>Resolving errors in VI-Grade</a:t>
            </a:r>
          </a:p>
          <a:p>
            <a:pPr marL="285750" indent="-285750">
              <a:buFontTx/>
              <a:buChar char="-"/>
            </a:pPr>
            <a:r>
              <a:rPr lang="en-GB" sz="2000"/>
              <a:t>Run simulations using </a:t>
            </a:r>
            <a:r>
              <a:rPr lang="en-GB" sz="2000" err="1"/>
              <a:t>Llandow</a:t>
            </a:r>
            <a:r>
              <a:rPr lang="en-GB" sz="2000"/>
              <a:t> Circuit</a:t>
            </a:r>
          </a:p>
          <a:p>
            <a:pPr marL="285750" indent="-285750">
              <a:buFontTx/>
              <a:buChar char="-"/>
            </a:pPr>
            <a:r>
              <a:rPr lang="en-GB" sz="2000"/>
              <a:t>Cross-reference data with other departments</a:t>
            </a:r>
          </a:p>
        </p:txBody>
      </p:sp>
    </p:spTree>
    <p:extLst>
      <p:ext uri="{BB962C8B-B14F-4D97-AF65-F5344CB8AC3E}">
        <p14:creationId xmlns:p14="http://schemas.microsoft.com/office/powerpoint/2010/main" val="1908954103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899FE7-A3C5-0460-A189-F281E10E5A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297" y="13074"/>
            <a:ext cx="10018713" cy="1502228"/>
          </a:xfrm>
        </p:spPr>
        <p:txBody>
          <a:bodyPr/>
          <a:lstStyle/>
          <a:p>
            <a:r>
              <a:rPr lang="en-GB" b="1">
                <a:latin typeface="Montserrat"/>
              </a:rPr>
              <a:t>References </a:t>
            </a:r>
          </a:p>
        </p:txBody>
      </p:sp>
      <p:graphicFrame>
        <p:nvGraphicFramePr>
          <p:cNvPr id="7" name="Content Placeholder 6">
            <a:extLst>
              <a:ext uri="{FF2B5EF4-FFF2-40B4-BE49-F238E27FC236}">
                <a16:creationId xmlns:a16="http://schemas.microsoft.com/office/drawing/2014/main" id="{599109D3-38A3-840B-0F87-2FF8A0F2262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63927957"/>
              </p:ext>
            </p:extLst>
          </p:nvPr>
        </p:nvGraphicFramePr>
        <p:xfrm>
          <a:off x="1833239" y="1043710"/>
          <a:ext cx="10018713" cy="5659185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10018713">
                  <a:extLst>
                    <a:ext uri="{9D8B030D-6E8A-4147-A177-3AD203B41FA5}">
                      <a16:colId xmlns:a16="http://schemas.microsoft.com/office/drawing/2014/main" val="2936205201"/>
                    </a:ext>
                  </a:extLst>
                </a:gridCol>
              </a:tblGrid>
              <a:tr h="350557">
                <a:tc>
                  <a:txBody>
                    <a:bodyPr/>
                    <a:lstStyle/>
                    <a:p>
                      <a:pPr algn="ctr" fontAlgn="base">
                        <a:lnSpc>
                          <a:spcPts val="2400"/>
                        </a:lnSpc>
                      </a:pPr>
                      <a:r>
                        <a:rPr lang="en-GB" sz="2000" b="1" dirty="0">
                          <a:effectLst/>
                          <a:latin typeface="Aptos Narrow"/>
                        </a:rPr>
                        <a:t>Aerodynamics</a:t>
                      </a:r>
                      <a:endParaRPr lang="en-GB" dirty="0">
                        <a:effectLst/>
                        <a:latin typeface="Aptos Narrow"/>
                      </a:endParaRPr>
                    </a:p>
                  </a:txBody>
                  <a:tcPr marL="9525" marR="9525" marT="9525" anchor="b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4C7B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73484261"/>
                  </a:ext>
                </a:extLst>
              </a:tr>
              <a:tr h="2367157">
                <a:tc>
                  <a:txBody>
                    <a:bodyPr/>
                    <a:lstStyle/>
                    <a:p>
                      <a:pPr lvl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100" b="0" i="0" u="none" strike="noStrike" noProof="0" dirty="0" err="1">
                          <a:solidFill>
                            <a:srgbClr val="000000"/>
                          </a:solidFill>
                          <a:effectLst/>
                          <a:latin typeface="Montserrat"/>
                        </a:rPr>
                        <a:t>Airfoil</a:t>
                      </a:r>
                      <a:r>
                        <a:rPr lang="en-GB" sz="1100" b="0" i="0" u="none" strike="noStrike" noProof="0" dirty="0">
                          <a:solidFill>
                            <a:srgbClr val="000000"/>
                          </a:solidFill>
                          <a:effectLst/>
                          <a:latin typeface="Montserrat"/>
                        </a:rPr>
                        <a:t> Tools, n.d.. </a:t>
                      </a:r>
                      <a:r>
                        <a:rPr lang="en-GB" sz="1100" b="0" i="1" u="none" strike="noStrike" noProof="0" dirty="0">
                          <a:solidFill>
                            <a:srgbClr val="000000"/>
                          </a:solidFill>
                          <a:effectLst/>
                          <a:latin typeface="Montserrat"/>
                        </a:rPr>
                        <a:t>NACA 0012 AIRFOILS - NACA 0012 </a:t>
                      </a:r>
                      <a:r>
                        <a:rPr lang="en-GB" sz="1100" b="0" i="1" u="none" strike="noStrike" noProof="0" dirty="0" err="1">
                          <a:solidFill>
                            <a:srgbClr val="000000"/>
                          </a:solidFill>
                          <a:effectLst/>
                          <a:latin typeface="Montserrat"/>
                        </a:rPr>
                        <a:t>airfoil</a:t>
                      </a:r>
                      <a:r>
                        <a:rPr lang="en-GB" sz="1100" b="0" i="1" u="none" strike="noStrike" noProof="0" dirty="0">
                          <a:solidFill>
                            <a:srgbClr val="000000"/>
                          </a:solidFill>
                          <a:effectLst/>
                          <a:latin typeface="Montserrat"/>
                        </a:rPr>
                        <a:t>. </a:t>
                      </a:r>
                      <a:r>
                        <a:rPr lang="en-GB" sz="1100" b="0" i="0" u="none" strike="noStrike" noProof="0" dirty="0">
                          <a:solidFill>
                            <a:srgbClr val="000000"/>
                          </a:solidFill>
                          <a:effectLst/>
                          <a:latin typeface="Montserrat"/>
                        </a:rPr>
                        <a:t>[Online] </a:t>
                      </a:r>
                      <a:br>
                        <a:rPr lang="en-GB" sz="1100" b="0" i="0" u="none" strike="noStrike" noProof="0" dirty="0">
                          <a:solidFill>
                            <a:srgbClr val="000000"/>
                          </a:solidFill>
                          <a:effectLst/>
                          <a:latin typeface="Montserrat"/>
                        </a:rPr>
                      </a:br>
                      <a:r>
                        <a:rPr lang="en-GB" sz="1100" b="0" i="0" u="none" strike="noStrike" noProof="0" dirty="0">
                          <a:solidFill>
                            <a:srgbClr val="000000"/>
                          </a:solidFill>
                          <a:effectLst/>
                          <a:latin typeface="Montserrat"/>
                        </a:rPr>
                        <a:t>Available at: </a:t>
                      </a:r>
                      <a:r>
                        <a:rPr lang="en-GB" sz="1100" b="0" i="0" u="sng" strike="noStrike" noProof="0" dirty="0">
                          <a:solidFill>
                            <a:srgbClr val="000000"/>
                          </a:solidFill>
                          <a:effectLst/>
                          <a:latin typeface="Montserrat"/>
                          <a:hlinkClick r:id="rId2"/>
                        </a:rPr>
                        <a:t>http://airfoiltools.com/airfoil/details?airfoil=n0012-il</a:t>
                      </a:r>
                      <a:br>
                        <a:rPr lang="en-GB" sz="1100" b="0" i="0" u="sng" strike="noStrike" noProof="0" dirty="0">
                          <a:solidFill>
                            <a:srgbClr val="000000"/>
                          </a:solidFill>
                          <a:effectLst/>
                          <a:latin typeface="Montserrat"/>
                        </a:rPr>
                      </a:br>
                      <a:r>
                        <a:rPr lang="en-GB" sz="1100" b="0" i="0" u="sng" strike="noStrike" noProof="0" dirty="0">
                          <a:solidFill>
                            <a:srgbClr val="000000"/>
                          </a:solidFill>
                          <a:effectLst/>
                          <a:latin typeface="Montserrat"/>
                        </a:rPr>
                        <a:t> [Accessed 10 December 2024].</a:t>
                      </a:r>
                      <a:endParaRPr lang="en-US" dirty="0"/>
                    </a:p>
                    <a:p>
                      <a:pPr lvl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100" b="0" i="0" u="none" strike="noStrike" noProof="0" dirty="0" err="1">
                          <a:solidFill>
                            <a:srgbClr val="000000"/>
                          </a:solidFill>
                          <a:effectLst/>
                          <a:latin typeface="Montserrat"/>
                        </a:rPr>
                        <a:t>Airfoil</a:t>
                      </a:r>
                      <a:r>
                        <a:rPr lang="en-GB" sz="1100" b="0" i="0" u="none" strike="noStrike" noProof="0" dirty="0">
                          <a:solidFill>
                            <a:srgbClr val="000000"/>
                          </a:solidFill>
                          <a:effectLst/>
                          <a:latin typeface="Montserrat"/>
                        </a:rPr>
                        <a:t> Tools, n.d.. </a:t>
                      </a:r>
                      <a:r>
                        <a:rPr lang="en-GB" sz="1100" b="0" i="1" u="none" strike="noStrike" noProof="0" dirty="0">
                          <a:solidFill>
                            <a:srgbClr val="000000"/>
                          </a:solidFill>
                          <a:effectLst/>
                          <a:latin typeface="Montserrat"/>
                        </a:rPr>
                        <a:t>NACA 4 digit </a:t>
                      </a:r>
                      <a:r>
                        <a:rPr lang="en-GB" sz="1100" b="0" i="1" u="none" strike="noStrike" noProof="0" dirty="0" err="1">
                          <a:solidFill>
                            <a:srgbClr val="000000"/>
                          </a:solidFill>
                          <a:effectLst/>
                          <a:latin typeface="Montserrat"/>
                        </a:rPr>
                        <a:t>airfoil</a:t>
                      </a:r>
                      <a:r>
                        <a:rPr lang="en-GB" sz="1100" b="0" i="1" u="none" strike="noStrike" noProof="0" dirty="0">
                          <a:solidFill>
                            <a:srgbClr val="000000"/>
                          </a:solidFill>
                          <a:effectLst/>
                          <a:latin typeface="Montserrat"/>
                        </a:rPr>
                        <a:t> generator (NACA 6610 AIRFOIL). </a:t>
                      </a:r>
                      <a:r>
                        <a:rPr lang="en-GB" sz="1100" b="0" i="0" u="none" strike="noStrike" noProof="0" dirty="0">
                          <a:solidFill>
                            <a:srgbClr val="000000"/>
                          </a:solidFill>
                          <a:effectLst/>
                          <a:latin typeface="Montserrat"/>
                        </a:rPr>
                        <a:t>[Online] </a:t>
                      </a:r>
                      <a:br>
                        <a:rPr lang="en-GB" sz="1100" b="0" i="0" u="none" strike="noStrike" noProof="0" dirty="0">
                          <a:solidFill>
                            <a:srgbClr val="000000"/>
                          </a:solidFill>
                          <a:effectLst/>
                          <a:latin typeface="Montserrat"/>
                        </a:rPr>
                      </a:br>
                      <a:r>
                        <a:rPr lang="en-GB" sz="1100" b="0" i="0" u="none" strike="noStrike" noProof="0" dirty="0">
                          <a:solidFill>
                            <a:srgbClr val="000000"/>
                          </a:solidFill>
                          <a:effectLst/>
                          <a:latin typeface="Montserrat"/>
                        </a:rPr>
                        <a:t>Available at: </a:t>
                      </a:r>
                      <a:r>
                        <a:rPr lang="en-GB" sz="1100" b="0" i="0" u="sng" strike="noStrike" noProof="0" dirty="0">
                          <a:solidFill>
                            <a:srgbClr val="000000"/>
                          </a:solidFill>
                          <a:effectLst/>
                          <a:latin typeface="Montserrat"/>
                          <a:hlinkClick r:id="rId3"/>
                        </a:rPr>
                        <a:t>http://airfoiltools.com/airfoil/naca4digit?MNaca4DigitForm%5Bcamber%5D=6&amp;MNaca4DigitForm%5Bposition%5D=60&amp;MNaca4DigitForm%5Bthick%5D=10&amp;MNaca4DigitForm%5BnumPoints%5D=200&amp;MNaca4DigitForm%5BcosSpace%5D=0&amp;MNaca4DigitForm%5BcosSpace%5D=1&amp;MNaca4DigitForm%5Bcl</a:t>
                      </a:r>
                      <a:br>
                        <a:rPr lang="en-GB" sz="1100" b="0" i="0" u="sng" strike="noStrike" noProof="0" dirty="0">
                          <a:solidFill>
                            <a:srgbClr val="000000"/>
                          </a:solidFill>
                          <a:effectLst/>
                          <a:latin typeface="Montserrat"/>
                        </a:rPr>
                      </a:br>
                      <a:r>
                        <a:rPr lang="en-GB" sz="1100" b="0" i="0" u="sng" strike="noStrike" noProof="0" dirty="0">
                          <a:solidFill>
                            <a:srgbClr val="000000"/>
                          </a:solidFill>
                          <a:effectLst/>
                          <a:latin typeface="Montserrat"/>
                        </a:rPr>
                        <a:t> [Accessed 10 December 2024].</a:t>
                      </a:r>
                      <a:endParaRPr lang="en-GB" dirty="0"/>
                    </a:p>
                    <a:p>
                      <a:pPr lvl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100" b="0" i="0" u="none" strike="noStrike" noProof="0" dirty="0">
                          <a:solidFill>
                            <a:srgbClr val="000000"/>
                          </a:solidFill>
                          <a:effectLst/>
                          <a:latin typeface="Montserrat"/>
                        </a:rPr>
                        <a:t>Katz, J., 1995. </a:t>
                      </a:r>
                      <a:r>
                        <a:rPr lang="en-GB" sz="1100" b="0" i="1" u="none" strike="noStrike" noProof="0" dirty="0">
                          <a:solidFill>
                            <a:srgbClr val="000000"/>
                          </a:solidFill>
                          <a:effectLst/>
                          <a:latin typeface="Montserrat"/>
                        </a:rPr>
                        <a:t>Race Car Aerodynamics - Designing for Speed. </a:t>
                      </a:r>
                      <a:r>
                        <a:rPr lang="en-GB" sz="1100" b="0" i="0" u="none" strike="noStrike" noProof="0" dirty="0">
                          <a:solidFill>
                            <a:srgbClr val="000000"/>
                          </a:solidFill>
                          <a:effectLst/>
                          <a:latin typeface="Montserrat"/>
                        </a:rPr>
                        <a:t>Cambridge: Bentley Publishers.</a:t>
                      </a:r>
                      <a:endParaRPr lang="en-GB" dirty="0"/>
                    </a:p>
                    <a:p>
                      <a:pPr lvl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100" b="0" i="0" u="none" strike="noStrike" noProof="0" dirty="0" err="1">
                          <a:solidFill>
                            <a:srgbClr val="000000"/>
                          </a:solidFill>
                          <a:effectLst/>
                          <a:latin typeface="Montserrat"/>
                        </a:rPr>
                        <a:t>Lanfrit</a:t>
                      </a:r>
                      <a:r>
                        <a:rPr lang="en-GB" sz="1100" b="0" i="0" u="none" strike="noStrike" noProof="0" dirty="0">
                          <a:solidFill>
                            <a:srgbClr val="000000"/>
                          </a:solidFill>
                          <a:effectLst/>
                          <a:latin typeface="Montserrat"/>
                        </a:rPr>
                        <a:t>, M., 2005. </a:t>
                      </a:r>
                      <a:r>
                        <a:rPr lang="en-GB" sz="1100" b="0" i="1" u="none" strike="noStrike" noProof="0" dirty="0">
                          <a:solidFill>
                            <a:srgbClr val="000000"/>
                          </a:solidFill>
                          <a:effectLst/>
                          <a:latin typeface="Montserrat"/>
                        </a:rPr>
                        <a:t>Best practice guidelines for handling Automotive External Aerodynamics with FLUENT. </a:t>
                      </a:r>
                      <a:r>
                        <a:rPr lang="en-GB" sz="1100" b="0" i="0" u="none" strike="noStrike" noProof="0" dirty="0">
                          <a:solidFill>
                            <a:srgbClr val="000000"/>
                          </a:solidFill>
                          <a:effectLst/>
                          <a:latin typeface="Montserrat"/>
                        </a:rPr>
                        <a:t>[Online] </a:t>
                      </a:r>
                      <a:br>
                        <a:rPr lang="en-GB" sz="1100" b="0" i="0" u="none" strike="noStrike" noProof="0" dirty="0">
                          <a:solidFill>
                            <a:srgbClr val="000000"/>
                          </a:solidFill>
                          <a:effectLst/>
                          <a:latin typeface="Montserrat"/>
                        </a:rPr>
                      </a:br>
                      <a:r>
                        <a:rPr lang="en-GB" sz="1100" b="0" i="0" u="none" strike="noStrike" noProof="0" dirty="0">
                          <a:solidFill>
                            <a:srgbClr val="000000"/>
                          </a:solidFill>
                          <a:effectLst/>
                          <a:latin typeface="Montserrat"/>
                        </a:rPr>
                        <a:t>Available at: </a:t>
                      </a:r>
                      <a:r>
                        <a:rPr lang="en-GB" sz="1100" b="0" i="0" u="sng" strike="noStrike" noProof="0" dirty="0">
                          <a:solidFill>
                            <a:srgbClr val="000000"/>
                          </a:solidFill>
                          <a:effectLst/>
                          <a:latin typeface="Montserrat"/>
                          <a:hlinkClick r:id="rId4"/>
                        </a:rPr>
                        <a:t>https://www.southampton.ac.uk/~nwb/lectures/GoodPracticeCFD/Articles/Ext_Aero_Best_Practice_Ver1_2.pdf</a:t>
                      </a:r>
                      <a:br>
                        <a:rPr lang="en-GB" sz="1100" b="0" i="0" u="sng" strike="noStrike" noProof="0" dirty="0">
                          <a:solidFill>
                            <a:srgbClr val="000000"/>
                          </a:solidFill>
                          <a:effectLst/>
                          <a:latin typeface="Montserrat"/>
                        </a:rPr>
                      </a:br>
                      <a:r>
                        <a:rPr lang="en-GB" sz="1100" b="0" i="0" u="sng" strike="noStrike" noProof="0" dirty="0">
                          <a:solidFill>
                            <a:srgbClr val="000000"/>
                          </a:solidFill>
                          <a:effectLst/>
                          <a:latin typeface="Montserrat"/>
                        </a:rPr>
                        <a:t> [Accessed 10 December 2024].</a:t>
                      </a:r>
                      <a:endParaRPr lang="en-GB" dirty="0"/>
                    </a:p>
                    <a:p>
                      <a:pPr lvl="0" algn="ctr">
                        <a:lnSpc>
                          <a:spcPts val="1350"/>
                        </a:lnSpc>
                        <a:buNone/>
                      </a:pPr>
                      <a:endParaRPr lang="en-GB" dirty="0">
                        <a:effectLst/>
                        <a:latin typeface="Aptos Narrow"/>
                      </a:endParaRPr>
                    </a:p>
                  </a:txBody>
                  <a:tcPr marL="9525" marR="9525" marT="9525" anchor="b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551739476"/>
                  </a:ext>
                </a:extLst>
              </a:tr>
              <a:tr h="350557">
                <a:tc>
                  <a:txBody>
                    <a:bodyPr/>
                    <a:lstStyle/>
                    <a:p>
                      <a:pPr algn="ctr" fontAlgn="base">
                        <a:lnSpc>
                          <a:spcPts val="2400"/>
                        </a:lnSpc>
                      </a:pPr>
                      <a:r>
                        <a:rPr lang="en-GB" sz="2000" b="1">
                          <a:effectLst/>
                          <a:latin typeface="Aptos Narrow"/>
                        </a:rPr>
                        <a:t>Electrical Control Systems and Mechatronics</a:t>
                      </a:r>
                      <a:endParaRPr lang="en-GB">
                        <a:effectLst/>
                        <a:latin typeface="Aptos Narrow"/>
                      </a:endParaRPr>
                    </a:p>
                  </a:txBody>
                  <a:tcPr marL="9525" marR="9525" marT="9525" anchor="b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7A45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60682895"/>
                  </a:ext>
                </a:extLst>
              </a:tr>
              <a:tr h="1499729">
                <a:tc>
                  <a:txBody>
                    <a:bodyPr/>
                    <a:lstStyle/>
                    <a:p>
                      <a:pPr marL="342900" lvl="0" indent="-342900" algn="ctr" fontAlgn="base">
                        <a:lnSpc>
                          <a:spcPts val="1350"/>
                        </a:lnSpc>
                        <a:buFont typeface="Arial" panose="020B0604020202020204" pitchFamily="34" charset="0"/>
                        <a:buChar char="•"/>
                      </a:pPr>
                      <a:r>
                        <a:rPr lang="en-GB" sz="1100" dirty="0" err="1">
                          <a:effectLst/>
                          <a:latin typeface="Aptos"/>
                        </a:rPr>
                        <a:t>Moghadas</a:t>
                      </a:r>
                      <a:r>
                        <a:rPr lang="en-GB" sz="1100" dirty="0">
                          <a:effectLst/>
                          <a:latin typeface="Aptos"/>
                        </a:rPr>
                        <a:t>, M and </a:t>
                      </a:r>
                      <a:r>
                        <a:rPr lang="en-GB" sz="1100" dirty="0" err="1">
                          <a:effectLst/>
                          <a:latin typeface="Aptos"/>
                        </a:rPr>
                        <a:t>Dastranji</a:t>
                      </a:r>
                      <a:r>
                        <a:rPr lang="en-GB" sz="1100" dirty="0">
                          <a:effectLst/>
                          <a:latin typeface="Aptos"/>
                        </a:rPr>
                        <a:t>, M.R (2012) ‘Design of Optimal PID Controller for Inverted Pendulum Using Genetic Algorithm’, </a:t>
                      </a:r>
                      <a:r>
                        <a:rPr lang="en-GB" sz="1100" i="1" dirty="0">
                          <a:effectLst/>
                          <a:latin typeface="Aptos"/>
                        </a:rPr>
                        <a:t>International Journal of Innovation Management and Technology, </a:t>
                      </a:r>
                      <a:r>
                        <a:rPr lang="en-GB" sz="1100" dirty="0">
                          <a:effectLst/>
                          <a:latin typeface="Aptos"/>
                        </a:rPr>
                        <a:t>3(4), pp. 440-442. Available at: </a:t>
                      </a:r>
                      <a:r>
                        <a:rPr lang="en-GB" sz="1100" u="sng" strike="noStrike" dirty="0">
                          <a:solidFill>
                            <a:srgbClr val="F09355"/>
                          </a:solidFill>
                          <a:effectLst/>
                          <a:latin typeface="Aptos"/>
                          <a:hlinkClick r:id="rId5"/>
                        </a:rPr>
                        <a:t>https://www.researchgate.net/publication/374511843_Design_of_Optimal_PID_Controller_for_Inverted_Pendulum_Using_Genetic_Algorithm</a:t>
                      </a:r>
                      <a:endParaRPr lang="en-GB" sz="880" dirty="0">
                        <a:effectLst/>
                        <a:latin typeface="Aptos"/>
                      </a:endParaRPr>
                    </a:p>
                    <a:p>
                      <a:pPr marL="342900" lvl="0" indent="-342900" algn="ctr" fontAlgn="base">
                        <a:lnSpc>
                          <a:spcPts val="1350"/>
                        </a:lnSpc>
                        <a:buFont typeface="Arial" panose="020B0604020202020204" pitchFamily="34" charset="0"/>
                        <a:buChar char="•"/>
                      </a:pPr>
                      <a:r>
                        <a:rPr lang="en-GB" sz="1200" dirty="0" err="1">
                          <a:effectLst/>
                          <a:latin typeface="Aptos"/>
                        </a:rPr>
                        <a:t>Aerolarri</a:t>
                      </a:r>
                      <a:r>
                        <a:rPr lang="en-GB" sz="1200" dirty="0">
                          <a:effectLst/>
                          <a:latin typeface="Aptos"/>
                        </a:rPr>
                        <a:t> (2021) Active Aero Wing for the C8 Corvette has ARRIVED. Available at: </a:t>
                      </a:r>
                      <a:r>
                        <a:rPr lang="en-GB" sz="1200" u="sng" strike="noStrike" dirty="0">
                          <a:solidFill>
                            <a:srgbClr val="467886"/>
                          </a:solidFill>
                          <a:effectLst/>
                          <a:latin typeface="Aptos"/>
                          <a:hlinkClick r:id="rId6"/>
                        </a:rPr>
                        <a:t>https://www.aerolarri.com/c8-r-wing.html</a:t>
                      </a:r>
                      <a:endParaRPr lang="en-GB" sz="1200" u="sng" strike="noStrike" dirty="0">
                        <a:solidFill>
                          <a:srgbClr val="467886"/>
                        </a:solidFill>
                        <a:effectLst/>
                        <a:latin typeface="Aptos Narrow"/>
                      </a:endParaRPr>
                    </a:p>
                    <a:p>
                      <a:pPr algn="ctr"/>
                      <a:r>
                        <a:rPr lang="en-US" sz="1000" dirty="0">
                          <a:ea typeface="+mn-lt"/>
                          <a:cs typeface="+mn-lt"/>
                          <a:hlinkClick r:id="rId7"/>
                        </a:rPr>
                        <a:t>https://www.chegg.com/homework-help/questions-and-answers/problem-simulink-onramp-im-sure-q86080971</a:t>
                      </a:r>
                      <a:endParaRPr lang="en-US" sz="1000" dirty="0">
                        <a:ea typeface="+mn-lt"/>
                        <a:cs typeface="+mn-lt"/>
                      </a:endParaRPr>
                    </a:p>
                    <a:p>
                      <a:pPr algn="ctr">
                        <a:buClr>
                          <a:srgbClr val="C3B2A7"/>
                        </a:buClr>
                      </a:pPr>
                      <a:endParaRPr lang="en-US" sz="1000" dirty="0">
                        <a:ea typeface="+mn-lt"/>
                        <a:cs typeface="+mn-lt"/>
                      </a:endParaRPr>
                    </a:p>
                    <a:p>
                      <a:pPr algn="ctr">
                        <a:buClr>
                          <a:srgbClr val="C3B2A7"/>
                        </a:buClr>
                      </a:pPr>
                      <a:r>
                        <a:rPr lang="en-US" sz="1000" dirty="0">
                          <a:ea typeface="+mn-lt"/>
                          <a:cs typeface="+mn-lt"/>
                          <a:hlinkClick r:id="rId8"/>
                        </a:rPr>
                        <a:t>Fig-2   https://carbuzz.com/news/volvo-is-developing-morphable-active-aero/</a:t>
                      </a:r>
                      <a:endParaRPr lang="en-US" sz="1000" dirty="0"/>
                    </a:p>
                    <a:p>
                      <a:pPr algn="ctr">
                        <a:buClr>
                          <a:srgbClr val="C3B2A7"/>
                        </a:buClr>
                      </a:pPr>
                      <a:r>
                        <a:rPr lang="en-US" sz="1000" dirty="0">
                          <a:ea typeface="+mn-lt"/>
                          <a:cs typeface="+mn-lt"/>
                          <a:hlinkClick r:id="rId9"/>
                        </a:rPr>
                        <a:t>https://www.semanticscholar.org/paper/Co-simulation-of-full-vehicle-model-in-Adams-and-in-Eriksson/50d64f093c5649aeb9ebb6ce42663bdea41dc5b1</a:t>
                      </a:r>
                      <a:endParaRPr lang="en-US" sz="1000" dirty="0">
                        <a:ea typeface="+mn-lt"/>
                        <a:cs typeface="+mn-lt"/>
                      </a:endParaRPr>
                    </a:p>
                    <a:p>
                      <a:pPr marL="342900" lvl="0" indent="-342900" algn="ctr" fontAlgn="base">
                        <a:lnSpc>
                          <a:spcPts val="1350"/>
                        </a:lnSpc>
                        <a:buFont typeface="Arial" panose="020B0604020202020204" pitchFamily="34" charset="0"/>
                        <a:buChar char="•"/>
                      </a:pPr>
                      <a:endParaRPr lang="en-GB" sz="880" dirty="0">
                        <a:effectLst/>
                        <a:latin typeface="Aptos"/>
                      </a:endParaRPr>
                    </a:p>
                  </a:txBody>
                  <a:tcPr marL="9525" marR="9525" marT="9525" anchor="b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795118013"/>
                  </a:ext>
                </a:extLst>
              </a:tr>
              <a:tr h="350557">
                <a:tc>
                  <a:txBody>
                    <a:bodyPr/>
                    <a:lstStyle/>
                    <a:p>
                      <a:pPr algn="ctr" fontAlgn="base">
                        <a:lnSpc>
                          <a:spcPts val="2400"/>
                        </a:lnSpc>
                      </a:pPr>
                      <a:r>
                        <a:rPr lang="en-GB" sz="2000" b="1">
                          <a:effectLst/>
                          <a:latin typeface="Aptos Narrow"/>
                        </a:rPr>
                        <a:t>Structural Design and Analysis</a:t>
                      </a:r>
                      <a:endParaRPr lang="en-GB">
                        <a:effectLst/>
                        <a:latin typeface="Aptos Narrow"/>
                      </a:endParaRPr>
                    </a:p>
                  </a:txBody>
                  <a:tcPr marL="9525" marR="9525" marT="9525" anchor="b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3C7D2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38935660"/>
                  </a:ext>
                </a:extLst>
              </a:tr>
              <a:tr h="530897">
                <a:tc>
                  <a:txBody>
                    <a:bodyPr/>
                    <a:lstStyle/>
                    <a:p>
                      <a:pPr algn="ctr" fontAlgn="base">
                        <a:lnSpc>
                          <a:spcPts val="1350"/>
                        </a:lnSpc>
                      </a:pPr>
                      <a:r>
                        <a:rPr lang="en-GB" sz="1100" dirty="0">
                          <a:effectLst/>
                          <a:latin typeface="Aptos"/>
                        </a:rPr>
                        <a:t>AZO-Materials, 2019. </a:t>
                      </a:r>
                      <a:r>
                        <a:rPr lang="en-GB" sz="1100" i="1" dirty="0">
                          <a:effectLst/>
                          <a:latin typeface="Aptos"/>
                        </a:rPr>
                        <a:t>Stainless Steel - Grade 304 (UNS S30400). </a:t>
                      </a:r>
                      <a:r>
                        <a:rPr lang="en-GB" sz="1100" dirty="0">
                          <a:effectLst/>
                          <a:latin typeface="Aptos"/>
                        </a:rPr>
                        <a:t>[Online] Available at: </a:t>
                      </a:r>
                      <a:r>
                        <a:rPr lang="en-GB" sz="1100" u="sng" strike="noStrike" dirty="0">
                          <a:solidFill>
                            <a:srgbClr val="467886"/>
                          </a:solidFill>
                          <a:effectLst/>
                          <a:latin typeface="Aptos"/>
                          <a:hlinkClick r:id="rId10"/>
                        </a:rPr>
                        <a:t>https://www.azom.com/article.aspx?ArticleID=965</a:t>
                      </a:r>
                      <a:r>
                        <a:rPr lang="en-GB" sz="1100" dirty="0">
                          <a:effectLst/>
                          <a:latin typeface="Aptos"/>
                        </a:rPr>
                        <a:t> [Accessed 4 December 2024].</a:t>
                      </a:r>
                      <a:endParaRPr lang="en-GB" dirty="0">
                        <a:effectLst/>
                        <a:latin typeface="Aptos"/>
                      </a:endParaRPr>
                    </a:p>
                    <a:p>
                      <a:pPr algn="ctr" fontAlgn="base">
                        <a:lnSpc>
                          <a:spcPts val="1350"/>
                        </a:lnSpc>
                      </a:pPr>
                      <a:endParaRPr lang="en-GB" dirty="0">
                        <a:effectLst/>
                        <a:latin typeface="Aptos Narrow"/>
                      </a:endParaRPr>
                    </a:p>
                  </a:txBody>
                  <a:tcPr marL="9525" marR="9525" marT="9525" anchor="b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70902401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19295839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85C114-AB51-0D73-2F52-F0B9A215F53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71171" y="1475064"/>
            <a:ext cx="10018713" cy="4978880"/>
          </a:xfrm>
        </p:spPr>
        <p:txBody>
          <a:bodyPr>
            <a:normAutofit/>
          </a:bodyPr>
          <a:lstStyle/>
          <a:p>
            <a:r>
              <a:rPr lang="en-GB" sz="1200" dirty="0">
                <a:latin typeface="Arial"/>
                <a:cs typeface="Arial"/>
              </a:rPr>
              <a:t>•</a:t>
            </a:r>
            <a:r>
              <a:rPr lang="en-GB" sz="1200" dirty="0">
                <a:latin typeface="Franklin Gothic Medium"/>
              </a:rPr>
              <a:t>Watton, L. (no date) </a:t>
            </a:r>
            <a:r>
              <a:rPr lang="en-GB" sz="1200" i="1" dirty="0">
                <a:latin typeface="Franklin Gothic Medium"/>
              </a:rPr>
              <a:t>Free CAD designs, Files &amp; 3D models: The </a:t>
            </a:r>
            <a:r>
              <a:rPr lang="en-GB" sz="1200" i="1" dirty="0" err="1">
                <a:latin typeface="Franklin Gothic Medium"/>
              </a:rPr>
              <a:t>grabcad</a:t>
            </a:r>
            <a:r>
              <a:rPr lang="en-GB" sz="1200" i="1" dirty="0">
                <a:latin typeface="Franklin Gothic Medium"/>
              </a:rPr>
              <a:t> community library</a:t>
            </a:r>
            <a:r>
              <a:rPr lang="en-GB" sz="1200" dirty="0">
                <a:latin typeface="Franklin Gothic Medium"/>
              </a:rPr>
              <a:t>, </a:t>
            </a:r>
            <a:r>
              <a:rPr lang="en-GB" sz="1200" i="1" dirty="0">
                <a:latin typeface="Franklin Gothic Medium"/>
              </a:rPr>
              <a:t>Free CAD Designs, Files &amp; 3D Models | The </a:t>
            </a:r>
            <a:r>
              <a:rPr lang="en-GB" sz="1200" i="1" dirty="0" err="1">
                <a:latin typeface="Franklin Gothic Medium"/>
              </a:rPr>
              <a:t>GrabCAD</a:t>
            </a:r>
            <a:r>
              <a:rPr lang="en-GB" sz="1200" i="1" dirty="0">
                <a:latin typeface="Franklin Gothic Medium"/>
              </a:rPr>
              <a:t> Community Library</a:t>
            </a:r>
            <a:r>
              <a:rPr lang="en-GB" sz="1200" dirty="0">
                <a:latin typeface="Franklin Gothic Medium"/>
              </a:rPr>
              <a:t>. Available at: </a:t>
            </a:r>
            <a:r>
              <a:rPr lang="en-GB" sz="1200" dirty="0">
                <a:latin typeface="Franklin Gothic Medium"/>
                <a:hlinkClick r:id="rId2"/>
              </a:rPr>
              <a:t>https://grabcad.com/library/morgan-sports-car-1</a:t>
            </a:r>
            <a:r>
              <a:rPr lang="en-GB" sz="1200" dirty="0">
                <a:latin typeface="Franklin Gothic Medium"/>
              </a:rPr>
              <a:t> (Accessed: 09 December 2024). </a:t>
            </a:r>
            <a:endParaRPr lang="en-GB" sz="1200" dirty="0"/>
          </a:p>
          <a:p>
            <a:pPr>
              <a:buClr>
                <a:srgbClr val="1287C3"/>
              </a:buClr>
            </a:pPr>
            <a:r>
              <a:rPr lang="en-GB" sz="1200" dirty="0">
                <a:latin typeface="Arial"/>
                <a:cs typeface="Arial"/>
              </a:rPr>
              <a:t>•</a:t>
            </a:r>
            <a:r>
              <a:rPr lang="en-GB" sz="1200" dirty="0">
                <a:latin typeface="Franklin Gothic Medium"/>
              </a:rPr>
              <a:t>J, J. (no date) </a:t>
            </a:r>
            <a:r>
              <a:rPr lang="en-GB" sz="1200" i="1" dirty="0">
                <a:latin typeface="Franklin Gothic Medium"/>
              </a:rPr>
              <a:t>Free CAD designs, Files &amp; 3D models: The </a:t>
            </a:r>
            <a:r>
              <a:rPr lang="en-GB" sz="1200" i="1" dirty="0" err="1">
                <a:latin typeface="Franklin Gothic Medium"/>
              </a:rPr>
              <a:t>grabcad</a:t>
            </a:r>
            <a:r>
              <a:rPr lang="en-GB" sz="1200" i="1" dirty="0">
                <a:latin typeface="Franklin Gothic Medium"/>
              </a:rPr>
              <a:t> community library</a:t>
            </a:r>
            <a:r>
              <a:rPr lang="en-GB" sz="1200" dirty="0">
                <a:latin typeface="Franklin Gothic Medium"/>
              </a:rPr>
              <a:t>, </a:t>
            </a:r>
            <a:r>
              <a:rPr lang="en-GB" sz="1200" i="1" dirty="0">
                <a:latin typeface="Franklin Gothic Medium"/>
              </a:rPr>
              <a:t>Free CAD Designs, Files &amp; 3D Models | The </a:t>
            </a:r>
            <a:r>
              <a:rPr lang="en-GB" sz="1200" i="1" dirty="0" err="1">
                <a:latin typeface="Franklin Gothic Medium"/>
              </a:rPr>
              <a:t>GrabCAD</a:t>
            </a:r>
            <a:r>
              <a:rPr lang="en-GB" sz="1200" i="1" dirty="0">
                <a:latin typeface="Franklin Gothic Medium"/>
              </a:rPr>
              <a:t> Community Library</a:t>
            </a:r>
            <a:r>
              <a:rPr lang="en-GB" sz="1200" dirty="0">
                <a:latin typeface="Franklin Gothic Medium"/>
              </a:rPr>
              <a:t>. Available at: </a:t>
            </a:r>
            <a:r>
              <a:rPr lang="en-GB" sz="1200" dirty="0">
                <a:latin typeface="Franklin Gothic Medium"/>
                <a:hlinkClick r:id="rId3"/>
              </a:rPr>
              <a:t>https://grabcad.com/library/wing-naca-0012-1</a:t>
            </a:r>
            <a:r>
              <a:rPr lang="en-GB" sz="1200" dirty="0">
                <a:latin typeface="Franklin Gothic Medium"/>
              </a:rPr>
              <a:t> (Accessed: 09 December 2024). </a:t>
            </a:r>
            <a:endParaRPr lang="en-GB" sz="1200" dirty="0"/>
          </a:p>
          <a:p>
            <a:pPr>
              <a:buClr>
                <a:srgbClr val="1287C3"/>
              </a:buClr>
            </a:pPr>
            <a:r>
              <a:rPr lang="en-GB" sz="1200" dirty="0">
                <a:latin typeface="Arial"/>
                <a:cs typeface="Arial"/>
              </a:rPr>
              <a:t>•</a:t>
            </a:r>
            <a:r>
              <a:rPr lang="en-GB" sz="1200" i="1" dirty="0">
                <a:latin typeface="Franklin Gothic Medium"/>
              </a:rPr>
              <a:t>New Wings</a:t>
            </a:r>
            <a:r>
              <a:rPr lang="en-GB" sz="1200" dirty="0">
                <a:latin typeface="Franklin Gothic Medium"/>
              </a:rPr>
              <a:t> (no date a) </a:t>
            </a:r>
            <a:r>
              <a:rPr lang="en-GB" sz="1200" i="1" dirty="0">
                <a:latin typeface="Franklin Gothic Medium"/>
              </a:rPr>
              <a:t>RaceCarWings.co.uk</a:t>
            </a:r>
            <a:r>
              <a:rPr lang="en-GB" sz="1200" dirty="0">
                <a:latin typeface="Franklin Gothic Medium"/>
              </a:rPr>
              <a:t>. Available at: </a:t>
            </a:r>
            <a:r>
              <a:rPr lang="en-GB" sz="1200" dirty="0">
                <a:latin typeface="Franklin Gothic Medium"/>
                <a:hlinkClick r:id="rId4"/>
              </a:rPr>
              <a:t>https://www.racecarwings.co.uk/modern-wings.html#/</a:t>
            </a:r>
            <a:r>
              <a:rPr lang="en-GB" sz="1200" dirty="0">
                <a:latin typeface="Franklin Gothic Medium"/>
              </a:rPr>
              <a:t> (Accessed: 11 December 2024). </a:t>
            </a:r>
            <a:endParaRPr lang="en-GB" sz="1200" dirty="0"/>
          </a:p>
          <a:p>
            <a:pPr>
              <a:buClr>
                <a:srgbClr val="1287C3"/>
              </a:buClr>
            </a:pPr>
            <a:r>
              <a:rPr lang="en-GB" sz="1200" dirty="0">
                <a:latin typeface="Arial"/>
                <a:cs typeface="Arial"/>
              </a:rPr>
              <a:t>•</a:t>
            </a:r>
            <a:r>
              <a:rPr lang="en-GB" sz="1200" dirty="0" err="1">
                <a:latin typeface="Franklin Gothic Medium"/>
              </a:rPr>
              <a:t>occamsracers</a:t>
            </a:r>
            <a:r>
              <a:rPr lang="en-GB" sz="1200" dirty="0">
                <a:latin typeface="Franklin Gothic Medium"/>
              </a:rPr>
              <a:t>, A. (2024) </a:t>
            </a:r>
            <a:r>
              <a:rPr lang="en-GB" sz="1200" i="1" dirty="0">
                <a:latin typeface="Franklin Gothic Medium"/>
              </a:rPr>
              <a:t>Car wing comparisons</a:t>
            </a:r>
            <a:r>
              <a:rPr lang="en-GB" sz="1200" dirty="0">
                <a:latin typeface="Franklin Gothic Medium"/>
              </a:rPr>
              <a:t>, </a:t>
            </a:r>
            <a:r>
              <a:rPr lang="en-GB" sz="1200" i="1" dirty="0">
                <a:latin typeface="Franklin Gothic Medium"/>
              </a:rPr>
              <a:t>Occam’s Racer</a:t>
            </a:r>
            <a:r>
              <a:rPr lang="en-GB" sz="1200" dirty="0">
                <a:latin typeface="Franklin Gothic Medium"/>
              </a:rPr>
              <a:t>. Available at: </a:t>
            </a:r>
            <a:r>
              <a:rPr lang="en-GB" sz="1200" dirty="0">
                <a:latin typeface="Franklin Gothic Medium"/>
                <a:hlinkClick r:id="rId5"/>
              </a:rPr>
              <a:t>https://occamsracers.com/2023/08/08/car-wings-examined/</a:t>
            </a:r>
            <a:r>
              <a:rPr lang="en-GB" sz="1200" dirty="0">
                <a:latin typeface="Franklin Gothic Medium"/>
              </a:rPr>
              <a:t> (Accessed: 11 December 2024). </a:t>
            </a:r>
            <a:endParaRPr lang="en-GB" sz="1200" dirty="0"/>
          </a:p>
          <a:p>
            <a:pPr>
              <a:buClr>
                <a:srgbClr val="1287C3"/>
              </a:buClr>
            </a:pPr>
            <a:r>
              <a:rPr lang="en-GB" sz="1200" dirty="0">
                <a:latin typeface="Arial"/>
                <a:cs typeface="Arial"/>
              </a:rPr>
              <a:t>•</a:t>
            </a:r>
            <a:r>
              <a:rPr lang="en-GB" sz="1200" dirty="0">
                <a:latin typeface="Franklin Gothic Medium"/>
              </a:rPr>
              <a:t>Evans, S. (2021) </a:t>
            </a:r>
            <a:r>
              <a:rPr lang="en-GB" sz="1200" i="1" dirty="0">
                <a:latin typeface="Franklin Gothic Medium"/>
              </a:rPr>
              <a:t>Swan neck wing mounts explained: How the aero trick enhances downforce</a:t>
            </a:r>
            <a:r>
              <a:rPr lang="en-GB" sz="1200" dirty="0">
                <a:latin typeface="Franklin Gothic Medium"/>
              </a:rPr>
              <a:t>, </a:t>
            </a:r>
            <a:r>
              <a:rPr lang="en-GB" sz="1200" i="1" dirty="0" err="1">
                <a:latin typeface="Franklin Gothic Medium"/>
              </a:rPr>
              <a:t>MotorTrend</a:t>
            </a:r>
            <a:r>
              <a:rPr lang="en-GB" sz="1200" dirty="0">
                <a:latin typeface="Franklin Gothic Medium"/>
              </a:rPr>
              <a:t>. Available at: </a:t>
            </a:r>
            <a:r>
              <a:rPr lang="en-GB" sz="1200" dirty="0">
                <a:latin typeface="Franklin Gothic Medium"/>
                <a:hlinkClick r:id="rId6"/>
              </a:rPr>
              <a:t>https://www.motortrend.com/features/swan-neck-wing-mount-explained-downforce-tech/</a:t>
            </a:r>
            <a:r>
              <a:rPr lang="en-GB" sz="1200" dirty="0">
                <a:latin typeface="Franklin Gothic Medium"/>
              </a:rPr>
              <a:t> (Accessed: 11 December 2024). </a:t>
            </a:r>
            <a:endParaRPr lang="en-GB" sz="1200" dirty="0"/>
          </a:p>
          <a:p>
            <a:pPr>
              <a:buClr>
                <a:srgbClr val="1287C3"/>
              </a:buClr>
            </a:pPr>
            <a:r>
              <a:rPr lang="en-GB" sz="1200" dirty="0">
                <a:latin typeface="Arial"/>
                <a:cs typeface="Arial"/>
              </a:rPr>
              <a:t>•</a:t>
            </a:r>
            <a:r>
              <a:rPr lang="en-GB" sz="1200" dirty="0">
                <a:latin typeface="Franklin Gothic Medium"/>
              </a:rPr>
              <a:t>(No date) </a:t>
            </a:r>
            <a:r>
              <a:rPr lang="en-GB" sz="1200" i="1" dirty="0">
                <a:latin typeface="Franklin Gothic Medium"/>
              </a:rPr>
              <a:t>Figure 1. profile of the NASA SC(2)-0714 </a:t>
            </a:r>
            <a:r>
              <a:rPr lang="en-GB" sz="1200" i="1" dirty="0" err="1">
                <a:latin typeface="Franklin Gothic Medium"/>
              </a:rPr>
              <a:t>airfoil</a:t>
            </a:r>
            <a:r>
              <a:rPr lang="en-GB" sz="1200" i="1" dirty="0">
                <a:latin typeface="Franklin Gothic Medium"/>
              </a:rPr>
              <a:t>.</a:t>
            </a:r>
            <a:r>
              <a:rPr lang="en-GB" sz="1200" dirty="0">
                <a:latin typeface="Franklin Gothic Medium"/>
              </a:rPr>
              <a:t> Available at: </a:t>
            </a:r>
            <a:r>
              <a:rPr lang="en-GB" sz="1200" dirty="0">
                <a:latin typeface="Franklin Gothic Medium"/>
                <a:hlinkClick r:id="rId7"/>
              </a:rPr>
              <a:t>https://www.researchgate.net/figure/Profile-of-the-NASA-SC2-0714-airfoil_fig1_310824721</a:t>
            </a:r>
            <a:r>
              <a:rPr lang="en-GB" sz="1200" dirty="0">
                <a:latin typeface="Franklin Gothic Medium"/>
              </a:rPr>
              <a:t> (Accessed: 11 December 2024). </a:t>
            </a:r>
            <a:endParaRPr lang="en-GB" sz="1200" dirty="0"/>
          </a:p>
          <a:p>
            <a:pPr>
              <a:buClr>
                <a:srgbClr val="1287C3"/>
              </a:buClr>
            </a:pPr>
            <a:r>
              <a:rPr lang="en-GB" sz="1200" dirty="0">
                <a:latin typeface="Arial"/>
                <a:cs typeface="Arial"/>
              </a:rPr>
              <a:t>•</a:t>
            </a:r>
            <a:r>
              <a:rPr lang="en-GB" sz="1200" i="1" dirty="0">
                <a:latin typeface="Franklin Gothic Medium"/>
              </a:rPr>
              <a:t>Ferrari F40 spoiler another vision - photographic print for sale</a:t>
            </a:r>
            <a:r>
              <a:rPr lang="en-GB" sz="1200" dirty="0">
                <a:latin typeface="Franklin Gothic Medium"/>
              </a:rPr>
              <a:t> (no date) </a:t>
            </a:r>
            <a:r>
              <a:rPr lang="en-GB" sz="1200" i="1" dirty="0" err="1">
                <a:latin typeface="Franklin Gothic Medium"/>
              </a:rPr>
              <a:t>ArtPhotoLimited</a:t>
            </a:r>
            <a:r>
              <a:rPr lang="en-GB" sz="1200" dirty="0">
                <a:latin typeface="Franklin Gothic Medium"/>
              </a:rPr>
              <a:t>. Available at: </a:t>
            </a:r>
            <a:r>
              <a:rPr lang="en-GB" sz="1200" dirty="0">
                <a:latin typeface="Franklin Gothic Medium"/>
                <a:hlinkClick r:id="rId8"/>
              </a:rPr>
              <a:t>https://www.artphotolimited.com/uk-en/fine-art-photography/sport/sports-cars/mythical-car/photo/franck-leclerc/ferrari-f40-spoiler-another-vision</a:t>
            </a:r>
            <a:r>
              <a:rPr lang="en-GB" sz="1200" dirty="0">
                <a:latin typeface="Franklin Gothic Medium"/>
              </a:rPr>
              <a:t> (Accessed: 11 December 2024). </a:t>
            </a:r>
            <a:endParaRPr lang="en-GB" sz="1200" dirty="0"/>
          </a:p>
          <a:p>
            <a:pPr>
              <a:buClr>
                <a:srgbClr val="1287C3"/>
              </a:buClr>
            </a:pPr>
            <a:r>
              <a:rPr lang="en-GB" sz="1200" dirty="0">
                <a:latin typeface="Arial"/>
                <a:cs typeface="Arial"/>
              </a:rPr>
              <a:t>•</a:t>
            </a:r>
            <a:r>
              <a:rPr lang="en-GB" sz="1200" i="1" dirty="0">
                <a:latin typeface="Franklin Gothic Medium"/>
              </a:rPr>
              <a:t>Morgan Plus 8 GTR - looks can be deceiving</a:t>
            </a:r>
            <a:r>
              <a:rPr lang="en-GB" sz="1200" dirty="0">
                <a:latin typeface="Franklin Gothic Medium"/>
              </a:rPr>
              <a:t> (2021) </a:t>
            </a:r>
            <a:r>
              <a:rPr lang="en-GB" sz="1200" i="1" dirty="0">
                <a:latin typeface="Franklin Gothic Medium"/>
              </a:rPr>
              <a:t>Revs </a:t>
            </a:r>
            <a:r>
              <a:rPr lang="en-GB" sz="1200" i="1" dirty="0" err="1">
                <a:latin typeface="Franklin Gothic Medium"/>
              </a:rPr>
              <a:t>Automedia</a:t>
            </a:r>
            <a:r>
              <a:rPr lang="en-GB" sz="1200" dirty="0">
                <a:latin typeface="Franklin Gothic Medium"/>
              </a:rPr>
              <a:t>. Available at: </a:t>
            </a:r>
            <a:r>
              <a:rPr lang="en-GB" sz="1200" dirty="0">
                <a:latin typeface="Franklin Gothic Medium"/>
                <a:hlinkClick r:id="rId9"/>
              </a:rPr>
              <a:t>https://automedia.revsinstitute.org/morgan-plus-8-gtr-looks-can-be-deceiving</a:t>
            </a:r>
            <a:r>
              <a:rPr lang="en-GB" sz="1200" dirty="0">
                <a:latin typeface="Franklin Gothic Medium"/>
              </a:rPr>
              <a:t> (Accessed: 11 December 2024). </a:t>
            </a:r>
            <a:endParaRPr lang="en-GB" sz="1200" dirty="0"/>
          </a:p>
          <a:p>
            <a:pPr>
              <a:buClr>
                <a:srgbClr val="1287C3"/>
              </a:buClr>
            </a:pPr>
            <a:r>
              <a:rPr lang="en-GB" sz="1200" dirty="0">
                <a:latin typeface="Arial"/>
                <a:cs typeface="Arial"/>
              </a:rPr>
              <a:t>•</a:t>
            </a:r>
            <a:r>
              <a:rPr lang="en-GB" sz="1200" dirty="0" err="1">
                <a:latin typeface="Franklin Gothic Medium"/>
              </a:rPr>
              <a:t>Capayas</a:t>
            </a:r>
            <a:r>
              <a:rPr lang="en-GB" sz="1200" dirty="0">
                <a:latin typeface="Franklin Gothic Medium"/>
              </a:rPr>
              <a:t>, M.L. (2023) </a:t>
            </a:r>
            <a:r>
              <a:rPr lang="en-GB" sz="1200" i="1" dirty="0">
                <a:latin typeface="Franklin Gothic Medium"/>
              </a:rPr>
              <a:t>For sale: 1994 Morgan Plus 8 GTR (GT2)</a:t>
            </a:r>
            <a:r>
              <a:rPr lang="en-GB" sz="1200" dirty="0">
                <a:latin typeface="Franklin Gothic Medium"/>
              </a:rPr>
              <a:t>, </a:t>
            </a:r>
            <a:r>
              <a:rPr lang="en-GB" sz="1200" i="1" dirty="0">
                <a:latin typeface="Franklin Gothic Medium"/>
              </a:rPr>
              <a:t>Sports Car Digest</a:t>
            </a:r>
            <a:r>
              <a:rPr lang="en-GB" sz="1200" dirty="0">
                <a:latin typeface="Franklin Gothic Medium"/>
              </a:rPr>
              <a:t>. Available at: </a:t>
            </a:r>
            <a:r>
              <a:rPr lang="en-GB" sz="1200" dirty="0">
                <a:latin typeface="Franklin Gothic Medium"/>
                <a:hlinkClick r:id="rId10"/>
              </a:rPr>
              <a:t>https://sportscardigest.com/for-sale-1994-morgan-plus-8-gtr-gt2/</a:t>
            </a:r>
            <a:r>
              <a:rPr lang="en-GB" sz="1200" dirty="0">
                <a:latin typeface="Franklin Gothic Medium"/>
              </a:rPr>
              <a:t> (Accessed: 11 December 2024). </a:t>
            </a:r>
            <a:endParaRPr lang="en-GB" sz="1200" dirty="0"/>
          </a:p>
          <a:p>
            <a:pPr>
              <a:buClr>
                <a:srgbClr val="1287C3"/>
              </a:buClr>
            </a:pPr>
            <a:endParaRPr lang="en-GB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EC8A398A-D8A4-32B2-9F4F-E0EC5A892009}"/>
              </a:ext>
            </a:extLst>
          </p:cNvPr>
          <p:cNvSpPr txBox="1"/>
          <p:nvPr/>
        </p:nvSpPr>
        <p:spPr>
          <a:xfrm>
            <a:off x="2031999" y="686808"/>
            <a:ext cx="460894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/>
              <a:t>More aero References</a:t>
            </a:r>
          </a:p>
        </p:txBody>
      </p:sp>
    </p:spTree>
    <p:extLst>
      <p:ext uri="{BB962C8B-B14F-4D97-AF65-F5344CB8AC3E}">
        <p14:creationId xmlns:p14="http://schemas.microsoft.com/office/powerpoint/2010/main" val="3645517035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>
            <a:extLst>
              <a:ext uri="{FF2B5EF4-FFF2-40B4-BE49-F238E27FC236}">
                <a16:creationId xmlns:a16="http://schemas.microsoft.com/office/drawing/2014/main" id="{047DFA70-3238-60CC-37DA-4147C95468AA}"/>
              </a:ext>
            </a:extLst>
          </p:cNvPr>
          <p:cNvSpPr txBox="1"/>
          <p:nvPr/>
        </p:nvSpPr>
        <p:spPr>
          <a:xfrm>
            <a:off x="2532997" y="614825"/>
            <a:ext cx="5129892" cy="7078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4000" b="1" dirty="0">
                <a:latin typeface="Montserrat"/>
              </a:rPr>
              <a:t>Conclusions</a:t>
            </a:r>
            <a:endParaRPr lang="en-US" dirty="0">
              <a:latin typeface="Montserrat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1548D58B-7A9A-7288-C3BF-6B0AE439B1F0}"/>
              </a:ext>
            </a:extLst>
          </p:cNvPr>
          <p:cNvSpPr txBox="1"/>
          <p:nvPr/>
        </p:nvSpPr>
        <p:spPr>
          <a:xfrm>
            <a:off x="1958109" y="1884218"/>
            <a:ext cx="9060873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We still have a lot of tasks yet to complete although all our research has been completed and the most of our design in done.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I believe that with the data we have collected we will be able to accurately design an effective rear wing that will improve or lap time.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Thankyou for listening to our presentation, and we look forward to the completion of our full project.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1120504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rallax">
  <a:themeElements>
    <a:clrScheme name="Parallax">
      <a:dk1>
        <a:sysClr val="windowText" lastClr="000000"/>
      </a:dk1>
      <a:lt1>
        <a:sysClr val="window" lastClr="FFFFFF"/>
      </a:lt1>
      <a:dk2>
        <a:srgbClr val="212121"/>
      </a:dk2>
      <a:lt2>
        <a:srgbClr val="CDD0D1"/>
      </a:lt2>
      <a:accent1>
        <a:srgbClr val="30ACEC"/>
      </a:accent1>
      <a:accent2>
        <a:srgbClr val="80C34F"/>
      </a:accent2>
      <a:accent3>
        <a:srgbClr val="E29D3E"/>
      </a:accent3>
      <a:accent4>
        <a:srgbClr val="D64A3B"/>
      </a:accent4>
      <a:accent5>
        <a:srgbClr val="D64787"/>
      </a:accent5>
      <a:accent6>
        <a:srgbClr val="A666E1"/>
      </a:accent6>
      <a:hlink>
        <a:srgbClr val="3085ED"/>
      </a:hlink>
      <a:folHlink>
        <a:srgbClr val="82B6F4"/>
      </a:folHlink>
    </a:clrScheme>
    <a:fontScheme name="Parallax">
      <a:maj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arallax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04000"/>
              </a:schemeClr>
            </a:gs>
            <a:gs pos="100000">
              <a:schemeClr val="phClr">
                <a:tint val="8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2000"/>
              </a:schemeClr>
            </a:gs>
            <a:gs pos="100000">
              <a:schemeClr val="phClr">
                <a:shade val="88000"/>
                <a:lumMod val="94000"/>
              </a:schemeClr>
            </a:gs>
          </a:gsLst>
          <a:path path="circle">
            <a:fillToRect l="50000" t="100000" r="100000" b="50000"/>
          </a:path>
        </a:gradFill>
      </a:fillStyleLst>
      <a:lnStyleLst>
        <a:ln w="9525" cap="rnd" cmpd="sng" algn="ctr">
          <a:solidFill>
            <a:schemeClr val="phClr">
              <a:tint val="6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reflection blurRad="12700" stA="26000" endPos="32000" dist="12700" dir="5400000" sy="-100000" rotWithShape="0"/>
          </a:effectLst>
        </a:effectStyle>
        <a:effectStyle>
          <a:effectLst>
            <a:outerShdw blurRad="38100" dist="25400" dir="5400000" rotWithShape="0">
              <a:srgbClr val="000000">
                <a:alpha val="6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254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76000"/>
                <a:satMod val="180000"/>
              </a:schemeClr>
              <a:schemeClr val="phClr">
                <a:tint val="80000"/>
                <a:satMod val="120000"/>
                <a:lumMod val="18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allax" id="{3388167B-A2EB-4685-9635-1831D9AEF8C4}" vid="{4F7A876A-7598-49CA-AFC8-8EDA2551E4A7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55588AD14A218C44AEE417A7E5BCBD64" ma:contentTypeVersion="4" ma:contentTypeDescription="Create a new document." ma:contentTypeScope="" ma:versionID="81a1059985cd20ace1a2e124f22a08e4">
  <xsd:schema xmlns:xsd="http://www.w3.org/2001/XMLSchema" xmlns:xs="http://www.w3.org/2001/XMLSchema" xmlns:p="http://schemas.microsoft.com/office/2006/metadata/properties" xmlns:ns2="a07acfd4-2c96-4ef5-a0a4-65bc3feddee9" targetNamespace="http://schemas.microsoft.com/office/2006/metadata/properties" ma:root="true" ma:fieldsID="c34597ff04ba1d3e8abb754cdf7d7b43" ns2:_="">
    <xsd:import namespace="a07acfd4-2c96-4ef5-a0a4-65bc3feddee9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07acfd4-2c96-4ef5-a0a4-65bc3feddee9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90B416B1-4CAF-4823-8349-AFEB1476379B}">
  <ds:schemaRefs>
    <ds:schemaRef ds:uri="a07acfd4-2c96-4ef5-a0a4-65bc3feddee9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0/xmlns/"/>
    <ds:schemaRef ds:uri="http://www.w3.org/2001/XMLSchema"/>
  </ds:schemaRefs>
</ds:datastoreItem>
</file>

<file path=customXml/itemProps2.xml><?xml version="1.0" encoding="utf-8"?>
<ds:datastoreItem xmlns:ds="http://schemas.openxmlformats.org/officeDocument/2006/customXml" ds:itemID="{A7E6E0D1-CF52-494E-A1C8-4622C0D8F9E5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B7485495-C73A-46AF-A517-AC97238B6473}">
  <ds:schemaRefs>
    <ds:schemaRef ds:uri="http://purl.org/dc/dcmitype/"/>
    <ds:schemaRef ds:uri="http://purl.org/dc/terms/"/>
    <ds:schemaRef ds:uri="http://purl.org/dc/elements/1.1/"/>
    <ds:schemaRef ds:uri="http://schemas.microsoft.com/office/infopath/2007/PartnerControls"/>
    <ds:schemaRef ds:uri="a07acfd4-2c96-4ef5-a0a4-65bc3feddee9"/>
    <ds:schemaRef ds:uri="http://schemas.microsoft.com/office/2006/documentManagement/types"/>
    <ds:schemaRef ds:uri="http://schemas.microsoft.com/office/2006/metadata/properties"/>
    <ds:schemaRef ds:uri="http://schemas.openxmlformats.org/package/2006/metadata/core-properties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TM03457496[[fn=Parallax]]</Template>
  <TotalTime>0</TotalTime>
  <Words>2357</Words>
  <Application>Microsoft Office PowerPoint</Application>
  <PresentationFormat>Widescreen</PresentationFormat>
  <Paragraphs>318</Paragraphs>
  <Slides>27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27</vt:i4>
      </vt:variant>
    </vt:vector>
  </HeadingPairs>
  <TitlesOfParts>
    <vt:vector size="38" baseType="lpstr">
      <vt:lpstr>Abadi</vt:lpstr>
      <vt:lpstr>Aptos</vt:lpstr>
      <vt:lpstr>Aptos Narrow</vt:lpstr>
      <vt:lpstr>Arial</vt:lpstr>
      <vt:lpstr>Calibri</vt:lpstr>
      <vt:lpstr>Cambria Math</vt:lpstr>
      <vt:lpstr>Corbel</vt:lpstr>
      <vt:lpstr>Franklin Gothic Demi Cond</vt:lpstr>
      <vt:lpstr>Franklin Gothic Medium</vt:lpstr>
      <vt:lpstr>Montserrat</vt:lpstr>
      <vt:lpstr>Parallax</vt:lpstr>
      <vt:lpstr>L5 Group Design Project 24/25 – Design, Build and Test an Active Rear Wing System</vt:lpstr>
      <vt:lpstr>Introduction </vt:lpstr>
      <vt:lpstr>Team Members </vt:lpstr>
      <vt:lpstr>Overall Tasks</vt:lpstr>
      <vt:lpstr>Gantt Chart of Overall Tasks </vt:lpstr>
      <vt:lpstr>PowerPoint Presentation</vt:lpstr>
      <vt:lpstr>Control Systems</vt:lpstr>
      <vt:lpstr>Control Systems</vt:lpstr>
      <vt:lpstr>Control Systems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Wing profiles / Mounting</vt:lpstr>
      <vt:lpstr>Morgan plus 8 gtr gt2</vt:lpstr>
      <vt:lpstr>PowerPoint Presentation</vt:lpstr>
      <vt:lpstr>PowerPoint Presentation</vt:lpstr>
      <vt:lpstr>PowerPoint Presentation</vt:lpstr>
      <vt:lpstr>Future Tasks  Structural Design and Analysis - Cody Surridge  </vt:lpstr>
      <vt:lpstr>PowerPoint Presentation</vt:lpstr>
      <vt:lpstr>PowerPoint Presentation</vt:lpstr>
      <vt:lpstr>References 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L5 Group Design Project 24/25 -Design, Build and Testing Active Rear Wing System</dc:title>
  <dc:creator>callum jones</dc:creator>
  <cp:lastModifiedBy>Callum Jones (2305269)</cp:lastModifiedBy>
  <cp:revision>2</cp:revision>
  <dcterms:created xsi:type="dcterms:W3CDTF">2024-12-06T17:56:49Z</dcterms:created>
  <dcterms:modified xsi:type="dcterms:W3CDTF">2024-12-11T18:17:19Z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0x01010055588AD14A218C44AEE417A7E5BCBD64</vt:lpwstr>
  </property>
</Properties>
</file>