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</p:sldIdLst>
  <p:sldSz cy="5143500" cx="9144000"/>
  <p:notesSz cx="6858000" cy="9144000"/>
  <p:embeddedFontLst>
    <p:embeddedFont>
      <p:font typeface="Bevan"/>
      <p:regular r:id="rId8"/>
      <p:italic r:id="rId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Bevan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font" Target="fonts/Bevan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0d2711bc6b_0_2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0d2711bc6b_0_2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8.jpg"/><Relationship Id="rId4" Type="http://schemas.openxmlformats.org/officeDocument/2006/relationships/image" Target="../media/image6.png"/><Relationship Id="rId11" Type="http://schemas.openxmlformats.org/officeDocument/2006/relationships/image" Target="../media/image1.png"/><Relationship Id="rId10" Type="http://schemas.openxmlformats.org/officeDocument/2006/relationships/image" Target="../media/image5.png"/><Relationship Id="rId9" Type="http://schemas.openxmlformats.org/officeDocument/2006/relationships/image" Target="../media/image2.png"/><Relationship Id="rId5" Type="http://schemas.openxmlformats.org/officeDocument/2006/relationships/image" Target="../media/image4.png"/><Relationship Id="rId6" Type="http://schemas.openxmlformats.org/officeDocument/2006/relationships/image" Target="../media/image9.png"/><Relationship Id="rId7" Type="http://schemas.openxmlformats.org/officeDocument/2006/relationships/image" Target="../media/image7.png"/><Relationship Id="rId8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www.biography.com/political-figure/nikita-khrushchev" TargetMode="External"/><Relationship Id="rId4" Type="http://schemas.openxmlformats.org/officeDocument/2006/relationships/hyperlink" Target="https://www.thegentlemansjournal.com/article/jfk-life-style/" TargetMode="External"/><Relationship Id="rId10" Type="http://schemas.openxmlformats.org/officeDocument/2006/relationships/hyperlink" Target="https://www.bbc.co.uk/bitesize/guides/zyt42p3/revision/5" TargetMode="External"/><Relationship Id="rId9" Type="http://schemas.openxmlformats.org/officeDocument/2006/relationships/hyperlink" Target="https://en.wikipedia.org/wiki/Flag_of_Cuba" TargetMode="External"/><Relationship Id="rId5" Type="http://schemas.openxmlformats.org/officeDocument/2006/relationships/hyperlink" Target="https://www.gettyimages.co.uk/photos/soviet-union-flag?assettype=image&amp;license=rf&amp;alloweduse=availableforalluses&amp;family=creative&amp;phrase=soviet%20union%20flag&amp;sort=best" TargetMode="External"/><Relationship Id="rId6" Type="http://schemas.openxmlformats.org/officeDocument/2006/relationships/hyperlink" Target="https://www.gettyimages.co.uk/search/2/image?family=creative&amp;phrase=american%20flag" TargetMode="External"/><Relationship Id="rId7" Type="http://schemas.openxmlformats.org/officeDocument/2006/relationships/hyperlink" Target="https://www.history.com/news/cuban-missile-crisis-timeline-jfk-khrushchev" TargetMode="External"/><Relationship Id="rId8" Type="http://schemas.openxmlformats.org/officeDocument/2006/relationships/hyperlink" Target="https://nypost.com/2015/05/10/inside-fidel-castros-luxurious-life-on-his-secret-island-getaw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/>
          <p:nvPr/>
        </p:nvSpPr>
        <p:spPr>
          <a:xfrm>
            <a:off x="0" y="0"/>
            <a:ext cx="9144000" cy="5182800"/>
          </a:xfrm>
          <a:prstGeom prst="rect">
            <a:avLst/>
          </a:prstGeom>
          <a:gradFill>
            <a:gsLst>
              <a:gs pos="0">
                <a:srgbClr val="0000FF"/>
              </a:gs>
              <a:gs pos="100000">
                <a:srgbClr val="FF0000"/>
              </a:gs>
              <a:gs pos="100000">
                <a:srgbClr val="737373"/>
              </a:gs>
            </a:gsLst>
            <a:lin ang="10800025" scaled="0"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5" name="Google Shape;55;p13"/>
          <p:cNvPicPr preferRelativeResize="0"/>
          <p:nvPr/>
        </p:nvPicPr>
        <p:blipFill rotWithShape="1">
          <a:blip r:embed="rId3">
            <a:alphaModFix/>
          </a:blip>
          <a:srcRect b="0" l="0" r="7441" t="10944"/>
          <a:stretch/>
        </p:blipFill>
        <p:spPr>
          <a:xfrm>
            <a:off x="2260375" y="506475"/>
            <a:ext cx="4831273" cy="3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13"/>
          <p:cNvSpPr txBox="1"/>
          <p:nvPr/>
        </p:nvSpPr>
        <p:spPr>
          <a:xfrm rot="10800000">
            <a:off x="2448500" y="4690300"/>
            <a:ext cx="4490400" cy="492600"/>
          </a:xfrm>
          <a:prstGeom prst="rect">
            <a:avLst/>
          </a:prstGeom>
          <a:gradFill>
            <a:gsLst>
              <a:gs pos="0">
                <a:srgbClr val="0000FF"/>
              </a:gs>
              <a:gs pos="100000">
                <a:srgbClr val="FF0000"/>
              </a:gs>
              <a:gs pos="100000">
                <a:srgbClr val="737373"/>
              </a:gs>
            </a:gsLst>
            <a:lin ang="10800025" scaled="0"/>
          </a:gra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 u="sng">
                <a:solidFill>
                  <a:schemeClr val="dk1"/>
                </a:solidFill>
                <a:latin typeface="Bevan"/>
                <a:ea typeface="Bevan"/>
                <a:cs typeface="Bevan"/>
                <a:sym typeface="Bevan"/>
              </a:rPr>
              <a:t>The Cuban Missile Crisis</a:t>
            </a:r>
            <a:endParaRPr sz="2300" u="sng">
              <a:solidFill>
                <a:schemeClr val="dk1"/>
              </a:solidFill>
              <a:latin typeface="Bevan"/>
              <a:ea typeface="Bevan"/>
              <a:cs typeface="Bevan"/>
              <a:sym typeface="Bevan"/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321475" y="200550"/>
            <a:ext cx="19389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latin typeface="Bevan"/>
                <a:ea typeface="Bevan"/>
                <a:cs typeface="Bevan"/>
                <a:sym typeface="Bevan"/>
              </a:rPr>
              <a:t>Nikita </a:t>
            </a:r>
            <a:r>
              <a:rPr lang="en-GB" u="sng">
                <a:latin typeface="Bevan"/>
                <a:ea typeface="Bevan"/>
                <a:cs typeface="Bevan"/>
                <a:sym typeface="Bevan"/>
              </a:rPr>
              <a:t>Khrushchev</a:t>
            </a:r>
            <a:endParaRPr u="sng">
              <a:latin typeface="Bevan"/>
              <a:ea typeface="Bevan"/>
              <a:cs typeface="Bevan"/>
              <a:sym typeface="Bev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13"/>
          <p:cNvSpPr txBox="1"/>
          <p:nvPr/>
        </p:nvSpPr>
        <p:spPr>
          <a:xfrm>
            <a:off x="7380375" y="200550"/>
            <a:ext cx="1527000" cy="12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latin typeface="Bevan"/>
                <a:ea typeface="Bevan"/>
                <a:cs typeface="Bevan"/>
                <a:sym typeface="Bevan"/>
              </a:rPr>
              <a:t>John F Kennedy</a:t>
            </a:r>
            <a:endParaRPr u="sng">
              <a:latin typeface="Bevan"/>
              <a:ea typeface="Bevan"/>
              <a:cs typeface="Bevan"/>
              <a:sym typeface="Bev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u="sng"/>
          </a:p>
        </p:txBody>
      </p:sp>
      <p:pic>
        <p:nvPicPr>
          <p:cNvPr id="59" name="Google Shape;5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7425" y="740313"/>
            <a:ext cx="1527000" cy="152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978575" y="761250"/>
            <a:ext cx="2049300" cy="1366200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3"/>
          <p:cNvSpPr txBox="1"/>
          <p:nvPr/>
        </p:nvSpPr>
        <p:spPr>
          <a:xfrm>
            <a:off x="391950" y="2174300"/>
            <a:ext cx="1577100" cy="14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Allies: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Intelligence: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Army: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Cunning: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Weapons: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Diplomacy:</a:t>
            </a:r>
            <a:endParaRPr/>
          </a:p>
        </p:txBody>
      </p:sp>
      <p:sp>
        <p:nvSpPr>
          <p:cNvPr id="62" name="Google Shape;62;p13"/>
          <p:cNvSpPr txBox="1"/>
          <p:nvPr/>
        </p:nvSpPr>
        <p:spPr>
          <a:xfrm>
            <a:off x="7315025" y="2026050"/>
            <a:ext cx="1376400" cy="169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Allies: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Intelligence: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Army: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Cunning: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Weapons: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Diplomacy: 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3" name="Google Shape;63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52387" y="435725"/>
            <a:ext cx="1938900" cy="141053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4" name="Google Shape;64;p13"/>
          <p:cNvCxnSpPr/>
          <p:nvPr/>
        </p:nvCxnSpPr>
        <p:spPr>
          <a:xfrm rot="10800000">
            <a:off x="4530450" y="2471100"/>
            <a:ext cx="974700" cy="8139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triangle"/>
          </a:ln>
        </p:spPr>
      </p:cxnSp>
      <p:grpSp>
        <p:nvGrpSpPr>
          <p:cNvPr id="65" name="Google Shape;65;p13"/>
          <p:cNvGrpSpPr/>
          <p:nvPr/>
        </p:nvGrpSpPr>
        <p:grpSpPr>
          <a:xfrm>
            <a:off x="1290832" y="3176528"/>
            <a:ext cx="632979" cy="143627"/>
            <a:chOff x="1316025" y="773525"/>
            <a:chExt cx="954000" cy="170700"/>
          </a:xfrm>
        </p:grpSpPr>
        <p:sp>
          <p:nvSpPr>
            <p:cNvPr id="66" name="Google Shape;66;p13"/>
            <p:cNvSpPr/>
            <p:nvPr/>
          </p:nvSpPr>
          <p:spPr>
            <a:xfrm>
              <a:off x="13160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" name="Google Shape;67;p13"/>
            <p:cNvSpPr/>
            <p:nvPr/>
          </p:nvSpPr>
          <p:spPr>
            <a:xfrm>
              <a:off x="15068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13"/>
            <p:cNvSpPr/>
            <p:nvPr/>
          </p:nvSpPr>
          <p:spPr>
            <a:xfrm>
              <a:off x="16976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13"/>
            <p:cNvSpPr/>
            <p:nvPr/>
          </p:nvSpPr>
          <p:spPr>
            <a:xfrm>
              <a:off x="18884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13"/>
            <p:cNvSpPr/>
            <p:nvPr/>
          </p:nvSpPr>
          <p:spPr>
            <a:xfrm>
              <a:off x="20792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1" name="Google Shape;71;p13"/>
          <p:cNvGrpSpPr/>
          <p:nvPr/>
        </p:nvGrpSpPr>
        <p:grpSpPr>
          <a:xfrm>
            <a:off x="1217219" y="2954866"/>
            <a:ext cx="632979" cy="143627"/>
            <a:chOff x="1316025" y="773525"/>
            <a:chExt cx="954000" cy="170700"/>
          </a:xfrm>
        </p:grpSpPr>
        <p:sp>
          <p:nvSpPr>
            <p:cNvPr id="72" name="Google Shape;72;p13"/>
            <p:cNvSpPr/>
            <p:nvPr/>
          </p:nvSpPr>
          <p:spPr>
            <a:xfrm>
              <a:off x="13160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13"/>
            <p:cNvSpPr/>
            <p:nvPr/>
          </p:nvSpPr>
          <p:spPr>
            <a:xfrm>
              <a:off x="15068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13"/>
            <p:cNvSpPr/>
            <p:nvPr/>
          </p:nvSpPr>
          <p:spPr>
            <a:xfrm>
              <a:off x="16976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13"/>
            <p:cNvSpPr/>
            <p:nvPr/>
          </p:nvSpPr>
          <p:spPr>
            <a:xfrm>
              <a:off x="18884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13"/>
            <p:cNvSpPr/>
            <p:nvPr/>
          </p:nvSpPr>
          <p:spPr>
            <a:xfrm>
              <a:off x="20792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7" name="Google Shape;77;p13"/>
          <p:cNvGrpSpPr/>
          <p:nvPr/>
        </p:nvGrpSpPr>
        <p:grpSpPr>
          <a:xfrm>
            <a:off x="7929594" y="2174303"/>
            <a:ext cx="632979" cy="143627"/>
            <a:chOff x="1316025" y="773525"/>
            <a:chExt cx="954000" cy="170700"/>
          </a:xfrm>
        </p:grpSpPr>
        <p:sp>
          <p:nvSpPr>
            <p:cNvPr id="78" name="Google Shape;78;p13"/>
            <p:cNvSpPr/>
            <p:nvPr/>
          </p:nvSpPr>
          <p:spPr>
            <a:xfrm>
              <a:off x="13160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13"/>
            <p:cNvSpPr/>
            <p:nvPr/>
          </p:nvSpPr>
          <p:spPr>
            <a:xfrm>
              <a:off x="15068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13"/>
            <p:cNvSpPr/>
            <p:nvPr/>
          </p:nvSpPr>
          <p:spPr>
            <a:xfrm>
              <a:off x="16976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13"/>
            <p:cNvSpPr/>
            <p:nvPr/>
          </p:nvSpPr>
          <p:spPr>
            <a:xfrm>
              <a:off x="18884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13"/>
            <p:cNvSpPr/>
            <p:nvPr/>
          </p:nvSpPr>
          <p:spPr>
            <a:xfrm>
              <a:off x="20792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3" name="Google Shape;83;p13"/>
          <p:cNvSpPr/>
          <p:nvPr/>
        </p:nvSpPr>
        <p:spPr>
          <a:xfrm>
            <a:off x="4666100" y="3303225"/>
            <a:ext cx="1160400" cy="2865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3"/>
          <p:cNvSpPr txBox="1"/>
          <p:nvPr/>
        </p:nvSpPr>
        <p:spPr>
          <a:xfrm>
            <a:off x="4656225" y="3261825"/>
            <a:ext cx="2123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Bay of Pigs</a:t>
            </a:r>
            <a:endParaRPr sz="1200"/>
          </a:p>
        </p:txBody>
      </p:sp>
      <p:grpSp>
        <p:nvGrpSpPr>
          <p:cNvPr id="85" name="Google Shape;85;p13"/>
          <p:cNvGrpSpPr/>
          <p:nvPr/>
        </p:nvGrpSpPr>
        <p:grpSpPr>
          <a:xfrm>
            <a:off x="8334094" y="3222778"/>
            <a:ext cx="632979" cy="143627"/>
            <a:chOff x="1316025" y="773525"/>
            <a:chExt cx="954000" cy="170700"/>
          </a:xfrm>
        </p:grpSpPr>
        <p:sp>
          <p:nvSpPr>
            <p:cNvPr id="86" name="Google Shape;86;p13"/>
            <p:cNvSpPr/>
            <p:nvPr/>
          </p:nvSpPr>
          <p:spPr>
            <a:xfrm>
              <a:off x="13160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13"/>
            <p:cNvSpPr/>
            <p:nvPr/>
          </p:nvSpPr>
          <p:spPr>
            <a:xfrm>
              <a:off x="15068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13"/>
            <p:cNvSpPr/>
            <p:nvPr/>
          </p:nvSpPr>
          <p:spPr>
            <a:xfrm>
              <a:off x="16976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13"/>
            <p:cNvSpPr/>
            <p:nvPr/>
          </p:nvSpPr>
          <p:spPr>
            <a:xfrm>
              <a:off x="18884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13"/>
            <p:cNvSpPr/>
            <p:nvPr/>
          </p:nvSpPr>
          <p:spPr>
            <a:xfrm>
              <a:off x="20792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1" name="Google Shape;91;p13"/>
          <p:cNvGrpSpPr/>
          <p:nvPr/>
        </p:nvGrpSpPr>
        <p:grpSpPr>
          <a:xfrm>
            <a:off x="8371757" y="2364778"/>
            <a:ext cx="632979" cy="143627"/>
            <a:chOff x="1316025" y="773525"/>
            <a:chExt cx="954000" cy="170700"/>
          </a:xfrm>
        </p:grpSpPr>
        <p:sp>
          <p:nvSpPr>
            <p:cNvPr id="92" name="Google Shape;92;p13"/>
            <p:cNvSpPr/>
            <p:nvPr/>
          </p:nvSpPr>
          <p:spPr>
            <a:xfrm>
              <a:off x="13160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13"/>
            <p:cNvSpPr/>
            <p:nvPr/>
          </p:nvSpPr>
          <p:spPr>
            <a:xfrm>
              <a:off x="15068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13"/>
            <p:cNvSpPr/>
            <p:nvPr/>
          </p:nvSpPr>
          <p:spPr>
            <a:xfrm>
              <a:off x="16976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" name="Google Shape;95;p13"/>
            <p:cNvSpPr/>
            <p:nvPr/>
          </p:nvSpPr>
          <p:spPr>
            <a:xfrm>
              <a:off x="18884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" name="Google Shape;96;p13"/>
            <p:cNvSpPr/>
            <p:nvPr/>
          </p:nvSpPr>
          <p:spPr>
            <a:xfrm>
              <a:off x="20792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7" name="Google Shape;97;p13"/>
          <p:cNvGrpSpPr/>
          <p:nvPr/>
        </p:nvGrpSpPr>
        <p:grpSpPr>
          <a:xfrm>
            <a:off x="999494" y="2743791"/>
            <a:ext cx="632979" cy="143627"/>
            <a:chOff x="1316025" y="773525"/>
            <a:chExt cx="954000" cy="170700"/>
          </a:xfrm>
        </p:grpSpPr>
        <p:sp>
          <p:nvSpPr>
            <p:cNvPr id="98" name="Google Shape;98;p13"/>
            <p:cNvSpPr/>
            <p:nvPr/>
          </p:nvSpPr>
          <p:spPr>
            <a:xfrm>
              <a:off x="13160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13"/>
            <p:cNvSpPr/>
            <p:nvPr/>
          </p:nvSpPr>
          <p:spPr>
            <a:xfrm>
              <a:off x="15068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" name="Google Shape;100;p13"/>
            <p:cNvSpPr/>
            <p:nvPr/>
          </p:nvSpPr>
          <p:spPr>
            <a:xfrm>
              <a:off x="16976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13"/>
            <p:cNvSpPr/>
            <p:nvPr/>
          </p:nvSpPr>
          <p:spPr>
            <a:xfrm>
              <a:off x="18884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3"/>
            <p:cNvSpPr/>
            <p:nvPr/>
          </p:nvSpPr>
          <p:spPr>
            <a:xfrm>
              <a:off x="2079225" y="773525"/>
              <a:ext cx="190800" cy="1707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3" name="Google Shape;103;p13"/>
          <p:cNvGrpSpPr/>
          <p:nvPr/>
        </p:nvGrpSpPr>
        <p:grpSpPr>
          <a:xfrm>
            <a:off x="1015132" y="2317935"/>
            <a:ext cx="217089" cy="130500"/>
            <a:chOff x="1315982" y="773535"/>
            <a:chExt cx="217089" cy="130500"/>
          </a:xfrm>
        </p:grpSpPr>
        <p:sp>
          <p:nvSpPr>
            <p:cNvPr id="104" name="Google Shape;104;p13"/>
            <p:cNvSpPr/>
            <p:nvPr/>
          </p:nvSpPr>
          <p:spPr>
            <a:xfrm>
              <a:off x="1315982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13"/>
            <p:cNvSpPr/>
            <p:nvPr/>
          </p:nvSpPr>
          <p:spPr>
            <a:xfrm>
              <a:off x="1424471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6" name="Google Shape;106;p13"/>
          <p:cNvGrpSpPr/>
          <p:nvPr/>
        </p:nvGrpSpPr>
        <p:grpSpPr>
          <a:xfrm>
            <a:off x="1415382" y="3381223"/>
            <a:ext cx="217089" cy="130500"/>
            <a:chOff x="1315982" y="773535"/>
            <a:chExt cx="217089" cy="130500"/>
          </a:xfrm>
        </p:grpSpPr>
        <p:sp>
          <p:nvSpPr>
            <p:cNvPr id="107" name="Google Shape;107;p13"/>
            <p:cNvSpPr/>
            <p:nvPr/>
          </p:nvSpPr>
          <p:spPr>
            <a:xfrm>
              <a:off x="1315982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3"/>
            <p:cNvSpPr/>
            <p:nvPr/>
          </p:nvSpPr>
          <p:spPr>
            <a:xfrm>
              <a:off x="1424471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9" name="Google Shape;109;p13"/>
          <p:cNvGrpSpPr/>
          <p:nvPr/>
        </p:nvGrpSpPr>
        <p:grpSpPr>
          <a:xfrm>
            <a:off x="8257357" y="3014560"/>
            <a:ext cx="434067" cy="130500"/>
            <a:chOff x="1315982" y="773535"/>
            <a:chExt cx="434067" cy="130500"/>
          </a:xfrm>
        </p:grpSpPr>
        <p:sp>
          <p:nvSpPr>
            <p:cNvPr id="110" name="Google Shape;110;p13"/>
            <p:cNvSpPr/>
            <p:nvPr/>
          </p:nvSpPr>
          <p:spPr>
            <a:xfrm>
              <a:off x="1315982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3"/>
            <p:cNvSpPr/>
            <p:nvPr/>
          </p:nvSpPr>
          <p:spPr>
            <a:xfrm>
              <a:off x="1424471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3"/>
            <p:cNvSpPr/>
            <p:nvPr/>
          </p:nvSpPr>
          <p:spPr>
            <a:xfrm>
              <a:off x="1532960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3"/>
            <p:cNvSpPr/>
            <p:nvPr/>
          </p:nvSpPr>
          <p:spPr>
            <a:xfrm>
              <a:off x="1641449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4" name="Google Shape;114;p13"/>
          <p:cNvGrpSpPr/>
          <p:nvPr/>
        </p:nvGrpSpPr>
        <p:grpSpPr>
          <a:xfrm>
            <a:off x="8137545" y="2806323"/>
            <a:ext cx="217089" cy="130500"/>
            <a:chOff x="1315982" y="773535"/>
            <a:chExt cx="217089" cy="130500"/>
          </a:xfrm>
        </p:grpSpPr>
        <p:sp>
          <p:nvSpPr>
            <p:cNvPr id="115" name="Google Shape;115;p13"/>
            <p:cNvSpPr/>
            <p:nvPr/>
          </p:nvSpPr>
          <p:spPr>
            <a:xfrm>
              <a:off x="1315982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3"/>
            <p:cNvSpPr/>
            <p:nvPr/>
          </p:nvSpPr>
          <p:spPr>
            <a:xfrm>
              <a:off x="1424471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7" name="Google Shape;117;p13"/>
          <p:cNvGrpSpPr/>
          <p:nvPr/>
        </p:nvGrpSpPr>
        <p:grpSpPr>
          <a:xfrm>
            <a:off x="7894682" y="2571748"/>
            <a:ext cx="217089" cy="130500"/>
            <a:chOff x="1315982" y="773535"/>
            <a:chExt cx="217089" cy="130500"/>
          </a:xfrm>
        </p:grpSpPr>
        <p:sp>
          <p:nvSpPr>
            <p:cNvPr id="118" name="Google Shape;118;p13"/>
            <p:cNvSpPr/>
            <p:nvPr/>
          </p:nvSpPr>
          <p:spPr>
            <a:xfrm>
              <a:off x="1315982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3"/>
            <p:cNvSpPr/>
            <p:nvPr/>
          </p:nvSpPr>
          <p:spPr>
            <a:xfrm>
              <a:off x="1424471" y="773535"/>
              <a:ext cx="108600" cy="130500"/>
            </a:xfrm>
            <a:prstGeom prst="star5">
              <a:avLst>
                <a:gd fmla="val 19098" name="adj"/>
                <a:gd fmla="val 105146" name="hf"/>
                <a:gd fmla="val 110557" name="vf"/>
              </a:avLst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0" name="Google Shape;120;p13"/>
          <p:cNvSpPr/>
          <p:nvPr/>
        </p:nvSpPr>
        <p:spPr>
          <a:xfrm>
            <a:off x="1444470" y="2545860"/>
            <a:ext cx="108600" cy="1305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13"/>
          <p:cNvSpPr/>
          <p:nvPr/>
        </p:nvSpPr>
        <p:spPr>
          <a:xfrm>
            <a:off x="1552959" y="2545860"/>
            <a:ext cx="108600" cy="1305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13"/>
          <p:cNvSpPr/>
          <p:nvPr/>
        </p:nvSpPr>
        <p:spPr>
          <a:xfrm>
            <a:off x="1661559" y="2545860"/>
            <a:ext cx="108600" cy="130500"/>
          </a:xfrm>
          <a:prstGeom prst="star5">
            <a:avLst>
              <a:gd fmla="val 19098" name="adj"/>
              <a:gd fmla="val 105146" name="hf"/>
              <a:gd fmla="val 110557" name="vf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23" name="Google Shape;123;p13"/>
          <p:cNvCxnSpPr/>
          <p:nvPr/>
        </p:nvCxnSpPr>
        <p:spPr>
          <a:xfrm flipH="1">
            <a:off x="4832975" y="1447038"/>
            <a:ext cx="691800" cy="5514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triangle"/>
          </a:ln>
        </p:spPr>
      </p:cxnSp>
      <p:pic>
        <p:nvPicPr>
          <p:cNvPr id="124" name="Google Shape;124;p13"/>
          <p:cNvPicPr preferRelativeResize="0"/>
          <p:nvPr/>
        </p:nvPicPr>
        <p:blipFill rotWithShape="1">
          <a:blip r:embed="rId7">
            <a:alphaModFix/>
          </a:blip>
          <a:srcRect b="0" l="33333" r="0" t="0"/>
          <a:stretch/>
        </p:blipFill>
        <p:spPr>
          <a:xfrm>
            <a:off x="6574488" y="2954875"/>
            <a:ext cx="803585" cy="803399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3"/>
          <p:cNvSpPr txBox="1"/>
          <p:nvPr/>
        </p:nvSpPr>
        <p:spPr>
          <a:xfrm>
            <a:off x="3300175" y="3605600"/>
            <a:ext cx="95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6" name="Google Shape;126;p13"/>
          <p:cNvGrpSpPr/>
          <p:nvPr/>
        </p:nvGrpSpPr>
        <p:grpSpPr>
          <a:xfrm>
            <a:off x="9750" y="3820325"/>
            <a:ext cx="9138725" cy="1361989"/>
            <a:chOff x="70175" y="3892975"/>
            <a:chExt cx="9138725" cy="1361989"/>
          </a:xfrm>
        </p:grpSpPr>
        <p:grpSp>
          <p:nvGrpSpPr>
            <p:cNvPr id="127" name="Google Shape;127;p13"/>
            <p:cNvGrpSpPr/>
            <p:nvPr/>
          </p:nvGrpSpPr>
          <p:grpSpPr>
            <a:xfrm>
              <a:off x="70175" y="3892975"/>
              <a:ext cx="9094325" cy="1361989"/>
              <a:chOff x="20100" y="4080870"/>
              <a:chExt cx="9094325" cy="1095728"/>
            </a:xfrm>
          </p:grpSpPr>
          <p:sp>
            <p:nvSpPr>
              <p:cNvPr id="128" name="Google Shape;128;p13"/>
              <p:cNvSpPr/>
              <p:nvPr/>
            </p:nvSpPr>
            <p:spPr>
              <a:xfrm>
                <a:off x="20100" y="4088674"/>
                <a:ext cx="6918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9FC5E8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" name="Google Shape;129;p13"/>
              <p:cNvSpPr/>
              <p:nvPr/>
            </p:nvSpPr>
            <p:spPr>
              <a:xfrm>
                <a:off x="713400" y="4088674"/>
                <a:ext cx="7218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9FC5E8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" name="Google Shape;130;p13"/>
              <p:cNvSpPr/>
              <p:nvPr/>
            </p:nvSpPr>
            <p:spPr>
              <a:xfrm>
                <a:off x="2969325" y="4103557"/>
                <a:ext cx="6330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9FC5E8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" name="Google Shape;131;p13"/>
              <p:cNvSpPr/>
              <p:nvPr/>
            </p:nvSpPr>
            <p:spPr>
              <a:xfrm>
                <a:off x="5136625" y="4121498"/>
                <a:ext cx="7218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E06666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" name="Google Shape;132;p13"/>
              <p:cNvSpPr/>
              <p:nvPr/>
            </p:nvSpPr>
            <p:spPr>
              <a:xfrm>
                <a:off x="3595750" y="4103557"/>
                <a:ext cx="888300" cy="1055100"/>
              </a:xfrm>
              <a:prstGeom prst="roundRect">
                <a:avLst>
                  <a:gd fmla="val 16667" name="adj"/>
                </a:avLst>
              </a:prstGeom>
              <a:solidFill>
                <a:schemeClr val="lt1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" name="Google Shape;133;p13"/>
              <p:cNvSpPr/>
              <p:nvPr/>
            </p:nvSpPr>
            <p:spPr>
              <a:xfrm>
                <a:off x="4491350" y="4098087"/>
                <a:ext cx="6330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E06666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" name="Google Shape;134;p13"/>
              <p:cNvSpPr/>
              <p:nvPr/>
            </p:nvSpPr>
            <p:spPr>
              <a:xfrm>
                <a:off x="8481425" y="4103557"/>
                <a:ext cx="6330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E06666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" name="Google Shape;135;p13"/>
              <p:cNvSpPr/>
              <p:nvPr/>
            </p:nvSpPr>
            <p:spPr>
              <a:xfrm>
                <a:off x="5837675" y="4103577"/>
                <a:ext cx="1008000" cy="1055100"/>
              </a:xfrm>
              <a:prstGeom prst="roundRect">
                <a:avLst>
                  <a:gd fmla="val 16667" name="adj"/>
                </a:avLst>
              </a:prstGeom>
              <a:solidFill>
                <a:schemeClr val="lt1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" name="Google Shape;136;p13"/>
              <p:cNvSpPr/>
              <p:nvPr/>
            </p:nvSpPr>
            <p:spPr>
              <a:xfrm>
                <a:off x="1425725" y="4080870"/>
                <a:ext cx="853200" cy="1055100"/>
              </a:xfrm>
              <a:prstGeom prst="roundRect">
                <a:avLst>
                  <a:gd fmla="val 16667" name="adj"/>
                </a:avLst>
              </a:prstGeom>
              <a:solidFill>
                <a:srgbClr val="9FC5E8"/>
              </a:solidFill>
              <a:ln cap="flat" cmpd="sng" w="9525">
                <a:solidFill>
                  <a:schemeClr val="dk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137" name="Google Shape;137;p13"/>
            <p:cNvSpPr txBox="1"/>
            <p:nvPr/>
          </p:nvSpPr>
          <p:spPr>
            <a:xfrm>
              <a:off x="70175" y="3938500"/>
              <a:ext cx="721800" cy="83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14th: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US spy plane takes photos of Cuba.</a:t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" name="Google Shape;138;p13"/>
            <p:cNvSpPr txBox="1"/>
            <p:nvPr/>
          </p:nvSpPr>
          <p:spPr>
            <a:xfrm>
              <a:off x="782250" y="3938500"/>
              <a:ext cx="803700" cy="83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 15th: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CIA identifies missile par</a:t>
              </a:r>
              <a:r>
                <a:rPr lang="en-GB" sz="700">
                  <a:solidFill>
                    <a:schemeClr val="dk1"/>
                  </a:solidFill>
                </a:rPr>
                <a:t>ap</a:t>
              </a:r>
              <a:r>
                <a:rPr lang="en-GB" sz="700">
                  <a:solidFill>
                    <a:schemeClr val="dk1"/>
                  </a:solidFill>
                </a:rPr>
                <a:t>hernalia, near San Cristobal. </a:t>
              </a:r>
              <a:endParaRPr/>
            </a:p>
          </p:txBody>
        </p:sp>
        <p:sp>
          <p:nvSpPr>
            <p:cNvPr id="139" name="Google Shape;139;p13"/>
            <p:cNvSpPr txBox="1"/>
            <p:nvPr/>
          </p:nvSpPr>
          <p:spPr>
            <a:xfrm>
              <a:off x="5167338" y="4009425"/>
              <a:ext cx="792000" cy="615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24th: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Khrushchev accuses US of intimidation. </a:t>
              </a:r>
              <a:endParaRPr/>
            </a:p>
          </p:txBody>
        </p:sp>
        <p:sp>
          <p:nvSpPr>
            <p:cNvPr id="140" name="Google Shape;140;p13"/>
            <p:cNvSpPr txBox="1"/>
            <p:nvPr/>
          </p:nvSpPr>
          <p:spPr>
            <a:xfrm>
              <a:off x="1408750" y="3943425"/>
              <a:ext cx="987300" cy="1262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16th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13 day standoff starts. </a:t>
              </a:r>
              <a:r>
                <a:rPr lang="en-GB" sz="700">
                  <a:solidFill>
                    <a:schemeClr val="dk1"/>
                  </a:solidFill>
                </a:rPr>
                <a:t>McNamara presents three options: Diplomacy, Air attack or naval quarantine. </a:t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 </a:t>
              </a:r>
              <a:endParaRPr/>
            </a:p>
          </p:txBody>
        </p:sp>
        <p:sp>
          <p:nvSpPr>
            <p:cNvPr id="141" name="Google Shape;141;p13"/>
            <p:cNvSpPr txBox="1"/>
            <p:nvPr/>
          </p:nvSpPr>
          <p:spPr>
            <a:xfrm>
              <a:off x="3009813" y="3938500"/>
              <a:ext cx="633000" cy="83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 20th: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JFK d</a:t>
              </a:r>
              <a:r>
                <a:rPr lang="en-GB" sz="700">
                  <a:solidFill>
                    <a:schemeClr val="dk1"/>
                  </a:solidFill>
                </a:rPr>
                <a:t>ecides on quarantine.</a:t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" name="Google Shape;142;p13"/>
            <p:cNvSpPr txBox="1"/>
            <p:nvPr/>
          </p:nvSpPr>
          <p:spPr>
            <a:xfrm>
              <a:off x="3645825" y="3971525"/>
              <a:ext cx="888300" cy="1154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 22nd: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Kennedy letter to Khrushchev demands  weapons removal. JFK  TV appearance.</a:t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" name="Google Shape;143;p13"/>
            <p:cNvSpPr txBox="1"/>
            <p:nvPr/>
          </p:nvSpPr>
          <p:spPr>
            <a:xfrm>
              <a:off x="4541425" y="4009425"/>
              <a:ext cx="691800" cy="50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23rd: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Quarantine starts. </a:t>
              </a:r>
              <a:endParaRPr/>
            </a:p>
          </p:txBody>
        </p:sp>
        <p:sp>
          <p:nvSpPr>
            <p:cNvPr id="144" name="Google Shape;144;p13"/>
            <p:cNvSpPr txBox="1"/>
            <p:nvPr/>
          </p:nvSpPr>
          <p:spPr>
            <a:xfrm>
              <a:off x="5958375" y="3968163"/>
              <a:ext cx="954300" cy="1262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25th: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Tensions increase. Soviet tanker approaches quarantine zone. JFK let it past to prevented a war.</a:t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700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" name="Google Shape;145;p13"/>
            <p:cNvSpPr txBox="1"/>
            <p:nvPr/>
          </p:nvSpPr>
          <p:spPr>
            <a:xfrm>
              <a:off x="8487100" y="3914325"/>
              <a:ext cx="721800" cy="50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700" u="sng">
                  <a:solidFill>
                    <a:schemeClr val="dk1"/>
                  </a:solidFill>
                </a:rPr>
                <a:t>28th:</a:t>
              </a:r>
              <a:endParaRPr b="1" sz="700" u="sng">
                <a:solidFill>
                  <a:schemeClr val="dk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700">
                  <a:solidFill>
                    <a:schemeClr val="dk1"/>
                  </a:solidFill>
                </a:rPr>
                <a:t>Khrushchev concedes. </a:t>
              </a:r>
              <a:endParaRPr/>
            </a:p>
          </p:txBody>
        </p:sp>
      </p:grpSp>
      <p:sp>
        <p:nvSpPr>
          <p:cNvPr id="146" name="Google Shape;146;p13"/>
          <p:cNvSpPr/>
          <p:nvPr/>
        </p:nvSpPr>
        <p:spPr>
          <a:xfrm>
            <a:off x="2260375" y="3841675"/>
            <a:ext cx="691800" cy="1311600"/>
          </a:xfrm>
          <a:prstGeom prst="roundRect">
            <a:avLst>
              <a:gd fmla="val 16667" name="adj"/>
            </a:avLst>
          </a:prstGeom>
          <a:solidFill>
            <a:srgbClr val="9FC5E8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7" name="Google Shape;147;p13"/>
          <p:cNvSpPr txBox="1"/>
          <p:nvPr/>
        </p:nvSpPr>
        <p:spPr>
          <a:xfrm>
            <a:off x="2260375" y="3856650"/>
            <a:ext cx="7533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700" u="sng">
                <a:solidFill>
                  <a:schemeClr val="dk1"/>
                </a:solidFill>
              </a:rPr>
              <a:t>17th</a:t>
            </a:r>
            <a:r>
              <a:rPr lang="en-GB" sz="700"/>
              <a:t>: </a:t>
            </a:r>
            <a:r>
              <a:rPr lang="en-GB" sz="700"/>
              <a:t>Military units start moving to southeastern US. New photos show 16-32 missiles.</a:t>
            </a:r>
            <a:endParaRPr sz="700"/>
          </a:p>
        </p:txBody>
      </p:sp>
      <p:sp>
        <p:nvSpPr>
          <p:cNvPr id="148" name="Google Shape;148;p13"/>
          <p:cNvSpPr/>
          <p:nvPr/>
        </p:nvSpPr>
        <p:spPr>
          <a:xfrm>
            <a:off x="6834276" y="3870775"/>
            <a:ext cx="691800" cy="13116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13"/>
          <p:cNvSpPr/>
          <p:nvPr/>
        </p:nvSpPr>
        <p:spPr>
          <a:xfrm>
            <a:off x="7526075" y="3841675"/>
            <a:ext cx="954300" cy="1311600"/>
          </a:xfrm>
          <a:prstGeom prst="roundRect">
            <a:avLst>
              <a:gd fmla="val 16667" name="adj"/>
            </a:avLst>
          </a:prstGeom>
          <a:solidFill>
            <a:srgbClr val="E06666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13"/>
          <p:cNvSpPr txBox="1"/>
          <p:nvPr/>
        </p:nvSpPr>
        <p:spPr>
          <a:xfrm>
            <a:off x="7499225" y="3856638"/>
            <a:ext cx="10080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700" u="sng">
                <a:solidFill>
                  <a:schemeClr val="dk1"/>
                </a:solidFill>
              </a:rPr>
              <a:t>27th: </a:t>
            </a:r>
            <a:r>
              <a:rPr lang="en-GB" sz="700">
                <a:solidFill>
                  <a:schemeClr val="dk1"/>
                </a:solidFill>
              </a:rPr>
              <a:t>Castro urges for nuclear war. </a:t>
            </a:r>
            <a:r>
              <a:rPr lang="en-GB" sz="700"/>
              <a:t>Khrushchev </a:t>
            </a:r>
            <a:r>
              <a:rPr lang="en-GB" sz="700">
                <a:solidFill>
                  <a:schemeClr val="dk1"/>
                </a:solidFill>
              </a:rPr>
              <a:t> seeks de escalation with JFK. </a:t>
            </a:r>
            <a:endParaRPr sz="700"/>
          </a:p>
        </p:txBody>
      </p:sp>
      <p:pic>
        <p:nvPicPr>
          <p:cNvPr id="151" name="Google Shape;151;p13"/>
          <p:cNvPicPr preferRelativeResize="0"/>
          <p:nvPr/>
        </p:nvPicPr>
        <p:blipFill rotWithShape="1">
          <a:blip r:embed="rId8">
            <a:alphaModFix/>
          </a:blip>
          <a:srcRect b="0" l="0" r="12633" t="0"/>
          <a:stretch/>
        </p:blipFill>
        <p:spPr>
          <a:xfrm>
            <a:off x="8480387" y="0"/>
            <a:ext cx="691800" cy="395938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13"/>
          <p:cNvSpPr txBox="1"/>
          <p:nvPr/>
        </p:nvSpPr>
        <p:spPr>
          <a:xfrm>
            <a:off x="6834275" y="3870775"/>
            <a:ext cx="691800" cy="12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700" u="sng">
                <a:solidFill>
                  <a:schemeClr val="dk1"/>
                </a:solidFill>
              </a:rPr>
              <a:t>26th:</a:t>
            </a:r>
            <a:endParaRPr b="1" sz="700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700">
                <a:solidFill>
                  <a:schemeClr val="dk1"/>
                </a:solidFill>
              </a:rPr>
              <a:t>US pilot shot down without orders from Khrushchev.Tensions escalate.</a:t>
            </a:r>
            <a:endParaRPr sz="7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53" name="Google Shape;153;p1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9750" y="20787"/>
            <a:ext cx="691825" cy="4510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1691525" y="1525"/>
            <a:ext cx="902099" cy="451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3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2123100" y="506475"/>
            <a:ext cx="1577098" cy="788539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13"/>
          <p:cNvSpPr/>
          <p:nvPr/>
        </p:nvSpPr>
        <p:spPr>
          <a:xfrm>
            <a:off x="1290825" y="48570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13"/>
          <p:cNvSpPr/>
          <p:nvPr/>
        </p:nvSpPr>
        <p:spPr>
          <a:xfrm>
            <a:off x="2123100" y="48570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13"/>
          <p:cNvSpPr/>
          <p:nvPr/>
        </p:nvSpPr>
        <p:spPr>
          <a:xfrm>
            <a:off x="2797900" y="48570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13"/>
          <p:cNvSpPr/>
          <p:nvPr/>
        </p:nvSpPr>
        <p:spPr>
          <a:xfrm>
            <a:off x="3472700" y="4846375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13"/>
          <p:cNvSpPr/>
          <p:nvPr/>
        </p:nvSpPr>
        <p:spPr>
          <a:xfrm>
            <a:off x="4324725" y="4846375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13"/>
          <p:cNvSpPr/>
          <p:nvPr/>
        </p:nvSpPr>
        <p:spPr>
          <a:xfrm>
            <a:off x="5013125" y="48669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3"/>
          <p:cNvSpPr/>
          <p:nvPr/>
        </p:nvSpPr>
        <p:spPr>
          <a:xfrm>
            <a:off x="5701525" y="48669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3"/>
          <p:cNvSpPr/>
          <p:nvPr/>
        </p:nvSpPr>
        <p:spPr>
          <a:xfrm>
            <a:off x="6742675" y="48669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13"/>
          <p:cNvSpPr/>
          <p:nvPr/>
        </p:nvSpPr>
        <p:spPr>
          <a:xfrm>
            <a:off x="7405575" y="48669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5" name="Google Shape;165;p13"/>
          <p:cNvSpPr/>
          <p:nvPr/>
        </p:nvSpPr>
        <p:spPr>
          <a:xfrm>
            <a:off x="8371750" y="4846375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66" name="Google Shape;166;p13"/>
          <p:cNvCxnSpPr>
            <a:stCxn id="167" idx="0"/>
          </p:cNvCxnSpPr>
          <p:nvPr/>
        </p:nvCxnSpPr>
        <p:spPr>
          <a:xfrm flipH="1">
            <a:off x="3988350" y="761250"/>
            <a:ext cx="485400" cy="12681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68" name="Google Shape;168;p13"/>
          <p:cNvSpPr/>
          <p:nvPr/>
        </p:nvSpPr>
        <p:spPr>
          <a:xfrm>
            <a:off x="3679150" y="458825"/>
            <a:ext cx="1799700" cy="3960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9" name="Google Shape;169;p13"/>
          <p:cNvSpPr txBox="1"/>
          <p:nvPr/>
        </p:nvSpPr>
        <p:spPr>
          <a:xfrm>
            <a:off x="3830925" y="358800"/>
            <a:ext cx="15771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90 Miles from US shores</a:t>
            </a:r>
            <a:endParaRPr/>
          </a:p>
        </p:txBody>
      </p:sp>
      <p:sp>
        <p:nvSpPr>
          <p:cNvPr id="170" name="Google Shape;170;p13"/>
          <p:cNvSpPr/>
          <p:nvPr/>
        </p:nvSpPr>
        <p:spPr>
          <a:xfrm>
            <a:off x="6379800" y="26950"/>
            <a:ext cx="1008000" cy="4002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13"/>
          <p:cNvSpPr txBox="1"/>
          <p:nvPr/>
        </p:nvSpPr>
        <p:spPr>
          <a:xfrm>
            <a:off x="6379813" y="-34550"/>
            <a:ext cx="12954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/>
              <a:t>Saskia Judd</a:t>
            </a:r>
            <a:endParaRPr sz="11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/>
              <a:t>1900292</a:t>
            </a:r>
            <a:endParaRPr sz="1100"/>
          </a:p>
        </p:txBody>
      </p:sp>
      <p:sp>
        <p:nvSpPr>
          <p:cNvPr id="172" name="Google Shape;172;p13"/>
          <p:cNvSpPr/>
          <p:nvPr/>
        </p:nvSpPr>
        <p:spPr>
          <a:xfrm>
            <a:off x="3631526" y="3627825"/>
            <a:ext cx="1458300" cy="286500"/>
          </a:xfrm>
          <a:prstGeom prst="roundRect">
            <a:avLst>
              <a:gd fmla="val 16667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13"/>
          <p:cNvSpPr txBox="1"/>
          <p:nvPr/>
        </p:nvSpPr>
        <p:spPr>
          <a:xfrm>
            <a:off x="3597163" y="3570975"/>
            <a:ext cx="1527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u="sng">
                <a:solidFill>
                  <a:schemeClr val="dk1"/>
                </a:solidFill>
              </a:rPr>
              <a:t>October 1962</a:t>
            </a:r>
            <a:endParaRPr/>
          </a:p>
        </p:txBody>
      </p:sp>
      <p:sp>
        <p:nvSpPr>
          <p:cNvPr id="174" name="Google Shape;174;p13"/>
          <p:cNvSpPr txBox="1"/>
          <p:nvPr/>
        </p:nvSpPr>
        <p:spPr>
          <a:xfrm>
            <a:off x="6358238" y="2448938"/>
            <a:ext cx="11604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u="sng"/>
              <a:t>Fidel Castro</a:t>
            </a:r>
            <a:endParaRPr b="1" u="sng"/>
          </a:p>
        </p:txBody>
      </p:sp>
      <p:sp>
        <p:nvSpPr>
          <p:cNvPr id="175" name="Google Shape;175;p13"/>
          <p:cNvSpPr txBox="1"/>
          <p:nvPr/>
        </p:nvSpPr>
        <p:spPr>
          <a:xfrm>
            <a:off x="7783825" y="4863888"/>
            <a:ext cx="13764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Allison and Graham,(1999) </a:t>
            </a:r>
            <a:endParaRPr sz="700"/>
          </a:p>
        </p:txBody>
      </p:sp>
      <p:sp>
        <p:nvSpPr>
          <p:cNvPr id="176" name="Google Shape;176;p13"/>
          <p:cNvSpPr txBox="1"/>
          <p:nvPr/>
        </p:nvSpPr>
        <p:spPr>
          <a:xfrm>
            <a:off x="7553225" y="3447113"/>
            <a:ext cx="14568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Ekhardt and White,(1967) </a:t>
            </a:r>
            <a:endParaRPr sz="700"/>
          </a:p>
        </p:txBody>
      </p:sp>
      <p:sp>
        <p:nvSpPr>
          <p:cNvPr id="177" name="Google Shape;177;p13"/>
          <p:cNvSpPr txBox="1"/>
          <p:nvPr/>
        </p:nvSpPr>
        <p:spPr>
          <a:xfrm>
            <a:off x="395275" y="3519763"/>
            <a:ext cx="14568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Ekhardt and White,(1967) </a:t>
            </a:r>
            <a:endParaRPr sz="700"/>
          </a:p>
        </p:txBody>
      </p:sp>
      <p:sp>
        <p:nvSpPr>
          <p:cNvPr id="178" name="Google Shape;178;p13"/>
          <p:cNvSpPr txBox="1"/>
          <p:nvPr/>
        </p:nvSpPr>
        <p:spPr>
          <a:xfrm>
            <a:off x="6288075" y="3667250"/>
            <a:ext cx="13764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New York Post (2015)</a:t>
            </a:r>
            <a:endParaRPr sz="700"/>
          </a:p>
        </p:txBody>
      </p:sp>
      <p:sp>
        <p:nvSpPr>
          <p:cNvPr id="179" name="Google Shape;179;p13"/>
          <p:cNvSpPr txBox="1"/>
          <p:nvPr/>
        </p:nvSpPr>
        <p:spPr>
          <a:xfrm>
            <a:off x="7816450" y="1883175"/>
            <a:ext cx="12954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Gentleman’s Journal (2022)</a:t>
            </a:r>
            <a:endParaRPr sz="700"/>
          </a:p>
        </p:txBody>
      </p:sp>
      <p:sp>
        <p:nvSpPr>
          <p:cNvPr id="180" name="Google Shape;180;p13"/>
          <p:cNvSpPr txBox="1"/>
          <p:nvPr/>
        </p:nvSpPr>
        <p:spPr>
          <a:xfrm>
            <a:off x="1015125" y="2000538"/>
            <a:ext cx="12456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(</a:t>
            </a:r>
            <a:r>
              <a:rPr lang="en-GB" sz="700"/>
              <a:t>Biography, 2016)</a:t>
            </a:r>
            <a:endParaRPr sz="700"/>
          </a:p>
        </p:txBody>
      </p:sp>
      <p:sp>
        <p:nvSpPr>
          <p:cNvPr id="181" name="Google Shape;181;p13"/>
          <p:cNvSpPr txBox="1"/>
          <p:nvPr/>
        </p:nvSpPr>
        <p:spPr>
          <a:xfrm>
            <a:off x="-41425" y="373625"/>
            <a:ext cx="14568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700"/>
          </a:p>
        </p:txBody>
      </p:sp>
      <p:sp>
        <p:nvSpPr>
          <p:cNvPr id="182" name="Google Shape;182;p13"/>
          <p:cNvSpPr/>
          <p:nvPr/>
        </p:nvSpPr>
        <p:spPr>
          <a:xfrm>
            <a:off x="20100" y="4540750"/>
            <a:ext cx="633000" cy="523200"/>
          </a:xfrm>
          <a:prstGeom prst="roundRect">
            <a:avLst>
              <a:gd fmla="val 16667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p13"/>
          <p:cNvSpPr txBox="1"/>
          <p:nvPr/>
        </p:nvSpPr>
        <p:spPr>
          <a:xfrm>
            <a:off x="8480400" y="314200"/>
            <a:ext cx="80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  <p:sp>
        <p:nvSpPr>
          <p:cNvPr id="184" name="Google Shape;184;p13"/>
          <p:cNvSpPr txBox="1"/>
          <p:nvPr/>
        </p:nvSpPr>
        <p:spPr>
          <a:xfrm>
            <a:off x="0" y="4494550"/>
            <a:ext cx="902100" cy="615600"/>
          </a:xfrm>
          <a:prstGeom prst="rect">
            <a:avLst/>
          </a:prstGeom>
          <a:noFill/>
          <a:ln cap="flat" cmpd="sng" w="952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>
                <a:solidFill>
                  <a:srgbClr val="0000FF"/>
                </a:solidFill>
              </a:rPr>
              <a:t>Blue</a:t>
            </a:r>
            <a:r>
              <a:rPr lang="en-GB" sz="700">
                <a:solidFill>
                  <a:srgbClr val="9FC5E8"/>
                </a:solidFill>
              </a:rPr>
              <a:t> </a:t>
            </a:r>
            <a:r>
              <a:rPr lang="en-GB" sz="700"/>
              <a:t>- US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>
                <a:solidFill>
                  <a:srgbClr val="FF0000"/>
                </a:solidFill>
              </a:rPr>
              <a:t>Red </a:t>
            </a:r>
            <a:r>
              <a:rPr lang="en-GB" sz="700"/>
              <a:t>- Soviets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/>
              <a:t>White - Both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185" name="Google Shape;185;p13"/>
          <p:cNvSpPr/>
          <p:nvPr/>
        </p:nvSpPr>
        <p:spPr>
          <a:xfrm>
            <a:off x="582675" y="4857000"/>
            <a:ext cx="331500" cy="2865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13"/>
          <p:cNvSpPr txBox="1"/>
          <p:nvPr/>
        </p:nvSpPr>
        <p:spPr>
          <a:xfrm>
            <a:off x="2846613" y="11500"/>
            <a:ext cx="32802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u="sng">
                <a:latin typeface="Bevan"/>
                <a:ea typeface="Bevan"/>
                <a:cs typeface="Bevan"/>
                <a:sym typeface="Bevan"/>
              </a:rPr>
              <a:t>The Cuban Missile Crisis</a:t>
            </a:r>
            <a:endParaRPr sz="1700" u="sng">
              <a:latin typeface="Bevan"/>
              <a:ea typeface="Bevan"/>
              <a:cs typeface="Bevan"/>
              <a:sym typeface="Bev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4"/>
          <p:cNvSpPr txBox="1"/>
          <p:nvPr/>
        </p:nvSpPr>
        <p:spPr>
          <a:xfrm>
            <a:off x="411075" y="260675"/>
            <a:ext cx="8361900" cy="301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 u="sng">
                <a:solidFill>
                  <a:schemeClr val="dk1"/>
                </a:solidFill>
              </a:rPr>
              <a:t>Image Bibliography: </a:t>
            </a:r>
            <a:endParaRPr b="1" sz="1100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1"/>
                </a:solidFill>
              </a:rPr>
              <a:t>Biography (2014) </a:t>
            </a:r>
            <a:r>
              <a:rPr i="1" lang="en-GB" sz="900">
                <a:solidFill>
                  <a:schemeClr val="dk1"/>
                </a:solidFill>
              </a:rPr>
              <a:t>Nikita Khrushchev. </a:t>
            </a:r>
            <a:r>
              <a:rPr lang="en-GB" sz="900">
                <a:solidFill>
                  <a:schemeClr val="dk1"/>
                </a:solidFill>
              </a:rPr>
              <a:t>Available at: </a:t>
            </a:r>
            <a:r>
              <a:rPr lang="en-GB" sz="90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https://www.biography.com/political-figure/nikita-khrushchev</a:t>
            </a:r>
            <a:r>
              <a:rPr lang="en-GB" sz="900">
                <a:solidFill>
                  <a:schemeClr val="dk1"/>
                </a:solidFill>
              </a:rPr>
              <a:t> (Accessed on: 11th January 2022) </a:t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1"/>
                </a:solidFill>
              </a:rPr>
              <a:t>Gentleman’s Journal (2022) </a:t>
            </a:r>
            <a:r>
              <a:rPr i="1" lang="en-GB" sz="900">
                <a:solidFill>
                  <a:schemeClr val="dk1"/>
                </a:solidFill>
              </a:rPr>
              <a:t>JFK: A Life in Style. </a:t>
            </a:r>
            <a:r>
              <a:rPr lang="en-GB" sz="900">
                <a:solidFill>
                  <a:schemeClr val="dk1"/>
                </a:solidFill>
              </a:rPr>
              <a:t>Available at: </a:t>
            </a:r>
            <a:r>
              <a:rPr lang="en-GB" sz="900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https://www.thegentlemansjournal.com/article/jfk-life-style/</a:t>
            </a:r>
            <a:r>
              <a:rPr lang="en-GB" sz="900">
                <a:solidFill>
                  <a:schemeClr val="dk1"/>
                </a:solidFill>
              </a:rPr>
              <a:t> (Accessed on: 11th January 2022)</a:t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1"/>
                </a:solidFill>
              </a:rPr>
              <a:t>Getty images (2022) </a:t>
            </a:r>
            <a:r>
              <a:rPr i="1" lang="en-GB" sz="900">
                <a:solidFill>
                  <a:schemeClr val="dk1"/>
                </a:solidFill>
              </a:rPr>
              <a:t>Soviet Union Flag. </a:t>
            </a:r>
            <a:r>
              <a:rPr lang="en-GB" sz="900">
                <a:solidFill>
                  <a:schemeClr val="dk1"/>
                </a:solidFill>
              </a:rPr>
              <a:t>Available at: </a:t>
            </a:r>
            <a:r>
              <a:rPr lang="en-GB" sz="900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https://www.gettyimages.co.uk/photos/soviet-union-flag?assettype=image&amp;license=rf&amp;alloweduse=availableforalluses&amp;family=creative&amp;phrase=soviet%20union%20flag&amp;sort=best</a:t>
            </a:r>
            <a:r>
              <a:rPr lang="en-GB" sz="900">
                <a:solidFill>
                  <a:schemeClr val="dk1"/>
                </a:solidFill>
              </a:rPr>
              <a:t> (Accessed on: 13th January 2022)</a:t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1"/>
                </a:solidFill>
              </a:rPr>
              <a:t>Getty images (2022) </a:t>
            </a:r>
            <a:r>
              <a:rPr i="1" lang="en-GB" sz="900">
                <a:solidFill>
                  <a:schemeClr val="dk1"/>
                </a:solidFill>
              </a:rPr>
              <a:t>American Flag. </a:t>
            </a:r>
            <a:r>
              <a:rPr lang="en-GB" sz="900">
                <a:solidFill>
                  <a:schemeClr val="dk1"/>
                </a:solidFill>
              </a:rPr>
              <a:t>Available at: </a:t>
            </a:r>
            <a:r>
              <a:rPr lang="en-GB" sz="900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https://www.gettyimages.co.uk/search/2/image?family=creative&amp;phrase=american%20flag</a:t>
            </a:r>
            <a:r>
              <a:rPr lang="en-GB" sz="900">
                <a:solidFill>
                  <a:schemeClr val="dk1"/>
                </a:solidFill>
              </a:rPr>
              <a:t>  (Accessed on: 13th January 2022)</a:t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1"/>
                </a:solidFill>
              </a:rPr>
              <a:t>History (2019) </a:t>
            </a:r>
            <a:r>
              <a:rPr i="1" lang="en-GB" sz="900">
                <a:solidFill>
                  <a:schemeClr val="dk1"/>
                </a:solidFill>
              </a:rPr>
              <a:t>Key Moments in the Cuban Missile Crisis</a:t>
            </a:r>
            <a:r>
              <a:rPr lang="en-GB" sz="900">
                <a:solidFill>
                  <a:schemeClr val="dk1"/>
                </a:solidFill>
              </a:rPr>
              <a:t>. Available at: </a:t>
            </a:r>
            <a:r>
              <a:rPr lang="en-GB" sz="900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https://www.history.com/news/cuban-missile-crisis-timeline-jfk-khrushchev</a:t>
            </a:r>
            <a:r>
              <a:rPr lang="en-GB" sz="900">
                <a:solidFill>
                  <a:schemeClr val="dk1"/>
                </a:solidFill>
              </a:rPr>
              <a:t> (Accessed on:11th January 2022)</a:t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/>
              <a:t>New York Post (2015) </a:t>
            </a:r>
            <a:r>
              <a:rPr i="1" lang="en-GB" sz="900"/>
              <a:t>Inside Fidel Castro’s luxurious life on his secret island getaway. </a:t>
            </a:r>
            <a:r>
              <a:rPr lang="en-GB" sz="900"/>
              <a:t>Available at: </a:t>
            </a:r>
            <a:r>
              <a:rPr lang="en-GB" sz="900" u="sng">
                <a:solidFill>
                  <a:schemeClr val="hlink"/>
                </a:solidFill>
                <a:hlinkClick r:id="rId8"/>
              </a:rPr>
              <a:t>https://nypost.com/2015/05/10/inside-fidel-castros-luxurious-life-on-his-secret-island-getaway/</a:t>
            </a:r>
            <a:r>
              <a:rPr lang="en-GB" sz="900"/>
              <a:t> (Accessed on: 12th January 2022)</a:t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1"/>
                </a:solidFill>
              </a:rPr>
              <a:t>Wikipedia (2022) </a:t>
            </a:r>
            <a:r>
              <a:rPr i="1" lang="en-GB" sz="900">
                <a:solidFill>
                  <a:schemeClr val="dk1"/>
                </a:solidFill>
              </a:rPr>
              <a:t>Flag of Cuba. </a:t>
            </a:r>
            <a:r>
              <a:rPr lang="en-GB" sz="900">
                <a:solidFill>
                  <a:schemeClr val="dk1"/>
                </a:solidFill>
              </a:rPr>
              <a:t>Available at: </a:t>
            </a:r>
            <a:r>
              <a:rPr lang="en-GB" sz="900" u="sng">
                <a:solidFill>
                  <a:schemeClr val="hlink"/>
                </a:solidFill>
                <a:hlinkClick r:id="rId9"/>
              </a:rPr>
              <a:t>https://en.wikipedia.org/wiki/Flag_of_Cuba</a:t>
            </a:r>
            <a:r>
              <a:rPr lang="en-GB" sz="900">
                <a:solidFill>
                  <a:schemeClr val="dk1"/>
                </a:solidFill>
              </a:rPr>
              <a:t> (Accessed on: 19th January 2022)</a:t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 u="sng"/>
              <a:t>Bibliography:</a:t>
            </a:r>
            <a:endParaRPr b="1" sz="11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/>
              <a:t>Allison, G. &amp; Graham, A.(1999) ‘The Essence of decision’ </a:t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/>
              <a:t>BBC Bitesize (2022) </a:t>
            </a:r>
            <a:r>
              <a:rPr i="1" lang="en-GB" sz="900"/>
              <a:t>The Cold War 1958-1970. </a:t>
            </a:r>
            <a:r>
              <a:rPr lang="en-GB" sz="900"/>
              <a:t>Available at: </a:t>
            </a:r>
            <a:r>
              <a:rPr lang="en-GB" sz="900" u="sng">
                <a:solidFill>
                  <a:schemeClr val="hlink"/>
                </a:solidFill>
                <a:hlinkClick r:id="rId10"/>
              </a:rPr>
              <a:t>https://www.bbc.co.uk/bitesize/guides/zyt42p3/revision/5</a:t>
            </a:r>
            <a:r>
              <a:rPr lang="en-GB" sz="900"/>
              <a:t> (Accessed on: 11th January 2022)</a:t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/>
              <a:t>Eckhardt, W. &amp; White, R.K.. ( 1967) ‘A Test of the Mirror-Image Hypothesis: Kennedy and Khrushchev’. </a:t>
            </a:r>
            <a:r>
              <a:rPr i="1" lang="en-GB" sz="900"/>
              <a:t>The Journal of Conflict Resolution. </a:t>
            </a:r>
            <a:r>
              <a:rPr lang="en-GB" sz="900"/>
              <a:t>11(3). Pp. 325 - 332</a:t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