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61" r:id="rId4"/>
    <p:sldId id="265" r:id="rId5"/>
    <p:sldId id="270" r:id="rId6"/>
    <p:sldId id="266" r:id="rId7"/>
    <p:sldId id="268" r:id="rId8"/>
    <p:sldId id="271" r:id="rId9"/>
    <p:sldId id="264" r:id="rId10"/>
    <p:sldId id="272" r:id="rId11"/>
    <p:sldId id="269"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F801CC7-2E05-48F4-A4EA-8779CD523347}">
          <p14:sldIdLst>
            <p14:sldId id="256"/>
            <p14:sldId id="257"/>
            <p14:sldId id="261"/>
            <p14:sldId id="265"/>
            <p14:sldId id="270"/>
            <p14:sldId id="266"/>
          </p14:sldIdLst>
        </p14:section>
        <p14:section name="Untitled Section" id="{0897D6BC-700F-4C06-B149-233FABC8B3EC}">
          <p14:sldIdLst>
            <p14:sldId id="268"/>
            <p14:sldId id="271"/>
            <p14:sldId id="264"/>
            <p14:sldId id="272"/>
            <p14:sldId id="269"/>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561" autoAdjust="0"/>
  </p:normalViewPr>
  <p:slideViewPr>
    <p:cSldViewPr snapToGrid="0">
      <p:cViewPr varScale="1">
        <p:scale>
          <a:sx n="63" d="100"/>
          <a:sy n="63" d="100"/>
        </p:scale>
        <p:origin x="1454" y="2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A4FC48-588E-40E2-B903-D11E34C905D5}" type="doc">
      <dgm:prSet loTypeId="urn:microsoft.com/office/officeart/2016/7/layout/RoundedRectangleTimeline" loCatId="process" qsTypeId="urn:microsoft.com/office/officeart/2005/8/quickstyle/simple2" qsCatId="simple" csTypeId="urn:microsoft.com/office/officeart/2005/8/colors/accent0_3" csCatId="mainScheme" phldr="1"/>
      <dgm:spPr/>
      <dgm:t>
        <a:bodyPr/>
        <a:lstStyle/>
        <a:p>
          <a:endParaRPr lang="en-US"/>
        </a:p>
      </dgm:t>
    </dgm:pt>
    <dgm:pt modelId="{D54A4708-DF2E-499E-B2A0-71FC63A64400}">
      <dgm:prSet custT="1"/>
      <dgm:spPr/>
      <dgm:t>
        <a:bodyPr/>
        <a:lstStyle/>
        <a:p>
          <a:r>
            <a:rPr lang="en-US" sz="1400" b="1" dirty="0"/>
            <a:t>1947</a:t>
          </a:r>
        </a:p>
      </dgm:t>
    </dgm:pt>
    <dgm:pt modelId="{66EC7D06-F49C-459A-B514-B050AA9DBA5A}" type="parTrans" cxnId="{7DDD4316-59C8-498C-B3D8-EC5BD220D8EA}">
      <dgm:prSet/>
      <dgm:spPr/>
      <dgm:t>
        <a:bodyPr/>
        <a:lstStyle/>
        <a:p>
          <a:endParaRPr lang="en-US"/>
        </a:p>
      </dgm:t>
    </dgm:pt>
    <dgm:pt modelId="{FB9AA4D7-A720-4E52-AAD8-7151F18794AC}" type="sibTrans" cxnId="{7DDD4316-59C8-498C-B3D8-EC5BD220D8EA}">
      <dgm:prSet/>
      <dgm:spPr/>
      <dgm:t>
        <a:bodyPr/>
        <a:lstStyle/>
        <a:p>
          <a:endParaRPr lang="en-US"/>
        </a:p>
      </dgm:t>
    </dgm:pt>
    <dgm:pt modelId="{12E79404-363D-4613-917D-470E1FD00B45}">
      <dgm:prSet custT="1"/>
      <dgm:spPr/>
      <dgm:t>
        <a:bodyPr/>
        <a:lstStyle/>
        <a:p>
          <a:r>
            <a:rPr lang="en-US" sz="1400" dirty="0"/>
            <a:t>Moved to Mount Kilimanjaro, in Africa</a:t>
          </a:r>
        </a:p>
      </dgm:t>
    </dgm:pt>
    <dgm:pt modelId="{13076DC7-A873-4C63-9275-F7825BBCA549}" type="parTrans" cxnId="{5063CAC6-5998-48CD-987A-26FE81B3B4CA}">
      <dgm:prSet/>
      <dgm:spPr/>
      <dgm:t>
        <a:bodyPr/>
        <a:lstStyle/>
        <a:p>
          <a:endParaRPr lang="en-US"/>
        </a:p>
      </dgm:t>
    </dgm:pt>
    <dgm:pt modelId="{571AC8D7-0FD4-4425-B27F-5A69C5E824A8}" type="sibTrans" cxnId="{5063CAC6-5998-48CD-987A-26FE81B3B4CA}">
      <dgm:prSet/>
      <dgm:spPr/>
      <dgm:t>
        <a:bodyPr/>
        <a:lstStyle/>
        <a:p>
          <a:endParaRPr lang="en-US"/>
        </a:p>
      </dgm:t>
    </dgm:pt>
    <dgm:pt modelId="{F02DFA6D-784E-41F5-9BEA-B88220ED7688}">
      <dgm:prSet custT="1"/>
      <dgm:spPr/>
      <dgm:t>
        <a:bodyPr/>
        <a:lstStyle/>
        <a:p>
          <a:r>
            <a:rPr lang="en-US" sz="1400" b="1"/>
            <a:t>1953</a:t>
          </a:r>
        </a:p>
      </dgm:t>
    </dgm:pt>
    <dgm:pt modelId="{03975A4C-36EB-4798-BC20-FD2F4F7CFA67}" type="parTrans" cxnId="{A66267FF-6F62-4767-AAD5-177992C2E8DF}">
      <dgm:prSet/>
      <dgm:spPr/>
      <dgm:t>
        <a:bodyPr/>
        <a:lstStyle/>
        <a:p>
          <a:endParaRPr lang="en-US"/>
        </a:p>
      </dgm:t>
    </dgm:pt>
    <dgm:pt modelId="{9B9214E0-0710-4E3C-8BB5-0AA665C20EBD}" type="sibTrans" cxnId="{A66267FF-6F62-4767-AAD5-177992C2E8DF}">
      <dgm:prSet/>
      <dgm:spPr/>
      <dgm:t>
        <a:bodyPr/>
        <a:lstStyle/>
        <a:p>
          <a:endParaRPr lang="en-US"/>
        </a:p>
      </dgm:t>
    </dgm:pt>
    <dgm:pt modelId="{B76FA152-8635-48FB-9A5D-C391AD7CAE05}">
      <dgm:prSet custT="1"/>
      <dgm:spPr/>
      <dgm:t>
        <a:bodyPr/>
        <a:lstStyle/>
        <a:p>
          <a:r>
            <a:rPr lang="en-US" sz="1400" dirty="0"/>
            <a:t>Divorced his wife of 30 years, </a:t>
          </a:r>
          <a:r>
            <a:rPr lang="en-US" sz="1400" dirty="0" err="1"/>
            <a:t>Adonia</a:t>
          </a:r>
          <a:r>
            <a:rPr lang="en-US" sz="1400" dirty="0"/>
            <a:t> Aitken</a:t>
          </a:r>
        </a:p>
      </dgm:t>
    </dgm:pt>
    <dgm:pt modelId="{7287AF56-9C29-47BB-B578-E6B700FCEA0B}" type="parTrans" cxnId="{9286BCA2-08CF-4D66-984E-29A51370C1F2}">
      <dgm:prSet/>
      <dgm:spPr/>
      <dgm:t>
        <a:bodyPr/>
        <a:lstStyle/>
        <a:p>
          <a:endParaRPr lang="en-US"/>
        </a:p>
      </dgm:t>
    </dgm:pt>
    <dgm:pt modelId="{23B46E7F-A614-4399-AD9C-EFFD327A81C0}" type="sibTrans" cxnId="{9286BCA2-08CF-4D66-984E-29A51370C1F2}">
      <dgm:prSet/>
      <dgm:spPr/>
      <dgm:t>
        <a:bodyPr/>
        <a:lstStyle/>
        <a:p>
          <a:endParaRPr lang="en-US"/>
        </a:p>
      </dgm:t>
    </dgm:pt>
    <dgm:pt modelId="{5853AFA3-AC68-4A9E-B6D5-EA0B6D5A8FD3}">
      <dgm:prSet custT="1"/>
      <dgm:spPr/>
      <dgm:t>
        <a:bodyPr/>
        <a:lstStyle/>
        <a:p>
          <a:r>
            <a:rPr lang="en-US" sz="1400" b="1" dirty="0"/>
            <a:t>1954</a:t>
          </a:r>
        </a:p>
      </dgm:t>
    </dgm:pt>
    <dgm:pt modelId="{3421D1D9-95CB-497E-98BA-3786B8AFFCE4}" type="parTrans" cxnId="{E9B6DD51-575D-4501-B184-F905D411A4AC}">
      <dgm:prSet/>
      <dgm:spPr/>
      <dgm:t>
        <a:bodyPr/>
        <a:lstStyle/>
        <a:p>
          <a:endParaRPr lang="en-US"/>
        </a:p>
      </dgm:t>
    </dgm:pt>
    <dgm:pt modelId="{E049FB44-0002-406A-86E2-31462057B1CA}" type="sibTrans" cxnId="{E9B6DD51-575D-4501-B184-F905D411A4AC}">
      <dgm:prSet/>
      <dgm:spPr/>
      <dgm:t>
        <a:bodyPr/>
        <a:lstStyle/>
        <a:p>
          <a:endParaRPr lang="en-US"/>
        </a:p>
      </dgm:t>
    </dgm:pt>
    <dgm:pt modelId="{D470F226-9BFE-497E-A769-426E6E243813}">
      <dgm:prSet custT="1"/>
      <dgm:spPr/>
      <dgm:t>
        <a:bodyPr/>
        <a:lstStyle/>
        <a:p>
          <a:r>
            <a:rPr lang="en-US" sz="1400" dirty="0"/>
            <a:t>Married Constance </a:t>
          </a:r>
          <a:r>
            <a:rPr lang="en-US" sz="1400" dirty="0" err="1"/>
            <a:t>Belcham</a:t>
          </a:r>
          <a:endParaRPr lang="en-US" sz="1400" dirty="0"/>
        </a:p>
      </dgm:t>
    </dgm:pt>
    <dgm:pt modelId="{A226174D-A667-4224-8885-BBCDA447E743}" type="parTrans" cxnId="{60DCC957-9E32-49AC-9BE5-20B2CA3A63C9}">
      <dgm:prSet/>
      <dgm:spPr/>
      <dgm:t>
        <a:bodyPr/>
        <a:lstStyle/>
        <a:p>
          <a:endParaRPr lang="en-US"/>
        </a:p>
      </dgm:t>
    </dgm:pt>
    <dgm:pt modelId="{4E4F4741-7CCA-48DA-BD6E-0B62803D2487}" type="sibTrans" cxnId="{60DCC957-9E32-49AC-9BE5-20B2CA3A63C9}">
      <dgm:prSet/>
      <dgm:spPr/>
      <dgm:t>
        <a:bodyPr/>
        <a:lstStyle/>
        <a:p>
          <a:endParaRPr lang="en-US"/>
        </a:p>
      </dgm:t>
    </dgm:pt>
    <dgm:pt modelId="{552C922D-A38A-4B0B-B163-E7972B4CE7EF}">
      <dgm:prSet custT="1"/>
      <dgm:spPr/>
      <dgm:t>
        <a:bodyPr/>
        <a:lstStyle/>
        <a:p>
          <a:r>
            <a:rPr lang="en-US" sz="1400" b="1" dirty="0"/>
            <a:t>1960</a:t>
          </a:r>
        </a:p>
      </dgm:t>
    </dgm:pt>
    <dgm:pt modelId="{06753A13-E047-4842-A963-CE79A6DAFE40}" type="parTrans" cxnId="{6EE9F738-D667-4E2D-A6C2-B68A7B471A4F}">
      <dgm:prSet/>
      <dgm:spPr/>
      <dgm:t>
        <a:bodyPr/>
        <a:lstStyle/>
        <a:p>
          <a:endParaRPr lang="en-US"/>
        </a:p>
      </dgm:t>
    </dgm:pt>
    <dgm:pt modelId="{BE3473AB-7D07-4BD9-853A-558872A47AAB}" type="sibTrans" cxnId="{6EE9F738-D667-4E2D-A6C2-B68A7B471A4F}">
      <dgm:prSet/>
      <dgm:spPr/>
      <dgm:t>
        <a:bodyPr/>
        <a:lstStyle/>
        <a:p>
          <a:endParaRPr lang="en-US"/>
        </a:p>
      </dgm:t>
    </dgm:pt>
    <dgm:pt modelId="{E06AE1F5-E6D5-401F-8217-5A37371EE40B}">
      <dgm:prSet custT="1"/>
      <dgm:spPr/>
      <dgm:t>
        <a:bodyPr/>
        <a:lstStyle/>
        <a:p>
          <a:r>
            <a:rPr lang="en-US" sz="1400" dirty="0"/>
            <a:t>Died London, aged 59.                                                                                 he is the only civilian interred at St Clements Danes Church, the RAF church, in London</a:t>
          </a:r>
        </a:p>
      </dgm:t>
    </dgm:pt>
    <dgm:pt modelId="{0934B440-59E6-40A0-8A4A-BB0BCB8047F3}" type="parTrans" cxnId="{90DA09F2-8BA4-4F30-9B2E-9D4F85114A5C}">
      <dgm:prSet/>
      <dgm:spPr/>
      <dgm:t>
        <a:bodyPr/>
        <a:lstStyle/>
        <a:p>
          <a:endParaRPr lang="en-US"/>
        </a:p>
      </dgm:t>
    </dgm:pt>
    <dgm:pt modelId="{CBA9860B-E438-4E77-8EE8-97F6123BB044}" type="sibTrans" cxnId="{90DA09F2-8BA4-4F30-9B2E-9D4F85114A5C}">
      <dgm:prSet/>
      <dgm:spPr/>
      <dgm:t>
        <a:bodyPr/>
        <a:lstStyle/>
        <a:p>
          <a:endParaRPr lang="en-US"/>
        </a:p>
      </dgm:t>
    </dgm:pt>
    <dgm:pt modelId="{BD287CD4-7E09-4CE9-827D-68DBC16C2E57}">
      <dgm:prSet custT="1"/>
      <dgm:spPr/>
      <dgm:t>
        <a:bodyPr/>
        <a:lstStyle/>
        <a:p>
          <a:r>
            <a:rPr lang="en-US" sz="1400" b="1" dirty="0"/>
            <a:t>2000</a:t>
          </a:r>
        </a:p>
      </dgm:t>
    </dgm:pt>
    <dgm:pt modelId="{A1F59B28-15CE-4BF4-B088-ACFF15C074C2}" type="parTrans" cxnId="{F679D9A6-6D44-4B74-BD4F-2695A5DFF0B6}">
      <dgm:prSet/>
      <dgm:spPr/>
      <dgm:t>
        <a:bodyPr/>
        <a:lstStyle/>
        <a:p>
          <a:endParaRPr lang="en-US"/>
        </a:p>
      </dgm:t>
    </dgm:pt>
    <dgm:pt modelId="{4D5D8290-F078-436D-A7AD-15E015AB3A2F}" type="sibTrans" cxnId="{F679D9A6-6D44-4B74-BD4F-2695A5DFF0B6}">
      <dgm:prSet/>
      <dgm:spPr/>
      <dgm:t>
        <a:bodyPr/>
        <a:lstStyle/>
        <a:p>
          <a:endParaRPr lang="en-US"/>
        </a:p>
      </dgm:t>
    </dgm:pt>
    <dgm:pt modelId="{A8CD4C13-F91A-4FBC-98EF-CB99634744F8}">
      <dgm:prSet custT="1"/>
      <dgm:spPr/>
      <dgm:t>
        <a:bodyPr/>
        <a:lstStyle/>
        <a:p>
          <a:r>
            <a:rPr lang="en-US" sz="1400" dirty="0"/>
            <a:t>English Heritage added a Blue Plaque to the wall outside his former Chelsea home in </a:t>
          </a:r>
          <a:r>
            <a:rPr lang="en-US" sz="1400" dirty="0" err="1"/>
            <a:t>Draycott</a:t>
          </a:r>
          <a:r>
            <a:rPr lang="en-US" sz="1400" dirty="0"/>
            <a:t> Avenue</a:t>
          </a:r>
        </a:p>
      </dgm:t>
    </dgm:pt>
    <dgm:pt modelId="{A0A532C2-05BD-4F2F-B836-C8D785E84E96}" type="parTrans" cxnId="{8C6722AB-7ED3-4CFE-87CB-69B5A5233A8F}">
      <dgm:prSet/>
      <dgm:spPr/>
      <dgm:t>
        <a:bodyPr/>
        <a:lstStyle/>
        <a:p>
          <a:endParaRPr lang="en-US"/>
        </a:p>
      </dgm:t>
    </dgm:pt>
    <dgm:pt modelId="{53AF5AD9-EE2D-4E70-8BD1-413FAC36E859}" type="sibTrans" cxnId="{8C6722AB-7ED3-4CFE-87CB-69B5A5233A8F}">
      <dgm:prSet/>
      <dgm:spPr/>
      <dgm:t>
        <a:bodyPr/>
        <a:lstStyle/>
        <a:p>
          <a:endParaRPr lang="en-US"/>
        </a:p>
      </dgm:t>
    </dgm:pt>
    <dgm:pt modelId="{1879E6C1-F457-4681-AD4F-1910C67D5697}">
      <dgm:prSet custT="1"/>
      <dgm:spPr/>
      <dgm:t>
        <a:bodyPr/>
        <a:lstStyle/>
        <a:p>
          <a:r>
            <a:rPr lang="en-US" sz="1400" b="1" dirty="0"/>
            <a:t>2014</a:t>
          </a:r>
        </a:p>
      </dgm:t>
    </dgm:pt>
    <dgm:pt modelId="{371291EC-6193-41AE-A036-AF1E0695329C}" type="parTrans" cxnId="{FC1F6821-3043-4B13-95FE-9816B557E81A}">
      <dgm:prSet/>
      <dgm:spPr/>
      <dgm:t>
        <a:bodyPr/>
        <a:lstStyle/>
        <a:p>
          <a:endParaRPr lang="en-US"/>
        </a:p>
      </dgm:t>
    </dgm:pt>
    <dgm:pt modelId="{7F3E6D17-0A56-44CF-88C1-B46DC8DC774B}" type="sibTrans" cxnId="{FC1F6821-3043-4B13-95FE-9816B557E81A}">
      <dgm:prSet/>
      <dgm:spPr/>
      <dgm:t>
        <a:bodyPr/>
        <a:lstStyle/>
        <a:p>
          <a:endParaRPr lang="en-US"/>
        </a:p>
      </dgm:t>
    </dgm:pt>
    <dgm:pt modelId="{5A2E5803-76AD-44C0-9DE7-F81C1CEF26DE}">
      <dgm:prSet custT="1"/>
      <dgm:spPr/>
      <dgm:t>
        <a:bodyPr/>
        <a:lstStyle/>
        <a:p>
          <a:r>
            <a:rPr lang="en-US" sz="1400" dirty="0"/>
            <a:t>Bronze monument to McIndoe</a:t>
          </a:r>
        </a:p>
      </dgm:t>
    </dgm:pt>
    <dgm:pt modelId="{B415ED8B-DAE4-4480-81B2-043D9A3336FC}" type="parTrans" cxnId="{F1AF8BBC-56AC-4311-9B04-C5EE168AC064}">
      <dgm:prSet/>
      <dgm:spPr/>
      <dgm:t>
        <a:bodyPr/>
        <a:lstStyle/>
        <a:p>
          <a:endParaRPr lang="en-US"/>
        </a:p>
      </dgm:t>
    </dgm:pt>
    <dgm:pt modelId="{8DCF0569-BE80-45C9-8E47-05A73448E0F2}" type="sibTrans" cxnId="{F1AF8BBC-56AC-4311-9B04-C5EE168AC064}">
      <dgm:prSet/>
      <dgm:spPr/>
      <dgm:t>
        <a:bodyPr/>
        <a:lstStyle/>
        <a:p>
          <a:endParaRPr lang="en-US"/>
        </a:p>
      </dgm:t>
    </dgm:pt>
    <dgm:pt modelId="{DDCA82DE-57B2-4946-AFFD-CFF27CB09C36}" type="pres">
      <dgm:prSet presAssocID="{45A4FC48-588E-40E2-B903-D11E34C905D5}" presName="Name0" presStyleCnt="0">
        <dgm:presLayoutVars>
          <dgm:chMax/>
          <dgm:chPref/>
          <dgm:animLvl val="lvl"/>
        </dgm:presLayoutVars>
      </dgm:prSet>
      <dgm:spPr/>
    </dgm:pt>
    <dgm:pt modelId="{C2BCC268-4AAB-49D3-BD54-C3F5D24AE81C}" type="pres">
      <dgm:prSet presAssocID="{D54A4708-DF2E-499E-B2A0-71FC63A64400}" presName="composite1" presStyleCnt="0"/>
      <dgm:spPr/>
    </dgm:pt>
    <dgm:pt modelId="{6C1071DE-8A8E-42C2-80A4-7AC4563A3105}" type="pres">
      <dgm:prSet presAssocID="{D54A4708-DF2E-499E-B2A0-71FC63A64400}" presName="parent1" presStyleLbl="alignNode1" presStyleIdx="0" presStyleCnt="6">
        <dgm:presLayoutVars>
          <dgm:chMax val="1"/>
          <dgm:chPref val="1"/>
          <dgm:bulletEnabled val="1"/>
        </dgm:presLayoutVars>
      </dgm:prSet>
      <dgm:spPr/>
    </dgm:pt>
    <dgm:pt modelId="{EF0BA927-7DAC-4EC2-B904-441BAC95415B}" type="pres">
      <dgm:prSet presAssocID="{D54A4708-DF2E-499E-B2A0-71FC63A64400}" presName="Childtext1" presStyleLbl="revTx" presStyleIdx="0" presStyleCnt="6">
        <dgm:presLayoutVars>
          <dgm:bulletEnabled val="1"/>
        </dgm:presLayoutVars>
      </dgm:prSet>
      <dgm:spPr/>
    </dgm:pt>
    <dgm:pt modelId="{B0D1857B-F12C-489D-AC2E-4B7C03ECD949}" type="pres">
      <dgm:prSet presAssocID="{D54A4708-DF2E-499E-B2A0-71FC63A64400}" presName="ConnectLine1" presStyleLbl="sibTrans1D1" presStyleIdx="0" presStyleCnt="6"/>
      <dgm:spPr>
        <a:noFill/>
        <a:ln w="9525" cap="flat" cmpd="sng" algn="ctr">
          <a:solidFill>
            <a:schemeClr val="dk2">
              <a:hueOff val="0"/>
              <a:satOff val="0"/>
              <a:lumOff val="0"/>
              <a:alphaOff val="0"/>
            </a:schemeClr>
          </a:solidFill>
          <a:prstDash val="dash"/>
        </a:ln>
        <a:effectLst/>
      </dgm:spPr>
    </dgm:pt>
    <dgm:pt modelId="{FA1C4FB7-C162-441A-AF60-7843FCD7CEF4}" type="pres">
      <dgm:prSet presAssocID="{D54A4708-DF2E-499E-B2A0-71FC63A64400}" presName="ConnectLineEnd1" presStyleLbl="lnNode1" presStyleIdx="0" presStyleCnt="6"/>
      <dgm:spPr/>
    </dgm:pt>
    <dgm:pt modelId="{C7AEB0CB-DDC4-4057-9D42-E61E97C01419}" type="pres">
      <dgm:prSet presAssocID="{D54A4708-DF2E-499E-B2A0-71FC63A64400}" presName="EmptyPane1" presStyleCnt="0"/>
      <dgm:spPr/>
    </dgm:pt>
    <dgm:pt modelId="{437A1005-AEBD-434A-890A-3527E17B31CF}" type="pres">
      <dgm:prSet presAssocID="{FB9AA4D7-A720-4E52-AAD8-7151F18794AC}" presName="spaceBetweenRectangles1" presStyleCnt="0"/>
      <dgm:spPr/>
    </dgm:pt>
    <dgm:pt modelId="{EBABBCBE-9C13-44B6-B50D-43B19508F6B7}" type="pres">
      <dgm:prSet presAssocID="{F02DFA6D-784E-41F5-9BEA-B88220ED7688}" presName="composite1" presStyleCnt="0"/>
      <dgm:spPr/>
    </dgm:pt>
    <dgm:pt modelId="{D44F9AAC-A21D-46C5-9079-19099739B9FE}" type="pres">
      <dgm:prSet presAssocID="{F02DFA6D-784E-41F5-9BEA-B88220ED7688}" presName="parent1" presStyleLbl="alignNode1" presStyleIdx="1" presStyleCnt="6">
        <dgm:presLayoutVars>
          <dgm:chMax val="1"/>
          <dgm:chPref val="1"/>
          <dgm:bulletEnabled val="1"/>
        </dgm:presLayoutVars>
      </dgm:prSet>
      <dgm:spPr/>
    </dgm:pt>
    <dgm:pt modelId="{59B7E2ED-73DA-4FDF-A07A-6777F3152252}" type="pres">
      <dgm:prSet presAssocID="{F02DFA6D-784E-41F5-9BEA-B88220ED7688}" presName="Childtext1" presStyleLbl="revTx" presStyleIdx="1" presStyleCnt="6">
        <dgm:presLayoutVars>
          <dgm:bulletEnabled val="1"/>
        </dgm:presLayoutVars>
      </dgm:prSet>
      <dgm:spPr/>
    </dgm:pt>
    <dgm:pt modelId="{5604C346-EC18-400A-A5EE-AA3F1D069A24}" type="pres">
      <dgm:prSet presAssocID="{F02DFA6D-784E-41F5-9BEA-B88220ED7688}" presName="ConnectLine1" presStyleLbl="sibTrans1D1" presStyleIdx="1" presStyleCnt="6"/>
      <dgm:spPr>
        <a:noFill/>
        <a:ln w="9525" cap="flat" cmpd="sng" algn="ctr">
          <a:solidFill>
            <a:schemeClr val="dk2">
              <a:hueOff val="0"/>
              <a:satOff val="0"/>
              <a:lumOff val="0"/>
              <a:alphaOff val="0"/>
            </a:schemeClr>
          </a:solidFill>
          <a:prstDash val="dash"/>
        </a:ln>
        <a:effectLst/>
      </dgm:spPr>
    </dgm:pt>
    <dgm:pt modelId="{29CB3A64-B0AE-4923-B78C-A2B486C72860}" type="pres">
      <dgm:prSet presAssocID="{F02DFA6D-784E-41F5-9BEA-B88220ED7688}" presName="ConnectLineEnd1" presStyleLbl="lnNode1" presStyleIdx="1" presStyleCnt="6"/>
      <dgm:spPr/>
    </dgm:pt>
    <dgm:pt modelId="{55BAF7B8-3CA2-4918-AE36-36D140E14FA2}" type="pres">
      <dgm:prSet presAssocID="{F02DFA6D-784E-41F5-9BEA-B88220ED7688}" presName="EmptyPane1" presStyleCnt="0"/>
      <dgm:spPr/>
    </dgm:pt>
    <dgm:pt modelId="{B55A8236-F47D-424B-ADB9-56B7418FD972}" type="pres">
      <dgm:prSet presAssocID="{9B9214E0-0710-4E3C-8BB5-0AA665C20EBD}" presName="spaceBetweenRectangles1" presStyleCnt="0"/>
      <dgm:spPr/>
    </dgm:pt>
    <dgm:pt modelId="{64C16E14-65DC-4B1E-856B-A553D041224D}" type="pres">
      <dgm:prSet presAssocID="{5853AFA3-AC68-4A9E-B6D5-EA0B6D5A8FD3}" presName="composite1" presStyleCnt="0"/>
      <dgm:spPr/>
    </dgm:pt>
    <dgm:pt modelId="{A9A5AA5E-CFE3-4D4D-8229-713DAEAB33DC}" type="pres">
      <dgm:prSet presAssocID="{5853AFA3-AC68-4A9E-B6D5-EA0B6D5A8FD3}" presName="parent1" presStyleLbl="alignNode1" presStyleIdx="2" presStyleCnt="6">
        <dgm:presLayoutVars>
          <dgm:chMax val="1"/>
          <dgm:chPref val="1"/>
          <dgm:bulletEnabled val="1"/>
        </dgm:presLayoutVars>
      </dgm:prSet>
      <dgm:spPr/>
    </dgm:pt>
    <dgm:pt modelId="{0925EAA0-8A59-4D17-BF93-71AA252A0E7B}" type="pres">
      <dgm:prSet presAssocID="{5853AFA3-AC68-4A9E-B6D5-EA0B6D5A8FD3}" presName="Childtext1" presStyleLbl="revTx" presStyleIdx="2" presStyleCnt="6">
        <dgm:presLayoutVars>
          <dgm:bulletEnabled val="1"/>
        </dgm:presLayoutVars>
      </dgm:prSet>
      <dgm:spPr/>
    </dgm:pt>
    <dgm:pt modelId="{00FECEB3-A3A4-4EE9-9C71-B94169DC2D42}" type="pres">
      <dgm:prSet presAssocID="{5853AFA3-AC68-4A9E-B6D5-EA0B6D5A8FD3}" presName="ConnectLine1" presStyleLbl="sibTrans1D1" presStyleIdx="2" presStyleCnt="6"/>
      <dgm:spPr>
        <a:noFill/>
        <a:ln w="9525" cap="flat" cmpd="sng" algn="ctr">
          <a:solidFill>
            <a:schemeClr val="dk2">
              <a:hueOff val="0"/>
              <a:satOff val="0"/>
              <a:lumOff val="0"/>
              <a:alphaOff val="0"/>
            </a:schemeClr>
          </a:solidFill>
          <a:prstDash val="dash"/>
        </a:ln>
        <a:effectLst/>
      </dgm:spPr>
    </dgm:pt>
    <dgm:pt modelId="{F343E210-4255-4837-9C21-127C240DE4F9}" type="pres">
      <dgm:prSet presAssocID="{5853AFA3-AC68-4A9E-B6D5-EA0B6D5A8FD3}" presName="ConnectLineEnd1" presStyleLbl="lnNode1" presStyleIdx="2" presStyleCnt="6"/>
      <dgm:spPr/>
    </dgm:pt>
    <dgm:pt modelId="{8D0966AE-5E5D-4774-A500-B166DC7C262A}" type="pres">
      <dgm:prSet presAssocID="{5853AFA3-AC68-4A9E-B6D5-EA0B6D5A8FD3}" presName="EmptyPane1" presStyleCnt="0"/>
      <dgm:spPr/>
    </dgm:pt>
    <dgm:pt modelId="{6A1D2993-4CB0-48E7-910E-C3B10BF125A8}" type="pres">
      <dgm:prSet presAssocID="{E049FB44-0002-406A-86E2-31462057B1CA}" presName="spaceBetweenRectangles1" presStyleCnt="0"/>
      <dgm:spPr/>
    </dgm:pt>
    <dgm:pt modelId="{E23A5834-EF2D-4FC0-9FA4-67444BA289EF}" type="pres">
      <dgm:prSet presAssocID="{552C922D-A38A-4B0B-B163-E7972B4CE7EF}" presName="composite1" presStyleCnt="0"/>
      <dgm:spPr/>
    </dgm:pt>
    <dgm:pt modelId="{787DE18B-B440-4F50-B3B9-512CC92F214E}" type="pres">
      <dgm:prSet presAssocID="{552C922D-A38A-4B0B-B163-E7972B4CE7EF}" presName="parent1" presStyleLbl="alignNode1" presStyleIdx="3" presStyleCnt="6">
        <dgm:presLayoutVars>
          <dgm:chMax val="1"/>
          <dgm:chPref val="1"/>
          <dgm:bulletEnabled val="1"/>
        </dgm:presLayoutVars>
      </dgm:prSet>
      <dgm:spPr/>
    </dgm:pt>
    <dgm:pt modelId="{06260307-8F0F-4C07-AA3A-BE13106E5333}" type="pres">
      <dgm:prSet presAssocID="{552C922D-A38A-4B0B-B163-E7972B4CE7EF}" presName="Childtext1" presStyleLbl="revTx" presStyleIdx="3" presStyleCnt="6" custScaleX="124366">
        <dgm:presLayoutVars>
          <dgm:bulletEnabled val="1"/>
        </dgm:presLayoutVars>
      </dgm:prSet>
      <dgm:spPr/>
    </dgm:pt>
    <dgm:pt modelId="{E510B1F3-D927-4891-9259-B1ACDD238C63}" type="pres">
      <dgm:prSet presAssocID="{552C922D-A38A-4B0B-B163-E7972B4CE7EF}" presName="ConnectLine1" presStyleLbl="sibTrans1D1" presStyleIdx="3" presStyleCnt="6"/>
      <dgm:spPr>
        <a:noFill/>
        <a:ln w="9525" cap="flat" cmpd="sng" algn="ctr">
          <a:solidFill>
            <a:schemeClr val="dk2">
              <a:hueOff val="0"/>
              <a:satOff val="0"/>
              <a:lumOff val="0"/>
              <a:alphaOff val="0"/>
            </a:schemeClr>
          </a:solidFill>
          <a:prstDash val="dash"/>
        </a:ln>
        <a:effectLst/>
      </dgm:spPr>
    </dgm:pt>
    <dgm:pt modelId="{C9931985-DDA3-4437-B431-666CC0EA9197}" type="pres">
      <dgm:prSet presAssocID="{552C922D-A38A-4B0B-B163-E7972B4CE7EF}" presName="ConnectLineEnd1" presStyleLbl="lnNode1" presStyleIdx="3" presStyleCnt="6"/>
      <dgm:spPr/>
    </dgm:pt>
    <dgm:pt modelId="{F2AF1B92-9294-4696-BE31-5F8661DB0193}" type="pres">
      <dgm:prSet presAssocID="{552C922D-A38A-4B0B-B163-E7972B4CE7EF}" presName="EmptyPane1" presStyleCnt="0"/>
      <dgm:spPr/>
    </dgm:pt>
    <dgm:pt modelId="{1286A30A-0D95-44F8-AFD6-0EB3306EA456}" type="pres">
      <dgm:prSet presAssocID="{BE3473AB-7D07-4BD9-853A-558872A47AAB}" presName="spaceBetweenRectangles1" presStyleCnt="0"/>
      <dgm:spPr/>
    </dgm:pt>
    <dgm:pt modelId="{AE0C79BD-FCC9-4DB4-9E6E-EB66C97CC121}" type="pres">
      <dgm:prSet presAssocID="{BD287CD4-7E09-4CE9-827D-68DBC16C2E57}" presName="composite1" presStyleCnt="0"/>
      <dgm:spPr/>
    </dgm:pt>
    <dgm:pt modelId="{2BF36477-3D40-4A3A-B3BA-962A4B531203}" type="pres">
      <dgm:prSet presAssocID="{BD287CD4-7E09-4CE9-827D-68DBC16C2E57}" presName="parent1" presStyleLbl="alignNode1" presStyleIdx="4" presStyleCnt="6">
        <dgm:presLayoutVars>
          <dgm:chMax val="1"/>
          <dgm:chPref val="1"/>
          <dgm:bulletEnabled val="1"/>
        </dgm:presLayoutVars>
      </dgm:prSet>
      <dgm:spPr/>
    </dgm:pt>
    <dgm:pt modelId="{75C31432-FBAB-4F38-A52A-42E1E410BA49}" type="pres">
      <dgm:prSet presAssocID="{BD287CD4-7E09-4CE9-827D-68DBC16C2E57}" presName="Childtext1" presStyleLbl="revTx" presStyleIdx="4" presStyleCnt="6" custScaleX="145160">
        <dgm:presLayoutVars>
          <dgm:bulletEnabled val="1"/>
        </dgm:presLayoutVars>
      </dgm:prSet>
      <dgm:spPr/>
    </dgm:pt>
    <dgm:pt modelId="{9D368B65-5ABC-4ADF-A6B2-31156660EC90}" type="pres">
      <dgm:prSet presAssocID="{BD287CD4-7E09-4CE9-827D-68DBC16C2E57}" presName="ConnectLine1" presStyleLbl="sibTrans1D1" presStyleIdx="4" presStyleCnt="6"/>
      <dgm:spPr>
        <a:noFill/>
        <a:ln w="9525" cap="flat" cmpd="sng" algn="ctr">
          <a:solidFill>
            <a:schemeClr val="dk2">
              <a:hueOff val="0"/>
              <a:satOff val="0"/>
              <a:lumOff val="0"/>
              <a:alphaOff val="0"/>
            </a:schemeClr>
          </a:solidFill>
          <a:prstDash val="dash"/>
        </a:ln>
        <a:effectLst/>
      </dgm:spPr>
    </dgm:pt>
    <dgm:pt modelId="{BBB35994-BBE2-407C-8397-7A5E6262440D}" type="pres">
      <dgm:prSet presAssocID="{BD287CD4-7E09-4CE9-827D-68DBC16C2E57}" presName="ConnectLineEnd1" presStyleLbl="lnNode1" presStyleIdx="4" presStyleCnt="6"/>
      <dgm:spPr/>
    </dgm:pt>
    <dgm:pt modelId="{6D70576D-8B05-430F-A1F9-A3D9C00F23E0}" type="pres">
      <dgm:prSet presAssocID="{BD287CD4-7E09-4CE9-827D-68DBC16C2E57}" presName="EmptyPane1" presStyleCnt="0"/>
      <dgm:spPr/>
    </dgm:pt>
    <dgm:pt modelId="{0985CCE7-A9EB-4F1F-877A-87A5FA4E173C}" type="pres">
      <dgm:prSet presAssocID="{4D5D8290-F078-436D-A7AD-15E015AB3A2F}" presName="spaceBetweenRectangles1" presStyleCnt="0"/>
      <dgm:spPr/>
    </dgm:pt>
    <dgm:pt modelId="{2E161BE9-1EE9-4A40-A66B-0C007A2B0BD6}" type="pres">
      <dgm:prSet presAssocID="{1879E6C1-F457-4681-AD4F-1910C67D5697}" presName="composite1" presStyleCnt="0"/>
      <dgm:spPr/>
    </dgm:pt>
    <dgm:pt modelId="{63C0D5B7-5EFC-46CE-AF2D-7EEE198AEF9B}" type="pres">
      <dgm:prSet presAssocID="{1879E6C1-F457-4681-AD4F-1910C67D5697}" presName="parent1" presStyleLbl="alignNode1" presStyleIdx="5" presStyleCnt="6" custLinFactNeighborX="-6657" custLinFactNeighborY="535">
        <dgm:presLayoutVars>
          <dgm:chMax val="1"/>
          <dgm:chPref val="1"/>
          <dgm:bulletEnabled val="1"/>
        </dgm:presLayoutVars>
      </dgm:prSet>
      <dgm:spPr/>
    </dgm:pt>
    <dgm:pt modelId="{4DEB3308-3B72-49DD-AF3C-5B70F02B3D57}" type="pres">
      <dgm:prSet presAssocID="{1879E6C1-F457-4681-AD4F-1910C67D5697}" presName="Childtext1" presStyleLbl="revTx" presStyleIdx="5" presStyleCnt="6" custScaleX="100059">
        <dgm:presLayoutVars>
          <dgm:bulletEnabled val="1"/>
        </dgm:presLayoutVars>
      </dgm:prSet>
      <dgm:spPr/>
    </dgm:pt>
    <dgm:pt modelId="{4B863C1E-2F28-4A31-B9C9-1CE396890F11}" type="pres">
      <dgm:prSet presAssocID="{1879E6C1-F457-4681-AD4F-1910C67D5697}" presName="ConnectLine1" presStyleLbl="sibTrans1D1" presStyleIdx="5" presStyleCnt="6"/>
      <dgm:spPr>
        <a:noFill/>
        <a:ln w="9525" cap="flat" cmpd="sng" algn="ctr">
          <a:solidFill>
            <a:schemeClr val="dk2">
              <a:hueOff val="0"/>
              <a:satOff val="0"/>
              <a:lumOff val="0"/>
              <a:alphaOff val="0"/>
            </a:schemeClr>
          </a:solidFill>
          <a:prstDash val="dash"/>
        </a:ln>
        <a:effectLst/>
      </dgm:spPr>
    </dgm:pt>
    <dgm:pt modelId="{FA5DCE39-0EA0-4BAB-96FB-5C83DED15001}" type="pres">
      <dgm:prSet presAssocID="{1879E6C1-F457-4681-AD4F-1910C67D5697}" presName="ConnectLineEnd1" presStyleLbl="lnNode1" presStyleIdx="5" presStyleCnt="6"/>
      <dgm:spPr/>
    </dgm:pt>
    <dgm:pt modelId="{91D55EC7-060C-494E-91E0-70CC6ED422C3}" type="pres">
      <dgm:prSet presAssocID="{1879E6C1-F457-4681-AD4F-1910C67D5697}" presName="EmptyPane1" presStyleCnt="0"/>
      <dgm:spPr/>
    </dgm:pt>
  </dgm:ptLst>
  <dgm:cxnLst>
    <dgm:cxn modelId="{D6BA990C-7579-4A5D-8038-F8FC4B369A0D}" type="presOf" srcId="{552C922D-A38A-4B0B-B163-E7972B4CE7EF}" destId="{787DE18B-B440-4F50-B3B9-512CC92F214E}" srcOrd="0" destOrd="0" presId="urn:microsoft.com/office/officeart/2016/7/layout/RoundedRectangleTimeline"/>
    <dgm:cxn modelId="{7DDD4316-59C8-498C-B3D8-EC5BD220D8EA}" srcId="{45A4FC48-588E-40E2-B903-D11E34C905D5}" destId="{D54A4708-DF2E-499E-B2A0-71FC63A64400}" srcOrd="0" destOrd="0" parTransId="{66EC7D06-F49C-459A-B514-B050AA9DBA5A}" sibTransId="{FB9AA4D7-A720-4E52-AAD8-7151F18794AC}"/>
    <dgm:cxn modelId="{5A40BC16-E31C-4EBE-AE69-0549D0B0AAC0}" type="presOf" srcId="{45A4FC48-588E-40E2-B903-D11E34C905D5}" destId="{DDCA82DE-57B2-4946-AFFD-CFF27CB09C36}" srcOrd="0" destOrd="0" presId="urn:microsoft.com/office/officeart/2016/7/layout/RoundedRectangleTimeline"/>
    <dgm:cxn modelId="{BA2A3D19-2C2B-4989-834E-C2BC9E1DE171}" type="presOf" srcId="{D54A4708-DF2E-499E-B2A0-71FC63A64400}" destId="{6C1071DE-8A8E-42C2-80A4-7AC4563A3105}" srcOrd="0" destOrd="0" presId="urn:microsoft.com/office/officeart/2016/7/layout/RoundedRectangleTimeline"/>
    <dgm:cxn modelId="{F101231A-54C4-48BE-864A-18535BDFFCC3}" type="presOf" srcId="{F02DFA6D-784E-41F5-9BEA-B88220ED7688}" destId="{D44F9AAC-A21D-46C5-9079-19099739B9FE}" srcOrd="0" destOrd="0" presId="urn:microsoft.com/office/officeart/2016/7/layout/RoundedRectangleTimeline"/>
    <dgm:cxn modelId="{FC1F6821-3043-4B13-95FE-9816B557E81A}" srcId="{45A4FC48-588E-40E2-B903-D11E34C905D5}" destId="{1879E6C1-F457-4681-AD4F-1910C67D5697}" srcOrd="5" destOrd="0" parTransId="{371291EC-6193-41AE-A036-AF1E0695329C}" sibTransId="{7F3E6D17-0A56-44CF-88C1-B46DC8DC774B}"/>
    <dgm:cxn modelId="{68314F37-26A1-4862-A551-135F24694733}" type="presOf" srcId="{B76FA152-8635-48FB-9A5D-C391AD7CAE05}" destId="{59B7E2ED-73DA-4FDF-A07A-6777F3152252}" srcOrd="0" destOrd="0" presId="urn:microsoft.com/office/officeart/2016/7/layout/RoundedRectangleTimeline"/>
    <dgm:cxn modelId="{6EE9F738-D667-4E2D-A6C2-B68A7B471A4F}" srcId="{45A4FC48-588E-40E2-B903-D11E34C905D5}" destId="{552C922D-A38A-4B0B-B163-E7972B4CE7EF}" srcOrd="3" destOrd="0" parTransId="{06753A13-E047-4842-A963-CE79A6DAFE40}" sibTransId="{BE3473AB-7D07-4BD9-853A-558872A47AAB}"/>
    <dgm:cxn modelId="{E9B6DD51-575D-4501-B184-F905D411A4AC}" srcId="{45A4FC48-588E-40E2-B903-D11E34C905D5}" destId="{5853AFA3-AC68-4A9E-B6D5-EA0B6D5A8FD3}" srcOrd="2" destOrd="0" parTransId="{3421D1D9-95CB-497E-98BA-3786B8AFFCE4}" sibTransId="{E049FB44-0002-406A-86E2-31462057B1CA}"/>
    <dgm:cxn modelId="{60DCC957-9E32-49AC-9BE5-20B2CA3A63C9}" srcId="{5853AFA3-AC68-4A9E-B6D5-EA0B6D5A8FD3}" destId="{D470F226-9BFE-497E-A769-426E6E243813}" srcOrd="0" destOrd="0" parTransId="{A226174D-A667-4224-8885-BBCDA447E743}" sibTransId="{4E4F4741-7CCA-48DA-BD6E-0B62803D2487}"/>
    <dgm:cxn modelId="{EE8BF283-79FF-4F62-B67E-669222450B16}" type="presOf" srcId="{D470F226-9BFE-497E-A769-426E6E243813}" destId="{0925EAA0-8A59-4D17-BF93-71AA252A0E7B}" srcOrd="0" destOrd="0" presId="urn:microsoft.com/office/officeart/2016/7/layout/RoundedRectangleTimeline"/>
    <dgm:cxn modelId="{477B218B-40D6-401A-B942-8B141910559B}" type="presOf" srcId="{5A2E5803-76AD-44C0-9DE7-F81C1CEF26DE}" destId="{4DEB3308-3B72-49DD-AF3C-5B70F02B3D57}" srcOrd="0" destOrd="0" presId="urn:microsoft.com/office/officeart/2016/7/layout/RoundedRectangleTimeline"/>
    <dgm:cxn modelId="{9286BCA2-08CF-4D66-984E-29A51370C1F2}" srcId="{F02DFA6D-784E-41F5-9BEA-B88220ED7688}" destId="{B76FA152-8635-48FB-9A5D-C391AD7CAE05}" srcOrd="0" destOrd="0" parTransId="{7287AF56-9C29-47BB-B578-E6B700FCEA0B}" sibTransId="{23B46E7F-A614-4399-AD9C-EFFD327A81C0}"/>
    <dgm:cxn modelId="{26173CA5-AFE0-4A24-98AF-5C9A67FE8433}" type="presOf" srcId="{A8CD4C13-F91A-4FBC-98EF-CB99634744F8}" destId="{75C31432-FBAB-4F38-A52A-42E1E410BA49}" srcOrd="0" destOrd="0" presId="urn:microsoft.com/office/officeart/2016/7/layout/RoundedRectangleTimeline"/>
    <dgm:cxn modelId="{F679D9A6-6D44-4B74-BD4F-2695A5DFF0B6}" srcId="{45A4FC48-588E-40E2-B903-D11E34C905D5}" destId="{BD287CD4-7E09-4CE9-827D-68DBC16C2E57}" srcOrd="4" destOrd="0" parTransId="{A1F59B28-15CE-4BF4-B088-ACFF15C074C2}" sibTransId="{4D5D8290-F078-436D-A7AD-15E015AB3A2F}"/>
    <dgm:cxn modelId="{8C6722AB-7ED3-4CFE-87CB-69B5A5233A8F}" srcId="{BD287CD4-7E09-4CE9-827D-68DBC16C2E57}" destId="{A8CD4C13-F91A-4FBC-98EF-CB99634744F8}" srcOrd="0" destOrd="0" parTransId="{A0A532C2-05BD-4F2F-B836-C8D785E84E96}" sibTransId="{53AF5AD9-EE2D-4E70-8BD1-413FAC36E859}"/>
    <dgm:cxn modelId="{344539AD-33BB-4BA9-B970-A21E8163403C}" type="presOf" srcId="{BD287CD4-7E09-4CE9-827D-68DBC16C2E57}" destId="{2BF36477-3D40-4A3A-B3BA-962A4B531203}" srcOrd="0" destOrd="0" presId="urn:microsoft.com/office/officeart/2016/7/layout/RoundedRectangleTimeline"/>
    <dgm:cxn modelId="{8A3C51B1-B7CD-47B4-B944-68E5DA326153}" type="presOf" srcId="{1879E6C1-F457-4681-AD4F-1910C67D5697}" destId="{63C0D5B7-5EFC-46CE-AF2D-7EEE198AEF9B}" srcOrd="0" destOrd="0" presId="urn:microsoft.com/office/officeart/2016/7/layout/RoundedRectangleTimeline"/>
    <dgm:cxn modelId="{F1AF8BBC-56AC-4311-9B04-C5EE168AC064}" srcId="{1879E6C1-F457-4681-AD4F-1910C67D5697}" destId="{5A2E5803-76AD-44C0-9DE7-F81C1CEF26DE}" srcOrd="0" destOrd="0" parTransId="{B415ED8B-DAE4-4480-81B2-043D9A3336FC}" sibTransId="{8DCF0569-BE80-45C9-8E47-05A73448E0F2}"/>
    <dgm:cxn modelId="{F66B41BD-0082-45A5-8855-28AF2C0CBFCB}" type="presOf" srcId="{E06AE1F5-E6D5-401F-8217-5A37371EE40B}" destId="{06260307-8F0F-4C07-AA3A-BE13106E5333}" srcOrd="0" destOrd="0" presId="urn:microsoft.com/office/officeart/2016/7/layout/RoundedRectangleTimeline"/>
    <dgm:cxn modelId="{A10FB1C2-4D4A-4D15-92A3-D926B1306D88}" type="presOf" srcId="{12E79404-363D-4613-917D-470E1FD00B45}" destId="{EF0BA927-7DAC-4EC2-B904-441BAC95415B}" srcOrd="0" destOrd="0" presId="urn:microsoft.com/office/officeart/2016/7/layout/RoundedRectangleTimeline"/>
    <dgm:cxn modelId="{5063CAC6-5998-48CD-987A-26FE81B3B4CA}" srcId="{D54A4708-DF2E-499E-B2A0-71FC63A64400}" destId="{12E79404-363D-4613-917D-470E1FD00B45}" srcOrd="0" destOrd="0" parTransId="{13076DC7-A873-4C63-9275-F7825BBCA549}" sibTransId="{571AC8D7-0FD4-4425-B27F-5A69C5E824A8}"/>
    <dgm:cxn modelId="{97049DD0-4784-47B6-B09F-C3C0238DFFBA}" type="presOf" srcId="{5853AFA3-AC68-4A9E-B6D5-EA0B6D5A8FD3}" destId="{A9A5AA5E-CFE3-4D4D-8229-713DAEAB33DC}" srcOrd="0" destOrd="0" presId="urn:microsoft.com/office/officeart/2016/7/layout/RoundedRectangleTimeline"/>
    <dgm:cxn modelId="{90DA09F2-8BA4-4F30-9B2E-9D4F85114A5C}" srcId="{552C922D-A38A-4B0B-B163-E7972B4CE7EF}" destId="{E06AE1F5-E6D5-401F-8217-5A37371EE40B}" srcOrd="0" destOrd="0" parTransId="{0934B440-59E6-40A0-8A4A-BB0BCB8047F3}" sibTransId="{CBA9860B-E438-4E77-8EE8-97F6123BB044}"/>
    <dgm:cxn modelId="{A66267FF-6F62-4767-AAD5-177992C2E8DF}" srcId="{45A4FC48-588E-40E2-B903-D11E34C905D5}" destId="{F02DFA6D-784E-41F5-9BEA-B88220ED7688}" srcOrd="1" destOrd="0" parTransId="{03975A4C-36EB-4798-BC20-FD2F4F7CFA67}" sibTransId="{9B9214E0-0710-4E3C-8BB5-0AA665C20EBD}"/>
    <dgm:cxn modelId="{25F47F34-30A7-4968-83B0-A0A7068F414E}" type="presParOf" srcId="{DDCA82DE-57B2-4946-AFFD-CFF27CB09C36}" destId="{C2BCC268-4AAB-49D3-BD54-C3F5D24AE81C}" srcOrd="0" destOrd="0" presId="urn:microsoft.com/office/officeart/2016/7/layout/RoundedRectangleTimeline"/>
    <dgm:cxn modelId="{A211CAE5-D56B-4FC3-A0F9-CD00F3089A2D}" type="presParOf" srcId="{C2BCC268-4AAB-49D3-BD54-C3F5D24AE81C}" destId="{6C1071DE-8A8E-42C2-80A4-7AC4563A3105}" srcOrd="0" destOrd="0" presId="urn:microsoft.com/office/officeart/2016/7/layout/RoundedRectangleTimeline"/>
    <dgm:cxn modelId="{B0E5C80F-9362-498D-B73F-5D8C449BBE76}" type="presParOf" srcId="{C2BCC268-4AAB-49D3-BD54-C3F5D24AE81C}" destId="{EF0BA927-7DAC-4EC2-B904-441BAC95415B}" srcOrd="1" destOrd="0" presId="urn:microsoft.com/office/officeart/2016/7/layout/RoundedRectangleTimeline"/>
    <dgm:cxn modelId="{C9D472C1-8E9C-4A9D-BF71-5047A1436B35}" type="presParOf" srcId="{C2BCC268-4AAB-49D3-BD54-C3F5D24AE81C}" destId="{B0D1857B-F12C-489D-AC2E-4B7C03ECD949}" srcOrd="2" destOrd="0" presId="urn:microsoft.com/office/officeart/2016/7/layout/RoundedRectangleTimeline"/>
    <dgm:cxn modelId="{205F7BE6-AA2E-40C1-BA46-651330AED1BF}" type="presParOf" srcId="{C2BCC268-4AAB-49D3-BD54-C3F5D24AE81C}" destId="{FA1C4FB7-C162-441A-AF60-7843FCD7CEF4}" srcOrd="3" destOrd="0" presId="urn:microsoft.com/office/officeart/2016/7/layout/RoundedRectangleTimeline"/>
    <dgm:cxn modelId="{01434278-235D-4C5E-B6CD-1003A02E764B}" type="presParOf" srcId="{C2BCC268-4AAB-49D3-BD54-C3F5D24AE81C}" destId="{C7AEB0CB-DDC4-4057-9D42-E61E97C01419}" srcOrd="4" destOrd="0" presId="urn:microsoft.com/office/officeart/2016/7/layout/RoundedRectangleTimeline"/>
    <dgm:cxn modelId="{6DA90FD3-5757-4A07-A36A-3ED22133B711}" type="presParOf" srcId="{DDCA82DE-57B2-4946-AFFD-CFF27CB09C36}" destId="{437A1005-AEBD-434A-890A-3527E17B31CF}" srcOrd="1" destOrd="0" presId="urn:microsoft.com/office/officeart/2016/7/layout/RoundedRectangleTimeline"/>
    <dgm:cxn modelId="{E74DE5F2-6D8C-4D1D-B49A-66F0A1C775F5}" type="presParOf" srcId="{DDCA82DE-57B2-4946-AFFD-CFF27CB09C36}" destId="{EBABBCBE-9C13-44B6-B50D-43B19508F6B7}" srcOrd="2" destOrd="0" presId="urn:microsoft.com/office/officeart/2016/7/layout/RoundedRectangleTimeline"/>
    <dgm:cxn modelId="{7C4DC2C0-B9A3-45F1-A16F-D78E66FDBC0A}" type="presParOf" srcId="{EBABBCBE-9C13-44B6-B50D-43B19508F6B7}" destId="{D44F9AAC-A21D-46C5-9079-19099739B9FE}" srcOrd="0" destOrd="0" presId="urn:microsoft.com/office/officeart/2016/7/layout/RoundedRectangleTimeline"/>
    <dgm:cxn modelId="{1ECB5C05-2987-4B9D-9E19-F2A4641E30D3}" type="presParOf" srcId="{EBABBCBE-9C13-44B6-B50D-43B19508F6B7}" destId="{59B7E2ED-73DA-4FDF-A07A-6777F3152252}" srcOrd="1" destOrd="0" presId="urn:microsoft.com/office/officeart/2016/7/layout/RoundedRectangleTimeline"/>
    <dgm:cxn modelId="{5B785FDA-A524-49F9-8DC2-D1437F60E682}" type="presParOf" srcId="{EBABBCBE-9C13-44B6-B50D-43B19508F6B7}" destId="{5604C346-EC18-400A-A5EE-AA3F1D069A24}" srcOrd="2" destOrd="0" presId="urn:microsoft.com/office/officeart/2016/7/layout/RoundedRectangleTimeline"/>
    <dgm:cxn modelId="{91C43DAD-F09A-43EF-A2EE-E34362C3B3FF}" type="presParOf" srcId="{EBABBCBE-9C13-44B6-B50D-43B19508F6B7}" destId="{29CB3A64-B0AE-4923-B78C-A2B486C72860}" srcOrd="3" destOrd="0" presId="urn:microsoft.com/office/officeart/2016/7/layout/RoundedRectangleTimeline"/>
    <dgm:cxn modelId="{DFBD9BC6-A395-4C3D-BDDB-16EEB96D6705}" type="presParOf" srcId="{EBABBCBE-9C13-44B6-B50D-43B19508F6B7}" destId="{55BAF7B8-3CA2-4918-AE36-36D140E14FA2}" srcOrd="4" destOrd="0" presId="urn:microsoft.com/office/officeart/2016/7/layout/RoundedRectangleTimeline"/>
    <dgm:cxn modelId="{86A9D65C-0EDA-41A8-A567-5EC17F02358D}" type="presParOf" srcId="{DDCA82DE-57B2-4946-AFFD-CFF27CB09C36}" destId="{B55A8236-F47D-424B-ADB9-56B7418FD972}" srcOrd="3" destOrd="0" presId="urn:microsoft.com/office/officeart/2016/7/layout/RoundedRectangleTimeline"/>
    <dgm:cxn modelId="{5BC98076-D3DD-4F5F-BD8A-0E63CE673DC3}" type="presParOf" srcId="{DDCA82DE-57B2-4946-AFFD-CFF27CB09C36}" destId="{64C16E14-65DC-4B1E-856B-A553D041224D}" srcOrd="4" destOrd="0" presId="urn:microsoft.com/office/officeart/2016/7/layout/RoundedRectangleTimeline"/>
    <dgm:cxn modelId="{F7E6C3ED-7BBD-4D79-AD14-E044C0873E0F}" type="presParOf" srcId="{64C16E14-65DC-4B1E-856B-A553D041224D}" destId="{A9A5AA5E-CFE3-4D4D-8229-713DAEAB33DC}" srcOrd="0" destOrd="0" presId="urn:microsoft.com/office/officeart/2016/7/layout/RoundedRectangleTimeline"/>
    <dgm:cxn modelId="{9DDCC8A4-D1CA-4BA1-91EC-B157D9A9A6F0}" type="presParOf" srcId="{64C16E14-65DC-4B1E-856B-A553D041224D}" destId="{0925EAA0-8A59-4D17-BF93-71AA252A0E7B}" srcOrd="1" destOrd="0" presId="urn:microsoft.com/office/officeart/2016/7/layout/RoundedRectangleTimeline"/>
    <dgm:cxn modelId="{F848C094-2C14-451A-AC72-C02CCE251B73}" type="presParOf" srcId="{64C16E14-65DC-4B1E-856B-A553D041224D}" destId="{00FECEB3-A3A4-4EE9-9C71-B94169DC2D42}" srcOrd="2" destOrd="0" presId="urn:microsoft.com/office/officeart/2016/7/layout/RoundedRectangleTimeline"/>
    <dgm:cxn modelId="{CEC99562-F1AC-4E6E-A849-8781D8ABE713}" type="presParOf" srcId="{64C16E14-65DC-4B1E-856B-A553D041224D}" destId="{F343E210-4255-4837-9C21-127C240DE4F9}" srcOrd="3" destOrd="0" presId="urn:microsoft.com/office/officeart/2016/7/layout/RoundedRectangleTimeline"/>
    <dgm:cxn modelId="{9D911EFB-49A7-4C68-B52D-F491B840D07D}" type="presParOf" srcId="{64C16E14-65DC-4B1E-856B-A553D041224D}" destId="{8D0966AE-5E5D-4774-A500-B166DC7C262A}" srcOrd="4" destOrd="0" presId="urn:microsoft.com/office/officeart/2016/7/layout/RoundedRectangleTimeline"/>
    <dgm:cxn modelId="{2213FA8B-7F11-4DF1-8863-4A1644C606A2}" type="presParOf" srcId="{DDCA82DE-57B2-4946-AFFD-CFF27CB09C36}" destId="{6A1D2993-4CB0-48E7-910E-C3B10BF125A8}" srcOrd="5" destOrd="0" presId="urn:microsoft.com/office/officeart/2016/7/layout/RoundedRectangleTimeline"/>
    <dgm:cxn modelId="{9344ED14-B597-4B9D-AA5F-F062AF15AC3A}" type="presParOf" srcId="{DDCA82DE-57B2-4946-AFFD-CFF27CB09C36}" destId="{E23A5834-EF2D-4FC0-9FA4-67444BA289EF}" srcOrd="6" destOrd="0" presId="urn:microsoft.com/office/officeart/2016/7/layout/RoundedRectangleTimeline"/>
    <dgm:cxn modelId="{B4460985-F550-4BE0-A585-7F2D7BAFADB5}" type="presParOf" srcId="{E23A5834-EF2D-4FC0-9FA4-67444BA289EF}" destId="{787DE18B-B440-4F50-B3B9-512CC92F214E}" srcOrd="0" destOrd="0" presId="urn:microsoft.com/office/officeart/2016/7/layout/RoundedRectangleTimeline"/>
    <dgm:cxn modelId="{AC15743B-033A-4112-94DD-070BFDE7D2BB}" type="presParOf" srcId="{E23A5834-EF2D-4FC0-9FA4-67444BA289EF}" destId="{06260307-8F0F-4C07-AA3A-BE13106E5333}" srcOrd="1" destOrd="0" presId="urn:microsoft.com/office/officeart/2016/7/layout/RoundedRectangleTimeline"/>
    <dgm:cxn modelId="{CD23F07A-05FC-4657-A834-46C8315CAE8C}" type="presParOf" srcId="{E23A5834-EF2D-4FC0-9FA4-67444BA289EF}" destId="{E510B1F3-D927-4891-9259-B1ACDD238C63}" srcOrd="2" destOrd="0" presId="urn:microsoft.com/office/officeart/2016/7/layout/RoundedRectangleTimeline"/>
    <dgm:cxn modelId="{C5223069-7FF4-4142-83E5-1E0BD36CCB59}" type="presParOf" srcId="{E23A5834-EF2D-4FC0-9FA4-67444BA289EF}" destId="{C9931985-DDA3-4437-B431-666CC0EA9197}" srcOrd="3" destOrd="0" presId="urn:microsoft.com/office/officeart/2016/7/layout/RoundedRectangleTimeline"/>
    <dgm:cxn modelId="{56E0E60B-EB8A-4207-BE97-9099F7E9BE8D}" type="presParOf" srcId="{E23A5834-EF2D-4FC0-9FA4-67444BA289EF}" destId="{F2AF1B92-9294-4696-BE31-5F8661DB0193}" srcOrd="4" destOrd="0" presId="urn:microsoft.com/office/officeart/2016/7/layout/RoundedRectangleTimeline"/>
    <dgm:cxn modelId="{44DD6648-84F3-4FC8-95D5-3413F5DCA170}" type="presParOf" srcId="{DDCA82DE-57B2-4946-AFFD-CFF27CB09C36}" destId="{1286A30A-0D95-44F8-AFD6-0EB3306EA456}" srcOrd="7" destOrd="0" presId="urn:microsoft.com/office/officeart/2016/7/layout/RoundedRectangleTimeline"/>
    <dgm:cxn modelId="{ED2A9562-080B-498B-A96A-274CD46AC0A6}" type="presParOf" srcId="{DDCA82DE-57B2-4946-AFFD-CFF27CB09C36}" destId="{AE0C79BD-FCC9-4DB4-9E6E-EB66C97CC121}" srcOrd="8" destOrd="0" presId="urn:microsoft.com/office/officeart/2016/7/layout/RoundedRectangleTimeline"/>
    <dgm:cxn modelId="{418363C9-1884-4C9B-B94D-776BF92E753C}" type="presParOf" srcId="{AE0C79BD-FCC9-4DB4-9E6E-EB66C97CC121}" destId="{2BF36477-3D40-4A3A-B3BA-962A4B531203}" srcOrd="0" destOrd="0" presId="urn:microsoft.com/office/officeart/2016/7/layout/RoundedRectangleTimeline"/>
    <dgm:cxn modelId="{D26276F2-3546-4140-8B3D-8A7CFF66C515}" type="presParOf" srcId="{AE0C79BD-FCC9-4DB4-9E6E-EB66C97CC121}" destId="{75C31432-FBAB-4F38-A52A-42E1E410BA49}" srcOrd="1" destOrd="0" presId="urn:microsoft.com/office/officeart/2016/7/layout/RoundedRectangleTimeline"/>
    <dgm:cxn modelId="{C2C7F30B-672A-4602-9566-5DE156312A55}" type="presParOf" srcId="{AE0C79BD-FCC9-4DB4-9E6E-EB66C97CC121}" destId="{9D368B65-5ABC-4ADF-A6B2-31156660EC90}" srcOrd="2" destOrd="0" presId="urn:microsoft.com/office/officeart/2016/7/layout/RoundedRectangleTimeline"/>
    <dgm:cxn modelId="{A331C2F8-F1AA-43F5-B9D8-C8A26442BAE1}" type="presParOf" srcId="{AE0C79BD-FCC9-4DB4-9E6E-EB66C97CC121}" destId="{BBB35994-BBE2-407C-8397-7A5E6262440D}" srcOrd="3" destOrd="0" presId="urn:microsoft.com/office/officeart/2016/7/layout/RoundedRectangleTimeline"/>
    <dgm:cxn modelId="{A66E9A7E-0B53-4F57-8585-43892A21879E}" type="presParOf" srcId="{AE0C79BD-FCC9-4DB4-9E6E-EB66C97CC121}" destId="{6D70576D-8B05-430F-A1F9-A3D9C00F23E0}" srcOrd="4" destOrd="0" presId="urn:microsoft.com/office/officeart/2016/7/layout/RoundedRectangleTimeline"/>
    <dgm:cxn modelId="{86BD2E94-765A-4BE3-AE1D-6C909422F4F5}" type="presParOf" srcId="{DDCA82DE-57B2-4946-AFFD-CFF27CB09C36}" destId="{0985CCE7-A9EB-4F1F-877A-87A5FA4E173C}" srcOrd="9" destOrd="0" presId="urn:microsoft.com/office/officeart/2016/7/layout/RoundedRectangleTimeline"/>
    <dgm:cxn modelId="{B807F5DC-C398-4D24-83D3-936DA08651F6}" type="presParOf" srcId="{DDCA82DE-57B2-4946-AFFD-CFF27CB09C36}" destId="{2E161BE9-1EE9-4A40-A66B-0C007A2B0BD6}" srcOrd="10" destOrd="0" presId="urn:microsoft.com/office/officeart/2016/7/layout/RoundedRectangleTimeline"/>
    <dgm:cxn modelId="{08659BBA-DFBB-457B-BD11-F3CC1179320F}" type="presParOf" srcId="{2E161BE9-1EE9-4A40-A66B-0C007A2B0BD6}" destId="{63C0D5B7-5EFC-46CE-AF2D-7EEE198AEF9B}" srcOrd="0" destOrd="0" presId="urn:microsoft.com/office/officeart/2016/7/layout/RoundedRectangleTimeline"/>
    <dgm:cxn modelId="{33539CB7-D844-49B8-B5D4-6044474E9AA7}" type="presParOf" srcId="{2E161BE9-1EE9-4A40-A66B-0C007A2B0BD6}" destId="{4DEB3308-3B72-49DD-AF3C-5B70F02B3D57}" srcOrd="1" destOrd="0" presId="urn:microsoft.com/office/officeart/2016/7/layout/RoundedRectangleTimeline"/>
    <dgm:cxn modelId="{B076C1AC-117D-47CC-B82F-3122F234CB5F}" type="presParOf" srcId="{2E161BE9-1EE9-4A40-A66B-0C007A2B0BD6}" destId="{4B863C1E-2F28-4A31-B9C9-1CE396890F11}" srcOrd="2" destOrd="0" presId="urn:microsoft.com/office/officeart/2016/7/layout/RoundedRectangleTimeline"/>
    <dgm:cxn modelId="{77EC959D-8A60-466E-95CE-845B20620D0A}" type="presParOf" srcId="{2E161BE9-1EE9-4A40-A66B-0C007A2B0BD6}" destId="{FA5DCE39-0EA0-4BAB-96FB-5C83DED15001}" srcOrd="3" destOrd="0" presId="urn:microsoft.com/office/officeart/2016/7/layout/RoundedRectangleTimeline"/>
    <dgm:cxn modelId="{D0A38073-6804-4558-B8AD-7DE2615989B6}" type="presParOf" srcId="{2E161BE9-1EE9-4A40-A66B-0C007A2B0BD6}" destId="{91D55EC7-060C-494E-91E0-70CC6ED422C3}" srcOrd="4" destOrd="0" presId="urn:microsoft.com/office/officeart/2016/7/layout/RoundedRectangle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1071DE-8A8E-42C2-80A4-7AC4563A3105}">
      <dsp:nvSpPr>
        <dsp:cNvPr id="0" name=""/>
        <dsp:cNvSpPr/>
      </dsp:nvSpPr>
      <dsp:spPr>
        <a:xfrm rot="16200000">
          <a:off x="622590" y="1146059"/>
          <a:ext cx="323182" cy="939705"/>
        </a:xfrm>
        <a:prstGeom prst="round2Same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1">
          <a:noAutofit/>
        </a:bodyPr>
        <a:lstStyle/>
        <a:p>
          <a:pPr marL="0" lvl="0" indent="0" algn="ctr" defTabSz="622300">
            <a:lnSpc>
              <a:spcPct val="90000"/>
            </a:lnSpc>
            <a:spcBef>
              <a:spcPct val="0"/>
            </a:spcBef>
            <a:spcAft>
              <a:spcPct val="35000"/>
            </a:spcAft>
            <a:buNone/>
          </a:pPr>
          <a:r>
            <a:rPr lang="en-US" sz="1400" b="1" kern="1200" dirty="0"/>
            <a:t>1947</a:t>
          </a:r>
        </a:p>
      </dsp:txBody>
      <dsp:txXfrm rot="5400000">
        <a:off x="330105" y="1470096"/>
        <a:ext cx="923929" cy="291630"/>
      </dsp:txXfrm>
    </dsp:sp>
    <dsp:sp modelId="{EF0BA927-7DAC-4EC2-B904-441BAC95415B}">
      <dsp:nvSpPr>
        <dsp:cNvPr id="0" name=""/>
        <dsp:cNvSpPr/>
      </dsp:nvSpPr>
      <dsp:spPr>
        <a:xfrm>
          <a:off x="1094" y="0"/>
          <a:ext cx="1566175" cy="1131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06680" numCol="1" spcCol="1270" anchor="b" anchorCtr="1">
          <a:noAutofit/>
        </a:bodyPr>
        <a:lstStyle/>
        <a:p>
          <a:pPr marL="0" lvl="0" indent="0" algn="ctr" defTabSz="622300">
            <a:lnSpc>
              <a:spcPct val="90000"/>
            </a:lnSpc>
            <a:spcBef>
              <a:spcPct val="0"/>
            </a:spcBef>
            <a:spcAft>
              <a:spcPct val="35000"/>
            </a:spcAft>
            <a:buNone/>
          </a:pPr>
          <a:r>
            <a:rPr lang="en-US" sz="1400" kern="1200" dirty="0"/>
            <a:t>Moved to Mount Kilimanjaro, in Africa</a:t>
          </a:r>
        </a:p>
      </dsp:txBody>
      <dsp:txXfrm>
        <a:off x="1094" y="0"/>
        <a:ext cx="1566175" cy="1131138"/>
      </dsp:txXfrm>
    </dsp:sp>
    <dsp:sp modelId="{B0D1857B-F12C-489D-AC2E-4B7C03ECD949}">
      <dsp:nvSpPr>
        <dsp:cNvPr id="0" name=""/>
        <dsp:cNvSpPr/>
      </dsp:nvSpPr>
      <dsp:spPr>
        <a:xfrm>
          <a:off x="784182" y="1195774"/>
          <a:ext cx="0" cy="258545"/>
        </a:xfrm>
        <a:prstGeom prst="line">
          <a:avLst/>
        </a:prstGeom>
        <a:noFill/>
        <a:ln w="9525"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A1C4FB7-C162-441A-AF60-7843FCD7CEF4}">
      <dsp:nvSpPr>
        <dsp:cNvPr id="0" name=""/>
        <dsp:cNvSpPr/>
      </dsp:nvSpPr>
      <dsp:spPr>
        <a:xfrm>
          <a:off x="751863" y="1131138"/>
          <a:ext cx="64636" cy="64636"/>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D44F9AAC-A21D-46C5-9079-19099739B9FE}">
      <dsp:nvSpPr>
        <dsp:cNvPr id="0" name=""/>
        <dsp:cNvSpPr/>
      </dsp:nvSpPr>
      <dsp:spPr>
        <a:xfrm>
          <a:off x="1254034" y="1454320"/>
          <a:ext cx="939705" cy="323182"/>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1">
          <a:noAutofit/>
        </a:bodyPr>
        <a:lstStyle/>
        <a:p>
          <a:pPr marL="0" lvl="0" indent="0" algn="ctr" defTabSz="622300">
            <a:lnSpc>
              <a:spcPct val="90000"/>
            </a:lnSpc>
            <a:spcBef>
              <a:spcPct val="0"/>
            </a:spcBef>
            <a:spcAft>
              <a:spcPct val="35000"/>
            </a:spcAft>
            <a:buNone/>
          </a:pPr>
          <a:r>
            <a:rPr lang="en-US" sz="1400" b="1" kern="1200"/>
            <a:t>1953</a:t>
          </a:r>
        </a:p>
      </dsp:txBody>
      <dsp:txXfrm>
        <a:off x="1254034" y="1454320"/>
        <a:ext cx="939705" cy="323182"/>
      </dsp:txXfrm>
    </dsp:sp>
    <dsp:sp modelId="{59B7E2ED-73DA-4FDF-A07A-6777F3152252}">
      <dsp:nvSpPr>
        <dsp:cNvPr id="0" name=""/>
        <dsp:cNvSpPr/>
      </dsp:nvSpPr>
      <dsp:spPr>
        <a:xfrm>
          <a:off x="940799" y="2100685"/>
          <a:ext cx="1566175" cy="1131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0" numCol="1" spcCol="1270" anchor="t" anchorCtr="1">
          <a:noAutofit/>
        </a:bodyPr>
        <a:lstStyle/>
        <a:p>
          <a:pPr marL="0" lvl="0" indent="0" algn="ctr" defTabSz="622300">
            <a:lnSpc>
              <a:spcPct val="90000"/>
            </a:lnSpc>
            <a:spcBef>
              <a:spcPct val="0"/>
            </a:spcBef>
            <a:spcAft>
              <a:spcPct val="35000"/>
            </a:spcAft>
            <a:buNone/>
          </a:pPr>
          <a:r>
            <a:rPr lang="en-US" sz="1400" kern="1200" dirty="0"/>
            <a:t>Divorced his wife of 30 years, </a:t>
          </a:r>
          <a:r>
            <a:rPr lang="en-US" sz="1400" kern="1200" dirty="0" err="1"/>
            <a:t>Adonia</a:t>
          </a:r>
          <a:r>
            <a:rPr lang="en-US" sz="1400" kern="1200" dirty="0"/>
            <a:t> Aitken</a:t>
          </a:r>
        </a:p>
      </dsp:txBody>
      <dsp:txXfrm>
        <a:off x="940799" y="2100685"/>
        <a:ext cx="1566175" cy="1131138"/>
      </dsp:txXfrm>
    </dsp:sp>
    <dsp:sp modelId="{5604C346-EC18-400A-A5EE-AA3F1D069A24}">
      <dsp:nvSpPr>
        <dsp:cNvPr id="0" name=""/>
        <dsp:cNvSpPr/>
      </dsp:nvSpPr>
      <dsp:spPr>
        <a:xfrm>
          <a:off x="1723887" y="1777503"/>
          <a:ext cx="0" cy="258545"/>
        </a:xfrm>
        <a:prstGeom prst="line">
          <a:avLst/>
        </a:prstGeom>
        <a:noFill/>
        <a:ln w="9525"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9CB3A64-B0AE-4923-B78C-A2B486C72860}">
      <dsp:nvSpPr>
        <dsp:cNvPr id="0" name=""/>
        <dsp:cNvSpPr/>
      </dsp:nvSpPr>
      <dsp:spPr>
        <a:xfrm>
          <a:off x="1691569" y="2036049"/>
          <a:ext cx="64636" cy="64636"/>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A9A5AA5E-CFE3-4D4D-8229-713DAEAB33DC}">
      <dsp:nvSpPr>
        <dsp:cNvPr id="0" name=""/>
        <dsp:cNvSpPr/>
      </dsp:nvSpPr>
      <dsp:spPr>
        <a:xfrm>
          <a:off x="2193739" y="1454320"/>
          <a:ext cx="939705" cy="323182"/>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1">
          <a:noAutofit/>
        </a:bodyPr>
        <a:lstStyle/>
        <a:p>
          <a:pPr marL="0" lvl="0" indent="0" algn="ctr" defTabSz="622300">
            <a:lnSpc>
              <a:spcPct val="90000"/>
            </a:lnSpc>
            <a:spcBef>
              <a:spcPct val="0"/>
            </a:spcBef>
            <a:spcAft>
              <a:spcPct val="35000"/>
            </a:spcAft>
            <a:buNone/>
          </a:pPr>
          <a:r>
            <a:rPr lang="en-US" sz="1400" b="1" kern="1200" dirty="0"/>
            <a:t>1954</a:t>
          </a:r>
        </a:p>
      </dsp:txBody>
      <dsp:txXfrm>
        <a:off x="2193739" y="1454320"/>
        <a:ext cx="939705" cy="323182"/>
      </dsp:txXfrm>
    </dsp:sp>
    <dsp:sp modelId="{0925EAA0-8A59-4D17-BF93-71AA252A0E7B}">
      <dsp:nvSpPr>
        <dsp:cNvPr id="0" name=""/>
        <dsp:cNvSpPr/>
      </dsp:nvSpPr>
      <dsp:spPr>
        <a:xfrm>
          <a:off x="1880504" y="0"/>
          <a:ext cx="1566175" cy="1131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06680" numCol="1" spcCol="1270" anchor="b" anchorCtr="1">
          <a:noAutofit/>
        </a:bodyPr>
        <a:lstStyle/>
        <a:p>
          <a:pPr marL="0" lvl="0" indent="0" algn="ctr" defTabSz="622300">
            <a:lnSpc>
              <a:spcPct val="90000"/>
            </a:lnSpc>
            <a:spcBef>
              <a:spcPct val="0"/>
            </a:spcBef>
            <a:spcAft>
              <a:spcPct val="35000"/>
            </a:spcAft>
            <a:buNone/>
          </a:pPr>
          <a:r>
            <a:rPr lang="en-US" sz="1400" kern="1200" dirty="0"/>
            <a:t>Married Constance </a:t>
          </a:r>
          <a:r>
            <a:rPr lang="en-US" sz="1400" kern="1200" dirty="0" err="1"/>
            <a:t>Belcham</a:t>
          </a:r>
          <a:endParaRPr lang="en-US" sz="1400" kern="1200" dirty="0"/>
        </a:p>
      </dsp:txBody>
      <dsp:txXfrm>
        <a:off x="1880504" y="0"/>
        <a:ext cx="1566175" cy="1131138"/>
      </dsp:txXfrm>
    </dsp:sp>
    <dsp:sp modelId="{00FECEB3-A3A4-4EE9-9C71-B94169DC2D42}">
      <dsp:nvSpPr>
        <dsp:cNvPr id="0" name=""/>
        <dsp:cNvSpPr/>
      </dsp:nvSpPr>
      <dsp:spPr>
        <a:xfrm>
          <a:off x="2663592" y="1195774"/>
          <a:ext cx="0" cy="258545"/>
        </a:xfrm>
        <a:prstGeom prst="line">
          <a:avLst/>
        </a:prstGeom>
        <a:noFill/>
        <a:ln w="9525"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343E210-4255-4837-9C21-127C240DE4F9}">
      <dsp:nvSpPr>
        <dsp:cNvPr id="0" name=""/>
        <dsp:cNvSpPr/>
      </dsp:nvSpPr>
      <dsp:spPr>
        <a:xfrm>
          <a:off x="2631274" y="1131138"/>
          <a:ext cx="64636" cy="64636"/>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787DE18B-B440-4F50-B3B9-512CC92F214E}">
      <dsp:nvSpPr>
        <dsp:cNvPr id="0" name=""/>
        <dsp:cNvSpPr/>
      </dsp:nvSpPr>
      <dsp:spPr>
        <a:xfrm>
          <a:off x="3324252" y="1454320"/>
          <a:ext cx="939705" cy="323182"/>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1">
          <a:noAutofit/>
        </a:bodyPr>
        <a:lstStyle/>
        <a:p>
          <a:pPr marL="0" lvl="0" indent="0" algn="ctr" defTabSz="622300">
            <a:lnSpc>
              <a:spcPct val="90000"/>
            </a:lnSpc>
            <a:spcBef>
              <a:spcPct val="0"/>
            </a:spcBef>
            <a:spcAft>
              <a:spcPct val="35000"/>
            </a:spcAft>
            <a:buNone/>
          </a:pPr>
          <a:r>
            <a:rPr lang="en-US" sz="1400" b="1" kern="1200" dirty="0"/>
            <a:t>1960</a:t>
          </a:r>
        </a:p>
      </dsp:txBody>
      <dsp:txXfrm>
        <a:off x="3324252" y="1454320"/>
        <a:ext cx="939705" cy="323182"/>
      </dsp:txXfrm>
    </dsp:sp>
    <dsp:sp modelId="{06260307-8F0F-4C07-AA3A-BE13106E5333}">
      <dsp:nvSpPr>
        <dsp:cNvPr id="0" name=""/>
        <dsp:cNvSpPr/>
      </dsp:nvSpPr>
      <dsp:spPr>
        <a:xfrm>
          <a:off x="2820209" y="2100685"/>
          <a:ext cx="1947789" cy="1131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0" numCol="1" spcCol="1270" anchor="t" anchorCtr="1">
          <a:noAutofit/>
        </a:bodyPr>
        <a:lstStyle/>
        <a:p>
          <a:pPr marL="0" lvl="0" indent="0" algn="ctr" defTabSz="622300">
            <a:lnSpc>
              <a:spcPct val="90000"/>
            </a:lnSpc>
            <a:spcBef>
              <a:spcPct val="0"/>
            </a:spcBef>
            <a:spcAft>
              <a:spcPct val="35000"/>
            </a:spcAft>
            <a:buNone/>
          </a:pPr>
          <a:r>
            <a:rPr lang="en-US" sz="1400" kern="1200" dirty="0"/>
            <a:t>Died London, aged 59.                                                                                 he is the only civilian interred at St Clements Danes Church, the RAF church, in London</a:t>
          </a:r>
        </a:p>
      </dsp:txBody>
      <dsp:txXfrm>
        <a:off x="2820209" y="2100685"/>
        <a:ext cx="1947789" cy="1131138"/>
      </dsp:txXfrm>
    </dsp:sp>
    <dsp:sp modelId="{E510B1F3-D927-4891-9259-B1ACDD238C63}">
      <dsp:nvSpPr>
        <dsp:cNvPr id="0" name=""/>
        <dsp:cNvSpPr/>
      </dsp:nvSpPr>
      <dsp:spPr>
        <a:xfrm>
          <a:off x="3794104" y="1777503"/>
          <a:ext cx="0" cy="258545"/>
        </a:xfrm>
        <a:prstGeom prst="line">
          <a:avLst/>
        </a:prstGeom>
        <a:noFill/>
        <a:ln w="9525"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9931985-DDA3-4437-B431-666CC0EA9197}">
      <dsp:nvSpPr>
        <dsp:cNvPr id="0" name=""/>
        <dsp:cNvSpPr/>
      </dsp:nvSpPr>
      <dsp:spPr>
        <a:xfrm>
          <a:off x="3761786" y="2036049"/>
          <a:ext cx="64636" cy="64636"/>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BF36477-3D40-4A3A-B3BA-962A4B531203}">
      <dsp:nvSpPr>
        <dsp:cNvPr id="0" name=""/>
        <dsp:cNvSpPr/>
      </dsp:nvSpPr>
      <dsp:spPr>
        <a:xfrm>
          <a:off x="4808406" y="1454320"/>
          <a:ext cx="939705" cy="323182"/>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1">
          <a:noAutofit/>
        </a:bodyPr>
        <a:lstStyle/>
        <a:p>
          <a:pPr marL="0" lvl="0" indent="0" algn="ctr" defTabSz="622300">
            <a:lnSpc>
              <a:spcPct val="90000"/>
            </a:lnSpc>
            <a:spcBef>
              <a:spcPct val="0"/>
            </a:spcBef>
            <a:spcAft>
              <a:spcPct val="35000"/>
            </a:spcAft>
            <a:buNone/>
          </a:pPr>
          <a:r>
            <a:rPr lang="en-US" sz="1400" b="1" kern="1200" dirty="0"/>
            <a:t>2000</a:t>
          </a:r>
        </a:p>
      </dsp:txBody>
      <dsp:txXfrm>
        <a:off x="4808406" y="1454320"/>
        <a:ext cx="939705" cy="323182"/>
      </dsp:txXfrm>
    </dsp:sp>
    <dsp:sp modelId="{75C31432-FBAB-4F38-A52A-42E1E410BA49}">
      <dsp:nvSpPr>
        <dsp:cNvPr id="0" name=""/>
        <dsp:cNvSpPr/>
      </dsp:nvSpPr>
      <dsp:spPr>
        <a:xfrm>
          <a:off x="4141529" y="0"/>
          <a:ext cx="2273459" cy="1131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06680" numCol="1" spcCol="1270" anchor="b" anchorCtr="1">
          <a:noAutofit/>
        </a:bodyPr>
        <a:lstStyle/>
        <a:p>
          <a:pPr marL="0" lvl="0" indent="0" algn="ctr" defTabSz="622300">
            <a:lnSpc>
              <a:spcPct val="90000"/>
            </a:lnSpc>
            <a:spcBef>
              <a:spcPct val="0"/>
            </a:spcBef>
            <a:spcAft>
              <a:spcPct val="35000"/>
            </a:spcAft>
            <a:buNone/>
          </a:pPr>
          <a:r>
            <a:rPr lang="en-US" sz="1400" kern="1200" dirty="0"/>
            <a:t>English Heritage added a Blue Plaque to the wall outside his former Chelsea home in </a:t>
          </a:r>
          <a:r>
            <a:rPr lang="en-US" sz="1400" kern="1200" dirty="0" err="1"/>
            <a:t>Draycott</a:t>
          </a:r>
          <a:r>
            <a:rPr lang="en-US" sz="1400" kern="1200" dirty="0"/>
            <a:t> Avenue</a:t>
          </a:r>
        </a:p>
      </dsp:txBody>
      <dsp:txXfrm>
        <a:off x="4141529" y="0"/>
        <a:ext cx="2273459" cy="1131138"/>
      </dsp:txXfrm>
    </dsp:sp>
    <dsp:sp modelId="{9D368B65-5ABC-4ADF-A6B2-31156660EC90}">
      <dsp:nvSpPr>
        <dsp:cNvPr id="0" name=""/>
        <dsp:cNvSpPr/>
      </dsp:nvSpPr>
      <dsp:spPr>
        <a:xfrm>
          <a:off x="5278259" y="1195774"/>
          <a:ext cx="0" cy="258545"/>
        </a:xfrm>
        <a:prstGeom prst="line">
          <a:avLst/>
        </a:prstGeom>
        <a:noFill/>
        <a:ln w="9525"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BB35994-BBE2-407C-8397-7A5E6262440D}">
      <dsp:nvSpPr>
        <dsp:cNvPr id="0" name=""/>
        <dsp:cNvSpPr/>
      </dsp:nvSpPr>
      <dsp:spPr>
        <a:xfrm>
          <a:off x="5245941" y="1131138"/>
          <a:ext cx="64636" cy="64636"/>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3C0D5B7-5EFC-46CE-AF2D-7EEE198AEF9B}">
      <dsp:nvSpPr>
        <dsp:cNvPr id="0" name=""/>
        <dsp:cNvSpPr/>
      </dsp:nvSpPr>
      <dsp:spPr>
        <a:xfrm rot="5400000">
          <a:off x="6347921" y="1147788"/>
          <a:ext cx="323182" cy="939705"/>
        </a:xfrm>
        <a:prstGeom prst="round2Same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1">
          <a:noAutofit/>
        </a:bodyPr>
        <a:lstStyle/>
        <a:p>
          <a:pPr marL="0" lvl="0" indent="0" algn="ctr" defTabSz="622300">
            <a:lnSpc>
              <a:spcPct val="90000"/>
            </a:lnSpc>
            <a:spcBef>
              <a:spcPct val="0"/>
            </a:spcBef>
            <a:spcAft>
              <a:spcPct val="35000"/>
            </a:spcAft>
            <a:buNone/>
          </a:pPr>
          <a:r>
            <a:rPr lang="en-US" sz="1400" b="1" kern="1200" dirty="0"/>
            <a:t>2014</a:t>
          </a:r>
        </a:p>
      </dsp:txBody>
      <dsp:txXfrm rot="-5400000">
        <a:off x="6039660" y="1471825"/>
        <a:ext cx="923929" cy="291630"/>
      </dsp:txXfrm>
    </dsp:sp>
    <dsp:sp modelId="{4DEB3308-3B72-49DD-AF3C-5B70F02B3D57}">
      <dsp:nvSpPr>
        <dsp:cNvPr id="0" name=""/>
        <dsp:cNvSpPr/>
      </dsp:nvSpPr>
      <dsp:spPr>
        <a:xfrm>
          <a:off x="5788519" y="2100685"/>
          <a:ext cx="1567099" cy="1131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0" numCol="1" spcCol="1270" anchor="t" anchorCtr="1">
          <a:noAutofit/>
        </a:bodyPr>
        <a:lstStyle/>
        <a:p>
          <a:pPr marL="0" lvl="0" indent="0" algn="ctr" defTabSz="622300">
            <a:lnSpc>
              <a:spcPct val="90000"/>
            </a:lnSpc>
            <a:spcBef>
              <a:spcPct val="0"/>
            </a:spcBef>
            <a:spcAft>
              <a:spcPct val="35000"/>
            </a:spcAft>
            <a:buNone/>
          </a:pPr>
          <a:r>
            <a:rPr lang="en-US" sz="1400" kern="1200" dirty="0"/>
            <a:t>Bronze monument to McIndoe</a:t>
          </a:r>
        </a:p>
      </dsp:txBody>
      <dsp:txXfrm>
        <a:off x="5788519" y="2100685"/>
        <a:ext cx="1567099" cy="1131138"/>
      </dsp:txXfrm>
    </dsp:sp>
    <dsp:sp modelId="{4B863C1E-2F28-4A31-B9C9-1CE396890F11}">
      <dsp:nvSpPr>
        <dsp:cNvPr id="0" name=""/>
        <dsp:cNvSpPr/>
      </dsp:nvSpPr>
      <dsp:spPr>
        <a:xfrm>
          <a:off x="6572068" y="1777503"/>
          <a:ext cx="0" cy="258545"/>
        </a:xfrm>
        <a:prstGeom prst="line">
          <a:avLst/>
        </a:prstGeom>
        <a:noFill/>
        <a:ln w="9525"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A5DCE39-0EA0-4BAB-96FB-5C83DED15001}">
      <dsp:nvSpPr>
        <dsp:cNvPr id="0" name=""/>
        <dsp:cNvSpPr/>
      </dsp:nvSpPr>
      <dsp:spPr>
        <a:xfrm>
          <a:off x="6539750" y="2036049"/>
          <a:ext cx="64636" cy="64636"/>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1B1ECD-6F78-46E2-81AA-6D10E94D00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9B37B79-3B4F-4137-94B0-0A4B25BB63FB}"/>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EEF2A-AB43-4109-95C9-3ED831180633}" type="datetimeFigureOut">
              <a:rPr lang="en-GB" smtClean="0"/>
              <a:t>06/02/2021</a:t>
            </a:fld>
            <a:endParaRPr lang="en-GB"/>
          </a:p>
        </p:txBody>
      </p:sp>
      <p:sp>
        <p:nvSpPr>
          <p:cNvPr id="4" name="Slide Image Placeholder 3">
            <a:extLst>
              <a:ext uri="{FF2B5EF4-FFF2-40B4-BE49-F238E27FC236}">
                <a16:creationId xmlns:a16="http://schemas.microsoft.com/office/drawing/2014/main" id="{D54AF80B-A8F0-4AE6-B70F-FE89B54D4D0E}"/>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a:extLst>
              <a:ext uri="{FF2B5EF4-FFF2-40B4-BE49-F238E27FC236}">
                <a16:creationId xmlns:a16="http://schemas.microsoft.com/office/drawing/2014/main" id="{9927C98E-584F-4BA4-A0E8-1F4859E4DEB5}"/>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8DDDB947-B81B-462E-BDA3-3BEB26A0A669}"/>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a:extLst>
              <a:ext uri="{FF2B5EF4-FFF2-40B4-BE49-F238E27FC236}">
                <a16:creationId xmlns:a16="http://schemas.microsoft.com/office/drawing/2014/main" id="{2695B7C9-2F69-4828-8CD6-FCF085CFD148}"/>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8A23B6-F31C-4543-A4A7-25C57358A2CF}"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Maybe you know this town? </a:t>
            </a:r>
          </a:p>
          <a:p>
            <a:r>
              <a:rPr lang="en-GB" dirty="0"/>
              <a:t>‘The Town That Did Not Stare’ was the name given, in 1939, to East Grinstead, in Sussex, South of London.</a:t>
            </a:r>
          </a:p>
          <a:p>
            <a:r>
              <a:rPr lang="en-GB" dirty="0"/>
              <a:t>The Queen Victoria Cottage Hospital in East Grinstead was reassigned, pre-war World War II, as a plastic surgery centre.</a:t>
            </a:r>
          </a:p>
          <a:p>
            <a:r>
              <a:rPr lang="en-GB" dirty="0"/>
              <a:t>It was intended to pioneer the restorative treatment of airmen, initially flyers of Spitfires and Hurricanes, but later also those of Bomber Command.</a:t>
            </a:r>
          </a:p>
          <a:p>
            <a:r>
              <a:rPr lang="en-GB" dirty="0"/>
              <a:t>Also help was made available to members of the Canadian Airforce stationed in Britain and later to captured pilots from other countries who were injured in the war.</a:t>
            </a:r>
          </a:p>
        </p:txBody>
      </p:sp>
      <p:sp>
        <p:nvSpPr>
          <p:cNvPr id="4" name="Slide Number Placeholder 3"/>
          <p:cNvSpPr>
            <a:spLocks noGrp="1"/>
          </p:cNvSpPr>
          <p:nvPr>
            <p:ph type="sldNum" sz="quarter" idx="5"/>
          </p:nvPr>
        </p:nvSpPr>
        <p:spPr/>
        <p:txBody>
          <a:bodyPr/>
          <a:lstStyle/>
          <a:p>
            <a:fld id="{4CF4EAFB-AF64-497A-B2D0-6A0B7E50663B}" type="slidenum">
              <a:rPr lang="en-GB" smtClean="0"/>
              <a:t>1</a:t>
            </a:fld>
            <a:endParaRPr lang="en-GB"/>
          </a:p>
        </p:txBody>
      </p:sp>
    </p:spTree>
    <p:extLst>
      <p:ext uri="{BB962C8B-B14F-4D97-AF65-F5344CB8AC3E}">
        <p14:creationId xmlns:p14="http://schemas.microsoft.com/office/powerpoint/2010/main" val="3851479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could have called my presentation by many names and considered, amongst other titles, ‘The Guinea Pig Club’, ‘Second World War Advances in Plastic Surgery’ and ‘The Achievements of Archibald McIndoe’</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But I chose to call it ‘The Town That Did not Stare’ as this better reflects on the depths of Dark Tourism in action.</a:t>
            </a:r>
          </a:p>
          <a:p>
            <a:endParaRPr lang="en-GB" dirty="0"/>
          </a:p>
        </p:txBody>
      </p:sp>
      <p:sp>
        <p:nvSpPr>
          <p:cNvPr id="4" name="Slide Number Placeholder 3"/>
          <p:cNvSpPr>
            <a:spLocks noGrp="1"/>
          </p:cNvSpPr>
          <p:nvPr>
            <p:ph type="sldNum" sz="quarter" idx="5"/>
          </p:nvPr>
        </p:nvSpPr>
        <p:spPr/>
        <p:txBody>
          <a:bodyPr/>
          <a:lstStyle/>
          <a:p>
            <a:fld id="{358A23B6-F31C-4543-A4A7-25C57358A2CF}" type="slidenum">
              <a:rPr lang="en-GB" smtClean="0"/>
              <a:t>2</a:t>
            </a:fld>
            <a:endParaRPr lang="en-GB"/>
          </a:p>
        </p:txBody>
      </p:sp>
    </p:spTree>
    <p:extLst>
      <p:ext uri="{BB962C8B-B14F-4D97-AF65-F5344CB8AC3E}">
        <p14:creationId xmlns:p14="http://schemas.microsoft.com/office/powerpoint/2010/main" val="675143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interest in this hospital started one dark day in 1975, when I was 18 years of age and my Honda 250 motorcycle was hit, by a car overtaking a car transporter. It was a head-on collision.  </a:t>
            </a:r>
          </a:p>
          <a:p>
            <a:r>
              <a:rPr lang="en-GB" dirty="0"/>
              <a:t>Luckily I had just a few broken bones and cuts, but my nose needed total reconstruction and I was sent to a Queen Victoria Hospital in East Grinstead.</a:t>
            </a:r>
          </a:p>
          <a:p>
            <a:endParaRPr lang="en-GB" dirty="0"/>
          </a:p>
          <a:p>
            <a:r>
              <a:rPr lang="en-GB" dirty="0"/>
              <a:t>By the time I got there, all the servicemen were long gone but this very specialist hospital was, and still is, acknowledged worldwide for its high standard of care and innovative plastic surgery.</a:t>
            </a:r>
          </a:p>
          <a:p>
            <a:r>
              <a:rPr lang="en-GB" dirty="0"/>
              <a:t>Behind all this, however, there is an element of dark heritage which is hidden in a hush hush myth of secrecy and now a days celebrated by dark tourists.</a:t>
            </a:r>
          </a:p>
          <a:p>
            <a:r>
              <a:rPr lang="en-GB" dirty="0"/>
              <a:t>The people of East Grinstead in 1939 were bound by a code of wartime-honour not to stare at the airmen who visited the town for surgery on wounds of previously unseen severity.</a:t>
            </a:r>
          </a:p>
          <a:p>
            <a:endParaRPr lang="en-GB" dirty="0"/>
          </a:p>
          <a:p>
            <a:r>
              <a:rPr lang="en-GB" dirty="0"/>
              <a:t>Not only did they not stare, but they did not question what the men were going through or how they had acquired their injuries. </a:t>
            </a:r>
          </a:p>
          <a:p>
            <a:r>
              <a:rPr lang="en-GB" dirty="0"/>
              <a:t>No questions were asked about what the airmen had been doing when they received their injuries.</a:t>
            </a:r>
          </a:p>
          <a:p>
            <a:r>
              <a:rPr lang="en-GB" dirty="0"/>
              <a:t>No one asked if they were pilots who aimed to shoot down enemy aeroplanes or navigators who had spotted the destination at which to offload bombs.</a:t>
            </a:r>
          </a:p>
          <a:p>
            <a:r>
              <a:rPr lang="en-GB" dirty="0"/>
              <a:t>No one asked who had you killed on the night you were shot down? Or did the enemy catch up with you as you returned from your mission? Or did you accidently bomb innocent people? </a:t>
            </a:r>
          </a:p>
        </p:txBody>
      </p:sp>
      <p:sp>
        <p:nvSpPr>
          <p:cNvPr id="4" name="Slide Number Placeholder 3"/>
          <p:cNvSpPr>
            <a:spLocks noGrp="1"/>
          </p:cNvSpPr>
          <p:nvPr>
            <p:ph type="sldNum" sz="quarter" idx="5"/>
          </p:nvPr>
        </p:nvSpPr>
        <p:spPr/>
        <p:txBody>
          <a:bodyPr/>
          <a:lstStyle/>
          <a:p>
            <a:fld id="{4CF4EAFB-AF64-497A-B2D0-6A0B7E50663B}" type="slidenum">
              <a:rPr lang="en-GB" smtClean="0"/>
              <a:t>3</a:t>
            </a:fld>
            <a:endParaRPr lang="en-GB"/>
          </a:p>
        </p:txBody>
      </p:sp>
    </p:spTree>
    <p:extLst>
      <p:ext uri="{BB962C8B-B14F-4D97-AF65-F5344CB8AC3E}">
        <p14:creationId xmlns:p14="http://schemas.microsoft.com/office/powerpoint/2010/main" val="197487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Plastic surgery had commenced towards the end of the First World War when Harold Gillies set up a facial injuries ward at Cambridge Hospital </a:t>
            </a:r>
          </a:p>
          <a:p>
            <a:r>
              <a:rPr lang="en-GB" dirty="0"/>
              <a:t>and he began to undertake pioneering and experiment operations to help return the lives of badly injured servicemen.</a:t>
            </a:r>
          </a:p>
        </p:txBody>
      </p:sp>
      <p:sp>
        <p:nvSpPr>
          <p:cNvPr id="4" name="Slide Number Placeholder 3"/>
          <p:cNvSpPr>
            <a:spLocks noGrp="1"/>
          </p:cNvSpPr>
          <p:nvPr>
            <p:ph type="sldNum" sz="quarter" idx="5"/>
          </p:nvPr>
        </p:nvSpPr>
        <p:spPr/>
        <p:txBody>
          <a:bodyPr/>
          <a:lstStyle/>
          <a:p>
            <a:fld id="{4CF4EAFB-AF64-497A-B2D0-6A0B7E50663B}" type="slidenum">
              <a:rPr lang="en-GB" smtClean="0"/>
              <a:t>4</a:t>
            </a:fld>
            <a:endParaRPr lang="en-GB"/>
          </a:p>
        </p:txBody>
      </p:sp>
    </p:spTree>
    <p:extLst>
      <p:ext uri="{BB962C8B-B14F-4D97-AF65-F5344CB8AC3E}">
        <p14:creationId xmlns:p14="http://schemas.microsoft.com/office/powerpoint/2010/main" val="233033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In August 1917, a soldier called John </a:t>
            </a:r>
            <a:r>
              <a:rPr lang="en-US" sz="1200" b="0" i="0" kern="1200" dirty="0" err="1">
                <a:solidFill>
                  <a:schemeClr val="tx1"/>
                </a:solidFill>
                <a:effectLst/>
                <a:latin typeface="+mn-lt"/>
                <a:ea typeface="+mn-ea"/>
                <a:cs typeface="+mn-cs"/>
              </a:rPr>
              <a:t>Glubb</a:t>
            </a:r>
            <a:r>
              <a:rPr lang="en-US" sz="1200" b="0" i="0" kern="1200" dirty="0">
                <a:solidFill>
                  <a:schemeClr val="tx1"/>
                </a:solidFill>
                <a:effectLst/>
                <a:latin typeface="+mn-lt"/>
                <a:ea typeface="+mn-ea"/>
                <a:cs typeface="+mn-cs"/>
              </a:rPr>
              <a:t> was hit by a shell fragment and he said 'The floodgates in my neck seemed to burst, and the blood poured out in torrents... </a:t>
            </a:r>
          </a:p>
          <a:p>
            <a:r>
              <a:rPr lang="en-US" sz="1200" b="0" i="0" kern="1200" dirty="0">
                <a:solidFill>
                  <a:schemeClr val="tx1"/>
                </a:solidFill>
                <a:effectLst/>
                <a:latin typeface="+mn-lt"/>
                <a:ea typeface="+mn-ea"/>
                <a:cs typeface="+mn-cs"/>
              </a:rPr>
              <a:t>I could feel something lying loosely in my left cheek, as though I had a chicken bone in my mouth…. half my jaw… had been broken off… and was floating about in my mouth.’</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Treating serious facial injuries in front line field units was difficult and the doctors there just patched up the injuries and returned soldiers to the UK for specialist treatment. </a:t>
            </a:r>
          </a:p>
          <a:p>
            <a:endParaRPr lang="en-GB" dirty="0"/>
          </a:p>
          <a:p>
            <a:endParaRPr lang="en-GB" dirty="0"/>
          </a:p>
        </p:txBody>
      </p:sp>
      <p:sp>
        <p:nvSpPr>
          <p:cNvPr id="4" name="Slide Number Placeholder 3"/>
          <p:cNvSpPr>
            <a:spLocks noGrp="1"/>
          </p:cNvSpPr>
          <p:nvPr>
            <p:ph type="sldNum" sz="quarter" idx="5"/>
          </p:nvPr>
        </p:nvSpPr>
        <p:spPr/>
        <p:txBody>
          <a:bodyPr/>
          <a:lstStyle/>
          <a:p>
            <a:fld id="{358A23B6-F31C-4543-A4A7-25C57358A2CF}" type="slidenum">
              <a:rPr lang="en-GB" smtClean="0"/>
              <a:t>5</a:t>
            </a:fld>
            <a:endParaRPr lang="en-GB"/>
          </a:p>
        </p:txBody>
      </p:sp>
    </p:spTree>
    <p:extLst>
      <p:ext uri="{BB962C8B-B14F-4D97-AF65-F5344CB8AC3E}">
        <p14:creationId xmlns:p14="http://schemas.microsoft.com/office/powerpoint/2010/main" val="2540940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When Warrant Officer Walter Yeo was horribly burned at sea in 1917, his nose and eyelids were burned away, and Gillies used skin from Yeo's neck and chest to make a mask which he transplanted across Yeo’s face.</a:t>
            </a:r>
          </a:p>
          <a:p>
            <a:r>
              <a:rPr lang="en-US" sz="1200" b="0" i="0" kern="1200" dirty="0">
                <a:solidFill>
                  <a:schemeClr val="tx1"/>
                </a:solidFill>
                <a:effectLst/>
                <a:latin typeface="+mn-lt"/>
                <a:ea typeface="+mn-ea"/>
                <a:cs typeface="+mn-cs"/>
              </a:rPr>
              <a:t>This helped to repair the damage and hide his disfiguration, when eyelids added, he could blink again and close his eyes to sleep.</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During World War I, Gillies treated thousands of men, burned by mustard gas or disfigured by gunfire. </a:t>
            </a:r>
          </a:p>
          <a:p>
            <a:r>
              <a:rPr lang="en-US" sz="1200" b="0" i="0" kern="1200" dirty="0">
                <a:solidFill>
                  <a:schemeClr val="tx1"/>
                </a:solidFill>
                <a:effectLst/>
                <a:latin typeface="+mn-lt"/>
                <a:ea typeface="+mn-ea"/>
                <a:cs typeface="+mn-cs"/>
              </a:rPr>
              <a:t>Gillies was based at St Mary’s Hospital, Sidcup, near London and today, he is known as the 'father of plastic surgery’ and many techniques he developed are still by modern day surgeons.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Gillies went on to train many specialists to help him in his work, amongst them was his cousin Archibald McIndoe: who was also a new Zealander and, also, a doctor. </a:t>
            </a:r>
          </a:p>
          <a:p>
            <a:r>
              <a:rPr lang="en-US" sz="1200" b="0" i="0" kern="1200" dirty="0">
                <a:solidFill>
                  <a:schemeClr val="tx1"/>
                </a:solidFill>
                <a:effectLst/>
                <a:latin typeface="+mn-lt"/>
                <a:ea typeface="+mn-ea"/>
                <a:cs typeface="+mn-cs"/>
              </a:rPr>
              <a:t>There was no one to monitor the work that these people did because they worked with new techniques each day and they were writing the rule book and not working to it.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This was pioneering work  and who could say what was right and what was wrong? In theory the doctors were doing their best but as there was no benchmark against which to measure the procedures they were developing, it was impossible to judge whether, or not, the pain experienced by their patients outweighed the benefits to be received . </a:t>
            </a:r>
          </a:p>
          <a:p>
            <a:endParaRPr lang="en-GB" dirty="0"/>
          </a:p>
        </p:txBody>
      </p:sp>
      <p:sp>
        <p:nvSpPr>
          <p:cNvPr id="4" name="Slide Number Placeholder 3"/>
          <p:cNvSpPr>
            <a:spLocks noGrp="1"/>
          </p:cNvSpPr>
          <p:nvPr>
            <p:ph type="sldNum" sz="quarter" idx="5"/>
          </p:nvPr>
        </p:nvSpPr>
        <p:spPr/>
        <p:txBody>
          <a:bodyPr/>
          <a:lstStyle/>
          <a:p>
            <a:fld id="{4CF4EAFB-AF64-497A-B2D0-6A0B7E50663B}" type="slidenum">
              <a:rPr lang="en-GB" smtClean="0"/>
              <a:t>6</a:t>
            </a:fld>
            <a:endParaRPr lang="en-GB"/>
          </a:p>
        </p:txBody>
      </p:sp>
    </p:spTree>
    <p:extLst>
      <p:ext uri="{BB962C8B-B14F-4D97-AF65-F5344CB8AC3E}">
        <p14:creationId xmlns:p14="http://schemas.microsoft.com/office/powerpoint/2010/main" val="3279360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Pre-Second World War, the team of people that McIndoe worked with at East Grinstead were each specialists in their own field of surgery.</a:t>
            </a:r>
          </a:p>
          <a:p>
            <a:r>
              <a:rPr lang="en-GB" dirty="0"/>
              <a:t>They are said to have had such deep understanding of each others role that they closely coordinated surgery as if it was choreographed and this prevented the involvement of other medical staff from the proceedings.</a:t>
            </a:r>
          </a:p>
          <a:p>
            <a:r>
              <a:rPr lang="en-GB" dirty="0"/>
              <a:t>The McIndoe team was a closed shop: It is said they were so focused that words were not needed during the operations as they anticipated the work the other was doing and reacted instinctively to surgically-repair their fellow human beings.</a:t>
            </a:r>
          </a:p>
          <a:p>
            <a:endParaRPr lang="en-GB" dirty="0"/>
          </a:p>
          <a:p>
            <a:r>
              <a:rPr lang="en-GB" dirty="0"/>
              <a:t>I have not been able to trace who took over the work that McIndoe had previously done to treat women and children, but the work he was required to perform at East Grinstead was at first most frequently on the elite of British society.</a:t>
            </a:r>
          </a:p>
          <a:p>
            <a:r>
              <a:rPr lang="en-GB" dirty="0"/>
              <a:t>Most the fighter pilots were from Oxford and Cambridge Universities and they were perceived, in the circles with power, to be the best of British youth. The British Government could not risk a repeat of what Eric Hobsbawm described as the loss of a generation with the death of ‘half a million under the age of thirty’ including the ‘upper classes… destined as gentlemen to be officers’ and with a quarter of those killed in World War I, being students from Oxford and Cambridge. </a:t>
            </a:r>
          </a:p>
          <a:p>
            <a:endParaRPr lang="en-GB" dirty="0"/>
          </a:p>
          <a:p>
            <a:r>
              <a:rPr lang="en-GB" dirty="0"/>
              <a:t>In the unknown darkness to come of the impending war against Nazi Germany, it was judged that the young men studying at the best universities were of much greater importance to the future of Britain than the women and children of London. </a:t>
            </a:r>
          </a:p>
          <a:p>
            <a:r>
              <a:rPr lang="en-GB" dirty="0"/>
              <a:t>Post-war, Ugo Mattei and Laura Nader, advise how defence of the human rights of women and children was ‘rooted in the Nuremburg Trials’ but no such consideration was given to those who died in Britain due to lack of the availability in London for their medical treatment. </a:t>
            </a:r>
          </a:p>
        </p:txBody>
      </p:sp>
      <p:sp>
        <p:nvSpPr>
          <p:cNvPr id="4" name="Slide Number Placeholder 3"/>
          <p:cNvSpPr>
            <a:spLocks noGrp="1"/>
          </p:cNvSpPr>
          <p:nvPr>
            <p:ph type="sldNum" sz="quarter" idx="5"/>
          </p:nvPr>
        </p:nvSpPr>
        <p:spPr/>
        <p:txBody>
          <a:bodyPr/>
          <a:lstStyle/>
          <a:p>
            <a:fld id="{358A23B6-F31C-4543-A4A7-25C57358A2CF}" type="slidenum">
              <a:rPr lang="en-GB" smtClean="0"/>
              <a:t>7</a:t>
            </a:fld>
            <a:endParaRPr lang="en-GB"/>
          </a:p>
        </p:txBody>
      </p:sp>
    </p:spTree>
    <p:extLst>
      <p:ext uri="{BB962C8B-B14F-4D97-AF65-F5344CB8AC3E}">
        <p14:creationId xmlns:p14="http://schemas.microsoft.com/office/powerpoint/2010/main" val="298532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From a positive, and light dark-tourist, viewpoint the pioneering medical techniques of McIndoe underpinned the future treatment of burns across the world and he encouraged a unique method of sociability in his patient group. The mother of McIndoe, Mabel Hill, </a:t>
            </a:r>
            <a:r>
              <a:rPr lang="en-GB" sz="1600" dirty="0"/>
              <a:t>before marriage had been an entertainer, s</a:t>
            </a:r>
            <a:r>
              <a:rPr lang="en-US" sz="1600" b="0" i="0" kern="1200" dirty="0">
                <a:solidFill>
                  <a:schemeClr val="tx1"/>
                </a:solidFill>
                <a:effectLst/>
                <a:latin typeface="+mn-lt"/>
                <a:ea typeface="+mn-ea"/>
                <a:cs typeface="+mn-cs"/>
              </a:rPr>
              <a:t>inger and artist and perhaps it was from her and his roots in New Zealand, where there was no British social class pomposity, where McIndoe learned to incorporate fun into his programs of treatment.</a:t>
            </a:r>
          </a:p>
          <a:p>
            <a:endParaRPr lang="en-US" sz="16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McIndoe dictated that it was important for patients receive reconstruction but also for them to take part in what was described as important social rehabilitation. McIndoe set up a club, which was at that time a military secret, it was exclusively for his patients and he called it ‘The Guinea Pig Club’. Eventually the club had 649 aircrew members and each of them took part in his experimental operations. Could it have been as a form of control that these patients were required to wear their military uniforms and not hospital gowns? Could McIndoe have used this as a ploy to remind them that they were still in military service and had a duty to undergo whatever surgery he deemed necessary?</a:t>
            </a:r>
            <a:endParaRPr lang="en-GB" sz="1600" dirty="0"/>
          </a:p>
        </p:txBody>
      </p:sp>
      <p:sp>
        <p:nvSpPr>
          <p:cNvPr id="4" name="Slide Number Placeholder 3"/>
          <p:cNvSpPr>
            <a:spLocks noGrp="1"/>
          </p:cNvSpPr>
          <p:nvPr>
            <p:ph type="sldNum" sz="quarter" idx="5"/>
          </p:nvPr>
        </p:nvSpPr>
        <p:spPr/>
        <p:txBody>
          <a:bodyPr/>
          <a:lstStyle/>
          <a:p>
            <a:fld id="{358A23B6-F31C-4543-A4A7-25C57358A2CF}" type="slidenum">
              <a:rPr lang="en-GB" smtClean="0"/>
              <a:t>8</a:t>
            </a:fld>
            <a:endParaRPr lang="en-GB"/>
          </a:p>
        </p:txBody>
      </p:sp>
    </p:spTree>
    <p:extLst>
      <p:ext uri="{BB962C8B-B14F-4D97-AF65-F5344CB8AC3E}">
        <p14:creationId xmlns:p14="http://schemas.microsoft.com/office/powerpoint/2010/main" val="1758570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lang="en-US" dirty="0"/>
            </a:br>
            <a:r>
              <a:rPr lang="en-US" dirty="0"/>
              <a:t> There are various memorials to the Guinea Pig Club and to McIndoe. These memorials are in theory in recognition of the innovative surgical and restorative work, like the change he created when he rebuilt the face of burns victim Bill </a:t>
            </a:r>
            <a:r>
              <a:rPr lang="en-US" dirty="0" err="1"/>
              <a:t>Foxley</a:t>
            </a:r>
            <a:r>
              <a:rPr lang="en-US" dirty="0"/>
              <a:t> and the surgical procedures he developed while operating on the host of other injured allied airmen of the Second World War. </a:t>
            </a:r>
            <a:endParaRPr lang="en-GB" dirty="0"/>
          </a:p>
        </p:txBody>
      </p:sp>
      <p:sp>
        <p:nvSpPr>
          <p:cNvPr id="4" name="Slide Number Placeholder 3"/>
          <p:cNvSpPr>
            <a:spLocks noGrp="1"/>
          </p:cNvSpPr>
          <p:nvPr>
            <p:ph type="sldNum" sz="quarter" idx="5"/>
          </p:nvPr>
        </p:nvSpPr>
        <p:spPr/>
        <p:txBody>
          <a:bodyPr/>
          <a:lstStyle/>
          <a:p>
            <a:fld id="{358A23B6-F31C-4543-A4A7-25C57358A2CF}" type="slidenum">
              <a:rPr lang="en-GB" smtClean="0"/>
              <a:t>9</a:t>
            </a:fld>
            <a:endParaRPr lang="en-GB"/>
          </a:p>
        </p:txBody>
      </p:sp>
    </p:spTree>
    <p:extLst>
      <p:ext uri="{BB962C8B-B14F-4D97-AF65-F5344CB8AC3E}">
        <p14:creationId xmlns:p14="http://schemas.microsoft.com/office/powerpoint/2010/main" val="1589451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post-war recognition gained adds to the dark heritage which surrounds McIndoe and the place where he conducted his operations. This was underlined when, in 1947, he was awarded a knighthood for the work he had been paid to do. </a:t>
            </a:r>
          </a:p>
          <a:p>
            <a:endParaRPr lang="en-GB" dirty="0"/>
          </a:p>
          <a:p>
            <a:r>
              <a:rPr lang="en-GB" dirty="0"/>
              <a:t>McIndoe eventually died in 1960 but the members of the Guinea Pig Club continued to meet until December 2007.</a:t>
            </a:r>
          </a:p>
          <a:p>
            <a:r>
              <a:rPr lang="en-GB" dirty="0"/>
              <a:t>They are probably all dead by now but in the spirit of true comradery, no one has yet left a note to identify themselves as the last remaining survivor of the Guinea Pig Club. </a:t>
            </a:r>
          </a:p>
          <a:p>
            <a:endParaRPr lang="en-GB" dirty="0"/>
          </a:p>
          <a:p>
            <a:r>
              <a:rPr lang="en-GB" dirty="0"/>
              <a:t>In 2000, an English Heritage Blue Plaque was raised to mark the London home of McIndoe: The McIndoe site met the requirements of the Royal Institute of British Architects which outlines who is entitled to receive blue plaque recognition  .</a:t>
            </a:r>
          </a:p>
          <a:p>
            <a:r>
              <a:rPr lang="en-GB" dirty="0"/>
              <a:t>In the same year Martin Jenkins, the son of one McIndoe’s patients, was commissioned to design a bronze statue and that was unveiled, in 2004, opposite where McIndoe and his team, had worked.</a:t>
            </a:r>
          </a:p>
          <a:p>
            <a:r>
              <a:rPr lang="en-GB" dirty="0"/>
              <a:t>The statue was paid for by the local business community and the National Health Service. The position it holds in the park gives the statue a significant social element because is seen by visitors to the Hospital plastic surgery and burns unit, also by visitors to the town and  local people and children.</a:t>
            </a:r>
          </a:p>
          <a:p>
            <a:r>
              <a:rPr lang="en-GB" dirty="0"/>
              <a:t>It stands there still.</a:t>
            </a:r>
          </a:p>
          <a:p>
            <a:endParaRPr lang="en-GB" dirty="0"/>
          </a:p>
          <a:p>
            <a:endParaRPr lang="en-GB" dirty="0"/>
          </a:p>
        </p:txBody>
      </p:sp>
      <p:sp>
        <p:nvSpPr>
          <p:cNvPr id="4" name="Slide Number Placeholder 3"/>
          <p:cNvSpPr>
            <a:spLocks noGrp="1"/>
          </p:cNvSpPr>
          <p:nvPr>
            <p:ph type="sldNum" sz="quarter" idx="5"/>
          </p:nvPr>
        </p:nvSpPr>
        <p:spPr/>
        <p:txBody>
          <a:bodyPr/>
          <a:lstStyle/>
          <a:p>
            <a:fld id="{358A23B6-F31C-4543-A4A7-25C57358A2CF}" type="slidenum">
              <a:rPr lang="en-GB" smtClean="0"/>
              <a:t>10</a:t>
            </a:fld>
            <a:endParaRPr lang="en-GB"/>
          </a:p>
        </p:txBody>
      </p:sp>
    </p:spTree>
    <p:extLst>
      <p:ext uri="{BB962C8B-B14F-4D97-AF65-F5344CB8AC3E}">
        <p14:creationId xmlns:p14="http://schemas.microsoft.com/office/powerpoint/2010/main" val="2876598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solidFill>
              </a:rPr>
              <a:t>In 2016, East Grinstead Museum reconstructed the operation theatre that McIndoe had used during the Second World War and it stands as an example of Dark Tourism as tours can be purchased to see where, on who and what operations were performed, along with before and after photographs, of McIndoe patients.  But the ‘multilayered phenomenon’ of dark tourism, as described by historian Bill Niven, draws many visitors each year to view operating theatres in the Nazi concentration camps throughout Europe, so the McIndoe operating theatre also draws in those who wish to immerse themselves in the pain and death suffered by airmen at East Grinstead. . </a:t>
            </a:r>
          </a:p>
          <a:p>
            <a:endParaRPr lang="en-US" sz="1200" dirty="0">
              <a:solidFill>
                <a:schemeClr val="tx1"/>
              </a:solidFill>
            </a:endParaRPr>
          </a:p>
          <a:p>
            <a:r>
              <a:rPr lang="en-US" sz="1200" dirty="0">
                <a:solidFill>
                  <a:schemeClr val="tx1"/>
                </a:solidFill>
              </a:rPr>
              <a:t>The Museum advises that it exhibits the </a:t>
            </a:r>
            <a:r>
              <a:rPr lang="en-US" sz="1200" b="0" i="0" kern="1200" dirty="0">
                <a:solidFill>
                  <a:schemeClr val="tx1"/>
                </a:solidFill>
                <a:effectLst/>
                <a:latin typeface="+mn-lt"/>
                <a:ea typeface="+mn-ea"/>
                <a:cs typeface="+mn-cs"/>
              </a:rPr>
              <a:t>reconstructed operating theatre because it is part of the legacy which </a:t>
            </a:r>
            <a:r>
              <a:rPr lang="en-US" sz="1200" b="1" i="0" kern="1200" dirty="0">
                <a:solidFill>
                  <a:schemeClr val="tx1"/>
                </a:solidFill>
                <a:effectLst/>
                <a:latin typeface="+mn-lt"/>
                <a:ea typeface="+mn-ea"/>
                <a:cs typeface="+mn-cs"/>
              </a:rPr>
              <a:t>‘helps to inspire our community, from local people to students, historians, RAF personnel and volunteers. Above all, it helps reignite a sense of pride and place for East Grinstead, affectionately known as ‘the town that didn’t stare’.</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The operating theatre provides an opportunity for the dark tourist predilection to stare in the ‘town which did not stare’, This is, to me, a real mark of interest of so many people in ‘Dark Tourism’. </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58A23B6-F31C-4543-A4A7-25C57358A2CF}" type="slidenum">
              <a:rPr lang="en-GB" smtClean="0"/>
              <a:t>11</a:t>
            </a:fld>
            <a:endParaRPr lang="en-GB"/>
          </a:p>
        </p:txBody>
      </p:sp>
    </p:spTree>
    <p:extLst>
      <p:ext uri="{BB962C8B-B14F-4D97-AF65-F5344CB8AC3E}">
        <p14:creationId xmlns:p14="http://schemas.microsoft.com/office/powerpoint/2010/main" val="15048417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8A23B6-F31C-4543-A4A7-25C57358A2CF}" type="slidenum">
              <a:rPr lang="en-GB" smtClean="0"/>
              <a:t>12</a:t>
            </a:fld>
            <a:endParaRPr lang="en-GB"/>
          </a:p>
        </p:txBody>
      </p:sp>
    </p:spTree>
    <p:extLst>
      <p:ext uri="{BB962C8B-B14F-4D97-AF65-F5344CB8AC3E}">
        <p14:creationId xmlns:p14="http://schemas.microsoft.com/office/powerpoint/2010/main" val="1588475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2/6/2021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2/6/2021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2/6/2021</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2/6/2021</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2/6/2021</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2/6/2021</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2/6/2021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2/6/2021</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5.jpeg"/><Relationship Id="rId7" Type="http://schemas.openxmlformats.org/officeDocument/2006/relationships/diagramQuickStyle" Target="../diagrams/quickStyle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7.png"/><Relationship Id="rId4" Type="http://schemas.openxmlformats.org/officeDocument/2006/relationships/image" Target="../media/image16.jpeg"/><Relationship Id="rId9" Type="http://schemas.microsoft.com/office/2007/relationships/diagramDrawing" Target="../diagrams/drawing1.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BAE87-A4C8-4759-A286-6FE167231866}"/>
              </a:ext>
            </a:extLst>
          </p:cNvPr>
          <p:cNvSpPr>
            <a:spLocks noGrp="1"/>
          </p:cNvSpPr>
          <p:nvPr>
            <p:ph type="ctrTitle"/>
          </p:nvPr>
        </p:nvSpPr>
        <p:spPr/>
        <p:txBody>
          <a:bodyPr/>
          <a:lstStyle/>
          <a:p>
            <a:r>
              <a:rPr lang="en-GB" dirty="0"/>
              <a:t>The Town That Did Not Stare</a:t>
            </a:r>
          </a:p>
        </p:txBody>
      </p:sp>
      <p:sp>
        <p:nvSpPr>
          <p:cNvPr id="3" name="Subtitle 2">
            <a:extLst>
              <a:ext uri="{FF2B5EF4-FFF2-40B4-BE49-F238E27FC236}">
                <a16:creationId xmlns:a16="http://schemas.microsoft.com/office/drawing/2014/main" id="{34695D45-DC93-4A10-A653-50255C6BB270}"/>
              </a:ext>
            </a:extLst>
          </p:cNvPr>
          <p:cNvSpPr>
            <a:spLocks noGrp="1"/>
          </p:cNvSpPr>
          <p:nvPr>
            <p:ph type="subTitle" idx="1"/>
          </p:nvPr>
        </p:nvSpPr>
        <p:spPr/>
        <p:txBody>
          <a:bodyPr>
            <a:normAutofit/>
          </a:bodyPr>
          <a:lstStyle/>
          <a:p>
            <a:r>
              <a:rPr lang="en-GB" dirty="0"/>
              <a:t>John Jones 1801308 January 2021</a:t>
            </a:r>
          </a:p>
          <a:p>
            <a:r>
              <a:rPr lang="en-GB" dirty="0"/>
              <a:t>HPHE6013 Difficult Heritage/Dark Tourism </a:t>
            </a:r>
          </a:p>
          <a:p>
            <a:r>
              <a:rPr lang="en-GB" dirty="0"/>
              <a:t>Assessment 1 - </a:t>
            </a:r>
            <a:r>
              <a:rPr lang="en-US" b="1" dirty="0"/>
              <a:t> Presentation</a:t>
            </a:r>
            <a:r>
              <a:rPr lang="en-US" dirty="0"/>
              <a:t> - An example of ‘Dark Tourism’</a:t>
            </a:r>
            <a:endParaRPr lang="en-GB" dirty="0"/>
          </a:p>
        </p:txBody>
      </p:sp>
      <p:pic>
        <p:nvPicPr>
          <p:cNvPr id="4" name="Picture 3">
            <a:extLst>
              <a:ext uri="{FF2B5EF4-FFF2-40B4-BE49-F238E27FC236}">
                <a16:creationId xmlns:a16="http://schemas.microsoft.com/office/drawing/2014/main" id="{DC328758-F061-4A02-AA26-80438CBB84DA}"/>
              </a:ext>
            </a:extLst>
          </p:cNvPr>
          <p:cNvPicPr>
            <a:picLocks noChangeAspect="1"/>
          </p:cNvPicPr>
          <p:nvPr/>
        </p:nvPicPr>
        <p:blipFill>
          <a:blip r:embed="rId3"/>
          <a:stretch>
            <a:fillRect/>
          </a:stretch>
        </p:blipFill>
        <p:spPr>
          <a:xfrm rot="20545753">
            <a:off x="5940488" y="65314"/>
            <a:ext cx="4640426" cy="3480319"/>
          </a:xfrm>
          <a:prstGeom prst="rect">
            <a:avLst/>
          </a:prstGeom>
        </p:spPr>
      </p:pic>
    </p:spTree>
    <p:extLst>
      <p:ext uri="{BB962C8B-B14F-4D97-AF65-F5344CB8AC3E}">
        <p14:creationId xmlns:p14="http://schemas.microsoft.com/office/powerpoint/2010/main" val="1119835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6E7D4-BC2E-4A15-A1B0-A812497C10B9}"/>
              </a:ext>
            </a:extLst>
          </p:cNvPr>
          <p:cNvSpPr>
            <a:spLocks noGrp="1"/>
          </p:cNvSpPr>
          <p:nvPr>
            <p:ph type="title"/>
          </p:nvPr>
        </p:nvSpPr>
        <p:spPr/>
        <p:txBody>
          <a:bodyPr>
            <a:normAutofit fontScale="90000"/>
          </a:bodyPr>
          <a:lstStyle/>
          <a:p>
            <a:r>
              <a:rPr lang="en-GB" dirty="0"/>
              <a:t>This presentation could have been called by several names</a:t>
            </a:r>
          </a:p>
        </p:txBody>
      </p:sp>
      <p:sp>
        <p:nvSpPr>
          <p:cNvPr id="3" name="Content Placeholder 2">
            <a:extLst>
              <a:ext uri="{FF2B5EF4-FFF2-40B4-BE49-F238E27FC236}">
                <a16:creationId xmlns:a16="http://schemas.microsoft.com/office/drawing/2014/main" id="{F1E68D0B-C7E1-45B7-8754-A1AAA65C4DA5}"/>
              </a:ext>
            </a:extLst>
          </p:cNvPr>
          <p:cNvSpPr>
            <a:spLocks noGrp="1"/>
          </p:cNvSpPr>
          <p:nvPr>
            <p:ph idx="1"/>
          </p:nvPr>
        </p:nvSpPr>
        <p:spPr>
          <a:xfrm>
            <a:off x="5118447" y="803185"/>
            <a:ext cx="6281873" cy="6233627"/>
          </a:xfrm>
        </p:spPr>
        <p:txBody>
          <a:bodyPr>
            <a:noAutofit/>
          </a:bodyPr>
          <a:lstStyle/>
          <a:p>
            <a:r>
              <a:rPr lang="en-GB" sz="2000" b="1" dirty="0"/>
              <a:t>The Guinea Pig Club</a:t>
            </a:r>
          </a:p>
          <a:p>
            <a:r>
              <a:rPr lang="en-GB" sz="2000" b="1" dirty="0"/>
              <a:t>The Advances made in Plastic Surgery</a:t>
            </a:r>
            <a:r>
              <a:rPr lang="en-GB" sz="2000" dirty="0"/>
              <a:t>              at East Grinstead Hospital During World War II</a:t>
            </a:r>
          </a:p>
          <a:p>
            <a:r>
              <a:rPr lang="en-GB" sz="2000" b="1" dirty="0"/>
              <a:t>The Achievements of Archibald </a:t>
            </a:r>
            <a:r>
              <a:rPr lang="en-GB" sz="2000" b="1" dirty="0" err="1"/>
              <a:t>McIndoeamd</a:t>
            </a:r>
            <a:r>
              <a:rPr lang="en-GB" sz="2000" b="1" dirty="0"/>
              <a:t> his team: </a:t>
            </a:r>
            <a:r>
              <a:rPr lang="en-GB" sz="2000" dirty="0"/>
              <a:t>Plastic Surgeon, Gill Mullins Surgical Nursing Sister and John Hunter Chief Anaesthetist</a:t>
            </a:r>
          </a:p>
          <a:p>
            <a:endParaRPr lang="en-GB" sz="2000" dirty="0"/>
          </a:p>
          <a:p>
            <a:endParaRPr lang="en-GB" sz="2000" dirty="0"/>
          </a:p>
          <a:p>
            <a:endParaRPr lang="en-GB" sz="2000" dirty="0"/>
          </a:p>
          <a:p>
            <a:endParaRPr lang="en-GB" sz="2000" dirty="0"/>
          </a:p>
        </p:txBody>
      </p:sp>
      <p:pic>
        <p:nvPicPr>
          <p:cNvPr id="5" name="Picture 4">
            <a:extLst>
              <a:ext uri="{FF2B5EF4-FFF2-40B4-BE49-F238E27FC236}">
                <a16:creationId xmlns:a16="http://schemas.microsoft.com/office/drawing/2014/main" id="{C70AAD1C-498A-47D9-B058-EF08BBA07310}"/>
              </a:ext>
            </a:extLst>
          </p:cNvPr>
          <p:cNvPicPr>
            <a:picLocks noChangeAspect="1"/>
          </p:cNvPicPr>
          <p:nvPr/>
        </p:nvPicPr>
        <p:blipFill>
          <a:blip r:embed="rId3"/>
          <a:stretch>
            <a:fillRect/>
          </a:stretch>
        </p:blipFill>
        <p:spPr>
          <a:xfrm>
            <a:off x="1674336" y="410125"/>
            <a:ext cx="1714739" cy="1857634"/>
          </a:xfrm>
          <a:prstGeom prst="rect">
            <a:avLst/>
          </a:prstGeom>
        </p:spPr>
      </p:pic>
      <p:pic>
        <p:nvPicPr>
          <p:cNvPr id="6" name="Picture 5">
            <a:extLst>
              <a:ext uri="{FF2B5EF4-FFF2-40B4-BE49-F238E27FC236}">
                <a16:creationId xmlns:a16="http://schemas.microsoft.com/office/drawing/2014/main" id="{CCC1FC23-4222-4FAC-822A-1CFBA9491574}"/>
              </a:ext>
            </a:extLst>
          </p:cNvPr>
          <p:cNvPicPr>
            <a:picLocks noChangeAspect="1"/>
          </p:cNvPicPr>
          <p:nvPr/>
        </p:nvPicPr>
        <p:blipFill>
          <a:blip r:embed="rId4"/>
          <a:stretch>
            <a:fillRect/>
          </a:stretch>
        </p:blipFill>
        <p:spPr>
          <a:xfrm rot="1140288">
            <a:off x="9138179" y="4635036"/>
            <a:ext cx="2167340" cy="2106288"/>
          </a:xfrm>
          <a:prstGeom prst="rect">
            <a:avLst/>
          </a:prstGeom>
        </p:spPr>
      </p:pic>
    </p:spTree>
    <p:extLst>
      <p:ext uri="{BB962C8B-B14F-4D97-AF65-F5344CB8AC3E}">
        <p14:creationId xmlns:p14="http://schemas.microsoft.com/office/powerpoint/2010/main" val="949689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2" name="Group 191">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93"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4"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5"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6"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7"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8"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9"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0"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1"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2"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3"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4"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5"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6"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7"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8"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9"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0"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1"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3" name="Group 212">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14" name="Rectangle 213">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5" name="Isosceles Triangle 214">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6" name="Rectangle 215">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218" name="Rectangle 217">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0"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20F1C4F-AA7B-4AB0-A61C-603BDA542D07}"/>
              </a:ext>
            </a:extLst>
          </p:cNvPr>
          <p:cNvSpPr>
            <a:spLocks noGrp="1"/>
          </p:cNvSpPr>
          <p:nvPr>
            <p:ph type="title"/>
          </p:nvPr>
        </p:nvSpPr>
        <p:spPr>
          <a:xfrm>
            <a:off x="8825306" y="211959"/>
            <a:ext cx="2929372" cy="5860195"/>
          </a:xfrm>
        </p:spPr>
        <p:txBody>
          <a:bodyPr vert="horz" lIns="228600" tIns="228600" rIns="228600" bIns="0" rtlCol="0" anchor="b">
            <a:normAutofit fontScale="90000"/>
          </a:bodyPr>
          <a:lstStyle/>
          <a:p>
            <a:pPr algn="l">
              <a:lnSpc>
                <a:spcPct val="80000"/>
              </a:lnSpc>
            </a:pPr>
            <a:r>
              <a:rPr lang="en-US" sz="2500" dirty="0">
                <a:solidFill>
                  <a:schemeClr val="tx2"/>
                </a:solidFill>
              </a:rPr>
              <a:t> </a:t>
            </a:r>
            <a:r>
              <a:rPr lang="en-US" sz="4000" dirty="0">
                <a:solidFill>
                  <a:schemeClr val="tx2"/>
                </a:solidFill>
              </a:rPr>
              <a:t>I chose to write on this subject because, following </a:t>
            </a:r>
            <a:br>
              <a:rPr lang="en-US" sz="4000" dirty="0">
                <a:solidFill>
                  <a:schemeClr val="tx2"/>
                </a:solidFill>
              </a:rPr>
            </a:br>
            <a:r>
              <a:rPr lang="en-US" sz="4000" dirty="0">
                <a:solidFill>
                  <a:schemeClr val="tx2"/>
                </a:solidFill>
              </a:rPr>
              <a:t>one dark day in 1975,</a:t>
            </a:r>
            <a:br>
              <a:rPr lang="en-US" sz="4000" dirty="0">
                <a:solidFill>
                  <a:schemeClr val="tx2"/>
                </a:solidFill>
              </a:rPr>
            </a:br>
            <a:r>
              <a:rPr lang="en-US" sz="4000" dirty="0">
                <a:solidFill>
                  <a:schemeClr val="tx2"/>
                </a:solidFill>
              </a:rPr>
              <a:t>I hold this hospital close to my heart…. and nose</a:t>
            </a:r>
          </a:p>
        </p:txBody>
      </p:sp>
      <p:sp>
        <p:nvSpPr>
          <p:cNvPr id="242"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 name="Freeform: Shape 245">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Picture 3">
            <a:extLst>
              <a:ext uri="{FF2B5EF4-FFF2-40B4-BE49-F238E27FC236}">
                <a16:creationId xmlns:a16="http://schemas.microsoft.com/office/drawing/2014/main" id="{F9D79859-CC9C-4890-8A21-018B1B3DF74B}"/>
              </a:ext>
            </a:extLst>
          </p:cNvPr>
          <p:cNvPicPr>
            <a:picLocks noChangeAspect="1"/>
          </p:cNvPicPr>
          <p:nvPr/>
        </p:nvPicPr>
        <p:blipFill rotWithShape="1">
          <a:blip r:embed="rId3"/>
          <a:srcRect r="7754" b="1"/>
          <a:stretch/>
        </p:blipFill>
        <p:spPr>
          <a:xfrm>
            <a:off x="932740" y="461405"/>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620506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5" name="Group 64">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6"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9"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5"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6"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7"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8"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6" name="Group 85">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7" name="Rectangle 86">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 name="Isosceles Triangle 87">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 name="Rectangle 88">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1" name="Rectangle 90">
            <a:extLst>
              <a:ext uri="{FF2B5EF4-FFF2-40B4-BE49-F238E27FC236}">
                <a16:creationId xmlns:a16="http://schemas.microsoft.com/office/drawing/2014/main" id="{6132F700-8CFB-4C6C-B542-E0126AFD2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32">
            <a:extLst>
              <a:ext uri="{FF2B5EF4-FFF2-40B4-BE49-F238E27FC236}">
                <a16:creationId xmlns:a16="http://schemas.microsoft.com/office/drawing/2014/main" id="{590E0492-A063-4322-A6F6-50EBE38B58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94">
            <a:extLst>
              <a:ext uri="{FF2B5EF4-FFF2-40B4-BE49-F238E27FC236}">
                <a16:creationId xmlns:a16="http://schemas.microsoft.com/office/drawing/2014/main" id="{8811F053-65BC-463F-A052-15EDF07DD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C2F88C-8621-48C2-8DB4-1E823735CCE4}"/>
              </a:ext>
            </a:extLst>
          </p:cNvPr>
          <p:cNvSpPr>
            <a:spLocks noGrp="1"/>
          </p:cNvSpPr>
          <p:nvPr>
            <p:ph type="title"/>
          </p:nvPr>
        </p:nvSpPr>
        <p:spPr>
          <a:xfrm>
            <a:off x="4786184" y="1771135"/>
            <a:ext cx="6450227" cy="3714834"/>
          </a:xfrm>
        </p:spPr>
        <p:txBody>
          <a:bodyPr vert="horz" lIns="228600" tIns="228600" rIns="228600" bIns="0" rtlCol="0" anchor="ctr">
            <a:normAutofit/>
          </a:bodyPr>
          <a:lstStyle/>
          <a:p>
            <a:pPr>
              <a:lnSpc>
                <a:spcPct val="80000"/>
              </a:lnSpc>
            </a:pPr>
            <a:r>
              <a:rPr lang="en-US" sz="3300" dirty="0">
                <a:solidFill>
                  <a:schemeClr val="bg1"/>
                </a:solidFill>
              </a:rPr>
              <a:t>Plastic surgery had its early beginning in World War I</a:t>
            </a:r>
            <a:br>
              <a:rPr lang="en-US" sz="3300" dirty="0">
                <a:solidFill>
                  <a:schemeClr val="bg1"/>
                </a:solidFill>
              </a:rPr>
            </a:br>
            <a:r>
              <a:rPr lang="en-US" sz="3300" dirty="0">
                <a:solidFill>
                  <a:schemeClr val="bg1"/>
                </a:solidFill>
              </a:rPr>
              <a:t> when, New Zealand surgeon,           Harold Gillies performed                           the first skin graft in London in 1917.</a:t>
            </a:r>
            <a:br>
              <a:rPr lang="en-US" sz="3300" dirty="0">
                <a:solidFill>
                  <a:schemeClr val="bg1"/>
                </a:solidFill>
              </a:rPr>
            </a:br>
            <a:br>
              <a:rPr lang="en-US" sz="3300" dirty="0">
                <a:solidFill>
                  <a:schemeClr val="bg1"/>
                </a:solidFill>
              </a:rPr>
            </a:br>
            <a:r>
              <a:rPr lang="en-US" sz="3300" dirty="0">
                <a:solidFill>
                  <a:schemeClr val="bg1"/>
                </a:solidFill>
              </a:rPr>
              <a:t>…this was the very beginning of facial reconstruction techniques </a:t>
            </a:r>
          </a:p>
        </p:txBody>
      </p:sp>
      <p:sp>
        <p:nvSpPr>
          <p:cNvPr id="3" name="Text Placeholder 2">
            <a:extLst>
              <a:ext uri="{FF2B5EF4-FFF2-40B4-BE49-F238E27FC236}">
                <a16:creationId xmlns:a16="http://schemas.microsoft.com/office/drawing/2014/main" id="{1FE5646C-6C6F-43A7-AD2E-14451DDDCB13}"/>
              </a:ext>
            </a:extLst>
          </p:cNvPr>
          <p:cNvSpPr>
            <a:spLocks noGrp="1"/>
          </p:cNvSpPr>
          <p:nvPr>
            <p:ph type="body" idx="1"/>
          </p:nvPr>
        </p:nvSpPr>
        <p:spPr>
          <a:xfrm>
            <a:off x="-2390965" y="1737233"/>
            <a:ext cx="3196070" cy="1523109"/>
          </a:xfrm>
        </p:spPr>
        <p:txBody>
          <a:bodyPr vert="horz" lIns="91440" tIns="0" rIns="91440" bIns="45720" rtlCol="0" anchor="ctr">
            <a:normAutofit/>
          </a:bodyPr>
          <a:lstStyle/>
          <a:p>
            <a:pPr algn="l">
              <a:lnSpc>
                <a:spcPct val="100000"/>
              </a:lnSpc>
            </a:pPr>
            <a:endParaRPr lang="en-US" dirty="0"/>
          </a:p>
        </p:txBody>
      </p:sp>
      <p:pic>
        <p:nvPicPr>
          <p:cNvPr id="3074" name="Picture 2" descr="Image result for harold Gillies">
            <a:extLst>
              <a:ext uri="{FF2B5EF4-FFF2-40B4-BE49-F238E27FC236}">
                <a16:creationId xmlns:a16="http://schemas.microsoft.com/office/drawing/2014/main" id="{E4ECE460-9F95-47AA-8C0E-D27C3EBBD7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7220" y="1922252"/>
            <a:ext cx="3256489" cy="2855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611919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6"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7"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8"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9"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0"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3"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4"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5"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6"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7"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8"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9"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0"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1"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2"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3"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4"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56" name="Group 155">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57" name="Rectangle 156">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 name="Isosceles Triangle 157">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 name="Rectangle 158">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61" name="Rectangle 160">
            <a:extLst>
              <a:ext uri="{FF2B5EF4-FFF2-40B4-BE49-F238E27FC236}">
                <a16:creationId xmlns:a16="http://schemas.microsoft.com/office/drawing/2014/main" id="{F25D9EEC-24EA-4FED-9057-A7DF62184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3" name="Group 162">
            <a:extLst>
              <a:ext uri="{FF2B5EF4-FFF2-40B4-BE49-F238E27FC236}">
                <a16:creationId xmlns:a16="http://schemas.microsoft.com/office/drawing/2014/main" id="{EE6BBC07-CF0C-4EE5-8031-F879DB97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64" name="Freeform 5">
              <a:extLst>
                <a:ext uri="{FF2B5EF4-FFF2-40B4-BE49-F238E27FC236}">
                  <a16:creationId xmlns:a16="http://schemas.microsoft.com/office/drawing/2014/main" id="{5FC103D5-034F-4011-9560-2E228DFE0C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6">
              <a:extLst>
                <a:ext uri="{FF2B5EF4-FFF2-40B4-BE49-F238E27FC236}">
                  <a16:creationId xmlns:a16="http://schemas.microsoft.com/office/drawing/2014/main" id="{11FE8C8C-C4F2-4450-90C0-C136E650FF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7">
              <a:extLst>
                <a:ext uri="{FF2B5EF4-FFF2-40B4-BE49-F238E27FC236}">
                  <a16:creationId xmlns:a16="http://schemas.microsoft.com/office/drawing/2014/main" id="{66B1E0A0-D6AB-4F4D-8774-61E1AC6BB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Freeform 8">
              <a:extLst>
                <a:ext uri="{FF2B5EF4-FFF2-40B4-BE49-F238E27FC236}">
                  <a16:creationId xmlns:a16="http://schemas.microsoft.com/office/drawing/2014/main" id="{6CF0FF91-67FE-4CC2-A118-115BB484E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Freeform 9">
              <a:extLst>
                <a:ext uri="{FF2B5EF4-FFF2-40B4-BE49-F238E27FC236}">
                  <a16:creationId xmlns:a16="http://schemas.microsoft.com/office/drawing/2014/main" id="{2EB9BBD9-6E53-4580-8BC8-11B6A15271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10">
              <a:extLst>
                <a:ext uri="{FF2B5EF4-FFF2-40B4-BE49-F238E27FC236}">
                  <a16:creationId xmlns:a16="http://schemas.microsoft.com/office/drawing/2014/main" id="{6B291C4A-C071-4454-B1F6-2184217440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11">
              <a:extLst>
                <a:ext uri="{FF2B5EF4-FFF2-40B4-BE49-F238E27FC236}">
                  <a16:creationId xmlns:a16="http://schemas.microsoft.com/office/drawing/2014/main" id="{D5422271-E1E2-4DE1-BB33-24B25A75CE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Freeform 12">
              <a:extLst>
                <a:ext uri="{FF2B5EF4-FFF2-40B4-BE49-F238E27FC236}">
                  <a16:creationId xmlns:a16="http://schemas.microsoft.com/office/drawing/2014/main" id="{329EDDB5-2B0D-43CE-92ED-A6A778FF6C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 name="Freeform 13">
              <a:extLst>
                <a:ext uri="{FF2B5EF4-FFF2-40B4-BE49-F238E27FC236}">
                  <a16:creationId xmlns:a16="http://schemas.microsoft.com/office/drawing/2014/main" id="{10A1194D-A997-4FE9-9CB0-57581AE3D7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 name="Freeform 14">
              <a:extLst>
                <a:ext uri="{FF2B5EF4-FFF2-40B4-BE49-F238E27FC236}">
                  <a16:creationId xmlns:a16="http://schemas.microsoft.com/office/drawing/2014/main" id="{B521952F-D6C8-40F1-8316-AD9DF2123E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Freeform 15">
              <a:extLst>
                <a:ext uri="{FF2B5EF4-FFF2-40B4-BE49-F238E27FC236}">
                  <a16:creationId xmlns:a16="http://schemas.microsoft.com/office/drawing/2014/main" id="{5E16DE89-464A-4358-9B60-0F1FD5F799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 name="Freeform 16">
              <a:extLst>
                <a:ext uri="{FF2B5EF4-FFF2-40B4-BE49-F238E27FC236}">
                  <a16:creationId xmlns:a16="http://schemas.microsoft.com/office/drawing/2014/main" id="{388E9B73-C067-4408-BC0D-612FD21E3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Freeform 17">
              <a:extLst>
                <a:ext uri="{FF2B5EF4-FFF2-40B4-BE49-F238E27FC236}">
                  <a16:creationId xmlns:a16="http://schemas.microsoft.com/office/drawing/2014/main" id="{FE2A6E28-A041-456A-AE80-B5D826895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Freeform 18">
              <a:extLst>
                <a:ext uri="{FF2B5EF4-FFF2-40B4-BE49-F238E27FC236}">
                  <a16:creationId xmlns:a16="http://schemas.microsoft.com/office/drawing/2014/main" id="{CA16A224-CC99-413E-963F-1D42F67969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 name="Freeform 19">
              <a:extLst>
                <a:ext uri="{FF2B5EF4-FFF2-40B4-BE49-F238E27FC236}">
                  <a16:creationId xmlns:a16="http://schemas.microsoft.com/office/drawing/2014/main" id="{65AFF0E6-A7FE-4D59-A3A7-1547BD9A6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 name="Freeform 20">
              <a:extLst>
                <a:ext uri="{FF2B5EF4-FFF2-40B4-BE49-F238E27FC236}">
                  <a16:creationId xmlns:a16="http://schemas.microsoft.com/office/drawing/2014/main" id="{E8BB7079-6A4E-40A9-A365-21930624FF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 name="Freeform 21">
              <a:extLst>
                <a:ext uri="{FF2B5EF4-FFF2-40B4-BE49-F238E27FC236}">
                  <a16:creationId xmlns:a16="http://schemas.microsoft.com/office/drawing/2014/main" id="{670069B7-6B28-4C65-8785-C2C0430EB7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 name="Freeform 22">
              <a:extLst>
                <a:ext uri="{FF2B5EF4-FFF2-40B4-BE49-F238E27FC236}">
                  <a16:creationId xmlns:a16="http://schemas.microsoft.com/office/drawing/2014/main" id="{E874764B-497F-440C-B294-4E31DDB86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 name="Freeform 23">
              <a:extLst>
                <a:ext uri="{FF2B5EF4-FFF2-40B4-BE49-F238E27FC236}">
                  <a16:creationId xmlns:a16="http://schemas.microsoft.com/office/drawing/2014/main" id="{AA56C61D-2933-436F-9707-E5EC7E610E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1026" name="Picture 2" descr="Wounded British, French and Indian soldiers at Neuve Chapelle, 1915.">
            <a:extLst>
              <a:ext uri="{FF2B5EF4-FFF2-40B4-BE49-F238E27FC236}">
                <a16:creationId xmlns:a16="http://schemas.microsoft.com/office/drawing/2014/main" id="{145A26DE-46DB-4B53-A017-D30B77270D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8" r="28073" b="-1"/>
          <a:stretch/>
        </p:blipFill>
        <p:spPr bwMode="auto">
          <a:xfrm>
            <a:off x="20" y="227"/>
            <a:ext cx="6096591" cy="6858000"/>
          </a:xfrm>
          <a:prstGeom prst="rect">
            <a:avLst/>
          </a:prstGeom>
          <a:noFill/>
          <a:ln w="9525">
            <a:noFill/>
          </a:ln>
          <a:extLst>
            <a:ext uri="{909E8E84-426E-40DD-AFC4-6F175D3DCCD1}">
              <a14:hiddenFill xmlns:a14="http://schemas.microsoft.com/office/drawing/2010/main">
                <a:solidFill>
                  <a:srgbClr val="FFFFFF"/>
                </a:solidFill>
              </a14:hiddenFill>
            </a:ext>
          </a:extLst>
        </p:spPr>
      </p:pic>
      <p:grpSp>
        <p:nvGrpSpPr>
          <p:cNvPr id="184" name="Group 183">
            <a:extLst>
              <a:ext uri="{FF2B5EF4-FFF2-40B4-BE49-F238E27FC236}">
                <a16:creationId xmlns:a16="http://schemas.microsoft.com/office/drawing/2014/main" id="{C823590F-2DA6-407F-920B-C16D7DF27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12791" y="1186483"/>
            <a:ext cx="4473771" cy="4477933"/>
            <a:chOff x="807084" y="1186483"/>
            <a:chExt cx="4473771" cy="4477933"/>
          </a:xfrm>
        </p:grpSpPr>
        <p:sp>
          <p:nvSpPr>
            <p:cNvPr id="185" name="Rectangle 184">
              <a:extLst>
                <a:ext uri="{FF2B5EF4-FFF2-40B4-BE49-F238E27FC236}">
                  <a16:creationId xmlns:a16="http://schemas.microsoft.com/office/drawing/2014/main" id="{BA6740CE-4890-4FA2-A0EE-33F574913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607" y="1186483"/>
              <a:ext cx="4472724"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Isosceles Triangle 39">
              <a:extLst>
                <a:ext uri="{FF2B5EF4-FFF2-40B4-BE49-F238E27FC236}">
                  <a16:creationId xmlns:a16="http://schemas.microsoft.com/office/drawing/2014/main" id="{55A58F2C-2C22-43AC-8FD0-21AA09DC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840353"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Rectangle 186">
              <a:extLst>
                <a:ext uri="{FF2B5EF4-FFF2-40B4-BE49-F238E27FC236}">
                  <a16:creationId xmlns:a16="http://schemas.microsoft.com/office/drawing/2014/main" id="{ABC59081-7EE3-45DC-A228-2D08ED227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4473771"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E336572-5789-4049-93C7-6C38F3FEF12F}"/>
              </a:ext>
            </a:extLst>
          </p:cNvPr>
          <p:cNvSpPr>
            <a:spLocks noGrp="1"/>
          </p:cNvSpPr>
          <p:nvPr>
            <p:ph type="title"/>
          </p:nvPr>
        </p:nvSpPr>
        <p:spPr>
          <a:xfrm>
            <a:off x="7001122" y="2074730"/>
            <a:ext cx="4299456" cy="3080200"/>
          </a:xfrm>
        </p:spPr>
        <p:txBody>
          <a:bodyPr vert="horz" lIns="228600" tIns="228600" rIns="228600" bIns="0" rtlCol="0" anchor="b">
            <a:noAutofit/>
          </a:bodyPr>
          <a:lstStyle/>
          <a:p>
            <a:pPr>
              <a:lnSpc>
                <a:spcPct val="80000"/>
              </a:lnSpc>
            </a:pPr>
            <a:br>
              <a:rPr lang="en-US" sz="3600" dirty="0"/>
            </a:br>
            <a:br>
              <a:rPr lang="en-US" sz="3600" dirty="0"/>
            </a:br>
            <a:r>
              <a:rPr lang="en-US" sz="3600" dirty="0"/>
              <a:t>At Cambridge Hospital, Gillies,  treated the increasing number of men </a:t>
            </a:r>
            <a:r>
              <a:rPr lang="en-US" sz="3600" dirty="0" err="1"/>
              <a:t>disfiguerated</a:t>
            </a:r>
            <a:r>
              <a:rPr lang="en-US" sz="3600" dirty="0"/>
              <a:t> in the new mechanized  style of warfare seen during WWI</a:t>
            </a:r>
          </a:p>
        </p:txBody>
      </p:sp>
    </p:spTree>
    <p:extLst>
      <p:ext uri="{BB962C8B-B14F-4D97-AF65-F5344CB8AC3E}">
        <p14:creationId xmlns:p14="http://schemas.microsoft.com/office/powerpoint/2010/main" val="273281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0978F-A6C0-4101-814F-185C0A7D7BDF}"/>
              </a:ext>
            </a:extLst>
          </p:cNvPr>
          <p:cNvSpPr>
            <a:spLocks noGrp="1"/>
          </p:cNvSpPr>
          <p:nvPr>
            <p:ph type="title"/>
          </p:nvPr>
        </p:nvSpPr>
        <p:spPr>
          <a:xfrm>
            <a:off x="888631" y="1199627"/>
            <a:ext cx="3498979" cy="3858934"/>
          </a:xfrm>
        </p:spPr>
        <p:txBody>
          <a:bodyPr>
            <a:normAutofit fontScale="90000"/>
          </a:bodyPr>
          <a:lstStyle/>
          <a:p>
            <a:r>
              <a:rPr lang="en-GB" sz="4400" b="1" dirty="0"/>
              <a:t>1917</a:t>
            </a:r>
            <a:br>
              <a:rPr lang="en-GB" dirty="0"/>
            </a:br>
            <a:br>
              <a:rPr lang="en-GB" dirty="0"/>
            </a:br>
            <a:br>
              <a:rPr lang="en-GB" dirty="0"/>
            </a:br>
            <a:r>
              <a:rPr lang="en-GB" sz="5300" dirty="0"/>
              <a:t>The very first skin graft </a:t>
            </a:r>
          </a:p>
        </p:txBody>
      </p:sp>
      <p:pic>
        <p:nvPicPr>
          <p:cNvPr id="7" name="Content Placeholder 6">
            <a:extLst>
              <a:ext uri="{FF2B5EF4-FFF2-40B4-BE49-F238E27FC236}">
                <a16:creationId xmlns:a16="http://schemas.microsoft.com/office/drawing/2014/main" id="{EDB983A7-6F42-4D56-A23E-E8D020F29A85}"/>
              </a:ext>
            </a:extLst>
          </p:cNvPr>
          <p:cNvPicPr>
            <a:picLocks noGrp="1" noChangeAspect="1"/>
          </p:cNvPicPr>
          <p:nvPr>
            <p:ph idx="1"/>
          </p:nvPr>
        </p:nvPicPr>
        <p:blipFill>
          <a:blip r:embed="rId3"/>
          <a:stretch>
            <a:fillRect/>
          </a:stretch>
        </p:blipFill>
        <p:spPr>
          <a:xfrm>
            <a:off x="4665378" y="1703070"/>
            <a:ext cx="7526622" cy="4567806"/>
          </a:xfrm>
          <a:prstGeom prst="rect">
            <a:avLst/>
          </a:prstGeom>
        </p:spPr>
      </p:pic>
    </p:spTree>
    <p:extLst>
      <p:ext uri="{BB962C8B-B14F-4D97-AF65-F5344CB8AC3E}">
        <p14:creationId xmlns:p14="http://schemas.microsoft.com/office/powerpoint/2010/main" val="1146286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2074E76-2840-4CAD-8E69-40E75618229B}"/>
              </a:ext>
            </a:extLst>
          </p:cNvPr>
          <p:cNvSpPr>
            <a:spLocks noGrp="1"/>
          </p:cNvSpPr>
          <p:nvPr>
            <p:ph type="pic" idx="1"/>
          </p:nvPr>
        </p:nvSpPr>
        <p:spPr/>
      </p:sp>
      <p:sp>
        <p:nvSpPr>
          <p:cNvPr id="3" name="Title 2">
            <a:extLst>
              <a:ext uri="{FF2B5EF4-FFF2-40B4-BE49-F238E27FC236}">
                <a16:creationId xmlns:a16="http://schemas.microsoft.com/office/drawing/2014/main" id="{0DA60DBA-D83A-4883-A410-53529BD63600}"/>
              </a:ext>
            </a:extLst>
          </p:cNvPr>
          <p:cNvSpPr>
            <a:spLocks noGrp="1"/>
          </p:cNvSpPr>
          <p:nvPr>
            <p:ph type="title"/>
          </p:nvPr>
        </p:nvSpPr>
        <p:spPr>
          <a:xfrm>
            <a:off x="6662089" y="2588855"/>
            <a:ext cx="5776646" cy="1178032"/>
          </a:xfrm>
        </p:spPr>
        <p:txBody>
          <a:bodyPr/>
          <a:lstStyle/>
          <a:p>
            <a:endParaRPr lang="en-GB" dirty="0"/>
          </a:p>
        </p:txBody>
      </p:sp>
      <p:sp>
        <p:nvSpPr>
          <p:cNvPr id="4" name="Text Placeholder 3">
            <a:extLst>
              <a:ext uri="{FF2B5EF4-FFF2-40B4-BE49-F238E27FC236}">
                <a16:creationId xmlns:a16="http://schemas.microsoft.com/office/drawing/2014/main" id="{B6C2DFF8-02C2-4BAB-80B0-0EEDFBDCA92A}"/>
              </a:ext>
            </a:extLst>
          </p:cNvPr>
          <p:cNvSpPr>
            <a:spLocks noGrp="1"/>
          </p:cNvSpPr>
          <p:nvPr>
            <p:ph type="body" sz="half" idx="2"/>
          </p:nvPr>
        </p:nvSpPr>
        <p:spPr>
          <a:xfrm>
            <a:off x="885443" y="1392963"/>
            <a:ext cx="6011014" cy="3819971"/>
          </a:xfrm>
        </p:spPr>
        <p:txBody>
          <a:bodyPr>
            <a:noAutofit/>
          </a:bodyPr>
          <a:lstStyle/>
          <a:p>
            <a:r>
              <a:rPr lang="en-GB" sz="4800" dirty="0" err="1">
                <a:solidFill>
                  <a:schemeClr val="tx1"/>
                </a:solidFill>
              </a:rPr>
              <a:t>Archilbald</a:t>
            </a:r>
            <a:r>
              <a:rPr lang="en-GB" sz="4800" dirty="0">
                <a:solidFill>
                  <a:schemeClr val="tx1"/>
                </a:solidFill>
              </a:rPr>
              <a:t> McIndoe</a:t>
            </a:r>
          </a:p>
          <a:p>
            <a:r>
              <a:rPr lang="en-GB" dirty="0">
                <a:solidFill>
                  <a:schemeClr val="tx1"/>
                </a:solidFill>
              </a:rPr>
              <a:t>Left his work he did with </a:t>
            </a:r>
            <a:r>
              <a:rPr lang="en-US" dirty="0">
                <a:solidFill>
                  <a:schemeClr val="tx1"/>
                </a:solidFill>
              </a:rPr>
              <a:t>Women and Children, </a:t>
            </a:r>
          </a:p>
          <a:p>
            <a:r>
              <a:rPr lang="en-US" dirty="0">
                <a:solidFill>
                  <a:schemeClr val="tx1"/>
                </a:solidFill>
              </a:rPr>
              <a:t>in London, in </a:t>
            </a:r>
            <a:r>
              <a:rPr lang="en-GB" dirty="0">
                <a:solidFill>
                  <a:schemeClr val="tx1"/>
                </a:solidFill>
              </a:rPr>
              <a:t>1939, to build a plastic surgery team </a:t>
            </a:r>
          </a:p>
          <a:p>
            <a:r>
              <a:rPr lang="en-GB" dirty="0">
                <a:solidFill>
                  <a:schemeClr val="tx1"/>
                </a:solidFill>
              </a:rPr>
              <a:t>to repair injured airmen at </a:t>
            </a:r>
          </a:p>
          <a:p>
            <a:r>
              <a:rPr lang="en-GB" dirty="0">
                <a:solidFill>
                  <a:schemeClr val="tx1"/>
                </a:solidFill>
              </a:rPr>
              <a:t>the Queen Victoria Cottage Hospital, East Grinstead. </a:t>
            </a:r>
          </a:p>
        </p:txBody>
      </p:sp>
      <p:pic>
        <p:nvPicPr>
          <p:cNvPr id="4098" name="Picture 2" descr="See the source image">
            <a:extLst>
              <a:ext uri="{FF2B5EF4-FFF2-40B4-BE49-F238E27FC236}">
                <a16:creationId xmlns:a16="http://schemas.microsoft.com/office/drawing/2014/main" id="{E1DCEFEC-F403-4B43-BC6A-2D3334CADA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3510" y="0"/>
            <a:ext cx="533241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0261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3" name="Group 202">
            <a:extLst>
              <a:ext uri="{FF2B5EF4-FFF2-40B4-BE49-F238E27FC236}">
                <a16:creationId xmlns:a16="http://schemas.microsoft.com/office/drawing/2014/main" id="{0EEF630E-DAF9-40FF-821B-28E3E0F869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04" name="Freeform 5">
              <a:extLst>
                <a:ext uri="{FF2B5EF4-FFF2-40B4-BE49-F238E27FC236}">
                  <a16:creationId xmlns:a16="http://schemas.microsoft.com/office/drawing/2014/main" id="{74F5E32F-5624-4A74-9BA6-EDA3798E8B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5" name="Freeform 6">
              <a:extLst>
                <a:ext uri="{FF2B5EF4-FFF2-40B4-BE49-F238E27FC236}">
                  <a16:creationId xmlns:a16="http://schemas.microsoft.com/office/drawing/2014/main" id="{D83F6EAD-8DAB-40E8-BEF4-86DDFD8CF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6" name="Freeform 7">
              <a:extLst>
                <a:ext uri="{FF2B5EF4-FFF2-40B4-BE49-F238E27FC236}">
                  <a16:creationId xmlns:a16="http://schemas.microsoft.com/office/drawing/2014/main" id="{6CD82C97-56EA-4CAC-8957-E06B2AC4E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7" name="Freeform 8">
              <a:extLst>
                <a:ext uri="{FF2B5EF4-FFF2-40B4-BE49-F238E27FC236}">
                  <a16:creationId xmlns:a16="http://schemas.microsoft.com/office/drawing/2014/main" id="{30EA86A1-7101-4A83-8E85-C78E22A22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8" name="Freeform 9">
              <a:extLst>
                <a:ext uri="{FF2B5EF4-FFF2-40B4-BE49-F238E27FC236}">
                  <a16:creationId xmlns:a16="http://schemas.microsoft.com/office/drawing/2014/main" id="{8DFF5B4F-D9B5-4139-9193-5E745BF78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9" name="Freeform 10">
              <a:extLst>
                <a:ext uri="{FF2B5EF4-FFF2-40B4-BE49-F238E27FC236}">
                  <a16:creationId xmlns:a16="http://schemas.microsoft.com/office/drawing/2014/main" id="{0C888291-D974-4768-8FBF-3E81C84E3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0" name="Freeform 11">
              <a:extLst>
                <a:ext uri="{FF2B5EF4-FFF2-40B4-BE49-F238E27FC236}">
                  <a16:creationId xmlns:a16="http://schemas.microsoft.com/office/drawing/2014/main" id="{54500D22-812B-475E-98AE-F649148FFF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1" name="Freeform 12">
              <a:extLst>
                <a:ext uri="{FF2B5EF4-FFF2-40B4-BE49-F238E27FC236}">
                  <a16:creationId xmlns:a16="http://schemas.microsoft.com/office/drawing/2014/main" id="{407EAE1E-4376-41AC-B3CC-EC1CA85E8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2" name="Freeform 13">
              <a:extLst>
                <a:ext uri="{FF2B5EF4-FFF2-40B4-BE49-F238E27FC236}">
                  <a16:creationId xmlns:a16="http://schemas.microsoft.com/office/drawing/2014/main" id="{F5FB9738-E068-4A71-A3EB-CC7C8C583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3" name="Freeform 14">
              <a:extLst>
                <a:ext uri="{FF2B5EF4-FFF2-40B4-BE49-F238E27FC236}">
                  <a16:creationId xmlns:a16="http://schemas.microsoft.com/office/drawing/2014/main" id="{D2ADAB3B-BD1E-4A6B-9D4A-F5892872E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4" name="Freeform 15">
              <a:extLst>
                <a:ext uri="{FF2B5EF4-FFF2-40B4-BE49-F238E27FC236}">
                  <a16:creationId xmlns:a16="http://schemas.microsoft.com/office/drawing/2014/main" id="{8F73A58A-4236-4D1D-9327-A09ECC6B4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5" name="Freeform 16">
              <a:extLst>
                <a:ext uri="{FF2B5EF4-FFF2-40B4-BE49-F238E27FC236}">
                  <a16:creationId xmlns:a16="http://schemas.microsoft.com/office/drawing/2014/main" id="{59B02314-681F-42AF-AD5F-D531A8E6B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6" name="Freeform 17">
              <a:extLst>
                <a:ext uri="{FF2B5EF4-FFF2-40B4-BE49-F238E27FC236}">
                  <a16:creationId xmlns:a16="http://schemas.microsoft.com/office/drawing/2014/main" id="{3A1A9C72-D61C-4602-A766-6A43C88EE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7" name="Freeform 18">
              <a:extLst>
                <a:ext uri="{FF2B5EF4-FFF2-40B4-BE49-F238E27FC236}">
                  <a16:creationId xmlns:a16="http://schemas.microsoft.com/office/drawing/2014/main" id="{0FD2BC0F-4A2B-475E-9D5D-92F18DF103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8" name="Freeform 19">
              <a:extLst>
                <a:ext uri="{FF2B5EF4-FFF2-40B4-BE49-F238E27FC236}">
                  <a16:creationId xmlns:a16="http://schemas.microsoft.com/office/drawing/2014/main" id="{97C29B9F-9BF5-4A77-AB3E-4C044B6B07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9" name="Freeform 20">
              <a:extLst>
                <a:ext uri="{FF2B5EF4-FFF2-40B4-BE49-F238E27FC236}">
                  <a16:creationId xmlns:a16="http://schemas.microsoft.com/office/drawing/2014/main" id="{50517D07-14E6-4BAD-BBE9-2353A9B62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0" name="Freeform 21">
              <a:extLst>
                <a:ext uri="{FF2B5EF4-FFF2-40B4-BE49-F238E27FC236}">
                  <a16:creationId xmlns:a16="http://schemas.microsoft.com/office/drawing/2014/main" id="{FCA6AC5D-5054-4EE7-8150-7D69CCE75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21" name="Freeform 22">
              <a:extLst>
                <a:ext uri="{FF2B5EF4-FFF2-40B4-BE49-F238E27FC236}">
                  <a16:creationId xmlns:a16="http://schemas.microsoft.com/office/drawing/2014/main" id="{ED0E21EE-8200-4A3F-835F-774DD1243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2" name="Freeform 23">
              <a:extLst>
                <a:ext uri="{FF2B5EF4-FFF2-40B4-BE49-F238E27FC236}">
                  <a16:creationId xmlns:a16="http://schemas.microsoft.com/office/drawing/2014/main" id="{9E3577C9-22E0-4681-9F44-BA5D0D37AB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3" name="Freeform 24">
              <a:extLst>
                <a:ext uri="{FF2B5EF4-FFF2-40B4-BE49-F238E27FC236}">
                  <a16:creationId xmlns:a16="http://schemas.microsoft.com/office/drawing/2014/main" id="{F7BBDB34-0E71-4955-9DA4-4A6BDC3CB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4" name="Freeform 25">
              <a:extLst>
                <a:ext uri="{FF2B5EF4-FFF2-40B4-BE49-F238E27FC236}">
                  <a16:creationId xmlns:a16="http://schemas.microsoft.com/office/drawing/2014/main" id="{12ABF74E-8D2A-4D3C-A352-FB481F48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6" name="Group 225">
            <a:extLst>
              <a:ext uri="{FF2B5EF4-FFF2-40B4-BE49-F238E27FC236}">
                <a16:creationId xmlns:a16="http://schemas.microsoft.com/office/drawing/2014/main" id="{DF1E6E66-0790-4ECE-AB51-538B874DF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227" name="Rectangle 226">
              <a:extLst>
                <a:ext uri="{FF2B5EF4-FFF2-40B4-BE49-F238E27FC236}">
                  <a16:creationId xmlns:a16="http://schemas.microsoft.com/office/drawing/2014/main" id="{C34E08E5-5E36-44B9-A3F1-B8BE6CF1F1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8" name="Isosceles Triangle 22">
              <a:extLst>
                <a:ext uri="{FF2B5EF4-FFF2-40B4-BE49-F238E27FC236}">
                  <a16:creationId xmlns:a16="http://schemas.microsoft.com/office/drawing/2014/main" id="{1101CA69-4BCF-49C2-93C6-A43F6AB89B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9" name="Rectangle 228">
              <a:extLst>
                <a:ext uri="{FF2B5EF4-FFF2-40B4-BE49-F238E27FC236}">
                  <a16:creationId xmlns:a16="http://schemas.microsoft.com/office/drawing/2014/main" id="{CC07C400-F4F4-4150-A969-FE1F2158B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31" name="Rectangle 230">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3" name="Group 232">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34"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5"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6"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7"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8"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9"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0"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1"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2"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3"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4"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5"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6"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7"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8"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9"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0"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1"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2"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 name="Title 2">
            <a:extLst>
              <a:ext uri="{FF2B5EF4-FFF2-40B4-BE49-F238E27FC236}">
                <a16:creationId xmlns:a16="http://schemas.microsoft.com/office/drawing/2014/main" id="{15D5D160-4942-4465-B0E4-8836D302D814}"/>
              </a:ext>
            </a:extLst>
          </p:cNvPr>
          <p:cNvSpPr>
            <a:spLocks noGrp="1"/>
          </p:cNvSpPr>
          <p:nvPr>
            <p:ph type="title"/>
          </p:nvPr>
        </p:nvSpPr>
        <p:spPr>
          <a:xfrm>
            <a:off x="466726" y="4760132"/>
            <a:ext cx="11409888" cy="1777829"/>
          </a:xfrm>
        </p:spPr>
        <p:txBody>
          <a:bodyPr vert="horz" lIns="228600" tIns="228600" rIns="228600" bIns="228600" rtlCol="0" anchor="ctr">
            <a:normAutofit fontScale="90000"/>
          </a:bodyPr>
          <a:lstStyle/>
          <a:p>
            <a:pPr algn="l"/>
            <a:r>
              <a:rPr lang="en-US" sz="4000" dirty="0">
                <a:solidFill>
                  <a:schemeClr val="tx1"/>
                </a:solidFill>
              </a:rPr>
              <a:t>Did these people inspire or influenced McIndoe?</a:t>
            </a:r>
            <a:br>
              <a:rPr lang="en-US" dirty="0">
                <a:solidFill>
                  <a:schemeClr val="tx1"/>
                </a:solidFill>
              </a:rPr>
            </a:br>
            <a:br>
              <a:rPr lang="en-US" dirty="0">
                <a:solidFill>
                  <a:schemeClr val="tx1"/>
                </a:solidFill>
              </a:rPr>
            </a:br>
            <a:r>
              <a:rPr lang="en-US" sz="2700" dirty="0">
                <a:solidFill>
                  <a:schemeClr val="tx1"/>
                </a:solidFill>
              </a:rPr>
              <a:t>1. Gill Mullins , the Surgical Nursing Sister who moved to East Grinstead  to organize the surgical team </a:t>
            </a:r>
            <a:br>
              <a:rPr lang="en-US" sz="2700" dirty="0">
                <a:solidFill>
                  <a:schemeClr val="tx1"/>
                </a:solidFill>
              </a:rPr>
            </a:br>
            <a:r>
              <a:rPr lang="en-US" sz="2700" dirty="0">
                <a:solidFill>
                  <a:schemeClr val="tx1"/>
                </a:solidFill>
              </a:rPr>
              <a:t>2. John Hunter, Chief Anesthetist to the McIndoe team. Hunter loved to socialize with his patients </a:t>
            </a:r>
            <a:br>
              <a:rPr lang="en-US" sz="2700" dirty="0">
                <a:solidFill>
                  <a:schemeClr val="tx1"/>
                </a:solidFill>
              </a:rPr>
            </a:br>
            <a:r>
              <a:rPr lang="en-US" sz="2700" dirty="0">
                <a:solidFill>
                  <a:schemeClr val="tx1"/>
                </a:solidFill>
              </a:rPr>
              <a:t>3. Mabel Hill, Singer and Artist , was the mother who inspired the McIndoe sense of fun!</a:t>
            </a:r>
            <a:br>
              <a:rPr lang="en-US" sz="2700" dirty="0">
                <a:solidFill>
                  <a:schemeClr val="accent1">
                    <a:lumMod val="75000"/>
                  </a:schemeClr>
                </a:solidFill>
              </a:rPr>
            </a:br>
            <a:endParaRPr lang="en-US" sz="2700" dirty="0">
              <a:solidFill>
                <a:schemeClr val="accent1">
                  <a:lumMod val="75000"/>
                </a:schemeClr>
              </a:solidFill>
            </a:endParaRPr>
          </a:p>
        </p:txBody>
      </p:sp>
      <p:sp>
        <p:nvSpPr>
          <p:cNvPr id="254" name="Freeform: Shape 253">
            <a:extLst>
              <a:ext uri="{FF2B5EF4-FFF2-40B4-BE49-F238E27FC236}">
                <a16:creationId xmlns:a16="http://schemas.microsoft.com/office/drawing/2014/main" id="{44C110BA-81E8-4247-853A-5F2B93E92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37825"/>
          </a:xfrm>
          <a:custGeom>
            <a:avLst/>
            <a:gdLst>
              <a:gd name="connsiteX0" fmla="*/ 0 w 12192000"/>
              <a:gd name="connsiteY0" fmla="*/ 0 h 4537825"/>
              <a:gd name="connsiteX1" fmla="*/ 12192000 w 12192000"/>
              <a:gd name="connsiteY1" fmla="*/ 0 h 4537825"/>
              <a:gd name="connsiteX2" fmla="*/ 12192000 w 12192000"/>
              <a:gd name="connsiteY2" fmla="*/ 3020937 h 4537825"/>
              <a:gd name="connsiteX3" fmla="*/ 12192000 w 12192000"/>
              <a:gd name="connsiteY3" fmla="*/ 3213062 h 4537825"/>
              <a:gd name="connsiteX4" fmla="*/ 12192000 w 12192000"/>
              <a:gd name="connsiteY4" fmla="*/ 4188880 h 4537825"/>
              <a:gd name="connsiteX5" fmla="*/ 12113803 w 12192000"/>
              <a:gd name="connsiteY5" fmla="*/ 4197163 h 4537825"/>
              <a:gd name="connsiteX6" fmla="*/ 6753597 w 12192000"/>
              <a:gd name="connsiteY6" fmla="*/ 4520720 h 4537825"/>
              <a:gd name="connsiteX7" fmla="*/ 400746 w 12192000"/>
              <a:gd name="connsiteY7" fmla="*/ 4349377 h 4537825"/>
              <a:gd name="connsiteX8" fmla="*/ 0 w 12192000"/>
              <a:gd name="connsiteY8" fmla="*/ 4312401 h 4537825"/>
              <a:gd name="connsiteX9" fmla="*/ 0 w 12192000"/>
              <a:gd name="connsiteY9" fmla="*/ 3213062 h 4537825"/>
              <a:gd name="connsiteX10" fmla="*/ 0 w 12192000"/>
              <a:gd name="connsiteY10" fmla="*/ 3020937 h 453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537825">
                <a:moveTo>
                  <a:pt x="0" y="0"/>
                </a:moveTo>
                <a:lnTo>
                  <a:pt x="12192000" y="0"/>
                </a:lnTo>
                <a:lnTo>
                  <a:pt x="12192000" y="3020937"/>
                </a:lnTo>
                <a:lnTo>
                  <a:pt x="12192000" y="3213062"/>
                </a:lnTo>
                <a:lnTo>
                  <a:pt x="12192000" y="4188880"/>
                </a:lnTo>
                <a:lnTo>
                  <a:pt x="12113803" y="4197163"/>
                </a:lnTo>
                <a:cubicBezTo>
                  <a:pt x="10139508" y="4395112"/>
                  <a:pt x="8237152" y="4488115"/>
                  <a:pt x="6753597" y="4520720"/>
                </a:cubicBezTo>
                <a:cubicBezTo>
                  <a:pt x="4940362" y="4560569"/>
                  <a:pt x="2657278" y="4541239"/>
                  <a:pt x="400746" y="4349377"/>
                </a:cubicBezTo>
                <a:lnTo>
                  <a:pt x="0" y="4312401"/>
                </a:lnTo>
                <a:lnTo>
                  <a:pt x="0" y="3213062"/>
                </a:lnTo>
                <a:lnTo>
                  <a:pt x="0" y="3020937"/>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2052" name="Picture 4">
            <a:extLst>
              <a:ext uri="{FF2B5EF4-FFF2-40B4-BE49-F238E27FC236}">
                <a16:creationId xmlns:a16="http://schemas.microsoft.com/office/drawing/2014/main" id="{54F46FB3-4AFE-43EF-A8A4-0FF627AF7B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73" r="-4" b="7069"/>
          <a:stretch/>
        </p:blipFill>
        <p:spPr bwMode="auto">
          <a:xfrm>
            <a:off x="741268" y="626940"/>
            <a:ext cx="3344368" cy="325458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A94FD13B-8F28-43FD-BEF5-AA5F8DB6F60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344148" y="1084188"/>
            <a:ext cx="3539970" cy="236292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30B5D57B-0D5A-4BB3-A192-1E30D26AD0E7}"/>
              </a:ext>
            </a:extLst>
          </p:cNvPr>
          <p:cNvPicPr>
            <a:picLocks noGrp="1" noChangeAspect="1" noChangeArrowheads="1"/>
          </p:cNvPicPr>
          <p:nvPr>
            <p:ph type="pic" idx="1"/>
          </p:nvPr>
        </p:nvPicPr>
        <p:blipFill rotWithShape="1">
          <a:blip r:embed="rId5">
            <a:extLst>
              <a:ext uri="{28A0092B-C50C-407E-A947-70E740481C1C}">
                <a14:useLocalDpi xmlns:a14="http://schemas.microsoft.com/office/drawing/2010/main" val="0"/>
              </a:ext>
            </a:extLst>
          </a:blip>
          <a:srcRect t="6494" r="-1" b="30494"/>
          <a:stretch/>
        </p:blipFill>
        <p:spPr bwMode="auto">
          <a:xfrm>
            <a:off x="8130657" y="638362"/>
            <a:ext cx="3344381" cy="3254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456825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8"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C3008D06-EFB2-45F8-AC62-2E006465CC41}"/>
              </a:ext>
            </a:extLst>
          </p:cNvPr>
          <p:cNvSpPr>
            <a:spLocks noGrp="1"/>
          </p:cNvSpPr>
          <p:nvPr>
            <p:ph type="title"/>
          </p:nvPr>
        </p:nvSpPr>
        <p:spPr>
          <a:xfrm>
            <a:off x="916678" y="4760131"/>
            <a:ext cx="7726241" cy="1777829"/>
          </a:xfrm>
        </p:spPr>
        <p:txBody>
          <a:bodyPr>
            <a:normAutofit/>
          </a:bodyPr>
          <a:lstStyle/>
          <a:p>
            <a:pPr algn="r"/>
            <a:r>
              <a:rPr lang="en-GB" sz="3600" dirty="0">
                <a:solidFill>
                  <a:schemeClr val="tx1"/>
                </a:solidFill>
              </a:rPr>
              <a:t>Pioneering surgery -</a:t>
            </a:r>
            <a:br>
              <a:rPr lang="en-GB" sz="2500" dirty="0">
                <a:solidFill>
                  <a:schemeClr val="tx1"/>
                </a:solidFill>
              </a:rPr>
            </a:br>
            <a:r>
              <a:rPr lang="en-GB" sz="2800" dirty="0">
                <a:solidFill>
                  <a:schemeClr val="tx1"/>
                </a:solidFill>
              </a:rPr>
              <a:t>Bill “Fingers” </a:t>
            </a:r>
            <a:r>
              <a:rPr lang="en-GB" sz="2800" dirty="0" err="1">
                <a:solidFill>
                  <a:schemeClr val="tx1"/>
                </a:solidFill>
              </a:rPr>
              <a:t>Foxley</a:t>
            </a:r>
            <a:r>
              <a:rPr lang="en-GB" sz="2800" dirty="0">
                <a:solidFill>
                  <a:schemeClr val="tx1"/>
                </a:solidFill>
              </a:rPr>
              <a:t> ….so called because he lost all his fingers when </a:t>
            </a:r>
            <a:r>
              <a:rPr lang="en-GB" sz="2800">
                <a:solidFill>
                  <a:schemeClr val="tx1"/>
                </a:solidFill>
              </a:rPr>
              <a:t>he pulled </a:t>
            </a:r>
            <a:r>
              <a:rPr lang="en-GB" sz="2800" dirty="0">
                <a:solidFill>
                  <a:schemeClr val="tx1"/>
                </a:solidFill>
              </a:rPr>
              <a:t>a colleague from a burning aircraft</a:t>
            </a:r>
          </a:p>
        </p:txBody>
      </p:sp>
      <p:sp>
        <p:nvSpPr>
          <p:cNvPr id="98" name="Freeform: Shape 97">
            <a:extLst>
              <a:ext uri="{FF2B5EF4-FFF2-40B4-BE49-F238E27FC236}">
                <a16:creationId xmlns:a16="http://schemas.microsoft.com/office/drawing/2014/main" id="{44C110BA-81E8-4247-853A-5F2B93E92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37825"/>
          </a:xfrm>
          <a:custGeom>
            <a:avLst/>
            <a:gdLst>
              <a:gd name="connsiteX0" fmla="*/ 0 w 12192000"/>
              <a:gd name="connsiteY0" fmla="*/ 0 h 4537825"/>
              <a:gd name="connsiteX1" fmla="*/ 12192000 w 12192000"/>
              <a:gd name="connsiteY1" fmla="*/ 0 h 4537825"/>
              <a:gd name="connsiteX2" fmla="*/ 12192000 w 12192000"/>
              <a:gd name="connsiteY2" fmla="*/ 3020937 h 4537825"/>
              <a:gd name="connsiteX3" fmla="*/ 12192000 w 12192000"/>
              <a:gd name="connsiteY3" fmla="*/ 3213062 h 4537825"/>
              <a:gd name="connsiteX4" fmla="*/ 12192000 w 12192000"/>
              <a:gd name="connsiteY4" fmla="*/ 4188880 h 4537825"/>
              <a:gd name="connsiteX5" fmla="*/ 12113803 w 12192000"/>
              <a:gd name="connsiteY5" fmla="*/ 4197163 h 4537825"/>
              <a:gd name="connsiteX6" fmla="*/ 6753597 w 12192000"/>
              <a:gd name="connsiteY6" fmla="*/ 4520720 h 4537825"/>
              <a:gd name="connsiteX7" fmla="*/ 400746 w 12192000"/>
              <a:gd name="connsiteY7" fmla="*/ 4349377 h 4537825"/>
              <a:gd name="connsiteX8" fmla="*/ 0 w 12192000"/>
              <a:gd name="connsiteY8" fmla="*/ 4312401 h 4537825"/>
              <a:gd name="connsiteX9" fmla="*/ 0 w 12192000"/>
              <a:gd name="connsiteY9" fmla="*/ 3213062 h 4537825"/>
              <a:gd name="connsiteX10" fmla="*/ 0 w 12192000"/>
              <a:gd name="connsiteY10" fmla="*/ 3020937 h 453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537825">
                <a:moveTo>
                  <a:pt x="0" y="0"/>
                </a:moveTo>
                <a:lnTo>
                  <a:pt x="12192000" y="0"/>
                </a:lnTo>
                <a:lnTo>
                  <a:pt x="12192000" y="3020937"/>
                </a:lnTo>
                <a:lnTo>
                  <a:pt x="12192000" y="3213062"/>
                </a:lnTo>
                <a:lnTo>
                  <a:pt x="12192000" y="4188880"/>
                </a:lnTo>
                <a:lnTo>
                  <a:pt x="12113803" y="4197163"/>
                </a:lnTo>
                <a:cubicBezTo>
                  <a:pt x="10139508" y="4395112"/>
                  <a:pt x="8237152" y="4488115"/>
                  <a:pt x="6753597" y="4520720"/>
                </a:cubicBezTo>
                <a:cubicBezTo>
                  <a:pt x="4940362" y="4560569"/>
                  <a:pt x="2657278" y="4541239"/>
                  <a:pt x="400746" y="4349377"/>
                </a:cubicBezTo>
                <a:lnTo>
                  <a:pt x="0" y="4312401"/>
                </a:lnTo>
                <a:lnTo>
                  <a:pt x="0" y="3213062"/>
                </a:lnTo>
                <a:lnTo>
                  <a:pt x="0" y="3020937"/>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3076" name="Picture 4" descr="Des O'Connell">
            <a:extLst>
              <a:ext uri="{FF2B5EF4-FFF2-40B4-BE49-F238E27FC236}">
                <a16:creationId xmlns:a16="http://schemas.microsoft.com/office/drawing/2014/main" id="{A5F44DC7-6BBF-48AC-92C9-44E95078768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377483" y="388552"/>
            <a:ext cx="2499132" cy="3758095"/>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a:extLst>
              <a:ext uri="{FF2B5EF4-FFF2-40B4-BE49-F238E27FC236}">
                <a16:creationId xmlns:a16="http://schemas.microsoft.com/office/drawing/2014/main" id="{12A93B5F-8243-4839-8C1A-69AF35A30B1E}"/>
              </a:ext>
            </a:extLst>
          </p:cNvPr>
          <p:cNvPicPr>
            <a:picLocks noChangeAspect="1"/>
          </p:cNvPicPr>
          <p:nvPr/>
        </p:nvPicPr>
        <p:blipFill>
          <a:blip r:embed="rId4"/>
          <a:stretch>
            <a:fillRect/>
          </a:stretch>
        </p:blipFill>
        <p:spPr>
          <a:xfrm>
            <a:off x="267760" y="365754"/>
            <a:ext cx="7256062" cy="3682451"/>
          </a:xfrm>
          <a:prstGeom prst="rect">
            <a:avLst/>
          </a:prstGeom>
        </p:spPr>
      </p:pic>
      <p:sp>
        <p:nvSpPr>
          <p:cNvPr id="3080" name="Content Placeholder 3079">
            <a:extLst>
              <a:ext uri="{FF2B5EF4-FFF2-40B4-BE49-F238E27FC236}">
                <a16:creationId xmlns:a16="http://schemas.microsoft.com/office/drawing/2014/main" id="{3D300DAF-F5A6-4681-B720-0F9914DBB386}"/>
              </a:ext>
            </a:extLst>
          </p:cNvPr>
          <p:cNvSpPr>
            <a:spLocks noGrp="1"/>
          </p:cNvSpPr>
          <p:nvPr>
            <p:ph idx="1"/>
          </p:nvPr>
        </p:nvSpPr>
        <p:spPr>
          <a:xfrm>
            <a:off x="8828614" y="4868212"/>
            <a:ext cx="2571706" cy="1669747"/>
          </a:xfrm>
        </p:spPr>
        <p:txBody>
          <a:bodyPr>
            <a:normAutofit/>
          </a:bodyPr>
          <a:lstStyle/>
          <a:p>
            <a:r>
              <a:rPr lang="en-US" sz="3200" dirty="0"/>
              <a:t>Bill </a:t>
            </a:r>
            <a:r>
              <a:rPr lang="en-US" sz="3200" dirty="0" err="1"/>
              <a:t>Foxley</a:t>
            </a:r>
            <a:r>
              <a:rPr lang="en-US" sz="3200" dirty="0"/>
              <a:t> 1923 - 2010</a:t>
            </a:r>
          </a:p>
        </p:txBody>
      </p:sp>
      <p:pic>
        <p:nvPicPr>
          <p:cNvPr id="3" name="Picture 2">
            <a:extLst>
              <a:ext uri="{FF2B5EF4-FFF2-40B4-BE49-F238E27FC236}">
                <a16:creationId xmlns:a16="http://schemas.microsoft.com/office/drawing/2014/main" id="{0290108B-5FE2-48C8-B75B-68D812D1C433}"/>
              </a:ext>
            </a:extLst>
          </p:cNvPr>
          <p:cNvPicPr>
            <a:picLocks noChangeAspect="1"/>
          </p:cNvPicPr>
          <p:nvPr/>
        </p:nvPicPr>
        <p:blipFill>
          <a:blip r:embed="rId5"/>
          <a:stretch>
            <a:fillRect/>
          </a:stretch>
        </p:blipFill>
        <p:spPr>
          <a:xfrm>
            <a:off x="4764528" y="-156260"/>
            <a:ext cx="5915462" cy="6042480"/>
          </a:xfrm>
          <a:prstGeom prst="rect">
            <a:avLst/>
          </a:prstGeom>
        </p:spPr>
      </p:pic>
    </p:spTree>
    <p:extLst>
      <p:ext uri="{BB962C8B-B14F-4D97-AF65-F5344CB8AC3E}">
        <p14:creationId xmlns:p14="http://schemas.microsoft.com/office/powerpoint/2010/main" val="199889199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9" name="Rectangle 238">
            <a:extLst>
              <a:ext uri="{FF2B5EF4-FFF2-40B4-BE49-F238E27FC236}">
                <a16:creationId xmlns:a16="http://schemas.microsoft.com/office/drawing/2014/main" id="{92A61E50-E78E-4E5A-8AB1-50AEE8196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1" name="Group 240">
            <a:extLst>
              <a:ext uri="{FF2B5EF4-FFF2-40B4-BE49-F238E27FC236}">
                <a16:creationId xmlns:a16="http://schemas.microsoft.com/office/drawing/2014/main" id="{B29F2718-2C3B-4062-A93E-E7869655F8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42" name="Freeform 5">
              <a:extLst>
                <a:ext uri="{FF2B5EF4-FFF2-40B4-BE49-F238E27FC236}">
                  <a16:creationId xmlns:a16="http://schemas.microsoft.com/office/drawing/2014/main" id="{1BF496B2-9201-4092-A511-F705732DC2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3" name="Freeform 6">
              <a:extLst>
                <a:ext uri="{FF2B5EF4-FFF2-40B4-BE49-F238E27FC236}">
                  <a16:creationId xmlns:a16="http://schemas.microsoft.com/office/drawing/2014/main" id="{47ECE2E1-FED7-4F92-BF14-0AA3105A32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4" name="Freeform 7">
              <a:extLst>
                <a:ext uri="{FF2B5EF4-FFF2-40B4-BE49-F238E27FC236}">
                  <a16:creationId xmlns:a16="http://schemas.microsoft.com/office/drawing/2014/main" id="{CA9A10E9-762B-4B3D-A91F-1D3BDBDC36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5" name="Freeform 8">
              <a:extLst>
                <a:ext uri="{FF2B5EF4-FFF2-40B4-BE49-F238E27FC236}">
                  <a16:creationId xmlns:a16="http://schemas.microsoft.com/office/drawing/2014/main" id="{D75B487C-2093-4C81-8975-B326E88C4C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6" name="Freeform 9">
              <a:extLst>
                <a:ext uri="{FF2B5EF4-FFF2-40B4-BE49-F238E27FC236}">
                  <a16:creationId xmlns:a16="http://schemas.microsoft.com/office/drawing/2014/main" id="{97B25576-72B6-4A96-AC9F-3897A2A190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7" name="Freeform 10">
              <a:extLst>
                <a:ext uri="{FF2B5EF4-FFF2-40B4-BE49-F238E27FC236}">
                  <a16:creationId xmlns:a16="http://schemas.microsoft.com/office/drawing/2014/main" id="{6ACF39D9-3854-42C0-AECB-826FB7DA74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8" name="Freeform 11">
              <a:extLst>
                <a:ext uri="{FF2B5EF4-FFF2-40B4-BE49-F238E27FC236}">
                  <a16:creationId xmlns:a16="http://schemas.microsoft.com/office/drawing/2014/main" id="{35F325BF-6EB5-4011-951B-DEC4C5954C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9" name="Freeform 12">
              <a:extLst>
                <a:ext uri="{FF2B5EF4-FFF2-40B4-BE49-F238E27FC236}">
                  <a16:creationId xmlns:a16="http://schemas.microsoft.com/office/drawing/2014/main" id="{7914B699-C731-4D03-ABAD-EFE9A248EF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0" name="Freeform 13">
              <a:extLst>
                <a:ext uri="{FF2B5EF4-FFF2-40B4-BE49-F238E27FC236}">
                  <a16:creationId xmlns:a16="http://schemas.microsoft.com/office/drawing/2014/main" id="{B4B31017-39CF-423D-8E3D-2138A44CC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 name="Freeform 14">
              <a:extLst>
                <a:ext uri="{FF2B5EF4-FFF2-40B4-BE49-F238E27FC236}">
                  <a16:creationId xmlns:a16="http://schemas.microsoft.com/office/drawing/2014/main" id="{8F26E5DD-EA70-4BDF-BD34-2D4F89733D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 name="Freeform 15">
              <a:extLst>
                <a:ext uri="{FF2B5EF4-FFF2-40B4-BE49-F238E27FC236}">
                  <a16:creationId xmlns:a16="http://schemas.microsoft.com/office/drawing/2014/main" id="{D5D9043D-265A-4413-B14A-B3FE5AB4B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 name="Freeform 16">
              <a:extLst>
                <a:ext uri="{FF2B5EF4-FFF2-40B4-BE49-F238E27FC236}">
                  <a16:creationId xmlns:a16="http://schemas.microsoft.com/office/drawing/2014/main" id="{20459E1C-220F-4600-8F22-EA9F64A792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 name="Freeform 17">
              <a:extLst>
                <a:ext uri="{FF2B5EF4-FFF2-40B4-BE49-F238E27FC236}">
                  <a16:creationId xmlns:a16="http://schemas.microsoft.com/office/drawing/2014/main" id="{72D230E9-2670-4B8F-A329-C0C266A0D0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 name="Freeform 18">
              <a:extLst>
                <a:ext uri="{FF2B5EF4-FFF2-40B4-BE49-F238E27FC236}">
                  <a16:creationId xmlns:a16="http://schemas.microsoft.com/office/drawing/2014/main" id="{994FDDFA-B444-45FB-9B11-9C201658FD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 name="Freeform 19">
              <a:extLst>
                <a:ext uri="{FF2B5EF4-FFF2-40B4-BE49-F238E27FC236}">
                  <a16:creationId xmlns:a16="http://schemas.microsoft.com/office/drawing/2014/main" id="{E42752DE-9425-49FE-8150-84BF23F075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 name="Freeform 20">
              <a:extLst>
                <a:ext uri="{FF2B5EF4-FFF2-40B4-BE49-F238E27FC236}">
                  <a16:creationId xmlns:a16="http://schemas.microsoft.com/office/drawing/2014/main" id="{B2B66FE8-EDCE-47FB-BCDA-7701489442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 name="Freeform 21">
              <a:extLst>
                <a:ext uri="{FF2B5EF4-FFF2-40B4-BE49-F238E27FC236}">
                  <a16:creationId xmlns:a16="http://schemas.microsoft.com/office/drawing/2014/main" id="{FEE32DAD-79BD-407D-A701-7A4DDAC76F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 name="Freeform 22">
              <a:extLst>
                <a:ext uri="{FF2B5EF4-FFF2-40B4-BE49-F238E27FC236}">
                  <a16:creationId xmlns:a16="http://schemas.microsoft.com/office/drawing/2014/main" id="{D6AC9E89-02B3-412B-A9F4-F1A29CB973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 name="Freeform 23">
              <a:extLst>
                <a:ext uri="{FF2B5EF4-FFF2-40B4-BE49-F238E27FC236}">
                  <a16:creationId xmlns:a16="http://schemas.microsoft.com/office/drawing/2014/main" id="{1DF88BF6-6231-4778-8DC5-73AEE5C00D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 name="Freeform 24">
              <a:extLst>
                <a:ext uri="{FF2B5EF4-FFF2-40B4-BE49-F238E27FC236}">
                  <a16:creationId xmlns:a16="http://schemas.microsoft.com/office/drawing/2014/main" id="{E44962B1-105B-4633-89AA-A66CB3043B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 name="Freeform 25">
              <a:extLst>
                <a:ext uri="{FF2B5EF4-FFF2-40B4-BE49-F238E27FC236}">
                  <a16:creationId xmlns:a16="http://schemas.microsoft.com/office/drawing/2014/main" id="{66067273-05A5-4496-9697-0D657015C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64" name="Group 263">
            <a:extLst>
              <a:ext uri="{FF2B5EF4-FFF2-40B4-BE49-F238E27FC236}">
                <a16:creationId xmlns:a16="http://schemas.microsoft.com/office/drawing/2014/main" id="{ED0B56DF-75EE-4C01-BDF0-8D9B5B3435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265" name="Rectangle 264">
              <a:extLst>
                <a:ext uri="{FF2B5EF4-FFF2-40B4-BE49-F238E27FC236}">
                  <a16:creationId xmlns:a16="http://schemas.microsoft.com/office/drawing/2014/main" id="{EADCA8F2-7B6C-4A73-8AFC-96FF08EAF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Isosceles Triangle 22">
              <a:extLst>
                <a:ext uri="{FF2B5EF4-FFF2-40B4-BE49-F238E27FC236}">
                  <a16:creationId xmlns:a16="http://schemas.microsoft.com/office/drawing/2014/main" id="{54F37A16-FA5C-4E18-BA72-8CA67E555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7" name="Rectangle 266">
              <a:extLst>
                <a:ext uri="{FF2B5EF4-FFF2-40B4-BE49-F238E27FC236}">
                  <a16:creationId xmlns:a16="http://schemas.microsoft.com/office/drawing/2014/main" id="{155CC655-7BB3-4F3E-98B8-B610FFF7ED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6D3AE96-7D2A-45CF-A535-3024D8094776}"/>
              </a:ext>
            </a:extLst>
          </p:cNvPr>
          <p:cNvSpPr>
            <a:spLocks noGrp="1"/>
          </p:cNvSpPr>
          <p:nvPr>
            <p:ph type="title"/>
          </p:nvPr>
        </p:nvSpPr>
        <p:spPr>
          <a:xfrm>
            <a:off x="888631" y="2358391"/>
            <a:ext cx="3498979" cy="2453676"/>
          </a:xfrm>
        </p:spPr>
        <p:txBody>
          <a:bodyPr>
            <a:normAutofit/>
          </a:bodyPr>
          <a:lstStyle/>
          <a:p>
            <a:r>
              <a:rPr lang="en-GB" sz="3700" dirty="0"/>
              <a:t>What happened to McIndoe when the war ended?</a:t>
            </a:r>
          </a:p>
        </p:txBody>
      </p:sp>
      <p:pic>
        <p:nvPicPr>
          <p:cNvPr id="7" name="Picture 8" descr="See the source image">
            <a:extLst>
              <a:ext uri="{FF2B5EF4-FFF2-40B4-BE49-F238E27FC236}">
                <a16:creationId xmlns:a16="http://schemas.microsoft.com/office/drawing/2014/main" id="{16882777-F636-4DB7-A7FB-76EFBD4BEF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208" r="-2" b="3825"/>
          <a:stretch/>
        </p:blipFill>
        <p:spPr bwMode="auto">
          <a:xfrm>
            <a:off x="4994493" y="305653"/>
            <a:ext cx="2694226" cy="3231824"/>
          </a:xfrm>
          <a:prstGeom prst="rect">
            <a:avLst/>
          </a:prstGeom>
          <a:noFill/>
          <a:ln w="9525">
            <a:solidFill>
              <a:schemeClr val="tx1">
                <a:alpha val="20000"/>
              </a:schemeClr>
            </a:solidFill>
          </a:ln>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82DAF0B7-C452-4FB1-B569-70AA19F3D97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6" b="17527"/>
          <a:stretch/>
        </p:blipFill>
        <p:spPr bwMode="auto">
          <a:xfrm>
            <a:off x="8427285" y="313555"/>
            <a:ext cx="2694226" cy="3231824"/>
          </a:xfrm>
          <a:prstGeom prst="rect">
            <a:avLst/>
          </a:prstGeom>
          <a:noFill/>
          <a:ln w="9525">
            <a:solidFill>
              <a:schemeClr val="tx1">
                <a:alpha val="20000"/>
              </a:schemeClr>
            </a:solidFill>
          </a:ln>
          <a:extLst>
            <a:ext uri="{909E8E84-426E-40DD-AFC4-6F175D3DCCD1}">
              <a14:hiddenFill xmlns:a14="http://schemas.microsoft.com/office/drawing/2010/main">
                <a:solidFill>
                  <a:srgbClr val="FFFFFF"/>
                </a:solidFill>
              </a14:hiddenFill>
            </a:ext>
          </a:extLst>
        </p:spPr>
      </p:pic>
      <p:graphicFrame>
        <p:nvGraphicFramePr>
          <p:cNvPr id="5163" name="Content Placeholder 2">
            <a:extLst>
              <a:ext uri="{FF2B5EF4-FFF2-40B4-BE49-F238E27FC236}">
                <a16:creationId xmlns:a16="http://schemas.microsoft.com/office/drawing/2014/main" id="{9D5EF19F-809C-4830-AEC3-85C90B76A72F}"/>
              </a:ext>
            </a:extLst>
          </p:cNvPr>
          <p:cNvGraphicFramePr/>
          <p:nvPr>
            <p:extLst>
              <p:ext uri="{D42A27DB-BD31-4B8C-83A1-F6EECF244321}">
                <p14:modId xmlns:p14="http://schemas.microsoft.com/office/powerpoint/2010/main" val="2219447929"/>
              </p:ext>
            </p:extLst>
          </p:nvPr>
        </p:nvGraphicFramePr>
        <p:xfrm>
          <a:off x="4505403" y="3593330"/>
          <a:ext cx="7356713" cy="32318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Picture 7">
            <a:extLst>
              <a:ext uri="{FF2B5EF4-FFF2-40B4-BE49-F238E27FC236}">
                <a16:creationId xmlns:a16="http://schemas.microsoft.com/office/drawing/2014/main" id="{AC0FA458-FEE3-402B-9370-9AC51080A25C}"/>
              </a:ext>
            </a:extLst>
          </p:cNvPr>
          <p:cNvPicPr>
            <a:picLocks noChangeAspect="1"/>
          </p:cNvPicPr>
          <p:nvPr/>
        </p:nvPicPr>
        <p:blipFill>
          <a:blip r:embed="rId10"/>
          <a:stretch>
            <a:fillRect/>
          </a:stretch>
        </p:blipFill>
        <p:spPr>
          <a:xfrm>
            <a:off x="4455300" y="97945"/>
            <a:ext cx="1565928" cy="1816476"/>
          </a:xfrm>
          <a:prstGeom prst="rect">
            <a:avLst/>
          </a:prstGeom>
        </p:spPr>
      </p:pic>
    </p:spTree>
    <p:extLst>
      <p:ext uri="{BB962C8B-B14F-4D97-AF65-F5344CB8AC3E}">
        <p14:creationId xmlns:p14="http://schemas.microsoft.com/office/powerpoint/2010/main" val="2177101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3" name="Rectangle 32">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4"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7" name="Rectangle 36">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0"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41"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2" name="Rectangle 61">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19F0A17-AFE4-4E60-8CD8-2DF1F60D832D}"/>
              </a:ext>
            </a:extLst>
          </p:cNvPr>
          <p:cNvSpPr>
            <a:spLocks noGrp="1"/>
          </p:cNvSpPr>
          <p:nvPr>
            <p:ph type="title"/>
          </p:nvPr>
        </p:nvSpPr>
        <p:spPr>
          <a:xfrm>
            <a:off x="645459" y="960120"/>
            <a:ext cx="3865695" cy="4171278"/>
          </a:xfrm>
        </p:spPr>
        <p:txBody>
          <a:bodyPr vert="horz" lIns="228600" tIns="228600" rIns="228600" bIns="228600" rtlCol="0" anchor="ctr">
            <a:normAutofit/>
          </a:bodyPr>
          <a:lstStyle/>
          <a:p>
            <a:pPr algn="r"/>
            <a:r>
              <a:rPr lang="en-US" sz="2800" dirty="0">
                <a:solidFill>
                  <a:schemeClr val="tx1"/>
                </a:solidFill>
              </a:rPr>
              <a:t>East Grinstead Museum reconstruction of the McIndoe operating theatre used during the Second World War. </a:t>
            </a:r>
            <a:br>
              <a:rPr lang="en-US" sz="2800" dirty="0">
                <a:solidFill>
                  <a:schemeClr val="tx1"/>
                </a:solidFill>
              </a:rPr>
            </a:br>
            <a:endParaRPr lang="en-US" sz="2800" dirty="0">
              <a:solidFill>
                <a:schemeClr val="tx1"/>
              </a:solidFill>
            </a:endParaRPr>
          </a:p>
        </p:txBody>
      </p:sp>
      <p:cxnSp>
        <p:nvCxnSpPr>
          <p:cNvPr id="64" name="Straight Connector 63">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B0154A00-D533-4D26-99C1-1A458EB7EFF8}"/>
              </a:ext>
            </a:extLst>
          </p:cNvPr>
          <p:cNvSpPr>
            <a:spLocks noGrp="1"/>
          </p:cNvSpPr>
          <p:nvPr>
            <p:ph type="body" sz="half" idx="2"/>
          </p:nvPr>
        </p:nvSpPr>
        <p:spPr>
          <a:xfrm>
            <a:off x="7090805" y="248559"/>
            <a:ext cx="6136890" cy="4995485"/>
          </a:xfrm>
        </p:spPr>
        <p:txBody>
          <a:bodyPr vert="horz" lIns="91440" tIns="45720" rIns="91440" bIns="45720" rtlCol="0" anchor="ctr">
            <a:normAutofit/>
          </a:bodyPr>
          <a:lstStyle/>
          <a:p>
            <a:pPr indent="-228600" algn="l">
              <a:buFont typeface="Wingdings" panose="05000000000000000000" pitchFamily="2" charset="2"/>
              <a:buChar char="§"/>
            </a:pPr>
            <a:endParaRPr lang="en-US" dirty="0">
              <a:solidFill>
                <a:schemeClr val="tx1"/>
              </a:solidFill>
            </a:endParaRPr>
          </a:p>
        </p:txBody>
      </p:sp>
      <p:pic>
        <p:nvPicPr>
          <p:cNvPr id="4098" name="Picture 2">
            <a:extLst>
              <a:ext uri="{FF2B5EF4-FFF2-40B4-BE49-F238E27FC236}">
                <a16:creationId xmlns:a16="http://schemas.microsoft.com/office/drawing/2014/main" id="{6A07BE56-6F0D-405B-B875-B52ADA1DCD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4246" y="826741"/>
            <a:ext cx="6844234" cy="456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5119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3"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9"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9"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0"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64">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66" name="Rectangle 65">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67"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 name="Rectangle 67">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E083DDAB-5E10-4397-932A-448D15B30719}"/>
              </a:ext>
            </a:extLst>
          </p:cNvPr>
          <p:cNvSpPr>
            <a:spLocks noGrp="1"/>
          </p:cNvSpPr>
          <p:nvPr>
            <p:ph type="title"/>
          </p:nvPr>
        </p:nvSpPr>
        <p:spPr>
          <a:xfrm>
            <a:off x="888631" y="1699589"/>
            <a:ext cx="3498979" cy="2243762"/>
          </a:xfrm>
        </p:spPr>
        <p:txBody>
          <a:bodyPr>
            <a:noAutofit/>
          </a:bodyPr>
          <a:lstStyle/>
          <a:p>
            <a:r>
              <a:rPr lang="en-GB" sz="2400" dirty="0"/>
              <a:t>The Town That Did Not Stare</a:t>
            </a:r>
            <a:br>
              <a:rPr lang="en-GB" sz="2400" dirty="0"/>
            </a:br>
            <a:br>
              <a:rPr lang="en-GB" sz="2400" dirty="0"/>
            </a:br>
            <a:br>
              <a:rPr lang="en-GB" sz="2400" dirty="0"/>
            </a:br>
            <a:br>
              <a:rPr lang="en-GB" sz="2400" dirty="0"/>
            </a:br>
            <a:br>
              <a:rPr lang="en-GB" sz="2400" dirty="0"/>
            </a:br>
            <a:br>
              <a:rPr lang="en-GB" sz="2400" dirty="0"/>
            </a:br>
            <a:br>
              <a:rPr lang="en-GB" sz="2400" dirty="0"/>
            </a:br>
            <a:br>
              <a:rPr lang="en-GB" sz="2400" dirty="0"/>
            </a:br>
            <a:br>
              <a:rPr lang="en-GB" sz="2400" dirty="0"/>
            </a:br>
            <a:br>
              <a:rPr lang="en-GB" sz="2400" dirty="0"/>
            </a:br>
            <a:r>
              <a:rPr lang="en-GB" sz="2400" dirty="0"/>
              <a:t> </a:t>
            </a:r>
            <a:r>
              <a:rPr lang="en-GB" sz="3600" b="1" dirty="0"/>
              <a:t>BIBLIOGRAPHY </a:t>
            </a:r>
          </a:p>
        </p:txBody>
      </p:sp>
      <p:sp>
        <p:nvSpPr>
          <p:cNvPr id="3" name="Content Placeholder 2">
            <a:extLst>
              <a:ext uri="{FF2B5EF4-FFF2-40B4-BE49-F238E27FC236}">
                <a16:creationId xmlns:a16="http://schemas.microsoft.com/office/drawing/2014/main" id="{6BB8DC03-55CD-427A-B90F-CAD830ACAAD9}"/>
              </a:ext>
            </a:extLst>
          </p:cNvPr>
          <p:cNvSpPr>
            <a:spLocks noGrp="1"/>
          </p:cNvSpPr>
          <p:nvPr>
            <p:ph idx="1"/>
          </p:nvPr>
        </p:nvSpPr>
        <p:spPr>
          <a:xfrm>
            <a:off x="5118447" y="803186"/>
            <a:ext cx="6281873" cy="5248622"/>
          </a:xfrm>
        </p:spPr>
        <p:txBody>
          <a:bodyPr>
            <a:normAutofit fontScale="70000" lnSpcReduction="20000"/>
          </a:bodyPr>
          <a:lstStyle/>
          <a:p>
            <a:r>
              <a:rPr lang="en-US" dirty="0"/>
              <a:t>Hobsbawm, Eric,  </a:t>
            </a:r>
            <a:r>
              <a:rPr lang="en-US" i="1" dirty="0"/>
              <a:t>The Age of Extremes: 1914-1991</a:t>
            </a:r>
            <a:r>
              <a:rPr lang="en-US" dirty="0"/>
              <a:t>, 1995 edn (Great Britain: Abacus, 1994).</a:t>
            </a:r>
          </a:p>
          <a:p>
            <a:r>
              <a:rPr lang="en-US" dirty="0"/>
              <a:t>Mattei, Ugo, Nader, Laura, </a:t>
            </a:r>
            <a:r>
              <a:rPr lang="en-US" i="1" dirty="0"/>
              <a:t>Plunder: When the Rule of Law is Illegal</a:t>
            </a:r>
            <a:r>
              <a:rPr lang="en-US" dirty="0"/>
              <a:t> (Oxford: Blackwell Publishing , 2008).</a:t>
            </a:r>
          </a:p>
          <a:p>
            <a:r>
              <a:rPr lang="en-US" dirty="0"/>
              <a:t>Niven, Bill, </a:t>
            </a:r>
            <a:r>
              <a:rPr lang="en-US" i="1" dirty="0"/>
              <a:t>Facing the Nazi Past: United Germany and the Legacy of the Third Reich</a:t>
            </a:r>
            <a:r>
              <a:rPr lang="en-US" dirty="0"/>
              <a:t>, 2003 edn (Cornwall: M. Rules, 2002).</a:t>
            </a:r>
          </a:p>
          <a:p>
            <a:r>
              <a:rPr lang="en-US" dirty="0"/>
              <a:t>Grossman, David, </a:t>
            </a:r>
            <a:r>
              <a:rPr lang="en-US" i="1" dirty="0"/>
              <a:t>How World War injuries led to a $16 business</a:t>
            </a:r>
            <a:r>
              <a:rPr lang="en-US" dirty="0"/>
              <a:t> (2020) &lt;https://www.inverse.com/article/50687-world-war-i-wwi-the-birth-of-plastic-surgery-and-modern-anesthesia&gt; [accessed 12 January 2021].</a:t>
            </a:r>
          </a:p>
          <a:p>
            <a:r>
              <a:rPr lang="en-US" dirty="0"/>
              <a:t>Kennedy, Maev, 'Memorial to plastic surgery pioneer designed by patient's sculptor son', </a:t>
            </a:r>
            <a:r>
              <a:rPr lang="en-US" i="1" dirty="0"/>
              <a:t>The Guardian, </a:t>
            </a:r>
            <a:r>
              <a:rPr lang="en-US" dirty="0"/>
              <a:t>Tue 1 Jan 2013 , p.3.</a:t>
            </a:r>
          </a:p>
          <a:p>
            <a:r>
              <a:rPr lang="en-US" dirty="0"/>
              <a:t>Lawson, Ruth, </a:t>
            </a:r>
            <a:r>
              <a:rPr lang="en-US" i="1" dirty="0"/>
              <a:t>Rebuilding bodies and souls: Creating a lasting legacy for the Guinea Pig Club</a:t>
            </a:r>
            <a:r>
              <a:rPr lang="en-US" dirty="0"/>
              <a:t> (2020) &lt;https://www.eastgrinsteadmuseum.org.uk/&gt; [accessed 13 January 2021].</a:t>
            </a:r>
          </a:p>
          <a:p>
            <a:r>
              <a:rPr lang="en-US" dirty="0"/>
              <a:t>March 23, 2017, </a:t>
            </a:r>
            <a:r>
              <a:rPr lang="en-US" i="1" dirty="0"/>
              <a:t>Before-And-After Photos Of Plastic Surgery’s Early Days</a:t>
            </a:r>
            <a:r>
              <a:rPr lang="en-US" dirty="0"/>
              <a:t> (2017) &lt;https://allthatsinteresting.com/early-plastic-surgery-photos&gt; [accessed 12 January 2021].</a:t>
            </a:r>
          </a:p>
          <a:p>
            <a:r>
              <a:rPr lang="en-US" dirty="0"/>
              <a:t> , </a:t>
            </a:r>
            <a:r>
              <a:rPr lang="en-US" i="1" dirty="0"/>
              <a:t>National Army Museum: The birth of plastic surgery: Harold Gillies</a:t>
            </a:r>
            <a:r>
              <a:rPr lang="en-US" dirty="0"/>
              <a:t> (2020) &lt;https://www.nam.ac.uk/explore/birth-plastic-surgery&gt; [accessed 13 January 2021].</a:t>
            </a:r>
            <a:endParaRPr lang="en-GB" dirty="0"/>
          </a:p>
        </p:txBody>
      </p:sp>
    </p:spTree>
    <p:extLst>
      <p:ext uri="{BB962C8B-B14F-4D97-AF65-F5344CB8AC3E}">
        <p14:creationId xmlns:p14="http://schemas.microsoft.com/office/powerpoint/2010/main" val="404099188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612</TotalTime>
  <Words>2644</Words>
  <Application>Microsoft Office PowerPoint</Application>
  <PresentationFormat>Widescreen</PresentationFormat>
  <Paragraphs>119</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Calibri Light</vt:lpstr>
      <vt:lpstr>Rockwell</vt:lpstr>
      <vt:lpstr>Wingdings</vt:lpstr>
      <vt:lpstr>Atlas</vt:lpstr>
      <vt:lpstr>The Town That Did Not Stare</vt:lpstr>
      <vt:lpstr>This presentation could have been called by several names</vt:lpstr>
      <vt:lpstr> I chose to write on this subject because, following  one dark day in 1975, I hold this hospital close to my heart…. and nose</vt:lpstr>
      <vt:lpstr>Plastic surgery had its early beginning in World War I  when, New Zealand surgeon,           Harold Gillies performed                           the first skin graft in London in 1917.  …this was the very beginning of facial reconstruction techniques </vt:lpstr>
      <vt:lpstr>  At Cambridge Hospital, Gillies,  treated the increasing number of men disfiguerated in the new mechanized  style of warfare seen during WWI</vt:lpstr>
      <vt:lpstr>1917   The very first skin graft </vt:lpstr>
      <vt:lpstr>PowerPoint Presentation</vt:lpstr>
      <vt:lpstr>Did these people inspire or influenced McIndoe?  1. Gill Mullins , the Surgical Nursing Sister who moved to East Grinstead  to organize the surgical team  2. John Hunter, Chief Anesthetist to the McIndoe team. Hunter loved to socialize with his patients  3. Mabel Hill, Singer and Artist , was the mother who inspired the McIndoe sense of fun! </vt:lpstr>
      <vt:lpstr>Pioneering surgery - Bill “Fingers” Foxley ….so called because he lost all his fingers when he pulled a colleague from a burning aircraft</vt:lpstr>
      <vt:lpstr>What happened to McIndoe when the war ended?</vt:lpstr>
      <vt:lpstr>East Grinstead Museum reconstruction of the McIndoe operating theatre used during the Second World War.  </vt:lpstr>
      <vt:lpstr>The Town That Did Not Stare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Town That Did Not Stare</dc:title>
  <dc:creator>Jan White</dc:creator>
  <cp:lastModifiedBy>John</cp:lastModifiedBy>
  <cp:revision>35</cp:revision>
  <dcterms:created xsi:type="dcterms:W3CDTF">2021-01-12T16:06:57Z</dcterms:created>
  <dcterms:modified xsi:type="dcterms:W3CDTF">2021-02-06T14:51:54Z</dcterms:modified>
</cp:coreProperties>
</file>