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940" autoAdjust="0"/>
  </p:normalViewPr>
  <p:slideViewPr>
    <p:cSldViewPr snapToGrid="0">
      <p:cViewPr varScale="1">
        <p:scale>
          <a:sx n="97" d="100"/>
          <a:sy n="97" d="100"/>
        </p:scale>
        <p:origin x="1110"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Cimpoes" userId="2de1b85cbd93976b" providerId="LiveId" clId="{6BA57FD2-7411-4713-A73D-A9111C3ED33B}"/>
    <pc:docChg chg="custSel modSld">
      <pc:chgData name="Radu Cimpoes" userId="2de1b85cbd93976b" providerId="LiveId" clId="{6BA57FD2-7411-4713-A73D-A9111C3ED33B}" dt="2024-10-29T11:00:17.471" v="52" actId="20577"/>
      <pc:docMkLst>
        <pc:docMk/>
      </pc:docMkLst>
      <pc:sldChg chg="addSp delSp modSp mod">
        <pc:chgData name="Radu Cimpoes" userId="2de1b85cbd93976b" providerId="LiveId" clId="{6BA57FD2-7411-4713-A73D-A9111C3ED33B}" dt="2024-10-29T10:59:08.260" v="32" actId="1076"/>
        <pc:sldMkLst>
          <pc:docMk/>
          <pc:sldMk cId="1627838454" sldId="256"/>
        </pc:sldMkLst>
        <pc:spChg chg="mod">
          <ac:chgData name="Radu Cimpoes" userId="2de1b85cbd93976b" providerId="LiveId" clId="{6BA57FD2-7411-4713-A73D-A9111C3ED33B}" dt="2024-10-29T10:58:38.628" v="30" actId="1076"/>
          <ac:spMkLst>
            <pc:docMk/>
            <pc:sldMk cId="1627838454" sldId="256"/>
            <ac:spMk id="2" creationId="{DB8182F8-BBF4-4559-96C3-3D66BF4EA088}"/>
          </ac:spMkLst>
        </pc:spChg>
        <pc:spChg chg="add mod">
          <ac:chgData name="Radu Cimpoes" userId="2de1b85cbd93976b" providerId="LiveId" clId="{6BA57FD2-7411-4713-A73D-A9111C3ED33B}" dt="2024-10-29T10:59:08.260" v="32" actId="1076"/>
          <ac:spMkLst>
            <pc:docMk/>
            <pc:sldMk cId="1627838454" sldId="256"/>
            <ac:spMk id="4" creationId="{42D07F3C-F32D-68FF-F5D6-82A69DA47A00}"/>
          </ac:spMkLst>
        </pc:spChg>
        <pc:graphicFrameChg chg="del">
          <ac:chgData name="Radu Cimpoes" userId="2de1b85cbd93976b" providerId="LiveId" clId="{6BA57FD2-7411-4713-A73D-A9111C3ED33B}" dt="2024-10-29T10:53:14.926" v="2" actId="21"/>
          <ac:graphicFrameMkLst>
            <pc:docMk/>
            <pc:sldMk cId="1627838454" sldId="256"/>
            <ac:graphicFrameMk id="5" creationId="{F953202E-1FEE-4540-AE08-9EC444CD49F2}"/>
          </ac:graphicFrameMkLst>
        </pc:graphicFrameChg>
      </pc:sldChg>
      <pc:sldChg chg="modSp mod">
        <pc:chgData name="Radu Cimpoes" userId="2de1b85cbd93976b" providerId="LiveId" clId="{6BA57FD2-7411-4713-A73D-A9111C3ED33B}" dt="2024-10-29T11:00:17.471" v="52" actId="20577"/>
        <pc:sldMkLst>
          <pc:docMk/>
          <pc:sldMk cId="1355902124" sldId="265"/>
        </pc:sldMkLst>
        <pc:spChg chg="mod">
          <ac:chgData name="Radu Cimpoes" userId="2de1b85cbd93976b" providerId="LiveId" clId="{6BA57FD2-7411-4713-A73D-A9111C3ED33B}" dt="2024-10-29T11:00:17.471" v="52" actId="20577"/>
          <ac:spMkLst>
            <pc:docMk/>
            <pc:sldMk cId="1355902124" sldId="265"/>
            <ac:spMk id="3" creationId="{30661642-104C-46D3-92A0-1577055A3F5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79496-D96A-432B-BE2E-AF6B8092B170}" type="datetimeFigureOut">
              <a:rPr lang="en-IN" smtClean="0"/>
              <a:t>29-10-2024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5641A-40F9-440E-B64D-8FFC54EB483F}" type="slidenum">
              <a:rPr lang="en-IN" smtClean="0"/>
              <a:t>‹#›</a:t>
            </a:fld>
            <a:endParaRPr lang="en-IN"/>
          </a:p>
        </p:txBody>
      </p:sp>
    </p:spTree>
    <p:extLst>
      <p:ext uri="{BB962C8B-B14F-4D97-AF65-F5344CB8AC3E}">
        <p14:creationId xmlns:p14="http://schemas.microsoft.com/office/powerpoint/2010/main" val="1675905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485641A-40F9-440E-B64D-8FFC54EB483F}" type="slidenum">
              <a:rPr lang="en-IN" smtClean="0"/>
              <a:t>2</a:t>
            </a:fld>
            <a:endParaRPr lang="en-IN"/>
          </a:p>
        </p:txBody>
      </p:sp>
    </p:spTree>
    <p:extLst>
      <p:ext uri="{BB962C8B-B14F-4D97-AF65-F5344CB8AC3E}">
        <p14:creationId xmlns:p14="http://schemas.microsoft.com/office/powerpoint/2010/main" val="2285016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A hotel and hospitality industry is quite fundamentally a part of the world economy, significantly contributing to employment and cultural exchange. With millions of tourists seeking lodging and experiences annually, the branch faces the challenge of safety and effective crisis management. Since security comes first, guests expect a safe environment, while staff must be safe enough to perform their functions.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Recent worldwide challenges, from health crises like the COVID-19 pandemic to natural disasters and security matters, have raised awareness of the significance of having good safety policies and proper crisis management. The public exposure and reliance of customers' trust-based business in the hospitality industry lead to a number of vulnerabilities and, therefore place incidents that might occur against the reputation of a hotel, financial stability, and continuity of operation.</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Full-scale safety measures extend beyond the protection of guests and employees, giving the customer a feeling of security, hence, confidence and loyalty. Proactive response in the process of formulating a crisis—prevention, preparation, and reactions to any expected risks when developing response plans ensure that hotels will be able to manage the challenges in the most efficient way possible. With the evolving aspect of the sector, keeping the top priorities on safety and crisis management will be fundamental in building resilience, protecting assets, and garnering sustainable growth through a more unpredictable world.</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485641A-40F9-440E-B64D-8FFC54EB483F}" type="slidenum">
              <a:rPr lang="en-IN" smtClean="0"/>
              <a:t>3</a:t>
            </a:fld>
            <a:endParaRPr lang="en-IN"/>
          </a:p>
        </p:txBody>
      </p:sp>
    </p:spTree>
    <p:extLst>
      <p:ext uri="{BB962C8B-B14F-4D97-AF65-F5344CB8AC3E}">
        <p14:creationId xmlns:p14="http://schemas.microsoft.com/office/powerpoint/2010/main" val="76521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For this industry, safety and crisis development are very critical due to a unique set of challenges in the sector and very high guests' expectations. It being a significant driver of global tourism characterized by diversified clientele and public engagement will always be innately vulnerable to various risks such as health emergencies, natural disasters, and security threats.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Safety comes first in hospitality. Customers look for comfort, but, above all, they want to feel assured that they are in the safest place on earth. Minor and major injuries can break a hotel business's reputation and, consequently the customers' confidence in dealing with the service offered by the hotel, which leads to lower booking and loss. For instance, the fact about the COVID-19 pandemic reveals how easily perceptions could be changed: those hotels extended extreme health measures, while the rest of them suffered from it.</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Crisis development encompasses the identification of potential risks and the building of comprehensive response strategies. Effective management in crises will thus ensure that hotels are prepared to respond promptly in case of emergencies, hence minimizing interruption and ensuring safety for customers and staff. This would include equipping employees with emergency procedures, maintaining clear lines of communication, and having contingency plans for the different eventualities. A prepared hotel can hence behave with utmost confidence in responding to crises, thus showing professionalism and reliability.</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Moreover, safety emphasis and crisis management will add on to the total experience of the guests. Guests are more likely to book a place if they know that safety has been assured because such safety means it is part and parcel of the stay. A focus on safety does not only welcome more guests but also encourages loyalty, too, because guests tend to come back to the places where they felt secure and valued.</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Indeed, in an industry where reputation and customer satisfaction are paramount, investing in safety and crisis development is no longer a regulatory requirement but rather a strategic advantage that facilitates resilience and long-term success in constantly changing scenarios.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485641A-40F9-440E-B64D-8FFC54EB483F}" type="slidenum">
              <a:rPr lang="en-IN" smtClean="0"/>
              <a:t>4</a:t>
            </a:fld>
            <a:endParaRPr lang="en-IN"/>
          </a:p>
        </p:txBody>
      </p:sp>
    </p:spTree>
    <p:extLst>
      <p:ext uri="{BB962C8B-B14F-4D97-AF65-F5344CB8AC3E}">
        <p14:creationId xmlns:p14="http://schemas.microsoft.com/office/powerpoint/2010/main" val="4002957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hotel and hospitality industry is a diversified field with services in travel, accommodation, food, and entertainment. The sector contributes much to the global economy since it significantly contributes toward GDP, generates many jobs, and catalyzes cultural exchange.</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1. </a:t>
            </a:r>
            <a:r>
              <a:rPr lang="en-US" b="1" dirty="0">
                <a:latin typeface="Times New Roman" panose="02020603050405020304" pitchFamily="18" charset="0"/>
                <a:cs typeface="Times New Roman" panose="02020603050405020304" pitchFamily="18" charset="0"/>
              </a:rPr>
              <a:t>Accommodations: </a:t>
            </a:r>
            <a:r>
              <a:rPr lang="en-US" dirty="0">
                <a:latin typeface="Times New Roman" panose="02020603050405020304" pitchFamily="18" charset="0"/>
                <a:cs typeface="Times New Roman" panose="02020603050405020304" pitchFamily="18" charset="0"/>
              </a:rPr>
              <a:t>These would include hotels, motels, resorts, hostels, and vacation rentals, among many others. Properties range from budget-limited to luxury ones, offering services to accommodate a range of traveler needs.</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2. </a:t>
            </a:r>
            <a:r>
              <a:rPr lang="en-US" b="1" dirty="0">
                <a:latin typeface="Times New Roman" panose="02020603050405020304" pitchFamily="18" charset="0"/>
                <a:cs typeface="Times New Roman" panose="02020603050405020304" pitchFamily="18" charset="0"/>
              </a:rPr>
              <a:t>Beverages and Foods:  </a:t>
            </a:r>
            <a:r>
              <a:rPr lang="en-US" dirty="0">
                <a:latin typeface="Times New Roman" panose="02020603050405020304" pitchFamily="18" charset="0"/>
                <a:cs typeface="Times New Roman" panose="02020603050405020304" pitchFamily="18" charset="0"/>
              </a:rPr>
              <a:t>Restaurants, bars, and catering services provide food and drinks that serve to lengthen one's stay.</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3. </a:t>
            </a:r>
            <a:r>
              <a:rPr lang="en-US" b="1" dirty="0">
                <a:latin typeface="Times New Roman" panose="02020603050405020304" pitchFamily="18" charset="0"/>
                <a:cs typeface="Times New Roman" panose="02020603050405020304" pitchFamily="18" charset="0"/>
              </a:rPr>
              <a:t>Travel Services</a:t>
            </a:r>
            <a:r>
              <a:rPr lang="en-US" dirty="0">
                <a:latin typeface="Times New Roman" panose="02020603050405020304" pitchFamily="18" charset="0"/>
                <a:cs typeface="Times New Roman" panose="02020603050405020304" pitchFamily="18" charset="0"/>
              </a:rPr>
              <a:t>: Includes agencies for travel, tour operators, and transportation services, providing support to tourism with movement and experience generation.</a:t>
            </a:r>
          </a:p>
          <a:p>
            <a:pPr algn="just"/>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Market Size and Growth :</a:t>
            </a:r>
          </a:p>
          <a:p>
            <a:pPr algn="just"/>
            <a:r>
              <a:rPr lang="en-US" dirty="0">
                <a:latin typeface="Times New Roman" panose="02020603050405020304" pitchFamily="18" charset="0"/>
                <a:cs typeface="Times New Roman" panose="02020603050405020304" pitchFamily="18" charset="0"/>
              </a:rPr>
              <a:t>Being influenced by, among others, higher disposable incomes, globalization, and technological development, the global hospitality industry has grown exponentially over the years. Another more recent major shift has been the surge of online booking sites and the so-called sharing economy-advocator through services such as Airbnb.</a:t>
            </a:r>
          </a:p>
          <a:p>
            <a:pPr algn="just"/>
            <a:r>
              <a:rPr lang="en-US" dirty="0">
                <a:latin typeface="Times New Roman" panose="02020603050405020304" pitchFamily="18" charset="0"/>
                <a:cs typeface="Times New Roman" panose="02020603050405020304" pitchFamily="18" charset="0"/>
              </a:rPr>
              <a:t>Even though the sector is resilient, there are concerns in the sector like economic instability, changed consumer preferences, and high competition. In addition, COVID-19 has exposed such vulnerabilities that the sector needs to bring back in the element of strict safety management, response to crises, as well as staying on top of the crisis management issues.</a:t>
            </a:r>
          </a:p>
          <a:p>
            <a:pPr algn="just"/>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Customer Expectations</a:t>
            </a:r>
            <a:r>
              <a:rPr lang="en-US" dirty="0">
                <a:latin typeface="Times New Roman" panose="02020603050405020304" pitchFamily="18" charset="0"/>
                <a:cs typeface="Times New Roman" panose="02020603050405020304" pitchFamily="18" charset="0"/>
              </a:rPr>
              <a:t>: Today's travelers need personalization, convenience, and a touch of eco-friendliness. The sector has adapted itself by incorporating technology for seamless booking experiences and focusing on going green.</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In a nutshell, the hotel and hospitality sector forms part of the economic setup of the world and is constantly changing in response to changes made concerning meeting an </a:t>
            </a:r>
            <a:r>
              <a:rPr lang="en-US" dirty="0" err="1">
                <a:latin typeface="Times New Roman" panose="02020603050405020304" pitchFamily="18" charset="0"/>
                <a:cs typeface="Times New Roman" panose="02020603050405020304" pitchFamily="18" charset="0"/>
              </a:rPr>
              <a:t>alwaysincreasingly</a:t>
            </a:r>
            <a:r>
              <a:rPr lang="en-US" dirty="0">
                <a:latin typeface="Times New Roman" panose="02020603050405020304" pitchFamily="18" charset="0"/>
                <a:cs typeface="Times New Roman" panose="02020603050405020304" pitchFamily="18" charset="0"/>
              </a:rPr>
              <a:t> diverse clientele while battling a myriad of problems.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485641A-40F9-440E-B64D-8FFC54EB483F}" type="slidenum">
              <a:rPr lang="en-IN" smtClean="0"/>
              <a:t>5</a:t>
            </a:fld>
            <a:endParaRPr lang="en-IN"/>
          </a:p>
        </p:txBody>
      </p:sp>
    </p:spTree>
    <p:extLst>
      <p:ext uri="{BB962C8B-B14F-4D97-AF65-F5344CB8AC3E}">
        <p14:creationId xmlns:p14="http://schemas.microsoft.com/office/powerpoint/2010/main" val="3071742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PESTEL analysis-which regards Political, Economic, Social, Technological, Environmental, and Legal factors-gives an integrative overview on how crises and the development of safety conditions influence the hotel and hospitality sectors.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Political:</a:t>
            </a:r>
            <a:r>
              <a:rPr lang="en-US" dirty="0">
                <a:latin typeface="Times New Roman" panose="02020603050405020304" pitchFamily="18" charset="0"/>
                <a:cs typeface="Times New Roman" panose="02020603050405020304" pitchFamily="18" charset="0"/>
              </a:rPr>
              <a:t> Health and safety policies and governments rules directly influence the quality of the operations in a hotel. The measures that the government comes up with during pandemics would reduce occupancy rate, operational hours, and hotels need to adopt very fast to accommodate these changes.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Economic</a:t>
            </a:r>
            <a:r>
              <a:rPr lang="en-US" dirty="0">
                <a:latin typeface="Times New Roman" panose="02020603050405020304" pitchFamily="18" charset="0"/>
                <a:cs typeface="Times New Roman" panose="02020603050405020304" pitchFamily="18" charset="0"/>
              </a:rPr>
              <a:t>: Economic downturns will also limit travel budgets that negatively affects revenues for hotels. Crises normally make people change their spending habits, and holding investments towards safety will mean they won't lose customers' trust and loyalty in an economic climate.</a:t>
            </a:r>
          </a:p>
          <a:p>
            <a:pPr algn="just">
              <a:lnSpc>
                <a:spcPct val="150000"/>
              </a:lnSpc>
            </a:pPr>
            <a:r>
              <a:rPr lang="en-US" dirty="0">
                <a:latin typeface="Times New Roman" panose="02020603050405020304" pitchFamily="18" charset="0"/>
                <a:cs typeface="Times New Roman" panose="02020603050405020304" pitchFamily="18" charset="0"/>
              </a:rPr>
              <a:t> </a:t>
            </a:r>
          </a:p>
          <a:p>
            <a:pPr algn="just">
              <a:lnSpc>
                <a:spcPct val="150000"/>
              </a:lnSpc>
            </a:pPr>
            <a:r>
              <a:rPr lang="en-US" b="1" dirty="0">
                <a:latin typeface="Times New Roman" panose="02020603050405020304" pitchFamily="18" charset="0"/>
                <a:cs typeface="Times New Roman" panose="02020603050405020304" pitchFamily="18" charset="0"/>
              </a:rPr>
              <a:t>Social</a:t>
            </a:r>
            <a:r>
              <a:rPr lang="en-US" dirty="0">
                <a:latin typeface="Times New Roman" panose="02020603050405020304" pitchFamily="18" charset="0"/>
                <a:cs typeface="Times New Roman" panose="02020603050405020304" pitchFamily="18" charset="0"/>
              </a:rPr>
              <a:t>: Crises dramatically change consumer behavior. The guests are now more concerned about the perceived safety and hygiene of accommodations. Such changes in consumer behavior may affect the choices of accommodation. Hotels should ensure visible safety measures that will attract customers and determine the perception of the brand as well as competitiveness.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Technological</a:t>
            </a:r>
            <a:r>
              <a:rPr lang="en-US" dirty="0">
                <a:latin typeface="Times New Roman" panose="02020603050405020304" pitchFamily="18" charset="0"/>
                <a:cs typeface="Times New Roman" panose="02020603050405020304" pitchFamily="18" charset="0"/>
              </a:rPr>
              <a:t>: Technological advancements push crisis management and increase the standards of safety. Examples of innovations in terms of check-in, room key, and actual communication media improve customer safety while smoothing the process.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Environmental</a:t>
            </a:r>
            <a:r>
              <a:rPr lang="en-US" dirty="0">
                <a:latin typeface="Times New Roman" panose="02020603050405020304" pitchFamily="18" charset="0"/>
                <a:cs typeface="Times New Roman" panose="02020603050405020304" pitchFamily="18" charset="0"/>
              </a:rPr>
              <a:t>: Environmental impact shapes hotel's operating best practices. In a crisis, 'greening' might become even more crucial for hotels to respond to more sustainable initiatives that would attract conscious travelers.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Legal</a:t>
            </a:r>
            <a:r>
              <a:rPr lang="en-US" dirty="0">
                <a:latin typeface="Times New Roman" panose="02020603050405020304" pitchFamily="18" charset="0"/>
                <a:cs typeface="Times New Roman" panose="02020603050405020304" pitchFamily="18" charset="0"/>
              </a:rPr>
              <a:t>: It relates to safety regulation compliance. Crisis tends to introduce more stringent safety regulations and press the need for always remaining compliant in hotels to avoid legal implications and blotting their reputation.</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In short, crises and safety development mainly impact the hospitality industry as it reshapes consumer expectation and standard operation. Crisis Management Theory is also said to incite proactive strategies, highlighting preparedness and communication in light of risk mitigation. In this </a:t>
            </a:r>
            <a:r>
              <a:rPr lang="en-US" dirty="0" err="1">
                <a:latin typeface="Times New Roman" panose="02020603050405020304" pitchFamily="18" charset="0"/>
                <a:cs typeface="Times New Roman" panose="02020603050405020304" pitchFamily="18" charset="0"/>
              </a:rPr>
              <a:t>fastchanging</a:t>
            </a:r>
            <a:r>
              <a:rPr lang="en-US" dirty="0">
                <a:latin typeface="Times New Roman" panose="02020603050405020304" pitchFamily="18" charset="0"/>
                <a:cs typeface="Times New Roman" panose="02020603050405020304" pitchFamily="18" charset="0"/>
              </a:rPr>
              <a:t> environment, with safety on the first page, hotels will develop resilience, customers will be loyal, and long-term success shall be assured.</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485641A-40F9-440E-B64D-8FFC54EB483F}" type="slidenum">
              <a:rPr lang="en-IN" smtClean="0"/>
              <a:t>6</a:t>
            </a:fld>
            <a:endParaRPr lang="en-IN"/>
          </a:p>
        </p:txBody>
      </p:sp>
    </p:spTree>
    <p:extLst>
      <p:ext uri="{BB962C8B-B14F-4D97-AF65-F5344CB8AC3E}">
        <p14:creationId xmlns:p14="http://schemas.microsoft.com/office/powerpoint/2010/main" val="1146101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Some examples of UK hotel and hospitality safety and crisis development are outlined below:</a:t>
            </a:r>
          </a:p>
          <a:p>
            <a:pPr algn="just">
              <a:lnSpc>
                <a:spcPct val="150000"/>
              </a:lnSpc>
            </a:pPr>
            <a:endParaRPr lang="en-US" dirty="0"/>
          </a:p>
          <a:p>
            <a:pPr algn="just">
              <a:lnSpc>
                <a:spcPct val="150000"/>
              </a:lnSpc>
            </a:pPr>
            <a:r>
              <a:rPr lang="en-US" dirty="0"/>
              <a:t>1. </a:t>
            </a:r>
            <a:r>
              <a:rPr lang="en-US" b="1" dirty="0"/>
              <a:t>Hilton's Clean Stay Initiative</a:t>
            </a:r>
            <a:r>
              <a:rPr lang="en-US" dirty="0"/>
              <a:t>: This recent pandemic launch delivers rigorous cleaning protocols and hygiene standards to all Hilton properties in the UK. Although it does assure comfort for guests, its main challenges include constant training and implementation across such a wide swathe of locations.</a:t>
            </a:r>
          </a:p>
          <a:p>
            <a:pPr algn="just">
              <a:lnSpc>
                <a:spcPct val="150000"/>
              </a:lnSpc>
            </a:pPr>
            <a:endParaRPr lang="en-US" dirty="0"/>
          </a:p>
          <a:p>
            <a:pPr algn="just">
              <a:lnSpc>
                <a:spcPct val="150000"/>
              </a:lnSpc>
            </a:pPr>
            <a:r>
              <a:rPr lang="en-US" dirty="0"/>
              <a:t>2. </a:t>
            </a:r>
            <a:r>
              <a:rPr lang="en-US" b="1" dirty="0"/>
              <a:t>Premier Inn's Commitment to Health and Safety</a:t>
            </a:r>
            <a:r>
              <a:rPr lang="en-US" dirty="0"/>
              <a:t>: Premier Inn embraces enhanced cleanliness and social distancing measures such as checking in with contactless abilities. These measures are positive in enhancing consumer confidence but are costly to the services of operations for staff to be trained and maintain the actions.</a:t>
            </a:r>
          </a:p>
          <a:p>
            <a:pPr algn="just">
              <a:lnSpc>
                <a:spcPct val="150000"/>
              </a:lnSpc>
            </a:pPr>
            <a:endParaRPr lang="en-US" dirty="0"/>
          </a:p>
          <a:p>
            <a:pPr algn="just">
              <a:lnSpc>
                <a:spcPct val="150000"/>
              </a:lnSpc>
            </a:pPr>
            <a:r>
              <a:rPr lang="en-US" dirty="0"/>
              <a:t>3. </a:t>
            </a:r>
            <a:r>
              <a:rPr lang="en-US" b="1" dirty="0"/>
              <a:t>Accor ALLSAFE Certification</a:t>
            </a:r>
            <a:r>
              <a:rPr lang="en-US" dirty="0"/>
              <a:t>: Most Accor hotels operating in the UK have adopted ALLSAFE, which follows very stringent health and hygiene standards. This builds more consumer confidence, but such a process is quite time-consuming for smaller hotels.</a:t>
            </a:r>
          </a:p>
          <a:p>
            <a:pPr algn="just">
              <a:lnSpc>
                <a:spcPct val="150000"/>
              </a:lnSpc>
            </a:pPr>
            <a:r>
              <a:rPr lang="en-US" dirty="0"/>
              <a:t>4. </a:t>
            </a:r>
            <a:r>
              <a:rPr lang="en-US" b="1" dirty="0"/>
              <a:t>UK Hosts Cleaning Protocols at Airbnb</a:t>
            </a:r>
            <a:r>
              <a:rPr lang="en-US" dirty="0"/>
              <a:t>: To cater to the requirement for a safe and transparent accommodations alternative in the UK, Airbnb issued guidelines for its hosts to follow a cleaning and safety protocol. However, steady guest experiences are compromised due to uneven adherence from hosts.</a:t>
            </a:r>
          </a:p>
          <a:p>
            <a:pPr algn="just">
              <a:lnSpc>
                <a:spcPct val="150000"/>
              </a:lnSpc>
            </a:pPr>
            <a:endParaRPr lang="en-US" dirty="0"/>
          </a:p>
          <a:p>
            <a:pPr algn="just">
              <a:lnSpc>
                <a:spcPct val="150000"/>
              </a:lnSpc>
            </a:pPr>
            <a:r>
              <a:rPr lang="en-US" dirty="0"/>
              <a:t>Key Learning : the hospitality sector aims to personalize with experience enhancement. Technologies should be applied for efficient process improvements in the delivery and the service system. Establishments should possess high standards of cleanliness and safety, particularly with heightened health awareness in recent years. Effective communication sets the foundation for loyalty opportunities and solicits feedback-the best basis for continuous improvement. However, being responsive to more market trends like sustainable practices and local partnerships can also become a differentiator for the brand. Finally, staff training will ensure that the employees serving will continue being great service ones, which in turn will translate to great guests and good business success. These examples point to an industry effort at trying to ensure safety, though in the process, a number of challenges may arise.</a:t>
            </a:r>
            <a:endParaRPr lang="en-IN" dirty="0"/>
          </a:p>
        </p:txBody>
      </p:sp>
      <p:sp>
        <p:nvSpPr>
          <p:cNvPr id="4" name="Slide Number Placeholder 3"/>
          <p:cNvSpPr>
            <a:spLocks noGrp="1"/>
          </p:cNvSpPr>
          <p:nvPr>
            <p:ph type="sldNum" sz="quarter" idx="5"/>
          </p:nvPr>
        </p:nvSpPr>
        <p:spPr/>
        <p:txBody>
          <a:bodyPr/>
          <a:lstStyle/>
          <a:p>
            <a:fld id="{4485641A-40F9-440E-B64D-8FFC54EB483F}" type="slidenum">
              <a:rPr lang="en-IN" smtClean="0"/>
              <a:t>7</a:t>
            </a:fld>
            <a:endParaRPr lang="en-IN"/>
          </a:p>
        </p:txBody>
      </p:sp>
    </p:spTree>
    <p:extLst>
      <p:ext uri="{BB962C8B-B14F-4D97-AF65-F5344CB8AC3E}">
        <p14:creationId xmlns:p14="http://schemas.microsoft.com/office/powerpoint/2010/main" val="1288328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Future recommendations for the hotel and hospitality industry:</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Improve safety procedures- </a:t>
            </a:r>
            <a:r>
              <a:rPr lang="en-US" dirty="0">
                <a:latin typeface="Times New Roman" panose="02020603050405020304" pitchFamily="18" charset="0"/>
                <a:cs typeface="Times New Roman" panose="02020603050405020304" pitchFamily="18" charset="0"/>
              </a:rPr>
              <a:t>To further evolve the safety procedures, communicate them but use more high technology on cleanliness and guest confidence.</a:t>
            </a:r>
          </a:p>
          <a:p>
            <a:pPr algn="just">
              <a:lnSpc>
                <a:spcPct val="150000"/>
              </a:lnSpc>
            </a:pPr>
            <a:endParaRPr lang="en-US" b="1"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Flexibility on booking- </a:t>
            </a:r>
            <a:r>
              <a:rPr lang="en-US" dirty="0">
                <a:latin typeface="Times New Roman" panose="02020603050405020304" pitchFamily="18" charset="0"/>
                <a:cs typeface="Times New Roman" panose="02020603050405020304" pitchFamily="18" charset="0"/>
              </a:rPr>
              <a:t>Revise the cancellation and rebooking policies to gain increased trust among the consumers</a:t>
            </a:r>
          </a:p>
          <a:p>
            <a:pPr algn="just">
              <a:lnSpc>
                <a:spcPct val="150000"/>
              </a:lnSpc>
            </a:pPr>
            <a:endParaRPr lang="en-US" b="1"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Environmental protocols </a:t>
            </a:r>
            <a:r>
              <a:rPr lang="en-US" dirty="0">
                <a:latin typeface="Times New Roman" panose="02020603050405020304" pitchFamily="18" charset="0"/>
                <a:cs typeface="Times New Roman" panose="02020603050405020304" pitchFamily="18" charset="0"/>
              </a:rPr>
              <a:t>:  Demonstrate a focus on sustainability in which consumers demand more sustainability-friendly travel options.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Staff Training and Support</a:t>
            </a:r>
            <a:r>
              <a:rPr lang="en-US" dirty="0">
                <a:latin typeface="Times New Roman" panose="02020603050405020304" pitchFamily="18" charset="0"/>
                <a:cs typeface="Times New Roman" panose="02020603050405020304" pitchFamily="18" charset="0"/>
              </a:rPr>
              <a:t>: This would ensure consistent guest experiences through continuous training on safety and customer service.</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Data-Driven Decision Making </a:t>
            </a:r>
            <a:r>
              <a:rPr lang="en-US" dirty="0">
                <a:latin typeface="Times New Roman" panose="02020603050405020304" pitchFamily="18" charset="0"/>
                <a:cs typeface="Times New Roman" panose="02020603050405020304" pitchFamily="18" charset="0"/>
              </a:rPr>
              <a:t>: Data analytics of what the customers were choosing would be useful in determining customer preferences and enhanced service offerings with possible further improvements to the overall guest satisfaction levels.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Streamline the guest experience in hospitality and hotels by maintaining personal service levels, providing opportunities for the staff to identify guests' needs, and act upon them. Invest in technology that will help to make the check-in process smooth and integrate mobile apps for reservations and room service. Cleanliness and safety- be especially critical in a post-pandemic period- would be a credible relationship-building measure. Engage with local culture for the guest experience through curated events and partnerships with local enterprises. Lastly, collect the feedback of guests and start taking suggestions to improve the offerings and service, where continuous improvement is done so that loyalty could be developed and good will continue through word-of-mouth.</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485641A-40F9-440E-B64D-8FFC54EB483F}" type="slidenum">
              <a:rPr lang="en-IN" smtClean="0"/>
              <a:t>8</a:t>
            </a:fld>
            <a:endParaRPr lang="en-IN"/>
          </a:p>
        </p:txBody>
      </p:sp>
    </p:spTree>
    <p:extLst>
      <p:ext uri="{BB962C8B-B14F-4D97-AF65-F5344CB8AC3E}">
        <p14:creationId xmlns:p14="http://schemas.microsoft.com/office/powerpoint/2010/main" val="12622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In conclusion, the hotel and hospitality industry needs to be further concerned with safety and crisis management for more significant adaptation to a more challenging environment. In that regard, such hotels will create trust and reassurance in guests by proper safety measures and very good communication. Flexible hotel booking policies will meet the growth and change of expectations from consumers, leading to increased customer loyalty.</a:t>
            </a:r>
          </a:p>
          <a:p>
            <a:pPr algn="just">
              <a:lnSpc>
                <a:spcPct val="150000"/>
              </a:lnSpc>
            </a:pPr>
            <a:endParaRPr lang="en-US" dirty="0"/>
          </a:p>
          <a:p>
            <a:pPr algn="just">
              <a:lnSpc>
                <a:spcPct val="150000"/>
              </a:lnSpc>
            </a:pPr>
            <a:r>
              <a:rPr lang="en-US" dirty="0"/>
              <a:t>Therefore, sustainability programs are also significant because travelers are increasingly becoming concerned about the green aspect of their choices. Continuous employee training ensures that they provide high-quality service with safety in mind. Data-driven information also provides hotels with a better understanding of customer preferences to tailor the experience to better satisfy the customers.</a:t>
            </a:r>
          </a:p>
          <a:p>
            <a:pPr algn="just">
              <a:lnSpc>
                <a:spcPct val="150000"/>
              </a:lnSpc>
            </a:pPr>
            <a:endParaRPr lang="en-US" dirty="0"/>
          </a:p>
          <a:p>
            <a:pPr algn="just">
              <a:lnSpc>
                <a:spcPct val="150000"/>
              </a:lnSpc>
            </a:pPr>
            <a:r>
              <a:rPr lang="en-US" dirty="0"/>
              <a:t>With ongoing development in the industry, the future will soon prove long-term success to be contingent on proactive approaches to safety and adaptability. Hospitality, embracing these strategies, will not only survive the challenges of the future but also hold its ground in an increasingly shifting market with competitive positioning ensuring resilience and growth.</a:t>
            </a:r>
            <a:endParaRPr lang="en-IN" dirty="0"/>
          </a:p>
        </p:txBody>
      </p:sp>
      <p:sp>
        <p:nvSpPr>
          <p:cNvPr id="4" name="Slide Number Placeholder 3"/>
          <p:cNvSpPr>
            <a:spLocks noGrp="1"/>
          </p:cNvSpPr>
          <p:nvPr>
            <p:ph type="sldNum" sz="quarter" idx="5"/>
          </p:nvPr>
        </p:nvSpPr>
        <p:spPr/>
        <p:txBody>
          <a:bodyPr/>
          <a:lstStyle/>
          <a:p>
            <a:fld id="{4485641A-40F9-440E-B64D-8FFC54EB483F}" type="slidenum">
              <a:rPr lang="en-IN" smtClean="0"/>
              <a:t>9</a:t>
            </a:fld>
            <a:endParaRPr lang="en-IN"/>
          </a:p>
        </p:txBody>
      </p:sp>
    </p:spTree>
    <p:extLst>
      <p:ext uri="{BB962C8B-B14F-4D97-AF65-F5344CB8AC3E}">
        <p14:creationId xmlns:p14="http://schemas.microsoft.com/office/powerpoint/2010/main" val="4108793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E6A0E7-A75B-454D-B137-FB7A259F69B6}" type="datetimeFigureOut">
              <a:rPr lang="en-IN" smtClean="0"/>
              <a:t>29-10-2024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7EBCFF-71EA-4E2F-B802-58170A03B427}"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6093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E6A0E7-A75B-454D-B137-FB7A259F69B6}" type="datetimeFigureOut">
              <a:rPr lang="en-IN" smtClean="0"/>
              <a:t>29-10-2024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286067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E6A0E7-A75B-454D-B137-FB7A259F69B6}" type="datetimeFigureOut">
              <a:rPr lang="en-IN" smtClean="0"/>
              <a:t>29-10-2024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7EBCFF-71EA-4E2F-B802-58170A03B427}"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512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E6A0E7-A75B-454D-B137-FB7A259F69B6}" type="datetimeFigureOut">
              <a:rPr lang="en-IN" smtClean="0"/>
              <a:t>29-10-2024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3058080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E6A0E7-A75B-454D-B137-FB7A259F69B6}" type="datetimeFigureOut">
              <a:rPr lang="en-IN" smtClean="0"/>
              <a:t>29-10-2024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616584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DE6A0E7-A75B-454D-B137-FB7A259F69B6}" type="datetimeFigureOut">
              <a:rPr lang="en-IN" smtClean="0"/>
              <a:t>29-10-2024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4021714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DE6A0E7-A75B-454D-B137-FB7A259F69B6}" type="datetimeFigureOut">
              <a:rPr lang="en-IN" smtClean="0"/>
              <a:t>29-10-2024</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3476037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DE6A0E7-A75B-454D-B137-FB7A259F69B6}" type="datetimeFigureOut">
              <a:rPr lang="en-IN" smtClean="0"/>
              <a:t>29-10-2024</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77EBCFF-71EA-4E2F-B802-58170A03B427}" type="slidenum">
              <a:rPr lang="en-IN" smtClean="0"/>
              <a:t>‹#›</a:t>
            </a:fld>
            <a:endParaRPr lang="en-IN"/>
          </a:p>
        </p:txBody>
      </p:sp>
    </p:spTree>
    <p:extLst>
      <p:ext uri="{BB962C8B-B14F-4D97-AF65-F5344CB8AC3E}">
        <p14:creationId xmlns:p14="http://schemas.microsoft.com/office/powerpoint/2010/main" val="1657099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6A0E7-A75B-454D-B137-FB7A259F69B6}" type="datetimeFigureOut">
              <a:rPr lang="en-IN" smtClean="0"/>
              <a:t>29-10-2024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2512405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E6A0E7-A75B-454D-B137-FB7A259F69B6}" type="datetimeFigureOut">
              <a:rPr lang="en-IN" smtClean="0"/>
              <a:t>29-10-2024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388010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E6A0E7-A75B-454D-B137-FB7A259F69B6}" type="datetimeFigureOut">
              <a:rPr lang="en-IN" smtClean="0"/>
              <a:t>29-10-2024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7EBCFF-71EA-4E2F-B802-58170A03B427}" type="slidenum">
              <a:rPr lang="en-IN" smtClean="0"/>
              <a:t>‹#›</a:t>
            </a:fld>
            <a:endParaRPr lang="en-IN"/>
          </a:p>
        </p:txBody>
      </p:sp>
    </p:spTree>
    <p:extLst>
      <p:ext uri="{BB962C8B-B14F-4D97-AF65-F5344CB8AC3E}">
        <p14:creationId xmlns:p14="http://schemas.microsoft.com/office/powerpoint/2010/main" val="3418746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DE6A0E7-A75B-454D-B137-FB7A259F69B6}" type="datetimeFigureOut">
              <a:rPr lang="en-IN" smtClean="0"/>
              <a:t>29-10-2024</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77EBCFF-71EA-4E2F-B802-58170A03B427}"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4612463"/>
      </p:ext>
    </p:extLst>
  </p:cSld>
  <p:clrMap bg1="lt1" tx1="dk1" bg2="lt2" tx2="dk2" accent1="accent1" accent2="accent2" accent3="accent3" accent4="accent4" accent5="accent5" accent6="accent6" hlink="hlink" folHlink="folHlink"/>
  <p:sldLayoutIdLst>
    <p:sldLayoutId id="2147484052" r:id="rId1"/>
    <p:sldLayoutId id="2147484053" r:id="rId2"/>
    <p:sldLayoutId id="2147484054" r:id="rId3"/>
    <p:sldLayoutId id="2147484055" r:id="rId4"/>
    <p:sldLayoutId id="2147484056" r:id="rId5"/>
    <p:sldLayoutId id="2147484057" r:id="rId6"/>
    <p:sldLayoutId id="2147484058" r:id="rId7"/>
    <p:sldLayoutId id="2147484059" r:id="rId8"/>
    <p:sldLayoutId id="2147484060" r:id="rId9"/>
    <p:sldLayoutId id="2147484061" r:id="rId10"/>
    <p:sldLayoutId id="214748406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52121/ijessm.v4i2.319" TargetMode="External"/><Relationship Id="rId2" Type="http://schemas.openxmlformats.org/officeDocument/2006/relationships/hyperlink" Target="http://eudoxuspress.com/index.php/pub/article/view/831" TargetMode="External"/><Relationship Id="rId1" Type="http://schemas.openxmlformats.org/officeDocument/2006/relationships/slideLayout" Target="../slideLayouts/slideLayout2.xml"/><Relationship Id="rId6" Type="http://schemas.openxmlformats.org/officeDocument/2006/relationships/hyperlink" Target="https://doi.org/10.1080/19368623.2023.2184440" TargetMode="External"/><Relationship Id="rId5" Type="http://schemas.openxmlformats.org/officeDocument/2006/relationships/hyperlink" Target="https://doi.org/10.1080/15623599.2020.1854931" TargetMode="External"/><Relationship Id="rId4" Type="http://schemas.openxmlformats.org/officeDocument/2006/relationships/hyperlink" Target="https://doi.org/10.1080/10963758.2021.19637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182F8-BBF4-4559-96C3-3D66BF4EA088}"/>
              </a:ext>
            </a:extLst>
          </p:cNvPr>
          <p:cNvSpPr>
            <a:spLocks noGrp="1"/>
          </p:cNvSpPr>
          <p:nvPr>
            <p:ph type="ctrTitle"/>
          </p:nvPr>
        </p:nvSpPr>
        <p:spPr>
          <a:xfrm>
            <a:off x="1524000" y="294968"/>
            <a:ext cx="9144000" cy="2503215"/>
          </a:xfrm>
        </p:spPr>
        <p:txBody>
          <a:bodyPr>
            <a:noAutofit/>
          </a:bodyPr>
          <a:lstStyle/>
          <a:p>
            <a:pPr algn="ctr">
              <a:lnSpc>
                <a:spcPct val="200000"/>
              </a:lnSpc>
              <a:spcAft>
                <a:spcPts val="800"/>
              </a:spcAft>
            </a:pPr>
            <a:br>
              <a:rPr lang="en-IN" sz="2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IN" sz="2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2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t>Contemporary Themes in the Hotel and Hospitality Sector</a:t>
            </a:r>
            <a:br>
              <a:rPr lang="en-IN" sz="2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2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t>Conference Research Paper: Safety and Crisis Management</a:t>
            </a:r>
            <a:br>
              <a:rPr lang="en-GB" sz="900" dirty="0">
                <a:effectLst/>
                <a:latin typeface="Arial" panose="020B0604020202020204" pitchFamily="34" charset="0"/>
                <a:ea typeface="Calibri" panose="020F0502020204030204" pitchFamily="34" charset="0"/>
                <a:cs typeface="Times New Roman" panose="02020603050405020304" pitchFamily="18" charset="0"/>
              </a:rPr>
            </a:br>
            <a:br>
              <a:rPr lang="en-GB" sz="1400" dirty="0">
                <a:effectLst/>
                <a:latin typeface="Arial" panose="020B0604020202020204" pitchFamily="34" charset="0"/>
                <a:ea typeface="Calibri" panose="020F0502020204030204" pitchFamily="34" charset="0"/>
                <a:cs typeface="Times New Roman" panose="02020603050405020304" pitchFamily="18" charset="0"/>
              </a:rPr>
            </a:br>
            <a:endParaRPr lang="en-GB" sz="2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2D07F3C-F32D-68FF-F5D6-82A69DA47A00}"/>
              </a:ext>
            </a:extLst>
          </p:cNvPr>
          <p:cNvSpPr txBox="1"/>
          <p:nvPr/>
        </p:nvSpPr>
        <p:spPr>
          <a:xfrm>
            <a:off x="2920181" y="2073074"/>
            <a:ext cx="6096000" cy="2930354"/>
          </a:xfrm>
          <a:prstGeom prst="rect">
            <a:avLst/>
          </a:prstGeom>
          <a:noFill/>
        </p:spPr>
        <p:txBody>
          <a:bodyPr wrap="square">
            <a:spAutoFit/>
          </a:bodyPr>
          <a:lstStyle/>
          <a:p>
            <a:pPr algn="ctr">
              <a:lnSpc>
                <a:spcPct val="200000"/>
              </a:lnSpc>
              <a:spcAft>
                <a:spcPts val="800"/>
              </a:spcAft>
            </a:pPr>
            <a:r>
              <a:rPr lang="en-IN" sz="1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t>Name: Radu Cimpoes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IN" sz="1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t>Student ID: 2120102</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IN" sz="1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t>Module code: BMIH6001</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Lecturer: Natalie Brailsford</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200000"/>
              </a:lnSpc>
              <a:spcAft>
                <a:spcPts val="800"/>
              </a:spcAft>
            </a:pPr>
            <a:r>
              <a:rPr lang="en-IN" sz="1800" kern="1400" spc="-5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5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7838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EBC8C-3AE4-42BF-BBB8-17C5189BE14F}"/>
              </a:ext>
            </a:extLst>
          </p:cNvPr>
          <p:cNvSpPr>
            <a:spLocks noGrp="1"/>
          </p:cNvSpPr>
          <p:nvPr>
            <p:ph type="title"/>
          </p:nvPr>
        </p:nvSpPr>
        <p:spPr/>
        <p:txBody>
          <a:bodyPr/>
          <a:lstStyle/>
          <a:p>
            <a:r>
              <a:rPr lang="en-US" dirty="0"/>
              <a:t>Table of content </a:t>
            </a:r>
            <a:endParaRPr lang="en-IN" dirty="0"/>
          </a:p>
        </p:txBody>
      </p:sp>
      <p:graphicFrame>
        <p:nvGraphicFramePr>
          <p:cNvPr id="4" name="Table 4">
            <a:extLst>
              <a:ext uri="{FF2B5EF4-FFF2-40B4-BE49-F238E27FC236}">
                <a16:creationId xmlns:a16="http://schemas.microsoft.com/office/drawing/2014/main" id="{8D215682-0564-4596-90F6-9BECDDC2827A}"/>
              </a:ext>
            </a:extLst>
          </p:cNvPr>
          <p:cNvGraphicFramePr>
            <a:graphicFrameLocks noGrp="1"/>
          </p:cNvGraphicFramePr>
          <p:nvPr>
            <p:ph idx="1"/>
            <p:extLst>
              <p:ext uri="{D42A27DB-BD31-4B8C-83A1-F6EECF244321}">
                <p14:modId xmlns:p14="http://schemas.microsoft.com/office/powerpoint/2010/main" val="3922810058"/>
              </p:ext>
            </p:extLst>
          </p:nvPr>
        </p:nvGraphicFramePr>
        <p:xfrm>
          <a:off x="1101213" y="1846263"/>
          <a:ext cx="10054150" cy="2966720"/>
        </p:xfrm>
        <a:graphic>
          <a:graphicData uri="http://schemas.openxmlformats.org/drawingml/2006/table">
            <a:tbl>
              <a:tblPr firstRow="1" bandRow="1">
                <a:tableStyleId>{5C22544A-7EE6-4342-B048-85BDC9FD1C3A}</a:tableStyleId>
              </a:tblPr>
              <a:tblGrid>
                <a:gridCol w="10054150">
                  <a:extLst>
                    <a:ext uri="{9D8B030D-6E8A-4147-A177-3AD203B41FA5}">
                      <a16:colId xmlns:a16="http://schemas.microsoft.com/office/drawing/2014/main" val="2462117830"/>
                    </a:ext>
                  </a:extLst>
                </a:gridCol>
              </a:tblGrid>
              <a:tr h="370840">
                <a:tc>
                  <a:txBody>
                    <a:bodyPr/>
                    <a:lstStyle/>
                    <a:p>
                      <a:r>
                        <a:rPr lang="en-US" dirty="0"/>
                        <a:t>Introduction </a:t>
                      </a:r>
                      <a:endParaRPr lang="en-IN" dirty="0"/>
                    </a:p>
                  </a:txBody>
                  <a:tcPr/>
                </a:tc>
                <a:extLst>
                  <a:ext uri="{0D108BD9-81ED-4DB2-BD59-A6C34878D82A}">
                    <a16:rowId xmlns:a16="http://schemas.microsoft.com/office/drawing/2014/main" val="2916324885"/>
                  </a:ext>
                </a:extLst>
              </a:tr>
              <a:tr h="370840">
                <a:tc>
                  <a:txBody>
                    <a:bodyPr/>
                    <a:lstStyle/>
                    <a:p>
                      <a:r>
                        <a:rPr lang="en-US" dirty="0"/>
                        <a:t>Literature Review </a:t>
                      </a:r>
                      <a:endParaRPr lang="en-IN" dirty="0"/>
                    </a:p>
                  </a:txBody>
                  <a:tcPr/>
                </a:tc>
                <a:extLst>
                  <a:ext uri="{0D108BD9-81ED-4DB2-BD59-A6C34878D82A}">
                    <a16:rowId xmlns:a16="http://schemas.microsoft.com/office/drawing/2014/main" val="45496391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Background </a:t>
                      </a:r>
                      <a:endParaRPr lang="en-IN" dirty="0"/>
                    </a:p>
                  </a:txBody>
                  <a:tcPr/>
                </a:tc>
                <a:extLst>
                  <a:ext uri="{0D108BD9-81ED-4DB2-BD59-A6C34878D82A}">
                    <a16:rowId xmlns:a16="http://schemas.microsoft.com/office/drawing/2014/main" val="370203062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Application to the Hotel and Hospitality Industry </a:t>
                      </a:r>
                      <a:endParaRPr lang="en-IN" dirty="0"/>
                    </a:p>
                  </a:txBody>
                  <a:tcPr/>
                </a:tc>
                <a:extLst>
                  <a:ext uri="{0D108BD9-81ED-4DB2-BD59-A6C34878D82A}">
                    <a16:rowId xmlns:a16="http://schemas.microsoft.com/office/drawing/2014/main" val="1270568580"/>
                  </a:ext>
                </a:extLst>
              </a:tr>
              <a:tr h="370840">
                <a:tc>
                  <a:txBody>
                    <a:bodyPr/>
                    <a:lstStyle/>
                    <a:p>
                      <a:r>
                        <a:rPr lang="en-US" dirty="0"/>
                        <a:t>Relevant example </a:t>
                      </a:r>
                      <a:endParaRPr lang="en-IN" dirty="0"/>
                    </a:p>
                  </a:txBody>
                  <a:tcPr/>
                </a:tc>
                <a:extLst>
                  <a:ext uri="{0D108BD9-81ED-4DB2-BD59-A6C34878D82A}">
                    <a16:rowId xmlns:a16="http://schemas.microsoft.com/office/drawing/2014/main" val="3268738312"/>
                  </a:ext>
                </a:extLst>
              </a:tr>
              <a:tr h="370840">
                <a:tc>
                  <a:txBody>
                    <a:bodyPr/>
                    <a:lstStyle/>
                    <a:p>
                      <a:r>
                        <a:rPr lang="en-US" dirty="0">
                          <a:effectLst/>
                          <a:ea typeface="Arial MT"/>
                          <a:cs typeface="Arial MT"/>
                        </a:rPr>
                        <a:t>Evaluate</a:t>
                      </a:r>
                      <a:r>
                        <a:rPr lang="en-US" spc="-40" dirty="0">
                          <a:effectLst/>
                          <a:ea typeface="Arial MT"/>
                          <a:cs typeface="Arial MT"/>
                        </a:rPr>
                        <a:t> </a:t>
                      </a:r>
                      <a:r>
                        <a:rPr lang="en-US" dirty="0">
                          <a:effectLst/>
                          <a:ea typeface="Arial MT"/>
                          <a:cs typeface="Arial MT"/>
                        </a:rPr>
                        <a:t>Future</a:t>
                      </a:r>
                      <a:r>
                        <a:rPr lang="en-US" spc="-35" dirty="0">
                          <a:effectLst/>
                          <a:ea typeface="Arial MT"/>
                          <a:cs typeface="Arial MT"/>
                        </a:rPr>
                        <a:t> </a:t>
                      </a:r>
                      <a:r>
                        <a:rPr lang="en-US" dirty="0">
                          <a:effectLst/>
                          <a:ea typeface="Arial MT"/>
                          <a:cs typeface="Arial MT"/>
                        </a:rPr>
                        <a:t>Policy</a:t>
                      </a:r>
                      <a:r>
                        <a:rPr lang="en-US" spc="-45" dirty="0">
                          <a:effectLst/>
                          <a:ea typeface="Arial MT"/>
                          <a:cs typeface="Arial MT"/>
                        </a:rPr>
                        <a:t> </a:t>
                      </a:r>
                      <a:r>
                        <a:rPr lang="en-US" dirty="0">
                          <a:effectLst/>
                          <a:ea typeface="Arial MT"/>
                          <a:cs typeface="Arial MT"/>
                        </a:rPr>
                        <a:t>and</a:t>
                      </a:r>
                      <a:r>
                        <a:rPr lang="en-US" spc="-35" dirty="0">
                          <a:effectLst/>
                          <a:ea typeface="Arial MT"/>
                          <a:cs typeface="Arial MT"/>
                        </a:rPr>
                        <a:t> </a:t>
                      </a:r>
                      <a:r>
                        <a:rPr lang="en-US" dirty="0">
                          <a:effectLst/>
                          <a:ea typeface="Arial MT"/>
                          <a:cs typeface="Arial MT"/>
                        </a:rPr>
                        <a:t>Management</a:t>
                      </a:r>
                      <a:r>
                        <a:rPr lang="en-US" spc="-30" dirty="0">
                          <a:effectLst/>
                          <a:ea typeface="Arial MT"/>
                          <a:cs typeface="Arial MT"/>
                        </a:rPr>
                        <a:t> </a:t>
                      </a:r>
                      <a:r>
                        <a:rPr lang="en-US" spc="-10" dirty="0">
                          <a:effectLst/>
                          <a:ea typeface="Arial MT"/>
                          <a:cs typeface="Arial MT"/>
                        </a:rPr>
                        <a:t>Options</a:t>
                      </a:r>
                      <a:r>
                        <a:rPr lang="en-US" dirty="0"/>
                        <a:t> </a:t>
                      </a:r>
                      <a:endParaRPr lang="en-IN" dirty="0"/>
                    </a:p>
                  </a:txBody>
                  <a:tcPr/>
                </a:tc>
                <a:extLst>
                  <a:ext uri="{0D108BD9-81ED-4DB2-BD59-A6C34878D82A}">
                    <a16:rowId xmlns:a16="http://schemas.microsoft.com/office/drawing/2014/main" val="90785710"/>
                  </a:ext>
                </a:extLst>
              </a:tr>
              <a:tr h="370840">
                <a:tc>
                  <a:txBody>
                    <a:bodyPr/>
                    <a:lstStyle/>
                    <a:p>
                      <a:r>
                        <a:rPr lang="en-US" dirty="0"/>
                        <a:t>Conclusion</a:t>
                      </a:r>
                      <a:endParaRPr lang="en-IN" dirty="0"/>
                    </a:p>
                  </a:txBody>
                  <a:tcPr/>
                </a:tc>
                <a:extLst>
                  <a:ext uri="{0D108BD9-81ED-4DB2-BD59-A6C34878D82A}">
                    <a16:rowId xmlns:a16="http://schemas.microsoft.com/office/drawing/2014/main" val="1722562246"/>
                  </a:ext>
                </a:extLst>
              </a:tr>
              <a:tr h="370840">
                <a:tc>
                  <a:txBody>
                    <a:bodyPr/>
                    <a:lstStyle/>
                    <a:p>
                      <a:r>
                        <a:rPr lang="en-US" dirty="0"/>
                        <a:t>References </a:t>
                      </a:r>
                      <a:endParaRPr lang="en-IN" dirty="0"/>
                    </a:p>
                  </a:txBody>
                  <a:tcPr/>
                </a:tc>
                <a:extLst>
                  <a:ext uri="{0D108BD9-81ED-4DB2-BD59-A6C34878D82A}">
                    <a16:rowId xmlns:a16="http://schemas.microsoft.com/office/drawing/2014/main" val="1981632130"/>
                  </a:ext>
                </a:extLst>
              </a:tr>
            </a:tbl>
          </a:graphicData>
        </a:graphic>
      </p:graphicFrame>
    </p:spTree>
    <p:extLst>
      <p:ext uri="{BB962C8B-B14F-4D97-AF65-F5344CB8AC3E}">
        <p14:creationId xmlns:p14="http://schemas.microsoft.com/office/powerpoint/2010/main" val="3624212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1C0A-2089-498F-8FC7-C8A1C59CD5FC}"/>
              </a:ext>
            </a:extLst>
          </p:cNvPr>
          <p:cNvSpPr>
            <a:spLocks noGrp="1"/>
          </p:cNvSpPr>
          <p:nvPr>
            <p:ph type="title"/>
          </p:nvPr>
        </p:nvSpPr>
        <p:spPr/>
        <p:txBody>
          <a:bodyPr/>
          <a:lstStyle/>
          <a:p>
            <a:r>
              <a:rPr lang="en-US" dirty="0"/>
              <a:t>Introduction </a:t>
            </a:r>
            <a:endParaRPr lang="en-IN" dirty="0"/>
          </a:p>
        </p:txBody>
      </p:sp>
      <p:sp>
        <p:nvSpPr>
          <p:cNvPr id="3" name="Content Placeholder 2">
            <a:extLst>
              <a:ext uri="{FF2B5EF4-FFF2-40B4-BE49-F238E27FC236}">
                <a16:creationId xmlns:a16="http://schemas.microsoft.com/office/drawing/2014/main" id="{12C2A986-B27E-4023-B383-6A7AF3877053}"/>
              </a:ext>
            </a:extLst>
          </p:cNvPr>
          <p:cNvSpPr>
            <a:spLocks noGrp="1"/>
          </p:cNvSpPr>
          <p:nvPr>
            <p:ph idx="1"/>
          </p:nvPr>
        </p:nvSpPr>
        <p:spPr>
          <a:xfrm>
            <a:off x="1097280" y="1845733"/>
            <a:ext cx="10058400" cy="4512035"/>
          </a:xfrm>
        </p:spPr>
        <p:txBody>
          <a:bodyPr>
            <a:normAutofit fontScale="32500" lnSpcReduction="20000"/>
          </a:bodyPr>
          <a:lstStyle/>
          <a:p>
            <a:pPr algn="just">
              <a:lnSpc>
                <a:spcPct val="170000"/>
              </a:lnSpc>
            </a:pPr>
            <a:r>
              <a:rPr lang="en-US" sz="5100" dirty="0">
                <a:latin typeface="Times New Roman" panose="02020603050405020304" pitchFamily="18" charset="0"/>
                <a:cs typeface="Times New Roman" panose="02020603050405020304" pitchFamily="18" charset="0"/>
              </a:rPr>
              <a:t>A hotel and hospitality industry is quite fundamentally a part of the world economy, significantly contributing to employment and cultural exchange. With millions of tourists seeking lodging and experiences annually, the branch faces the challenge of safety and effective crisis management (Khan, 2024. pp.539-544). </a:t>
            </a:r>
          </a:p>
          <a:p>
            <a:endParaRPr lang="en-US" dirty="0"/>
          </a:p>
          <a:p>
            <a:r>
              <a:rPr lang="en-US" dirty="0"/>
              <a:t> </a:t>
            </a:r>
          </a:p>
          <a:p>
            <a:endParaRPr lang="en-US" dirty="0"/>
          </a:p>
          <a:p>
            <a:endParaRPr lang="en-US" dirty="0"/>
          </a:p>
          <a:p>
            <a:endParaRPr lang="en-US" dirty="0"/>
          </a:p>
          <a:p>
            <a:endParaRPr lang="en-US" dirty="0"/>
          </a:p>
          <a:p>
            <a:pPr marL="0" indent="0">
              <a:buNone/>
            </a:pPr>
            <a:r>
              <a:rPr lang="en-US" dirty="0"/>
              <a:t>                                                                </a:t>
            </a:r>
          </a:p>
          <a:p>
            <a:pPr marL="0" indent="0">
              <a:buNone/>
            </a:pPr>
            <a:endParaRPr lang="en-US" dirty="0"/>
          </a:p>
          <a:p>
            <a:pPr marL="0" indent="0">
              <a:buNone/>
            </a:pPr>
            <a:endParaRPr lang="en-US" dirty="0"/>
          </a:p>
          <a:p>
            <a:pPr marL="0" indent="0">
              <a:buNone/>
            </a:pPr>
            <a:r>
              <a:rPr lang="en-US" dirty="0"/>
              <a:t>                                                                                                   </a:t>
            </a:r>
          </a:p>
        </p:txBody>
      </p:sp>
      <p:pic>
        <p:nvPicPr>
          <p:cNvPr id="5" name="Picture 4">
            <a:extLst>
              <a:ext uri="{FF2B5EF4-FFF2-40B4-BE49-F238E27FC236}">
                <a16:creationId xmlns:a16="http://schemas.microsoft.com/office/drawing/2014/main" id="{0FB0C388-2BBE-4570-ACDB-44F603A331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5093" y="3555124"/>
            <a:ext cx="4145639" cy="2391335"/>
          </a:xfrm>
          <a:prstGeom prst="rect">
            <a:avLst/>
          </a:prstGeom>
        </p:spPr>
      </p:pic>
    </p:spTree>
    <p:extLst>
      <p:ext uri="{BB962C8B-B14F-4D97-AF65-F5344CB8AC3E}">
        <p14:creationId xmlns:p14="http://schemas.microsoft.com/office/powerpoint/2010/main" val="2414104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DD45B-8FBD-4A72-8989-DBA7DAE2246D}"/>
              </a:ext>
            </a:extLst>
          </p:cNvPr>
          <p:cNvSpPr>
            <a:spLocks noGrp="1"/>
          </p:cNvSpPr>
          <p:nvPr>
            <p:ph type="title"/>
          </p:nvPr>
        </p:nvSpPr>
        <p:spPr/>
        <p:txBody>
          <a:bodyPr>
            <a:normAutofit/>
          </a:bodyPr>
          <a:lstStyle/>
          <a:p>
            <a:r>
              <a:rPr lang="en-US" spc="-10" dirty="0">
                <a:effectLst/>
                <a:ea typeface="Arial MT"/>
                <a:cs typeface="Arial MT"/>
              </a:rPr>
              <a:t>Literature</a:t>
            </a:r>
            <a:r>
              <a:rPr lang="en-US" spc="-20" dirty="0">
                <a:effectLst/>
                <a:ea typeface="Arial MT"/>
                <a:cs typeface="Arial MT"/>
              </a:rPr>
              <a:t> </a:t>
            </a:r>
            <a:r>
              <a:rPr lang="en-US" spc="-10" dirty="0">
                <a:effectLst/>
                <a:ea typeface="Arial MT"/>
                <a:cs typeface="Arial MT"/>
              </a:rPr>
              <a:t>Review</a:t>
            </a:r>
            <a:r>
              <a:rPr lang="en-US" dirty="0"/>
              <a:t> </a:t>
            </a:r>
            <a:endParaRPr lang="en-IN" dirty="0"/>
          </a:p>
        </p:txBody>
      </p:sp>
      <p:sp>
        <p:nvSpPr>
          <p:cNvPr id="3" name="Content Placeholder 2">
            <a:extLst>
              <a:ext uri="{FF2B5EF4-FFF2-40B4-BE49-F238E27FC236}">
                <a16:creationId xmlns:a16="http://schemas.microsoft.com/office/drawing/2014/main" id="{0D762BB6-51F8-4968-B7F0-48A499589AED}"/>
              </a:ext>
            </a:extLst>
          </p:cNvPr>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For this industry, safety and crisis development are very critical due to a unique set of challenges in the sector and very high guests' expectations (</a:t>
            </a:r>
            <a:r>
              <a:rPr lang="en-US" dirty="0" err="1">
                <a:latin typeface="Times New Roman" panose="02020603050405020304" pitchFamily="18" charset="0"/>
                <a:cs typeface="Times New Roman" panose="02020603050405020304" pitchFamily="18" charset="0"/>
              </a:rPr>
              <a:t>Raras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2024. pp.613-624). </a:t>
            </a:r>
            <a:endParaRPr lang="en-IN" dirty="0"/>
          </a:p>
        </p:txBody>
      </p:sp>
      <p:pic>
        <p:nvPicPr>
          <p:cNvPr id="5" name="Picture 4">
            <a:extLst>
              <a:ext uri="{FF2B5EF4-FFF2-40B4-BE49-F238E27FC236}">
                <a16:creationId xmlns:a16="http://schemas.microsoft.com/office/drawing/2014/main" id="{97C64D11-DFA5-4CBC-B257-9A4F2B019D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0537" y="3142593"/>
            <a:ext cx="6645216" cy="3123310"/>
          </a:xfrm>
          <a:prstGeom prst="rect">
            <a:avLst/>
          </a:prstGeom>
        </p:spPr>
      </p:pic>
    </p:spTree>
    <p:extLst>
      <p:ext uri="{BB962C8B-B14F-4D97-AF65-F5344CB8AC3E}">
        <p14:creationId xmlns:p14="http://schemas.microsoft.com/office/powerpoint/2010/main" val="3464048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04B7-B0B3-4AAF-8FB8-4408AB7726DA}"/>
              </a:ext>
            </a:extLst>
          </p:cNvPr>
          <p:cNvSpPr>
            <a:spLocks noGrp="1"/>
          </p:cNvSpPr>
          <p:nvPr>
            <p:ph type="title"/>
          </p:nvPr>
        </p:nvSpPr>
        <p:spPr/>
        <p:txBody>
          <a:bodyPr/>
          <a:lstStyle/>
          <a:p>
            <a:r>
              <a:rPr lang="en-US" dirty="0"/>
              <a:t>Background </a:t>
            </a:r>
            <a:endParaRPr lang="en-IN" dirty="0"/>
          </a:p>
        </p:txBody>
      </p:sp>
      <p:sp>
        <p:nvSpPr>
          <p:cNvPr id="3" name="Content Placeholder 2">
            <a:extLst>
              <a:ext uri="{FF2B5EF4-FFF2-40B4-BE49-F238E27FC236}">
                <a16:creationId xmlns:a16="http://schemas.microsoft.com/office/drawing/2014/main" id="{CB566918-B689-4DB4-9F9C-53E6F464DACE}"/>
              </a:ext>
            </a:extLst>
          </p:cNvPr>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The hotel and hospitality industry is a diversified field with services in travel, accommodation, food, and entertainment. The sector contributes much to the global economy since it significantly contributes toward GDP, generates many jobs, and catalyzes cultural exchange (Anthony et al., 2023. p. 1963754). </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7080B48-F876-4294-9893-7100E49A60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7584" y="3392379"/>
            <a:ext cx="4191363" cy="2476715"/>
          </a:xfrm>
          <a:prstGeom prst="rect">
            <a:avLst/>
          </a:prstGeom>
        </p:spPr>
      </p:pic>
    </p:spTree>
    <p:extLst>
      <p:ext uri="{BB962C8B-B14F-4D97-AF65-F5344CB8AC3E}">
        <p14:creationId xmlns:p14="http://schemas.microsoft.com/office/powerpoint/2010/main" val="1203758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3542F-851C-42AE-ABFD-12C0444AF867}"/>
              </a:ext>
            </a:extLst>
          </p:cNvPr>
          <p:cNvSpPr>
            <a:spLocks noGrp="1"/>
          </p:cNvSpPr>
          <p:nvPr>
            <p:ph type="title"/>
          </p:nvPr>
        </p:nvSpPr>
        <p:spPr/>
        <p:txBody>
          <a:bodyPr>
            <a:normAutofit fontScale="90000"/>
          </a:bodyPr>
          <a:lstStyle/>
          <a:p>
            <a:br>
              <a:rPr lang="en-US" sz="3600" kern="0" dirty="0">
                <a:effectLst/>
                <a:latin typeface="Arial" panose="020B0604020202020204" pitchFamily="34" charset="0"/>
                <a:ea typeface="Arial" panose="020B0604020202020204" pitchFamily="34" charset="0"/>
              </a:rPr>
            </a:br>
            <a:br>
              <a:rPr lang="en-US" sz="3600" kern="0" dirty="0">
                <a:effectLst/>
                <a:latin typeface="Arial" panose="020B0604020202020204" pitchFamily="34" charset="0"/>
                <a:ea typeface="Arial" panose="020B0604020202020204" pitchFamily="34" charset="0"/>
              </a:rPr>
            </a:br>
            <a:br>
              <a:rPr lang="en-US" sz="3600" kern="0" dirty="0">
                <a:effectLst/>
                <a:latin typeface="Arial" panose="020B0604020202020204" pitchFamily="34" charset="0"/>
                <a:ea typeface="Arial" panose="020B0604020202020204" pitchFamily="34" charset="0"/>
              </a:rPr>
            </a:br>
            <a:br>
              <a:rPr lang="en-US" sz="3600" kern="0" dirty="0">
                <a:effectLst/>
                <a:latin typeface="Arial" panose="020B0604020202020204" pitchFamily="34" charset="0"/>
                <a:ea typeface="Arial" panose="020B0604020202020204" pitchFamily="34" charset="0"/>
              </a:rPr>
            </a:br>
            <a:br>
              <a:rPr lang="en-US" sz="3600" kern="0" dirty="0">
                <a:effectLst/>
                <a:latin typeface="Arial" panose="020B0604020202020204" pitchFamily="34" charset="0"/>
                <a:ea typeface="Arial" panose="020B0604020202020204" pitchFamily="34" charset="0"/>
              </a:rPr>
            </a:br>
            <a:r>
              <a:rPr lang="en-US" sz="3600" kern="0" dirty="0">
                <a:effectLst/>
                <a:latin typeface="Arial" panose="020B0604020202020204" pitchFamily="34" charset="0"/>
                <a:ea typeface="Arial" panose="020B0604020202020204" pitchFamily="34" charset="0"/>
              </a:rPr>
              <a:t>Application</a:t>
            </a:r>
            <a:r>
              <a:rPr lang="en-US" sz="3600" kern="0" spc="-40" dirty="0">
                <a:effectLst/>
                <a:latin typeface="Arial" panose="020B0604020202020204" pitchFamily="34" charset="0"/>
                <a:ea typeface="Arial" panose="020B0604020202020204" pitchFamily="34" charset="0"/>
              </a:rPr>
              <a:t> </a:t>
            </a:r>
            <a:r>
              <a:rPr lang="en-US" sz="3600" kern="0" dirty="0">
                <a:effectLst/>
                <a:latin typeface="Arial" panose="020B0604020202020204" pitchFamily="34" charset="0"/>
                <a:ea typeface="Arial" panose="020B0604020202020204" pitchFamily="34" charset="0"/>
              </a:rPr>
              <a:t>to</a:t>
            </a:r>
            <a:r>
              <a:rPr lang="en-US" sz="3600" kern="0" spc="-50" dirty="0">
                <a:effectLst/>
                <a:latin typeface="Arial" panose="020B0604020202020204" pitchFamily="34" charset="0"/>
                <a:ea typeface="Arial" panose="020B0604020202020204" pitchFamily="34" charset="0"/>
              </a:rPr>
              <a:t> </a:t>
            </a:r>
            <a:r>
              <a:rPr lang="en-US" sz="3600" kern="0" dirty="0">
                <a:effectLst/>
                <a:latin typeface="Arial" panose="020B0604020202020204" pitchFamily="34" charset="0"/>
                <a:ea typeface="Arial" panose="020B0604020202020204" pitchFamily="34" charset="0"/>
              </a:rPr>
              <a:t>the</a:t>
            </a:r>
            <a:r>
              <a:rPr lang="en-US" sz="3600" kern="0" spc="-35" dirty="0">
                <a:effectLst/>
                <a:latin typeface="Arial" panose="020B0604020202020204" pitchFamily="34" charset="0"/>
                <a:ea typeface="Arial" panose="020B0604020202020204" pitchFamily="34" charset="0"/>
              </a:rPr>
              <a:t> </a:t>
            </a:r>
            <a:r>
              <a:rPr lang="en-US" sz="3600" kern="0" dirty="0">
                <a:effectLst/>
                <a:latin typeface="Arial" panose="020B0604020202020204" pitchFamily="34" charset="0"/>
                <a:ea typeface="Arial" panose="020B0604020202020204" pitchFamily="34" charset="0"/>
              </a:rPr>
              <a:t>Hotel</a:t>
            </a:r>
            <a:r>
              <a:rPr lang="en-US" sz="3600" kern="0" spc="-35" dirty="0">
                <a:effectLst/>
                <a:latin typeface="Arial" panose="020B0604020202020204" pitchFamily="34" charset="0"/>
                <a:ea typeface="Arial" panose="020B0604020202020204" pitchFamily="34" charset="0"/>
              </a:rPr>
              <a:t> </a:t>
            </a:r>
            <a:r>
              <a:rPr lang="en-US" sz="3600" kern="0" dirty="0">
                <a:effectLst/>
                <a:latin typeface="Arial" panose="020B0604020202020204" pitchFamily="34" charset="0"/>
                <a:ea typeface="Arial" panose="020B0604020202020204" pitchFamily="34" charset="0"/>
              </a:rPr>
              <a:t>and</a:t>
            </a:r>
            <a:r>
              <a:rPr lang="en-US" sz="3600" kern="0" spc="-35" dirty="0">
                <a:effectLst/>
                <a:latin typeface="Arial" panose="020B0604020202020204" pitchFamily="34" charset="0"/>
                <a:ea typeface="Arial" panose="020B0604020202020204" pitchFamily="34" charset="0"/>
              </a:rPr>
              <a:t> </a:t>
            </a:r>
            <a:r>
              <a:rPr lang="en-US" sz="3600" kern="0" dirty="0">
                <a:effectLst/>
                <a:latin typeface="Arial" panose="020B0604020202020204" pitchFamily="34" charset="0"/>
                <a:ea typeface="Arial" panose="020B0604020202020204" pitchFamily="34" charset="0"/>
              </a:rPr>
              <a:t>Hospitality</a:t>
            </a:r>
            <a:r>
              <a:rPr lang="en-US" sz="3600" kern="0" spc="-50" dirty="0">
                <a:effectLst/>
                <a:latin typeface="Arial" panose="020B0604020202020204" pitchFamily="34" charset="0"/>
                <a:ea typeface="Arial" panose="020B0604020202020204" pitchFamily="34" charset="0"/>
              </a:rPr>
              <a:t> </a:t>
            </a:r>
            <a:r>
              <a:rPr lang="en-US" sz="3600" kern="0" spc="-10" dirty="0">
                <a:effectLst/>
                <a:latin typeface="Arial" panose="020B0604020202020204" pitchFamily="34" charset="0"/>
                <a:ea typeface="Arial" panose="020B0604020202020204" pitchFamily="34" charset="0"/>
              </a:rPr>
              <a:t>Sector</a:t>
            </a:r>
            <a:br>
              <a:rPr lang="en-IN" sz="1800" b="1" kern="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6FDCF92D-2FC9-4167-B230-A48534E57763}"/>
              </a:ext>
            </a:extLst>
          </p:cNvPr>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PESTEL analysis-which regards Political, Economic, Social, Technological, Environmental, and Legal factors-gives an integrative overview on how crises and the development of safety conditions influence the hotel and hospitality sectors (</a:t>
            </a:r>
            <a:r>
              <a:rPr lang="en-US" dirty="0" err="1">
                <a:latin typeface="Times New Roman" panose="02020603050405020304" pitchFamily="18" charset="0"/>
                <a:cs typeface="Times New Roman" panose="02020603050405020304" pitchFamily="18" charset="0"/>
              </a:rPr>
              <a:t>Dalirazar</a:t>
            </a:r>
            <a:r>
              <a:rPr lang="en-US" dirty="0">
                <a:latin typeface="Times New Roman" panose="02020603050405020304" pitchFamily="18" charset="0"/>
                <a:cs typeface="Times New Roman" panose="02020603050405020304" pitchFamily="18" charset="0"/>
              </a:rPr>
              <a:t> &amp; Sabzi, 2020. p.1854931). </a:t>
            </a:r>
          </a:p>
          <a:p>
            <a:endParaRPr lang="en-IN" dirty="0"/>
          </a:p>
        </p:txBody>
      </p:sp>
      <p:pic>
        <p:nvPicPr>
          <p:cNvPr id="5" name="Picture 4">
            <a:extLst>
              <a:ext uri="{FF2B5EF4-FFF2-40B4-BE49-F238E27FC236}">
                <a16:creationId xmlns:a16="http://schemas.microsoft.com/office/drawing/2014/main" id="{247CE72C-0652-4DC5-B60F-A370072F3B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0155" y="3310759"/>
            <a:ext cx="4092295" cy="2921875"/>
          </a:xfrm>
          <a:prstGeom prst="rect">
            <a:avLst/>
          </a:prstGeom>
        </p:spPr>
      </p:pic>
    </p:spTree>
    <p:extLst>
      <p:ext uri="{BB962C8B-B14F-4D97-AF65-F5344CB8AC3E}">
        <p14:creationId xmlns:p14="http://schemas.microsoft.com/office/powerpoint/2010/main" val="3799199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76415-AB36-4BE7-8A05-B7D691CF2AF0}"/>
              </a:ext>
            </a:extLst>
          </p:cNvPr>
          <p:cNvSpPr>
            <a:spLocks noGrp="1"/>
          </p:cNvSpPr>
          <p:nvPr>
            <p:ph type="title"/>
          </p:nvPr>
        </p:nvSpPr>
        <p:spPr/>
        <p:txBody>
          <a:bodyPr/>
          <a:lstStyle/>
          <a:p>
            <a:r>
              <a:rPr lang="en-US" dirty="0"/>
              <a:t>Relevant Example  </a:t>
            </a:r>
            <a:endParaRPr lang="en-IN" dirty="0"/>
          </a:p>
        </p:txBody>
      </p:sp>
      <p:sp>
        <p:nvSpPr>
          <p:cNvPr id="3" name="Content Placeholder 2">
            <a:extLst>
              <a:ext uri="{FF2B5EF4-FFF2-40B4-BE49-F238E27FC236}">
                <a16:creationId xmlns:a16="http://schemas.microsoft.com/office/drawing/2014/main" id="{07DEF947-068E-4FF2-A8CC-FD6996164E28}"/>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Some examples of UK hotel and hospitality safety and crisis development are outlined below:</a:t>
            </a:r>
          </a:p>
          <a:p>
            <a:pPr algn="just"/>
            <a:endParaRPr lang="en-US"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Hilton’s clean stay Initiative</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Premier Inn’s commitment </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Accor All safe </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Airbnb (Jain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 p.2184440). </a:t>
            </a:r>
          </a:p>
        </p:txBody>
      </p:sp>
      <p:pic>
        <p:nvPicPr>
          <p:cNvPr id="5" name="Picture 4">
            <a:extLst>
              <a:ext uri="{FF2B5EF4-FFF2-40B4-BE49-F238E27FC236}">
                <a16:creationId xmlns:a16="http://schemas.microsoft.com/office/drawing/2014/main" id="{36DD3E5D-47FB-4A43-BD0F-20C6FDC22A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2428" y="2628514"/>
            <a:ext cx="6759526" cy="3520745"/>
          </a:xfrm>
          <a:prstGeom prst="rect">
            <a:avLst/>
          </a:prstGeom>
        </p:spPr>
      </p:pic>
    </p:spTree>
    <p:extLst>
      <p:ext uri="{BB962C8B-B14F-4D97-AF65-F5344CB8AC3E}">
        <p14:creationId xmlns:p14="http://schemas.microsoft.com/office/powerpoint/2010/main" val="24302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42DA-0623-46D4-85BE-1EB30D5C039D}"/>
              </a:ext>
            </a:extLst>
          </p:cNvPr>
          <p:cNvSpPr>
            <a:spLocks noGrp="1"/>
          </p:cNvSpPr>
          <p:nvPr>
            <p:ph type="title"/>
          </p:nvPr>
        </p:nvSpPr>
        <p:spPr/>
        <p:txBody>
          <a:bodyPr>
            <a:normAutofit/>
          </a:bodyPr>
          <a:lstStyle/>
          <a:p>
            <a:r>
              <a:rPr lang="en-US" dirty="0">
                <a:effectLst/>
                <a:ea typeface="Arial MT"/>
                <a:cs typeface="Arial MT"/>
              </a:rPr>
              <a:t>Evaluate</a:t>
            </a:r>
            <a:r>
              <a:rPr lang="en-US" spc="-40" dirty="0">
                <a:effectLst/>
                <a:ea typeface="Arial MT"/>
                <a:cs typeface="Arial MT"/>
              </a:rPr>
              <a:t> </a:t>
            </a:r>
            <a:r>
              <a:rPr lang="en-US" dirty="0">
                <a:effectLst/>
                <a:ea typeface="Arial MT"/>
                <a:cs typeface="Arial MT"/>
              </a:rPr>
              <a:t>Future</a:t>
            </a:r>
            <a:r>
              <a:rPr lang="en-US" spc="-35" dirty="0">
                <a:effectLst/>
                <a:ea typeface="Arial MT"/>
                <a:cs typeface="Arial MT"/>
              </a:rPr>
              <a:t> </a:t>
            </a:r>
            <a:r>
              <a:rPr lang="en-US" dirty="0">
                <a:effectLst/>
                <a:ea typeface="Arial MT"/>
                <a:cs typeface="Arial MT"/>
              </a:rPr>
              <a:t>Policy</a:t>
            </a:r>
            <a:r>
              <a:rPr lang="en-US" spc="-45" dirty="0">
                <a:effectLst/>
                <a:ea typeface="Arial MT"/>
                <a:cs typeface="Arial MT"/>
              </a:rPr>
              <a:t> </a:t>
            </a:r>
            <a:r>
              <a:rPr lang="en-US" dirty="0">
                <a:effectLst/>
                <a:ea typeface="Arial MT"/>
                <a:cs typeface="Arial MT"/>
              </a:rPr>
              <a:t>and</a:t>
            </a:r>
            <a:r>
              <a:rPr lang="en-US" spc="-35" dirty="0">
                <a:effectLst/>
                <a:ea typeface="Arial MT"/>
                <a:cs typeface="Arial MT"/>
              </a:rPr>
              <a:t> </a:t>
            </a:r>
            <a:r>
              <a:rPr lang="en-US" dirty="0">
                <a:effectLst/>
                <a:ea typeface="Arial MT"/>
                <a:cs typeface="Arial MT"/>
              </a:rPr>
              <a:t>Management</a:t>
            </a:r>
            <a:r>
              <a:rPr lang="en-US" spc="-30" dirty="0">
                <a:effectLst/>
                <a:ea typeface="Arial MT"/>
                <a:cs typeface="Arial MT"/>
              </a:rPr>
              <a:t> </a:t>
            </a:r>
            <a:r>
              <a:rPr lang="en-US" spc="-10" dirty="0">
                <a:effectLst/>
                <a:ea typeface="Arial MT"/>
                <a:cs typeface="Arial MT"/>
              </a:rPr>
              <a:t>Options</a:t>
            </a:r>
            <a:r>
              <a:rPr lang="en-US" dirty="0"/>
              <a:t> </a:t>
            </a:r>
            <a:endParaRPr lang="en-IN" dirty="0"/>
          </a:p>
        </p:txBody>
      </p:sp>
      <p:sp>
        <p:nvSpPr>
          <p:cNvPr id="3" name="Content Placeholder 2">
            <a:extLst>
              <a:ext uri="{FF2B5EF4-FFF2-40B4-BE49-F238E27FC236}">
                <a16:creationId xmlns:a16="http://schemas.microsoft.com/office/drawing/2014/main" id="{D306261E-8024-4383-9AD0-05B5A7705EF4}"/>
              </a:ext>
            </a:extLst>
          </p:cNvPr>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Future recommendations for the hotel and hospitality industry:</a:t>
            </a:r>
          </a:p>
          <a:p>
            <a:pPr algn="just">
              <a:lnSpc>
                <a:spcPct val="150000"/>
              </a:lnSpc>
            </a:pPr>
            <a:r>
              <a:rPr lang="en-US" b="1" dirty="0">
                <a:latin typeface="Times New Roman" panose="02020603050405020304" pitchFamily="18" charset="0"/>
                <a:cs typeface="Times New Roman" panose="02020603050405020304" pitchFamily="18" charset="0"/>
              </a:rPr>
              <a:t>Improve safety procedures- </a:t>
            </a:r>
            <a:r>
              <a:rPr lang="en-US" dirty="0">
                <a:latin typeface="Times New Roman" panose="02020603050405020304" pitchFamily="18" charset="0"/>
                <a:cs typeface="Times New Roman" panose="02020603050405020304" pitchFamily="18" charset="0"/>
              </a:rPr>
              <a:t>To further evolve the safety procedures, communicate them but use more high technology on cleanliness and guest confidence.</a:t>
            </a:r>
          </a:p>
          <a:p>
            <a:pPr algn="just">
              <a:lnSpc>
                <a:spcPct val="150000"/>
              </a:lnSpc>
            </a:pPr>
            <a:r>
              <a:rPr lang="en-US" b="1" dirty="0">
                <a:latin typeface="Times New Roman" panose="02020603050405020304" pitchFamily="18" charset="0"/>
                <a:cs typeface="Times New Roman" panose="02020603050405020304" pitchFamily="18" charset="0"/>
              </a:rPr>
              <a:t>Flexibility on booking- </a:t>
            </a:r>
            <a:r>
              <a:rPr lang="en-US" dirty="0">
                <a:latin typeface="Times New Roman" panose="02020603050405020304" pitchFamily="18" charset="0"/>
                <a:cs typeface="Times New Roman" panose="02020603050405020304" pitchFamily="18" charset="0"/>
              </a:rPr>
              <a:t>Revise the cancellation and rebooking policies to gain increased trust among the consumers</a:t>
            </a:r>
          </a:p>
          <a:p>
            <a:endParaRPr lang="en-IN" dirty="0"/>
          </a:p>
        </p:txBody>
      </p:sp>
      <p:pic>
        <p:nvPicPr>
          <p:cNvPr id="5" name="Picture 4">
            <a:extLst>
              <a:ext uri="{FF2B5EF4-FFF2-40B4-BE49-F238E27FC236}">
                <a16:creationId xmlns:a16="http://schemas.microsoft.com/office/drawing/2014/main" id="{DBB56F1E-BC53-4C31-8D02-360EDDC897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3142" y="4010069"/>
            <a:ext cx="3490262" cy="2169667"/>
          </a:xfrm>
          <a:prstGeom prst="rect">
            <a:avLst/>
          </a:prstGeom>
        </p:spPr>
      </p:pic>
    </p:spTree>
    <p:extLst>
      <p:ext uri="{BB962C8B-B14F-4D97-AF65-F5344CB8AC3E}">
        <p14:creationId xmlns:p14="http://schemas.microsoft.com/office/powerpoint/2010/main" val="2801282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3429-093E-4145-8A3C-3597BAE948BF}"/>
              </a:ext>
            </a:extLst>
          </p:cNvPr>
          <p:cNvSpPr>
            <a:spLocks noGrp="1"/>
          </p:cNvSpPr>
          <p:nvPr>
            <p:ph type="title"/>
          </p:nvPr>
        </p:nvSpPr>
        <p:spPr/>
        <p:txBody>
          <a:bodyPr/>
          <a:lstStyle/>
          <a:p>
            <a:r>
              <a:rPr lang="en-US" dirty="0"/>
              <a:t>Conclusion </a:t>
            </a:r>
            <a:endParaRPr lang="en-IN" dirty="0"/>
          </a:p>
        </p:txBody>
      </p:sp>
      <p:sp>
        <p:nvSpPr>
          <p:cNvPr id="3" name="Content Placeholder 2">
            <a:extLst>
              <a:ext uri="{FF2B5EF4-FFF2-40B4-BE49-F238E27FC236}">
                <a16:creationId xmlns:a16="http://schemas.microsoft.com/office/drawing/2014/main" id="{17CA7BF2-05C4-464E-A0CA-1A83DAAD59FB}"/>
              </a:ext>
            </a:extLst>
          </p:cNvPr>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In conclusion, the hotel and hospitality industry needs to be further concerned with safety and crisis management for more significant adaptation to a more challenging environment</a:t>
            </a:r>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5D2EB8E-B4CB-43F9-9EBD-1FE62FCDC5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4592" y="3344501"/>
            <a:ext cx="4343776" cy="2263336"/>
          </a:xfrm>
          <a:prstGeom prst="rect">
            <a:avLst/>
          </a:prstGeom>
        </p:spPr>
      </p:pic>
    </p:spTree>
    <p:extLst>
      <p:ext uri="{BB962C8B-B14F-4D97-AF65-F5344CB8AC3E}">
        <p14:creationId xmlns:p14="http://schemas.microsoft.com/office/powerpoint/2010/main" val="1990302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21EB-C17B-411D-9508-8CD148BBDD01}"/>
              </a:ext>
            </a:extLst>
          </p:cNvPr>
          <p:cNvSpPr>
            <a:spLocks noGrp="1"/>
          </p:cNvSpPr>
          <p:nvPr>
            <p:ph type="title"/>
          </p:nvPr>
        </p:nvSpPr>
        <p:spPr/>
        <p:txBody>
          <a:bodyPr/>
          <a:lstStyle/>
          <a:p>
            <a:r>
              <a:rPr lang="en-US" dirty="0"/>
              <a:t>References </a:t>
            </a:r>
            <a:endParaRPr lang="en-IN" dirty="0"/>
          </a:p>
        </p:txBody>
      </p:sp>
      <p:sp>
        <p:nvSpPr>
          <p:cNvPr id="3" name="Content Placeholder 2">
            <a:extLst>
              <a:ext uri="{FF2B5EF4-FFF2-40B4-BE49-F238E27FC236}">
                <a16:creationId xmlns:a16="http://schemas.microsoft.com/office/drawing/2014/main" id="{30661642-104C-46D3-92A0-1577055A3F5F}"/>
              </a:ext>
            </a:extLst>
          </p:cNvPr>
          <p:cNvSpPr>
            <a:spLocks noGrp="1"/>
          </p:cNvSpPr>
          <p:nvPr>
            <p:ph idx="1"/>
          </p:nvPr>
        </p:nvSpPr>
        <p:spPr/>
        <p:txBody>
          <a:bodyPr>
            <a:normAutofit fontScale="47500" lnSpcReduction="20000"/>
          </a:bodyPr>
          <a:lstStyle/>
          <a:p>
            <a:pPr algn="just">
              <a:lnSpc>
                <a:spcPct val="170000"/>
              </a:lnSpc>
            </a:pPr>
            <a:r>
              <a:rPr lang="en-US" b="0" i="0" dirty="0">
                <a:solidFill>
                  <a:srgbClr val="222222"/>
                </a:solidFill>
                <a:effectLst/>
                <a:latin typeface="Arial" panose="020B0604020202020204" pitchFamily="34" charset="0"/>
              </a:rPr>
              <a:t>Khan, R.H.R (2024</a:t>
            </a:r>
            <a:r>
              <a:rPr lang="en-US" dirty="0">
                <a:solidFill>
                  <a:srgbClr val="222222"/>
                </a:solidFill>
                <a:latin typeface="Arial" panose="020B0604020202020204" pitchFamily="34" charset="0"/>
              </a:rPr>
              <a:t>) ‘</a:t>
            </a:r>
            <a:r>
              <a:rPr lang="en-US" b="0" i="0" dirty="0">
                <a:solidFill>
                  <a:srgbClr val="222222"/>
                </a:solidFill>
                <a:effectLst/>
                <a:latin typeface="Arial" panose="020B0604020202020204" pitchFamily="34" charset="0"/>
              </a:rPr>
              <a:t>Predictive Analysis of Hospitality Industry to Global Economic Growth.’ </a:t>
            </a:r>
            <a:r>
              <a:rPr lang="en-US" b="0" i="1" dirty="0">
                <a:solidFill>
                  <a:srgbClr val="222222"/>
                </a:solidFill>
                <a:effectLst/>
                <a:latin typeface="Arial" panose="020B0604020202020204" pitchFamily="34" charset="0"/>
              </a:rPr>
              <a:t>Journal of Computational Analysis and Applications (</a:t>
            </a:r>
            <a:r>
              <a:rPr lang="en-US" b="0" i="1" dirty="0" err="1">
                <a:solidFill>
                  <a:srgbClr val="222222"/>
                </a:solidFill>
                <a:effectLst/>
                <a:latin typeface="Arial" panose="020B0604020202020204" pitchFamily="34" charset="0"/>
              </a:rPr>
              <a:t>JoCAAA</a:t>
            </a:r>
            <a:r>
              <a:rPr lang="en-US" b="0" i="1" dirty="0">
                <a:solidFill>
                  <a:srgbClr val="222222"/>
                </a:solidFill>
                <a:effectLst/>
                <a:latin typeface="Arial" panose="020B0604020202020204" pitchFamily="34" charset="0"/>
              </a:rPr>
              <a: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33</a:t>
            </a:r>
            <a:r>
              <a:rPr lang="en-US" b="0" i="0" dirty="0">
                <a:solidFill>
                  <a:srgbClr val="222222"/>
                </a:solidFill>
                <a:effectLst/>
                <a:latin typeface="Arial" panose="020B0604020202020204" pitchFamily="34" charset="0"/>
              </a:rPr>
              <a:t>(06), pp.539-544. Online available at: </a:t>
            </a:r>
            <a:r>
              <a:rPr lang="en-US" b="0" i="0" dirty="0">
                <a:solidFill>
                  <a:srgbClr val="222222"/>
                </a:solidFill>
                <a:effectLst/>
                <a:latin typeface="Arial" panose="020B0604020202020204" pitchFamily="34" charset="0"/>
                <a:hlinkClick r:id="rId2"/>
              </a:rPr>
              <a:t>http://eudoxuspress.com/index.php/pub/article/view/831</a:t>
            </a:r>
            <a:r>
              <a:rPr lang="en-US" b="0" i="0" dirty="0">
                <a:solidFill>
                  <a:srgbClr val="222222"/>
                </a:solidFill>
                <a:effectLst/>
                <a:latin typeface="Arial" panose="020B0604020202020204" pitchFamily="34" charset="0"/>
              </a:rPr>
              <a:t>. Last accessed on: </a:t>
            </a:r>
            <a:r>
              <a:rPr lang="en-US" dirty="0">
                <a:solidFill>
                  <a:srgbClr val="222222"/>
                </a:solidFill>
                <a:latin typeface="Arial" panose="020B0604020202020204" pitchFamily="34" charset="0"/>
              </a:rPr>
              <a:t>25</a:t>
            </a:r>
            <a:r>
              <a:rPr lang="en-US" b="0" i="0" dirty="0">
                <a:solidFill>
                  <a:srgbClr val="222222"/>
                </a:solidFill>
                <a:effectLst/>
                <a:latin typeface="Arial" panose="020B0604020202020204" pitchFamily="34" charset="0"/>
              </a:rPr>
              <a:t>th Octobe</a:t>
            </a:r>
            <a:r>
              <a:rPr lang="en-US" dirty="0">
                <a:solidFill>
                  <a:srgbClr val="222222"/>
                </a:solidFill>
                <a:latin typeface="Arial" panose="020B0604020202020204" pitchFamily="34" charset="0"/>
              </a:rPr>
              <a:t>r 2024. </a:t>
            </a:r>
          </a:p>
          <a:p>
            <a:pPr algn="just">
              <a:lnSpc>
                <a:spcPct val="170000"/>
              </a:lnSpc>
            </a:pPr>
            <a:r>
              <a:rPr lang="en-IN" b="0" i="0" dirty="0" err="1">
                <a:solidFill>
                  <a:srgbClr val="222222"/>
                </a:solidFill>
                <a:effectLst/>
                <a:latin typeface="Arial" panose="020B0604020202020204" pitchFamily="34" charset="0"/>
              </a:rPr>
              <a:t>Raras</a:t>
            </a:r>
            <a:r>
              <a:rPr lang="en-IN" b="0" i="0" dirty="0">
                <a:solidFill>
                  <a:srgbClr val="222222"/>
                </a:solidFill>
                <a:effectLst/>
                <a:latin typeface="Arial" panose="020B0604020202020204" pitchFamily="34" charset="0"/>
              </a:rPr>
              <a:t>, P.N., </a:t>
            </a:r>
            <a:r>
              <a:rPr lang="en-IN" b="0" i="0" dirty="0" err="1">
                <a:solidFill>
                  <a:srgbClr val="222222"/>
                </a:solidFill>
                <a:effectLst/>
                <a:latin typeface="Arial" panose="020B0604020202020204" pitchFamily="34" charset="0"/>
              </a:rPr>
              <a:t>Oktaria</a:t>
            </a:r>
            <a:r>
              <a:rPr lang="en-IN" b="0" i="0" dirty="0">
                <a:solidFill>
                  <a:srgbClr val="222222"/>
                </a:solidFill>
                <a:effectLst/>
                <a:latin typeface="Arial" panose="020B0604020202020204" pitchFamily="34" charset="0"/>
              </a:rPr>
              <a:t>, E.T., Iskandar, A.A., </a:t>
            </a:r>
            <a:r>
              <a:rPr lang="en-IN" b="0" i="0" dirty="0" err="1">
                <a:solidFill>
                  <a:srgbClr val="222222"/>
                </a:solidFill>
                <a:effectLst/>
                <a:latin typeface="Arial" panose="020B0604020202020204" pitchFamily="34" charset="0"/>
              </a:rPr>
              <a:t>Barusman</a:t>
            </a:r>
            <a:r>
              <a:rPr lang="en-IN" b="0" i="0" dirty="0">
                <a:solidFill>
                  <a:srgbClr val="222222"/>
                </a:solidFill>
                <a:effectLst/>
                <a:latin typeface="Arial" panose="020B0604020202020204" pitchFamily="34" charset="0"/>
              </a:rPr>
              <a:t>, A.R.P. and </a:t>
            </a:r>
            <a:r>
              <a:rPr lang="en-IN" b="0" i="0" dirty="0" err="1">
                <a:solidFill>
                  <a:srgbClr val="222222"/>
                </a:solidFill>
                <a:effectLst/>
                <a:latin typeface="Arial" panose="020B0604020202020204" pitchFamily="34" charset="0"/>
              </a:rPr>
              <a:t>Habiburahman</a:t>
            </a:r>
            <a:r>
              <a:rPr lang="en-IN" b="0" i="0" dirty="0">
                <a:solidFill>
                  <a:srgbClr val="222222"/>
                </a:solidFill>
                <a:effectLst/>
                <a:latin typeface="Arial" panose="020B0604020202020204" pitchFamily="34" charset="0"/>
              </a:rPr>
              <a:t>, H (2024</a:t>
            </a:r>
            <a:r>
              <a:rPr lang="en-IN" dirty="0">
                <a:solidFill>
                  <a:srgbClr val="222222"/>
                </a:solidFill>
                <a:latin typeface="Arial" panose="020B0604020202020204" pitchFamily="34" charset="0"/>
              </a:rPr>
              <a:t>)</a:t>
            </a:r>
            <a:r>
              <a:rPr lang="en-IN" b="0" i="0" dirty="0">
                <a:solidFill>
                  <a:srgbClr val="222222"/>
                </a:solidFill>
                <a:effectLst/>
                <a:latin typeface="Arial" panose="020B0604020202020204" pitchFamily="34" charset="0"/>
              </a:rPr>
              <a:t> ‘Hospitality Management Competence.’ </a:t>
            </a:r>
            <a:r>
              <a:rPr lang="en-IN" b="0" i="1" dirty="0">
                <a:solidFill>
                  <a:srgbClr val="222222"/>
                </a:solidFill>
                <a:effectLst/>
                <a:latin typeface="Arial" panose="020B0604020202020204" pitchFamily="34" charset="0"/>
              </a:rPr>
              <a:t>International Journal Of Education, Social Studies, And Management (IJESSM)</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4</a:t>
            </a:r>
            <a:r>
              <a:rPr lang="en-IN" b="0" i="0" dirty="0">
                <a:solidFill>
                  <a:srgbClr val="222222"/>
                </a:solidFill>
                <a:effectLst/>
                <a:latin typeface="Arial" panose="020B0604020202020204" pitchFamily="34" charset="0"/>
              </a:rPr>
              <a:t>(2), pp.613-624. </a:t>
            </a:r>
            <a:r>
              <a:rPr lang="en-US" dirty="0">
                <a:solidFill>
                  <a:srgbClr val="222222"/>
                </a:solidFill>
                <a:latin typeface="Arial" panose="020B0604020202020204" pitchFamily="34" charset="0"/>
              </a:rPr>
              <a:t>Online available at: </a:t>
            </a:r>
            <a:r>
              <a:rPr lang="en-US" dirty="0">
                <a:solidFill>
                  <a:srgbClr val="222222"/>
                </a:solidFill>
                <a:latin typeface="Arial" panose="020B0604020202020204" pitchFamily="34" charset="0"/>
                <a:hlinkClick r:id="rId3"/>
              </a:rPr>
              <a:t>https://doi.org/10.52121/ijessm.v4i2.319</a:t>
            </a:r>
            <a:r>
              <a:rPr lang="en-US" dirty="0">
                <a:solidFill>
                  <a:srgbClr val="222222"/>
                </a:solidFill>
                <a:latin typeface="Arial" panose="020B0604020202020204" pitchFamily="34" charset="0"/>
              </a:rPr>
              <a:t>. Last accessed on: 25</a:t>
            </a:r>
            <a:r>
              <a:rPr lang="en-US" baseline="30000" dirty="0">
                <a:solidFill>
                  <a:srgbClr val="222222"/>
                </a:solidFill>
                <a:latin typeface="Arial" panose="020B0604020202020204" pitchFamily="34" charset="0"/>
              </a:rPr>
              <a:t>th</a:t>
            </a:r>
            <a:r>
              <a:rPr lang="en-US" dirty="0">
                <a:solidFill>
                  <a:srgbClr val="222222"/>
                </a:solidFill>
                <a:latin typeface="Arial" panose="020B0604020202020204" pitchFamily="34" charset="0"/>
              </a:rPr>
              <a:t> October 2024.</a:t>
            </a:r>
          </a:p>
          <a:p>
            <a:pPr algn="just">
              <a:lnSpc>
                <a:spcPct val="170000"/>
              </a:lnSpc>
            </a:pPr>
            <a:r>
              <a:rPr lang="en-US" b="0" i="0" dirty="0">
                <a:solidFill>
                  <a:srgbClr val="222222"/>
                </a:solidFill>
                <a:effectLst/>
                <a:latin typeface="Arial" panose="020B0604020202020204" pitchFamily="34" charset="0"/>
              </a:rPr>
              <a:t>Anthony, G., Mensah, I. and Amissah, E.F (2023</a:t>
            </a:r>
            <a:r>
              <a:rPr lang="en-US" dirty="0">
                <a:solidFill>
                  <a:srgbClr val="222222"/>
                </a:solidFill>
                <a:latin typeface="Arial" panose="020B0604020202020204" pitchFamily="34" charset="0"/>
              </a:rPr>
              <a:t>)</a:t>
            </a:r>
            <a:r>
              <a:rPr lang="en-US" b="0" i="0" dirty="0">
                <a:solidFill>
                  <a:srgbClr val="222222"/>
                </a:solidFill>
                <a:effectLst/>
                <a:latin typeface="Arial" panose="020B0604020202020204" pitchFamily="34" charset="0"/>
              </a:rPr>
              <a:t> ‘Factors influencing undergraduate hospitality </a:t>
            </a:r>
            <a:r>
              <a:rPr lang="en-US" b="0" i="0" dirty="0" err="1">
                <a:solidFill>
                  <a:srgbClr val="222222"/>
                </a:solidFill>
                <a:effectLst/>
                <a:latin typeface="Arial" panose="020B0604020202020204" pitchFamily="34" charset="0"/>
              </a:rPr>
              <a:t>students.’intentions</a:t>
            </a:r>
            <a:r>
              <a:rPr lang="en-US" b="0" i="0" dirty="0">
                <a:solidFill>
                  <a:srgbClr val="222222"/>
                </a:solidFill>
                <a:effectLst/>
                <a:latin typeface="Arial" panose="020B0604020202020204" pitchFamily="34" charset="0"/>
              </a:rPr>
              <a:t> to choose careers in the hospitality industry. </a:t>
            </a:r>
            <a:r>
              <a:rPr lang="en-US" b="0" i="1" dirty="0">
                <a:solidFill>
                  <a:srgbClr val="222222"/>
                </a:solidFill>
                <a:effectLst/>
                <a:latin typeface="Arial" panose="020B0604020202020204" pitchFamily="34" charset="0"/>
              </a:rPr>
              <a:t>Journal of Hospitality &amp; Tourism Education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35</a:t>
            </a:r>
            <a:r>
              <a:rPr lang="en-US" b="0" i="0" dirty="0">
                <a:solidFill>
                  <a:srgbClr val="222222"/>
                </a:solidFill>
                <a:effectLst/>
                <a:latin typeface="Arial" panose="020B0604020202020204" pitchFamily="34" charset="0"/>
              </a:rPr>
              <a:t>(4), pp.317-332. </a:t>
            </a:r>
            <a:r>
              <a:rPr lang="en-US" dirty="0">
                <a:solidFill>
                  <a:srgbClr val="222222"/>
                </a:solidFill>
                <a:latin typeface="Arial" panose="020B0604020202020204" pitchFamily="34" charset="0"/>
              </a:rPr>
              <a:t>Online available at: </a:t>
            </a:r>
            <a:r>
              <a:rPr lang="en-US" dirty="0">
                <a:solidFill>
                  <a:srgbClr val="222222"/>
                </a:solidFill>
                <a:latin typeface="Arial" panose="020B0604020202020204" pitchFamily="34" charset="0"/>
                <a:hlinkClick r:id="rId4"/>
              </a:rPr>
              <a:t>https://doi.org/10.1080/10963758.2021.1963754</a:t>
            </a:r>
            <a:r>
              <a:rPr lang="en-US" dirty="0">
                <a:solidFill>
                  <a:srgbClr val="222222"/>
                </a:solidFill>
                <a:latin typeface="Arial" panose="020B0604020202020204" pitchFamily="34" charset="0"/>
              </a:rPr>
              <a:t>. Last accessed on: 26</a:t>
            </a:r>
            <a:r>
              <a:rPr lang="en-US" baseline="30000" dirty="0">
                <a:solidFill>
                  <a:srgbClr val="222222"/>
                </a:solidFill>
                <a:latin typeface="Arial" panose="020B0604020202020204" pitchFamily="34" charset="0"/>
              </a:rPr>
              <a:t>th</a:t>
            </a:r>
            <a:r>
              <a:rPr lang="en-US" dirty="0">
                <a:solidFill>
                  <a:srgbClr val="222222"/>
                </a:solidFill>
                <a:latin typeface="Arial" panose="020B0604020202020204" pitchFamily="34" charset="0"/>
              </a:rPr>
              <a:t> October 2024. </a:t>
            </a:r>
          </a:p>
          <a:p>
            <a:pPr algn="just">
              <a:lnSpc>
                <a:spcPct val="170000"/>
              </a:lnSpc>
            </a:pPr>
            <a:r>
              <a:rPr lang="en-US" b="0" i="0" dirty="0" err="1">
                <a:solidFill>
                  <a:srgbClr val="222222"/>
                </a:solidFill>
                <a:effectLst/>
                <a:latin typeface="Arial" panose="020B0604020202020204" pitchFamily="34" charset="0"/>
              </a:rPr>
              <a:t>Dalirazar</a:t>
            </a:r>
            <a:r>
              <a:rPr lang="en-US" b="0" i="0" dirty="0">
                <a:solidFill>
                  <a:srgbClr val="222222"/>
                </a:solidFill>
                <a:effectLst/>
                <a:latin typeface="Arial" panose="020B0604020202020204" pitchFamily="34" charset="0"/>
              </a:rPr>
              <a:t>, S. and Sabzi, Z (2023</a:t>
            </a:r>
            <a:r>
              <a:rPr lang="en-US" dirty="0">
                <a:solidFill>
                  <a:srgbClr val="222222"/>
                </a:solidFill>
                <a:latin typeface="Arial" panose="020B0604020202020204" pitchFamily="34" charset="0"/>
              </a:rPr>
              <a:t>)</a:t>
            </a:r>
            <a:r>
              <a:rPr lang="en-US" b="0" i="0" dirty="0">
                <a:solidFill>
                  <a:srgbClr val="222222"/>
                </a:solidFill>
                <a:effectLst/>
                <a:latin typeface="Arial" panose="020B0604020202020204" pitchFamily="34" charset="0"/>
              </a:rPr>
              <a:t> ‘Strategic analysis of barriers and solutions to development of sustainable buildings using PESTLE technique.’ </a:t>
            </a:r>
            <a:r>
              <a:rPr lang="en-US" b="0" i="1" dirty="0">
                <a:solidFill>
                  <a:srgbClr val="222222"/>
                </a:solidFill>
                <a:effectLst/>
                <a:latin typeface="Arial" panose="020B0604020202020204" pitchFamily="34" charset="0"/>
              </a:rPr>
              <a:t>International Journal of Construction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23</a:t>
            </a:r>
            <a:r>
              <a:rPr lang="en-US" b="0" i="0" dirty="0">
                <a:solidFill>
                  <a:srgbClr val="222222"/>
                </a:solidFill>
                <a:effectLst/>
                <a:latin typeface="Arial" panose="020B0604020202020204" pitchFamily="34" charset="0"/>
              </a:rPr>
              <a:t>(1), pp.167-181. </a:t>
            </a:r>
            <a:r>
              <a:rPr lang="en-US" dirty="0">
                <a:solidFill>
                  <a:srgbClr val="222222"/>
                </a:solidFill>
                <a:latin typeface="Arial" panose="020B0604020202020204" pitchFamily="34" charset="0"/>
              </a:rPr>
              <a:t>Online available at: </a:t>
            </a:r>
            <a:r>
              <a:rPr lang="en-US" dirty="0">
                <a:solidFill>
                  <a:srgbClr val="222222"/>
                </a:solidFill>
                <a:latin typeface="Arial" panose="020B0604020202020204" pitchFamily="34" charset="0"/>
                <a:hlinkClick r:id="rId5"/>
              </a:rPr>
              <a:t>https://doi.org/10.1080/15623599.2020.1854931</a:t>
            </a:r>
            <a:r>
              <a:rPr lang="en-US" dirty="0">
                <a:solidFill>
                  <a:srgbClr val="222222"/>
                </a:solidFill>
                <a:latin typeface="Arial" panose="020B0604020202020204" pitchFamily="34" charset="0"/>
              </a:rPr>
              <a:t>. Last accessed on: 26</a:t>
            </a:r>
            <a:r>
              <a:rPr lang="en-US" baseline="30000" dirty="0">
                <a:solidFill>
                  <a:srgbClr val="222222"/>
                </a:solidFill>
                <a:latin typeface="Arial" panose="020B0604020202020204" pitchFamily="34" charset="0"/>
              </a:rPr>
              <a:t>th</a:t>
            </a:r>
            <a:r>
              <a:rPr lang="en-US" dirty="0">
                <a:solidFill>
                  <a:srgbClr val="222222"/>
                </a:solidFill>
                <a:latin typeface="Arial" panose="020B0604020202020204" pitchFamily="34" charset="0"/>
              </a:rPr>
              <a:t> October 2024. </a:t>
            </a:r>
          </a:p>
          <a:p>
            <a:pPr algn="just">
              <a:lnSpc>
                <a:spcPct val="170000"/>
              </a:lnSpc>
            </a:pPr>
            <a:r>
              <a:rPr lang="en-US" b="0" i="0" dirty="0">
                <a:solidFill>
                  <a:srgbClr val="222222"/>
                </a:solidFill>
                <a:effectLst/>
                <a:latin typeface="Arial" panose="020B0604020202020204" pitchFamily="34" charset="0"/>
              </a:rPr>
              <a:t>Jain, P., Singh, R.K., Mishra, R. and Rana, N.P (2023)  ‘Emerging dimensions of blockchain application in tourism and hospitality sector: a systematic literature review.’ </a:t>
            </a:r>
            <a:r>
              <a:rPr lang="en-US" b="0" i="1" dirty="0">
                <a:solidFill>
                  <a:srgbClr val="222222"/>
                </a:solidFill>
                <a:effectLst/>
                <a:latin typeface="Arial" panose="020B0604020202020204" pitchFamily="34" charset="0"/>
              </a:rPr>
              <a:t>Journal of Hospitality Marketing &amp;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32</a:t>
            </a:r>
            <a:r>
              <a:rPr lang="en-US" b="0" i="0" dirty="0">
                <a:solidFill>
                  <a:srgbClr val="222222"/>
                </a:solidFill>
                <a:effectLst/>
                <a:latin typeface="Arial" panose="020B0604020202020204" pitchFamily="34" charset="0"/>
              </a:rPr>
              <a:t>(4), pp.454-476. </a:t>
            </a:r>
            <a:r>
              <a:rPr lang="en-US" dirty="0">
                <a:solidFill>
                  <a:srgbClr val="222222"/>
                </a:solidFill>
                <a:latin typeface="Arial" panose="020B0604020202020204" pitchFamily="34" charset="0"/>
              </a:rPr>
              <a:t>Online available at: </a:t>
            </a:r>
            <a:r>
              <a:rPr lang="en-US" dirty="0">
                <a:solidFill>
                  <a:srgbClr val="222222"/>
                </a:solidFill>
                <a:latin typeface="Arial" panose="020B0604020202020204" pitchFamily="34" charset="0"/>
                <a:hlinkClick r:id="rId6"/>
              </a:rPr>
              <a:t>https://doi.org/10.1080/19368623.2023.2184440</a:t>
            </a:r>
            <a:r>
              <a:rPr lang="en-US" dirty="0">
                <a:solidFill>
                  <a:srgbClr val="222222"/>
                </a:solidFill>
                <a:latin typeface="Arial" panose="020B0604020202020204" pitchFamily="34" charset="0"/>
              </a:rPr>
              <a:t>. Last accessed on: 26</a:t>
            </a:r>
            <a:r>
              <a:rPr lang="en-US" baseline="30000" dirty="0">
                <a:solidFill>
                  <a:srgbClr val="222222"/>
                </a:solidFill>
                <a:latin typeface="Arial" panose="020B0604020202020204" pitchFamily="34" charset="0"/>
              </a:rPr>
              <a:t>th</a:t>
            </a:r>
            <a:r>
              <a:rPr lang="en-US" dirty="0">
                <a:solidFill>
                  <a:srgbClr val="222222"/>
                </a:solidFill>
                <a:latin typeface="Arial" panose="020B0604020202020204" pitchFamily="34" charset="0"/>
              </a:rPr>
              <a:t> October 2024. </a:t>
            </a:r>
          </a:p>
          <a:p>
            <a:pPr algn="just">
              <a:lnSpc>
                <a:spcPct val="170000"/>
              </a:lnSpc>
            </a:pPr>
            <a:r>
              <a:rPr lang="en-US" dirty="0">
                <a:solidFill>
                  <a:srgbClr val="222222"/>
                </a:solidFill>
                <a:latin typeface="Arial" panose="020B0604020202020204" pitchFamily="34" charset="0"/>
              </a:rPr>
              <a:t> </a:t>
            </a:r>
            <a:endParaRPr lang="en-IN" dirty="0"/>
          </a:p>
        </p:txBody>
      </p:sp>
    </p:spTree>
    <p:extLst>
      <p:ext uri="{BB962C8B-B14F-4D97-AF65-F5344CB8AC3E}">
        <p14:creationId xmlns:p14="http://schemas.microsoft.com/office/powerpoint/2010/main" val="135590212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134</TotalTime>
  <Words>2854</Words>
  <Application>Microsoft Office PowerPoint</Application>
  <PresentationFormat>Widescreen</PresentationFormat>
  <Paragraphs>134</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MT</vt:lpstr>
      <vt:lpstr>Calibri</vt:lpstr>
      <vt:lpstr>Calibri Light</vt:lpstr>
      <vt:lpstr>Times New Roman</vt:lpstr>
      <vt:lpstr>Retrospect</vt:lpstr>
      <vt:lpstr>  Contemporary Themes in the Hotel and Hospitality Sector Conference Research Paper: Safety and Crisis Management  </vt:lpstr>
      <vt:lpstr>Table of content </vt:lpstr>
      <vt:lpstr>Introduction </vt:lpstr>
      <vt:lpstr>Literature Review </vt:lpstr>
      <vt:lpstr>Background </vt:lpstr>
      <vt:lpstr>     Application to the Hotel and Hospitality Sector </vt:lpstr>
      <vt:lpstr>Relevant Example  </vt:lpstr>
      <vt:lpstr>Evaluate Future Policy and Management Options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6 ASSESSMENT SPECIFICATION</dc:title>
  <dc:creator>Radu Cimpoes</dc:creator>
  <cp:lastModifiedBy>Radu Cimpoes</cp:lastModifiedBy>
  <cp:revision>11</cp:revision>
  <dcterms:created xsi:type="dcterms:W3CDTF">2024-10-19T05:08:24Z</dcterms:created>
  <dcterms:modified xsi:type="dcterms:W3CDTF">2024-10-29T11:00:20Z</dcterms:modified>
</cp:coreProperties>
</file>