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B8ED"/>
    <a:srgbClr val="FF6B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D523B4-9D29-9846-85D9-AFBA7DDB66DB}" v="3" dt="2024-01-10T21:23:42.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483"/>
    <p:restoredTop sz="94376"/>
  </p:normalViewPr>
  <p:slideViewPr>
    <p:cSldViewPr snapToGrid="0">
      <p:cViewPr>
        <p:scale>
          <a:sx n="87" d="100"/>
          <a:sy n="87" d="100"/>
        </p:scale>
        <p:origin x="344"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GB"/>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0DEE67-1367-4A41-868A-3C8FE6636696}" type="datetimeFigureOut">
              <a:rPr lang="en-US" smtClean="0"/>
              <a:t>12/8/23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3321643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40DEE67-1367-4A41-868A-3C8FE6636696}" type="datetimeFigureOut">
              <a:rPr lang="en-US" smtClean="0"/>
              <a:t>12/8/23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79132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GB"/>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0DEE67-1367-4A41-868A-3C8FE6636696}" type="datetimeFigureOut">
              <a:rPr lang="en-US" smtClean="0"/>
              <a:t>12/8/23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3644751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40DEE67-1367-4A41-868A-3C8FE6636696}" type="datetimeFigureOut">
              <a:rPr lang="en-US" smtClean="0"/>
              <a:t>12/8/23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240821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GB"/>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40DEE67-1367-4A41-868A-3C8FE6636696}" type="datetimeFigureOut">
              <a:rPr lang="en-US" smtClean="0"/>
              <a:t>12/8/23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2640002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40DEE67-1367-4A41-868A-3C8FE6636696}" type="datetimeFigureOut">
              <a:rPr lang="en-US" smtClean="0"/>
              <a:t>12/8/23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2755131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0DEE67-1367-4A41-868A-3C8FE6636696}" type="datetimeFigureOut">
              <a:rPr lang="en-US" smtClean="0"/>
              <a:t>12/8/23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3777806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640DEE67-1367-4A41-868A-3C8FE6636696}" type="datetimeFigureOut">
              <a:rPr lang="en-US" smtClean="0"/>
              <a:t>12/8/23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3778374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GB"/>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GB"/>
              <a:t>Click to edit Master text styles</a:t>
            </a:r>
          </a:p>
        </p:txBody>
      </p:sp>
      <p:sp>
        <p:nvSpPr>
          <p:cNvPr id="5" name="Date Placeholder 4"/>
          <p:cNvSpPr>
            <a:spLocks noGrp="1"/>
          </p:cNvSpPr>
          <p:nvPr>
            <p:ph type="dt" sz="half" idx="10"/>
          </p:nvPr>
        </p:nvSpPr>
        <p:spPr/>
        <p:txBody>
          <a:bodyPr/>
          <a:lstStyle/>
          <a:p>
            <a:fld id="{640DEE67-1367-4A41-868A-3C8FE6636696}" type="datetimeFigureOut">
              <a:rPr lang="en-US" smtClean="0"/>
              <a:t>12/8/23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134576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40DEE67-1367-4A41-868A-3C8FE6636696}" type="datetimeFigureOut">
              <a:rPr lang="en-US" smtClean="0"/>
              <a:t>12/8/23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13322662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40DEE67-1367-4A41-868A-3C8FE6636696}" type="datetimeFigureOut">
              <a:rPr lang="en-US" smtClean="0"/>
              <a:t>12/8/23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B64549-B924-C943-A721-79263EAFFDD4}" type="slidenum">
              <a:rPr lang="en-US" smtClean="0"/>
              <a:t>‹#›</a:t>
            </a:fld>
            <a:endParaRPr lang="en-US"/>
          </a:p>
        </p:txBody>
      </p:sp>
    </p:spTree>
    <p:extLst>
      <p:ext uri="{BB962C8B-B14F-4D97-AF65-F5344CB8AC3E}">
        <p14:creationId xmlns:p14="http://schemas.microsoft.com/office/powerpoint/2010/main" val="1193828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640DEE67-1367-4A41-868A-3C8FE6636696}" type="datetimeFigureOut">
              <a:rPr lang="en-US" smtClean="0"/>
              <a:t>12/8/23</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6EB64549-B924-C943-A721-79263EAFFDD4}" type="slidenum">
              <a:rPr lang="en-US" smtClean="0"/>
              <a:t>‹#›</a:t>
            </a:fld>
            <a:endParaRPr lang="en-US"/>
          </a:p>
        </p:txBody>
      </p:sp>
    </p:spTree>
    <p:extLst>
      <p:ext uri="{BB962C8B-B14F-4D97-AF65-F5344CB8AC3E}">
        <p14:creationId xmlns:p14="http://schemas.microsoft.com/office/powerpoint/2010/main" val="4191753048"/>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801600" cy="9601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862" y="672084"/>
            <a:ext cx="11799875" cy="8257032"/>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D212F0DB-03D6-90E3-9B07-409CCA7DDDA6}"/>
              </a:ext>
            </a:extLst>
          </p:cNvPr>
          <p:cNvSpPr txBox="1"/>
          <p:nvPr/>
        </p:nvSpPr>
        <p:spPr>
          <a:xfrm>
            <a:off x="4722930" y="3089982"/>
            <a:ext cx="2983855" cy="3108543"/>
          </a:xfrm>
          <a:prstGeom prst="rect">
            <a:avLst/>
          </a:prstGeom>
          <a:noFill/>
        </p:spPr>
        <p:txBody>
          <a:bodyPr wrap="square" rtlCol="0">
            <a:spAutoFit/>
          </a:bodyPr>
          <a:lstStyle/>
          <a:p>
            <a:pPr defTabSz="317402">
              <a:spcAft>
                <a:spcPts val="514"/>
              </a:spcAft>
            </a:pPr>
            <a:r>
              <a:rPr lang="en-US" sz="900" b="1" u="sng" kern="1200" dirty="0">
                <a:solidFill>
                  <a:schemeClr val="bg1"/>
                </a:solidFill>
                <a:latin typeface="Chalkboard" panose="03050602040202020205" pitchFamily="66" charset="77"/>
              </a:rPr>
              <a:t>The </a:t>
            </a:r>
            <a:r>
              <a:rPr lang="en-US" sz="900" b="1" u="sng" kern="1200" dirty="0" err="1">
                <a:solidFill>
                  <a:schemeClr val="bg1"/>
                </a:solidFill>
                <a:latin typeface="Chalkboard" panose="03050602040202020205" pitchFamily="66" charset="77"/>
              </a:rPr>
              <a:t>dockleaf</a:t>
            </a:r>
            <a:r>
              <a:rPr lang="en-US" sz="900" b="1" u="sng" kern="1200" dirty="0">
                <a:solidFill>
                  <a:schemeClr val="bg1"/>
                </a:solidFill>
                <a:latin typeface="Chalkboard" panose="03050602040202020205" pitchFamily="66" charset="77"/>
              </a:rPr>
              <a:t> project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The dock leaf project works with over 50 participants bringing them a chance to work.</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The project Provides qualifications with a requirement of just 16 hours volunteering, However people are encouraged to do as much as they can to gain a good experience along with strong knowledge.</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Individuals then work with a local college along with a local primary school to complete the course.</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It can allow people to go into different lines of work after as they will have a level 3 qualification in CCLP.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This project upscales members of the community  providing them with of purpose and a wealth of knowledge.</a:t>
            </a:r>
          </a:p>
          <a:p>
            <a:pPr>
              <a:spcAft>
                <a:spcPts val="600"/>
              </a:spcAft>
            </a:pPr>
            <a:endParaRPr lang="en-US" dirty="0"/>
          </a:p>
        </p:txBody>
      </p:sp>
      <p:sp>
        <p:nvSpPr>
          <p:cNvPr id="9" name="TextBox 8">
            <a:extLst>
              <a:ext uri="{FF2B5EF4-FFF2-40B4-BE49-F238E27FC236}">
                <a16:creationId xmlns:a16="http://schemas.microsoft.com/office/drawing/2014/main" id="{30369A2B-C746-D4E4-2CF9-C87F7B06A7EF}"/>
              </a:ext>
            </a:extLst>
          </p:cNvPr>
          <p:cNvSpPr txBox="1"/>
          <p:nvPr/>
        </p:nvSpPr>
        <p:spPr>
          <a:xfrm>
            <a:off x="7683905" y="762066"/>
            <a:ext cx="2188026" cy="3736920"/>
          </a:xfrm>
          <a:prstGeom prst="rect">
            <a:avLst/>
          </a:prstGeom>
          <a:noFill/>
        </p:spPr>
        <p:txBody>
          <a:bodyPr wrap="square" rtlCol="0">
            <a:spAutoFit/>
          </a:bodyPr>
          <a:lstStyle/>
          <a:p>
            <a:pPr defTabSz="317402">
              <a:spcAft>
                <a:spcPts val="514"/>
              </a:spcAft>
            </a:pPr>
            <a:r>
              <a:rPr lang="en-US" sz="900" b="1" u="sng" kern="1200" dirty="0">
                <a:solidFill>
                  <a:schemeClr val="bg1"/>
                </a:solidFill>
                <a:latin typeface="Chalkboard" panose="03050602040202020205" pitchFamily="66" charset="77"/>
              </a:rPr>
              <a:t>Expressive arts</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Expressive arts is a big part of the community especially in school A working with all people in the community to produce something they are able to be proud of.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A community choir session is held every week for all members of the community.</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A multigenerational free of charge social life helps wellbeing while boosting endorphins</a:t>
            </a:r>
            <a:r>
              <a:rPr lang="en-US" sz="900" dirty="0">
                <a:solidFill>
                  <a:schemeClr val="bg1"/>
                </a:solidFill>
                <a:latin typeface="Chalkboard" panose="03050602040202020205" pitchFamily="66" charset="77"/>
              </a:rPr>
              <a:t>. It provides the community with a sense of belonging and teaches younger children the importance of team building and communication. </a:t>
            </a:r>
            <a:endParaRPr lang="en-US" sz="900" kern="1200" dirty="0">
              <a:solidFill>
                <a:schemeClr val="bg1"/>
              </a:solidFill>
              <a:latin typeface="Chalkboard" panose="03050602040202020205" pitchFamily="66" charset="77"/>
            </a:endParaRP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School concerts are held to display their work to the rest of the community </a:t>
            </a:r>
          </a:p>
          <a:p>
            <a:pPr marL="198376" indent="-198376" defTabSz="317402">
              <a:spcAft>
                <a:spcPts val="514"/>
              </a:spcAft>
              <a:buFont typeface="Arial" panose="020B0604020202020204" pitchFamily="34" charset="0"/>
              <a:buChar char="•"/>
            </a:pPr>
            <a:r>
              <a:rPr lang="en-US" sz="900" dirty="0">
                <a:solidFill>
                  <a:schemeClr val="bg1"/>
                </a:solidFill>
                <a:latin typeface="Chalkboard" panose="03050602040202020205" pitchFamily="66" charset="77"/>
              </a:rPr>
              <a:t>Social events after concerts are also held as a break for people of the community to come together and discuss topic of interests</a:t>
            </a:r>
            <a:r>
              <a:rPr lang="en-US" sz="900" dirty="0">
                <a:solidFill>
                  <a:schemeClr val="bg1"/>
                </a:solidFill>
              </a:rPr>
              <a:t>.</a:t>
            </a:r>
            <a:endParaRPr lang="en-US" sz="1400" dirty="0">
              <a:solidFill>
                <a:schemeClr val="bg1"/>
              </a:solidFill>
            </a:endParaRPr>
          </a:p>
        </p:txBody>
      </p:sp>
      <p:sp>
        <p:nvSpPr>
          <p:cNvPr id="10" name="TextBox 9">
            <a:extLst>
              <a:ext uri="{FF2B5EF4-FFF2-40B4-BE49-F238E27FC236}">
                <a16:creationId xmlns:a16="http://schemas.microsoft.com/office/drawing/2014/main" id="{5B7F965B-9D96-124B-AF47-AE790463C2DF}"/>
              </a:ext>
            </a:extLst>
          </p:cNvPr>
          <p:cNvSpPr txBox="1"/>
          <p:nvPr/>
        </p:nvSpPr>
        <p:spPr>
          <a:xfrm>
            <a:off x="3750521" y="5632218"/>
            <a:ext cx="1686382" cy="3331681"/>
          </a:xfrm>
          <a:prstGeom prst="rect">
            <a:avLst/>
          </a:prstGeom>
          <a:noFill/>
        </p:spPr>
        <p:txBody>
          <a:bodyPr wrap="square" rtlCol="0">
            <a:spAutoFit/>
          </a:bodyPr>
          <a:lstStyle/>
          <a:p>
            <a:pPr defTabSz="317402">
              <a:spcAft>
                <a:spcPts val="514"/>
              </a:spcAft>
            </a:pPr>
            <a:r>
              <a:rPr lang="en-US" sz="900" b="1" u="sng" kern="1200" dirty="0">
                <a:solidFill>
                  <a:schemeClr val="bg1"/>
                </a:solidFill>
                <a:latin typeface="Chalkboard" panose="03050602040202020205" pitchFamily="66" charset="77"/>
              </a:rPr>
              <a:t>Family to staff communication</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Staff send information digitally including class charts and child progression. The school has created an app for parents to be more involved in their child’s education.</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This is a more beneficial way to communicate as messages will never get lost as well as being time saving. This is also a chance for parent’s to see what their child gets up to in school</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If devices are not accessible at the home chrome books will be provided to the families. </a:t>
            </a:r>
            <a:endParaRPr lang="en-US" sz="1400" dirty="0">
              <a:solidFill>
                <a:schemeClr val="bg1"/>
              </a:solidFill>
              <a:latin typeface="Chalkboard" panose="03050602040202020205" pitchFamily="66" charset="77"/>
            </a:endParaRPr>
          </a:p>
        </p:txBody>
      </p:sp>
      <p:sp>
        <p:nvSpPr>
          <p:cNvPr id="11" name="TextBox 10">
            <a:extLst>
              <a:ext uri="{FF2B5EF4-FFF2-40B4-BE49-F238E27FC236}">
                <a16:creationId xmlns:a16="http://schemas.microsoft.com/office/drawing/2014/main" id="{F156562A-4119-60BB-E65A-9ACD219BB318}"/>
              </a:ext>
            </a:extLst>
          </p:cNvPr>
          <p:cNvSpPr txBox="1"/>
          <p:nvPr/>
        </p:nvSpPr>
        <p:spPr>
          <a:xfrm>
            <a:off x="523181" y="5849271"/>
            <a:ext cx="2593612" cy="2949397"/>
          </a:xfrm>
          <a:prstGeom prst="rect">
            <a:avLst/>
          </a:prstGeom>
          <a:noFill/>
        </p:spPr>
        <p:txBody>
          <a:bodyPr wrap="square" rtlCol="0">
            <a:spAutoFit/>
          </a:bodyPr>
          <a:lstStyle/>
          <a:p>
            <a:pPr defTabSz="317402">
              <a:spcAft>
                <a:spcPts val="514"/>
              </a:spcAft>
            </a:pPr>
            <a:r>
              <a:rPr lang="en-US" sz="900" b="1" u="sng" kern="1200" dirty="0">
                <a:solidFill>
                  <a:schemeClr val="bg1"/>
                </a:solidFill>
                <a:latin typeface="Chalkboard" panose="03050602040202020205" pitchFamily="66" charset="77"/>
              </a:rPr>
              <a:t>Vulnerable learners and families at PDCS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Identified groups of children young </a:t>
            </a:r>
            <a:r>
              <a:rPr lang="en-US" sz="900" kern="1200" dirty="0" err="1">
                <a:solidFill>
                  <a:schemeClr val="bg1"/>
                </a:solidFill>
                <a:latin typeface="Chalkboard" panose="03050602040202020205" pitchFamily="66" charset="77"/>
              </a:rPr>
              <a:t>carer’s</a:t>
            </a:r>
            <a:r>
              <a:rPr lang="en-US" sz="900" kern="1200" dirty="0">
                <a:solidFill>
                  <a:schemeClr val="bg1"/>
                </a:solidFill>
                <a:latin typeface="Chalkboard" panose="03050602040202020205" pitchFamily="66" charset="77"/>
              </a:rPr>
              <a:t> service children, EAL children and refugees and their families.</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This is a powerful lever for raising attendance amongst these children.</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Builds a positive relationships between school and home through fun activities.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Provides an opportunity for parents and staff to bond an be on the same page while supporting wellbeing.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This is also the time young </a:t>
            </a:r>
            <a:r>
              <a:rPr lang="en-US" sz="900" kern="1200" dirty="0" err="1">
                <a:solidFill>
                  <a:schemeClr val="bg1"/>
                </a:solidFill>
                <a:latin typeface="Chalkboard" panose="03050602040202020205" pitchFamily="66" charset="77"/>
              </a:rPr>
              <a:t>carer’s</a:t>
            </a:r>
            <a:r>
              <a:rPr lang="en-US" sz="900" kern="1200" dirty="0">
                <a:solidFill>
                  <a:schemeClr val="bg1"/>
                </a:solidFill>
                <a:latin typeface="Chalkboard" panose="03050602040202020205" pitchFamily="66" charset="77"/>
              </a:rPr>
              <a:t> get registered with the local authorities.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They have a “fast </a:t>
            </a:r>
            <a:r>
              <a:rPr lang="en-US" sz="900" kern="1200" dirty="0" err="1">
                <a:solidFill>
                  <a:schemeClr val="bg1"/>
                </a:solidFill>
                <a:latin typeface="Chalkboard" panose="03050602040202020205" pitchFamily="66" charset="77"/>
              </a:rPr>
              <a:t>programme</a:t>
            </a:r>
            <a:r>
              <a:rPr lang="en-US" sz="900" kern="1200" dirty="0">
                <a:solidFill>
                  <a:schemeClr val="bg1"/>
                </a:solidFill>
                <a:latin typeface="Chalkboard" panose="03050602040202020205" pitchFamily="66" charset="77"/>
              </a:rPr>
              <a:t>” allowing families to do things together such as cooking and washing </a:t>
            </a:r>
          </a:p>
          <a:p>
            <a:pPr defTabSz="317402">
              <a:spcAft>
                <a:spcPts val="514"/>
              </a:spcAft>
            </a:pPr>
            <a:r>
              <a:rPr lang="en-US" sz="1249" kern="1200" dirty="0">
                <a:solidFill>
                  <a:srgbClr val="555555"/>
                </a:solidFill>
                <a:latin typeface="+mn-lt"/>
                <a:ea typeface="+mn-ea"/>
                <a:cs typeface="+mn-cs"/>
              </a:rPr>
              <a:t> </a:t>
            </a:r>
            <a:endParaRPr lang="en-US" dirty="0"/>
          </a:p>
        </p:txBody>
      </p:sp>
      <p:sp>
        <p:nvSpPr>
          <p:cNvPr id="12" name="TextBox 11">
            <a:extLst>
              <a:ext uri="{FF2B5EF4-FFF2-40B4-BE49-F238E27FC236}">
                <a16:creationId xmlns:a16="http://schemas.microsoft.com/office/drawing/2014/main" id="{419359A2-F524-A4D9-9ACC-8018A7EC1468}"/>
              </a:ext>
            </a:extLst>
          </p:cNvPr>
          <p:cNvSpPr txBox="1"/>
          <p:nvPr/>
        </p:nvSpPr>
        <p:spPr>
          <a:xfrm>
            <a:off x="576843" y="3360944"/>
            <a:ext cx="2593612" cy="2693045"/>
          </a:xfrm>
          <a:prstGeom prst="rect">
            <a:avLst/>
          </a:prstGeom>
          <a:noFill/>
        </p:spPr>
        <p:txBody>
          <a:bodyPr wrap="square" rtlCol="0">
            <a:spAutoFit/>
          </a:bodyPr>
          <a:lstStyle/>
          <a:p>
            <a:pPr defTabSz="317402">
              <a:spcAft>
                <a:spcPts val="514"/>
              </a:spcAft>
            </a:pPr>
            <a:r>
              <a:rPr lang="en-US" sz="900" b="1" u="sng" kern="1200" dirty="0">
                <a:solidFill>
                  <a:schemeClr val="bg1"/>
                </a:solidFill>
                <a:latin typeface="Chalkboard" panose="03050602040202020205" pitchFamily="66" charset="77"/>
              </a:rPr>
              <a:t>Elsa</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ELSA is emotional literacy support assistant.</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The ELSA team looks further into any issues at home. They find out if there are any attachment issues.</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ELSA know they should be working with famil</a:t>
            </a:r>
            <a:r>
              <a:rPr lang="en-US" sz="900" dirty="0">
                <a:solidFill>
                  <a:schemeClr val="bg1"/>
                </a:solidFill>
                <a:latin typeface="Chalkboard" panose="03050602040202020205" pitchFamily="66" charset="77"/>
              </a:rPr>
              <a:t>i</a:t>
            </a:r>
            <a:r>
              <a:rPr lang="en-US" sz="900" kern="1200" dirty="0">
                <a:solidFill>
                  <a:schemeClr val="bg1"/>
                </a:solidFill>
                <a:latin typeface="Chalkboard" panose="03050602040202020205" pitchFamily="66" charset="77"/>
              </a:rPr>
              <a:t>es to break down barriers and strengthen communication.</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Interventions are preformed to save families</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ELSA sit and listen top the families and check in to make sure everyone is content. </a:t>
            </a:r>
          </a:p>
          <a:p>
            <a:pPr marL="285750" indent="-285750">
              <a:spcAft>
                <a:spcPts val="600"/>
              </a:spcAft>
              <a:buFont typeface="Arial" panose="020B0604020202020204" pitchFamily="34" charset="0"/>
              <a:buChar char="•"/>
            </a:pPr>
            <a:endParaRPr lang="en-US" dirty="0"/>
          </a:p>
        </p:txBody>
      </p:sp>
      <p:sp>
        <p:nvSpPr>
          <p:cNvPr id="15" name="TextBox 14">
            <a:extLst>
              <a:ext uri="{FF2B5EF4-FFF2-40B4-BE49-F238E27FC236}">
                <a16:creationId xmlns:a16="http://schemas.microsoft.com/office/drawing/2014/main" id="{802BA6F6-70CF-3D49-67CD-66D7FB01A2AF}"/>
              </a:ext>
            </a:extLst>
          </p:cNvPr>
          <p:cNvSpPr txBox="1"/>
          <p:nvPr/>
        </p:nvSpPr>
        <p:spPr>
          <a:xfrm>
            <a:off x="9754809" y="733364"/>
            <a:ext cx="2460196" cy="4270400"/>
          </a:xfrm>
          <a:prstGeom prst="rect">
            <a:avLst/>
          </a:prstGeom>
          <a:noFill/>
        </p:spPr>
        <p:txBody>
          <a:bodyPr wrap="square">
            <a:spAutoFit/>
          </a:bodyPr>
          <a:lstStyle/>
          <a:p>
            <a:pPr defTabSz="317402">
              <a:spcAft>
                <a:spcPts val="514"/>
              </a:spcAft>
            </a:pPr>
            <a:r>
              <a:rPr lang="en-US" sz="900" b="1" u="sng" kern="1200" dirty="0">
                <a:solidFill>
                  <a:schemeClr val="bg1"/>
                </a:solidFill>
                <a:latin typeface="Chalkboard" panose="03050602040202020205" pitchFamily="66" charset="77"/>
                <a:ea typeface="+mn-ea"/>
                <a:cs typeface="+mn-cs"/>
              </a:rPr>
              <a:t>Working with the community </a:t>
            </a:r>
          </a:p>
          <a:p>
            <a:pPr marL="208295" indent="-208295"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ea typeface="+mn-ea"/>
                <a:cs typeface="+mn-cs"/>
              </a:rPr>
              <a:t>Educational Well Fare officers works with families within the school with social services. </a:t>
            </a:r>
          </a:p>
          <a:p>
            <a:pPr marL="208295" indent="-208295"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ea typeface="+mn-ea"/>
                <a:cs typeface="+mn-cs"/>
              </a:rPr>
              <a:t>Home interventions for school to understand deeper issues.</a:t>
            </a:r>
          </a:p>
          <a:p>
            <a:pPr marL="208295" indent="-208295"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ea typeface="+mn-ea"/>
                <a:cs typeface="+mn-cs"/>
              </a:rPr>
              <a:t>Police come into the school once a week for discussions with children.</a:t>
            </a:r>
          </a:p>
          <a:p>
            <a:pPr marL="208295" indent="-208295"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ea typeface="+mn-ea"/>
                <a:cs typeface="+mn-cs"/>
              </a:rPr>
              <a:t>Find out Friday, context about children’s sleep cycles, nappy and potty training all held by the local health visitor. </a:t>
            </a:r>
          </a:p>
          <a:p>
            <a:pPr marL="208295" indent="-208295"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ea typeface="+mn-ea"/>
                <a:cs typeface="+mn-cs"/>
              </a:rPr>
              <a:t>Loaning library, free clothes cleaning products food and activities for the community to take no questions asked.</a:t>
            </a:r>
          </a:p>
          <a:p>
            <a:pPr marL="208295" indent="-208295"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ea typeface="+mn-ea"/>
                <a:cs typeface="+mn-cs"/>
              </a:rPr>
              <a:t>Creates referrals for donations for local homes including, carpets, beds , uniforms.</a:t>
            </a:r>
          </a:p>
          <a:p>
            <a:pPr marL="208295" indent="-208295"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ea typeface="+mn-ea"/>
                <a:cs typeface="+mn-cs"/>
              </a:rPr>
              <a:t>Play and Stay sessions, opportunity for parents to speak with staff one-to-one.</a:t>
            </a:r>
          </a:p>
          <a:p>
            <a:pPr marL="208295" indent="-208295"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ea typeface="+mn-ea"/>
                <a:cs typeface="+mn-cs"/>
              </a:rPr>
              <a:t>School takes children for nasal appointments.</a:t>
            </a:r>
          </a:p>
          <a:p>
            <a:pPr marL="208295" indent="-208295"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ea typeface="+mn-ea"/>
                <a:cs typeface="+mn-cs"/>
              </a:rPr>
              <a:t>Local doctor works with school to take on children’s appointment to allow parents to work.</a:t>
            </a:r>
            <a:endParaRPr lang="en-US" sz="1400" dirty="0">
              <a:solidFill>
                <a:schemeClr val="bg1"/>
              </a:solidFill>
              <a:latin typeface="Chalkboard" panose="03050602040202020205" pitchFamily="66" charset="77"/>
            </a:endParaRPr>
          </a:p>
        </p:txBody>
      </p:sp>
      <p:sp>
        <p:nvSpPr>
          <p:cNvPr id="17" name="TextBox 16">
            <a:extLst>
              <a:ext uri="{FF2B5EF4-FFF2-40B4-BE49-F238E27FC236}">
                <a16:creationId xmlns:a16="http://schemas.microsoft.com/office/drawing/2014/main" id="{8BB7B531-E708-C11E-CCD6-52C59B35029D}"/>
              </a:ext>
            </a:extLst>
          </p:cNvPr>
          <p:cNvSpPr txBox="1"/>
          <p:nvPr/>
        </p:nvSpPr>
        <p:spPr>
          <a:xfrm>
            <a:off x="6102433" y="5864879"/>
            <a:ext cx="1915858" cy="3054682"/>
          </a:xfrm>
          <a:prstGeom prst="rect">
            <a:avLst/>
          </a:prstGeom>
          <a:noFill/>
        </p:spPr>
        <p:txBody>
          <a:bodyPr wrap="square">
            <a:spAutoFit/>
          </a:bodyPr>
          <a:lstStyle/>
          <a:p>
            <a:pPr defTabSz="317402">
              <a:spcAft>
                <a:spcPts val="514"/>
              </a:spcAft>
            </a:pPr>
            <a:r>
              <a:rPr lang="en-US" sz="900" b="1" u="sng" kern="1200" dirty="0">
                <a:solidFill>
                  <a:schemeClr val="bg1"/>
                </a:solidFill>
                <a:latin typeface="Chalkboard" panose="03050602040202020205" pitchFamily="66" charset="77"/>
              </a:rPr>
              <a:t>support attendance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School A priorities attendance reminding parents each week.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Home visits if absent without reason then second and their steps taken if attendance does not improve. Staff will work out personal and effective ways to encourage the children to go to school</a:t>
            </a:r>
          </a:p>
          <a:p>
            <a:pPr marL="198376" indent="-198376" defTabSz="317402">
              <a:spcAft>
                <a:spcPts val="514"/>
              </a:spcAft>
              <a:buFont typeface="Arial" panose="020B0604020202020204" pitchFamily="34" charset="0"/>
              <a:buChar char="•"/>
            </a:pPr>
            <a:r>
              <a:rPr lang="en-US" sz="900" dirty="0">
                <a:solidFill>
                  <a:schemeClr val="bg1"/>
                </a:solidFill>
                <a:latin typeface="Chalkboard" panose="03050602040202020205" pitchFamily="66" charset="77"/>
              </a:rPr>
              <a:t>Parental task will also be provided to help the parents work out ways to encourage their children. Some parent’s way have a bad perspective on school so the welfare team will work with them to view the importance of attendance. </a:t>
            </a:r>
            <a:r>
              <a:rPr lang="en-US" sz="900" kern="1200" dirty="0">
                <a:solidFill>
                  <a:schemeClr val="bg1"/>
                </a:solidFill>
                <a:latin typeface="Chalkboard" panose="03050602040202020205" pitchFamily="66" charset="77"/>
              </a:rPr>
              <a:t> </a:t>
            </a:r>
          </a:p>
        </p:txBody>
      </p:sp>
      <p:sp>
        <p:nvSpPr>
          <p:cNvPr id="18" name="TextBox 17">
            <a:extLst>
              <a:ext uri="{FF2B5EF4-FFF2-40B4-BE49-F238E27FC236}">
                <a16:creationId xmlns:a16="http://schemas.microsoft.com/office/drawing/2014/main" id="{140671E4-2C54-D540-72C1-EBC07F5209EA}"/>
              </a:ext>
            </a:extLst>
          </p:cNvPr>
          <p:cNvSpPr txBox="1"/>
          <p:nvPr/>
        </p:nvSpPr>
        <p:spPr>
          <a:xfrm>
            <a:off x="4108514" y="672084"/>
            <a:ext cx="2780061" cy="430529"/>
          </a:xfrm>
          <a:prstGeom prst="rect">
            <a:avLst/>
          </a:prstGeom>
          <a:noFill/>
        </p:spPr>
        <p:txBody>
          <a:bodyPr wrap="square" rtlCol="0">
            <a:spAutoFit/>
          </a:bodyPr>
          <a:lstStyle/>
          <a:p>
            <a:pPr defTabSz="317402">
              <a:spcAft>
                <a:spcPts val="514"/>
              </a:spcAft>
            </a:pPr>
            <a:r>
              <a:rPr lang="en-US" sz="2222" u="sng" kern="1200" dirty="0">
                <a:solidFill>
                  <a:srgbClr val="555555"/>
                </a:solidFill>
                <a:latin typeface="Chalkboard" panose="03050602040202020205" pitchFamily="66" charset="77"/>
                <a:ea typeface="+mn-ea"/>
                <a:cs typeface="+mn-cs"/>
              </a:rPr>
              <a:t>Start at my feet </a:t>
            </a:r>
            <a:endParaRPr lang="en-US" sz="3200" u="sng" dirty="0">
              <a:latin typeface="Chalkboard" panose="03050602040202020205" pitchFamily="66" charset="77"/>
            </a:endParaRPr>
          </a:p>
        </p:txBody>
      </p:sp>
      <p:sp>
        <p:nvSpPr>
          <p:cNvPr id="19" name="TextBox 18">
            <a:extLst>
              <a:ext uri="{FF2B5EF4-FFF2-40B4-BE49-F238E27FC236}">
                <a16:creationId xmlns:a16="http://schemas.microsoft.com/office/drawing/2014/main" id="{014B64F2-222B-C471-7841-CD914774C646}"/>
              </a:ext>
            </a:extLst>
          </p:cNvPr>
          <p:cNvSpPr txBox="1"/>
          <p:nvPr/>
        </p:nvSpPr>
        <p:spPr>
          <a:xfrm>
            <a:off x="5913371" y="1081023"/>
            <a:ext cx="1910521" cy="1787541"/>
          </a:xfrm>
          <a:prstGeom prst="rect">
            <a:avLst/>
          </a:prstGeom>
          <a:noFill/>
        </p:spPr>
        <p:txBody>
          <a:bodyPr wrap="square" rtlCol="0">
            <a:spAutoFit/>
          </a:bodyPr>
          <a:lstStyle/>
          <a:p>
            <a:pPr defTabSz="317402">
              <a:spcAft>
                <a:spcPts val="514"/>
              </a:spcAft>
            </a:pPr>
            <a:r>
              <a:rPr lang="en-US" sz="900" b="1" u="sng" kern="1200" dirty="0">
                <a:solidFill>
                  <a:schemeClr val="bg1"/>
                </a:solidFill>
                <a:latin typeface="Chalkboard" panose="03050602040202020205" pitchFamily="66" charset="77"/>
              </a:rPr>
              <a:t>School context</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The school holds 646 learners as of 2022 </a:t>
            </a:r>
          </a:p>
          <a:p>
            <a:pPr marL="198376" indent="-198376" defTabSz="317402">
              <a:spcAft>
                <a:spcPts val="514"/>
              </a:spcAft>
              <a:buFont typeface="Arial" panose="020B0604020202020204" pitchFamily="34" charset="0"/>
              <a:buChar char="•"/>
            </a:pPr>
            <a:r>
              <a:rPr lang="en-US" sz="900" kern="1200" dirty="0">
                <a:solidFill>
                  <a:schemeClr val="bg1"/>
                </a:solidFill>
                <a:latin typeface="Chalkboard" panose="03050602040202020205" pitchFamily="66" charset="77"/>
              </a:rPr>
              <a:t>29.4% of learners are eligible for free school meals over a three year average (2022)</a:t>
            </a:r>
          </a:p>
          <a:p>
            <a:pPr defTabSz="317402">
              <a:spcAft>
                <a:spcPts val="514"/>
              </a:spcAft>
            </a:pPr>
            <a:endParaRPr lang="en-US" sz="1249" kern="1200" dirty="0">
              <a:solidFill>
                <a:srgbClr val="555555"/>
              </a:solidFill>
              <a:latin typeface="+mn-lt"/>
              <a:ea typeface="+mn-ea"/>
              <a:cs typeface="+mn-cs"/>
            </a:endParaRPr>
          </a:p>
          <a:p>
            <a:pPr>
              <a:spcAft>
                <a:spcPts val="600"/>
              </a:spcAft>
            </a:pPr>
            <a:endParaRPr lang="en-US" dirty="0"/>
          </a:p>
        </p:txBody>
      </p:sp>
      <p:pic>
        <p:nvPicPr>
          <p:cNvPr id="43" name="Picture 42" descr="Amateur rainbow painting">
            <a:extLst>
              <a:ext uri="{FF2B5EF4-FFF2-40B4-BE49-F238E27FC236}">
                <a16:creationId xmlns:a16="http://schemas.microsoft.com/office/drawing/2014/main" id="{E6DA255F-9736-5162-FE54-EF993AEF67B7}"/>
              </a:ext>
            </a:extLst>
          </p:cNvPr>
          <p:cNvPicPr>
            <a:picLocks noChangeAspect="1"/>
          </p:cNvPicPr>
          <p:nvPr/>
        </p:nvPicPr>
        <p:blipFill>
          <a:blip r:embed="rId2">
            <a:alphaModFix amt="45000"/>
          </a:blip>
          <a:stretch>
            <a:fillRect/>
          </a:stretch>
        </p:blipFill>
        <p:spPr>
          <a:xfrm>
            <a:off x="500862" y="662529"/>
            <a:ext cx="11799875" cy="8257032"/>
          </a:xfrm>
          <a:prstGeom prst="rect">
            <a:avLst/>
          </a:prstGeom>
        </p:spPr>
      </p:pic>
      <p:sp>
        <p:nvSpPr>
          <p:cNvPr id="44" name="TextBox 43">
            <a:extLst>
              <a:ext uri="{FF2B5EF4-FFF2-40B4-BE49-F238E27FC236}">
                <a16:creationId xmlns:a16="http://schemas.microsoft.com/office/drawing/2014/main" id="{8D65AE30-AAC4-87E2-B640-36EB0AFB76AA}"/>
              </a:ext>
            </a:extLst>
          </p:cNvPr>
          <p:cNvSpPr txBox="1"/>
          <p:nvPr/>
        </p:nvSpPr>
        <p:spPr>
          <a:xfrm>
            <a:off x="553573" y="744143"/>
            <a:ext cx="3131518" cy="2862322"/>
          </a:xfrm>
          <a:prstGeom prst="rect">
            <a:avLst/>
          </a:prstGeom>
          <a:noFill/>
        </p:spPr>
        <p:txBody>
          <a:bodyPr wrap="square" rtlCol="0">
            <a:spAutoFit/>
          </a:bodyPr>
          <a:lstStyle/>
          <a:p>
            <a:r>
              <a:rPr lang="en-US" sz="900" b="1" u="sng" dirty="0">
                <a:solidFill>
                  <a:schemeClr val="bg1"/>
                </a:solidFill>
                <a:latin typeface="Chalkboard" panose="03050602040202020205" pitchFamily="66" charset="77"/>
              </a:rPr>
              <a:t>Drawing and talking</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Drawing and talking is a personal centered therapy which focuses on early intervention prevention and recovery</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These sessions are held once a week for 13 weeks at a time.</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This is a 1-2 effective intervention which enables children to discuss any issues who’s problems may otherwise go untreated. </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These sessions are for any children ages 5 and over </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The purpose is to draw a person or place where the child feels more confident.</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These sessions also allow staff to look deeper into the children’s emotions so they can understand the next steps.</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There are 5 members of staff who have been trained to deliver these types of sessions.</a:t>
            </a:r>
          </a:p>
          <a:p>
            <a:endParaRPr lang="en-US" dirty="0">
              <a:solidFill>
                <a:schemeClr val="bg1"/>
              </a:solidFill>
            </a:endParaRPr>
          </a:p>
        </p:txBody>
      </p:sp>
      <p:sp>
        <p:nvSpPr>
          <p:cNvPr id="68" name="TextBox 67">
            <a:extLst>
              <a:ext uri="{FF2B5EF4-FFF2-40B4-BE49-F238E27FC236}">
                <a16:creationId xmlns:a16="http://schemas.microsoft.com/office/drawing/2014/main" id="{9CEE07AF-96F4-B1F8-1B6D-D7EF90DF1264}"/>
              </a:ext>
            </a:extLst>
          </p:cNvPr>
          <p:cNvSpPr txBox="1"/>
          <p:nvPr/>
        </p:nvSpPr>
        <p:spPr>
          <a:xfrm>
            <a:off x="8392372" y="5713608"/>
            <a:ext cx="3788922" cy="3139321"/>
          </a:xfrm>
          <a:prstGeom prst="rect">
            <a:avLst/>
          </a:prstGeom>
          <a:noFill/>
        </p:spPr>
        <p:txBody>
          <a:bodyPr wrap="square" rtlCol="0">
            <a:spAutoFit/>
          </a:bodyPr>
          <a:lstStyle/>
          <a:p>
            <a:r>
              <a:rPr lang="en-US" sz="900" b="1" u="sng" dirty="0">
                <a:solidFill>
                  <a:schemeClr val="bg1"/>
                </a:solidFill>
                <a:latin typeface="Chalkboard" panose="03050602040202020205" pitchFamily="66" charset="77"/>
              </a:rPr>
              <a:t>Paths</a:t>
            </a:r>
          </a:p>
          <a:p>
            <a:pPr marL="171450" indent="-171450">
              <a:buFont typeface="Arial" panose="020B0604020202020204" pitchFamily="34" charset="0"/>
              <a:buChar char="•"/>
            </a:pPr>
            <a:r>
              <a:rPr lang="en-US" sz="900" dirty="0">
                <a:solidFill>
                  <a:schemeClr val="bg1"/>
                </a:solidFill>
                <a:latin typeface="Chalkboard" panose="03050602040202020205" pitchFamily="66" charset="77"/>
              </a:rPr>
              <a:t>Paths which stands for (promoting alternative thinking strategy’s) has been running since September 2021.</a:t>
            </a:r>
          </a:p>
          <a:p>
            <a:pPr marL="171450" indent="-171450">
              <a:buFont typeface="Arial" panose="020B0604020202020204" pitchFamily="34" charset="0"/>
              <a:buChar char="•"/>
            </a:pPr>
            <a:r>
              <a:rPr lang="en-US" sz="900" dirty="0">
                <a:solidFill>
                  <a:schemeClr val="bg1"/>
                </a:solidFill>
                <a:latin typeface="Chalkboard" panose="03050602040202020205" pitchFamily="66" charset="77"/>
              </a:rPr>
              <a:t>This  group is held through the foundation phase at school A</a:t>
            </a:r>
          </a:p>
          <a:p>
            <a:pPr marL="171450" indent="-171450">
              <a:buFont typeface="Arial" panose="020B0604020202020204" pitchFamily="34" charset="0"/>
              <a:buChar char="•"/>
            </a:pPr>
            <a:r>
              <a:rPr lang="en-US" sz="900" dirty="0">
                <a:solidFill>
                  <a:schemeClr val="bg1"/>
                </a:solidFill>
                <a:latin typeface="Chalkboard" panose="03050602040202020205" pitchFamily="66" charset="77"/>
              </a:rPr>
              <a:t>This is a series of lessons and strategy’s in which children are able to manage their emotions and communicate effectively </a:t>
            </a:r>
          </a:p>
          <a:p>
            <a:pPr marL="171450" indent="-171450">
              <a:buFont typeface="Arial" panose="020B0604020202020204" pitchFamily="34" charset="0"/>
              <a:buChar char="•"/>
            </a:pPr>
            <a:r>
              <a:rPr lang="en-US" sz="900" dirty="0">
                <a:solidFill>
                  <a:schemeClr val="bg1"/>
                </a:solidFill>
                <a:latin typeface="Chalkboard" panose="03050602040202020205" pitchFamily="66" charset="77"/>
              </a:rPr>
              <a:t>This then leads to problem solving games where the children work independently.</a:t>
            </a:r>
          </a:p>
          <a:p>
            <a:pPr marL="171450" indent="-171450">
              <a:buFont typeface="Arial" panose="020B0604020202020204" pitchFamily="34" charset="0"/>
              <a:buChar char="•"/>
            </a:pPr>
            <a:r>
              <a:rPr lang="en-US" sz="900" dirty="0">
                <a:solidFill>
                  <a:schemeClr val="bg1"/>
                </a:solidFill>
                <a:latin typeface="Chalkboard" panose="03050602040202020205" pitchFamily="66" charset="77"/>
              </a:rPr>
              <a:t>It takes a holistic approach to include all children, families and staff which could be involved</a:t>
            </a:r>
          </a:p>
          <a:p>
            <a:pPr marL="171450" indent="-171450">
              <a:buFont typeface="Arial" panose="020B0604020202020204" pitchFamily="34" charset="0"/>
              <a:buChar char="•"/>
            </a:pPr>
            <a:r>
              <a:rPr lang="en-US" sz="900" dirty="0">
                <a:solidFill>
                  <a:schemeClr val="bg1"/>
                </a:solidFill>
                <a:latin typeface="Chalkboard" panose="03050602040202020205" pitchFamily="66" charset="77"/>
              </a:rPr>
              <a:t>This is grounded science of the children’s brain development using progression schemes of work, engaging in resources and diverse tasks.</a:t>
            </a:r>
          </a:p>
          <a:p>
            <a:pPr marL="171450" indent="-171450">
              <a:buFont typeface="Arial" panose="020B0604020202020204" pitchFamily="34" charset="0"/>
              <a:buChar char="•"/>
            </a:pPr>
            <a:r>
              <a:rPr lang="en-US" sz="900" dirty="0">
                <a:solidFill>
                  <a:schemeClr val="bg1"/>
                </a:solidFill>
                <a:latin typeface="Chalkboard" panose="03050602040202020205" pitchFamily="66" charset="77"/>
              </a:rPr>
              <a:t>This can all lead to a positive classroom environment.</a:t>
            </a:r>
          </a:p>
          <a:p>
            <a:pPr marL="171450" indent="-171450">
              <a:buFont typeface="Arial" panose="020B0604020202020204" pitchFamily="34" charset="0"/>
              <a:buChar char="•"/>
            </a:pPr>
            <a:r>
              <a:rPr lang="en-US" sz="900" dirty="0">
                <a:solidFill>
                  <a:schemeClr val="bg1"/>
                </a:solidFill>
                <a:latin typeface="Chalkboard" panose="03050602040202020205" pitchFamily="66" charset="77"/>
              </a:rPr>
              <a:t>Paths may help children with things such as self esteem, self control, frustration and anger management , emotional understanding and preparing for change. The change could be transitioning to another year group or even school.</a:t>
            </a:r>
          </a:p>
          <a:p>
            <a:pPr marL="171450" indent="-171450">
              <a:buFont typeface="Arial" panose="020B0604020202020204" pitchFamily="34" charset="0"/>
              <a:buChar char="•"/>
            </a:pPr>
            <a:r>
              <a:rPr lang="en-US" sz="900" dirty="0">
                <a:solidFill>
                  <a:schemeClr val="bg1"/>
                </a:solidFill>
                <a:latin typeface="Chalkboard" panose="03050602040202020205" pitchFamily="66" charset="77"/>
              </a:rPr>
              <a:t>Paths also runs off compliments. When children create something or complete a task it will get recorded and sent to their home so parents can be kept in the loop and be aware that their child is progressing in school.</a:t>
            </a:r>
          </a:p>
        </p:txBody>
      </p:sp>
      <p:sp>
        <p:nvSpPr>
          <p:cNvPr id="69" name="TextBox 68">
            <a:extLst>
              <a:ext uri="{FF2B5EF4-FFF2-40B4-BE49-F238E27FC236}">
                <a16:creationId xmlns:a16="http://schemas.microsoft.com/office/drawing/2014/main" id="{34BE12AD-2B4D-F2B4-C664-C344E9C9DECD}"/>
              </a:ext>
            </a:extLst>
          </p:cNvPr>
          <p:cNvSpPr txBox="1"/>
          <p:nvPr/>
        </p:nvSpPr>
        <p:spPr>
          <a:xfrm>
            <a:off x="3568806" y="1159641"/>
            <a:ext cx="2292285" cy="2031325"/>
          </a:xfrm>
          <a:prstGeom prst="rect">
            <a:avLst/>
          </a:prstGeom>
          <a:noFill/>
        </p:spPr>
        <p:txBody>
          <a:bodyPr wrap="square" rtlCol="0">
            <a:spAutoFit/>
          </a:bodyPr>
          <a:lstStyle/>
          <a:p>
            <a:r>
              <a:rPr lang="en-US" sz="900" b="1" u="sng" dirty="0">
                <a:solidFill>
                  <a:schemeClr val="bg1"/>
                </a:solidFill>
                <a:latin typeface="Chalkboard" panose="03050602040202020205" pitchFamily="66" charset="77"/>
              </a:rPr>
              <a:t>Aims</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School As aims include working with the whole community to be healthy, happy productive and successful.</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 These are active and positive contributions to the society they live in.</a:t>
            </a:r>
          </a:p>
          <a:p>
            <a:pPr marL="285750" indent="-285750">
              <a:buFont typeface="Arial" panose="020B0604020202020204" pitchFamily="34" charset="0"/>
              <a:buChar char="•"/>
            </a:pPr>
            <a:r>
              <a:rPr lang="en-US" sz="900" dirty="0">
                <a:solidFill>
                  <a:schemeClr val="bg1"/>
                </a:solidFill>
                <a:latin typeface="Chalkboard" panose="03050602040202020205" pitchFamily="66" charset="77"/>
              </a:rPr>
              <a:t>The aims also includes encouraging and involving families of the community to work with the school to create an atmosphere that develops contributors ready to start their time in the world.</a:t>
            </a:r>
            <a:endParaRPr lang="en-US" dirty="0">
              <a:solidFill>
                <a:schemeClr val="bg1"/>
              </a:solidFill>
              <a:latin typeface="Chalkboard" panose="03050602040202020205" pitchFamily="66" charset="77"/>
            </a:endParaRPr>
          </a:p>
        </p:txBody>
      </p:sp>
    </p:spTree>
    <p:extLst>
      <p:ext uri="{BB962C8B-B14F-4D97-AF65-F5344CB8AC3E}">
        <p14:creationId xmlns:p14="http://schemas.microsoft.com/office/powerpoint/2010/main" val="20754008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2013 - 2022 Theme</Template>
  <TotalTime>53760</TotalTime>
  <Words>1111</Words>
  <Application>Microsoft Macintosh PowerPoint</Application>
  <PresentationFormat>A3 Paper (297x420 mm)</PresentationFormat>
  <Paragraphs>70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Chalkboard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megan howard</dc:creator>
  <cp:lastModifiedBy>megan howard</cp:lastModifiedBy>
  <cp:revision>3</cp:revision>
  <dcterms:created xsi:type="dcterms:W3CDTF">2023-12-08T14:51:53Z</dcterms:created>
  <dcterms:modified xsi:type="dcterms:W3CDTF">2024-01-15T00:08:45Z</dcterms:modified>
</cp:coreProperties>
</file>