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handoutMasterIdLst>
    <p:handoutMasterId r:id="rId12"/>
  </p:handoutMasterIdLst>
  <p:sldIdLst>
    <p:sldId id="277" r:id="rId2"/>
    <p:sldId id="516" r:id="rId3"/>
    <p:sldId id="502" r:id="rId4"/>
    <p:sldId id="503" r:id="rId5"/>
    <p:sldId id="504" r:id="rId6"/>
    <p:sldId id="505" r:id="rId7"/>
    <p:sldId id="506" r:id="rId8"/>
    <p:sldId id="513" r:id="rId9"/>
    <p:sldId id="515" r:id="rId1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374" autoAdjust="0"/>
  </p:normalViewPr>
  <p:slideViewPr>
    <p:cSldViewPr>
      <p:cViewPr varScale="1">
        <p:scale>
          <a:sx n="104" d="100"/>
          <a:sy n="104" d="100"/>
        </p:scale>
        <p:origin x="768" y="20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14/06/2021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14/06/2021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14/06/2021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14/06/2021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14/06/2021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sz="3600">
                <a:latin typeface="+mj-lt"/>
              </a:defRPr>
            </a:lvl1p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6/14/21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249961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﻿LCBB5001</a:t>
            </a:r>
          </a:p>
        </p:txBody>
      </p:sp>
      <p:sp>
        <p:nvSpPr>
          <p:cNvPr id="6147" name="Subtitle 4"/>
          <p:cNvSpPr>
            <a:spLocks noGrp="1"/>
          </p:cNvSpPr>
          <p:nvPr>
            <p:ph type="subTitle" idx="1"/>
          </p:nvPr>
        </p:nvSpPr>
        <p:spPr>
          <a:xfrm>
            <a:off x="1775520" y="1928803"/>
            <a:ext cx="9001000" cy="3357586"/>
          </a:xfrm>
        </p:spPr>
        <p:txBody>
          <a:bodyPr/>
          <a:lstStyle/>
          <a:p>
            <a:pPr eaLnBrk="1" hangingPunct="1"/>
            <a:r>
              <a:rPr lang="en-GB" altLang="en-US" sz="3600" b="1" dirty="0">
                <a:solidFill>
                  <a:schemeClr val="accent2"/>
                </a:solidFill>
              </a:rPr>
              <a:t>﻿Entrepreneurship</a:t>
            </a:r>
          </a:p>
          <a:p>
            <a:pPr eaLnBrk="1" hangingPunct="1"/>
            <a:r>
              <a:rPr lang="en-GB" altLang="en-US" dirty="0">
                <a:solidFill>
                  <a:schemeClr val="accent2"/>
                </a:solidFill>
              </a:rPr>
              <a:t>Week 8</a:t>
            </a:r>
          </a:p>
          <a:p>
            <a:pPr eaLnBrk="1" hangingPunct="1"/>
            <a:endParaRPr lang="en-GB" altLang="en-US" dirty="0">
              <a:solidFill>
                <a:schemeClr val="accent2"/>
              </a:solidFill>
            </a:endParaRPr>
          </a:p>
          <a:p>
            <a:pPr eaLnBrk="1" hangingPunct="1"/>
            <a:r>
              <a:rPr lang="en-GB" altLang="en-US" sz="4800" b="1" dirty="0">
                <a:solidFill>
                  <a:schemeClr val="accent2"/>
                </a:solidFill>
              </a:rPr>
              <a:t>Topic:  Competitor Analysis</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40C83-0A25-A747-977F-226F36412F37}"/>
              </a:ext>
            </a:extLst>
          </p:cNvPr>
          <p:cNvSpPr>
            <a:spLocks noGrp="1"/>
          </p:cNvSpPr>
          <p:nvPr>
            <p:ph type="title"/>
          </p:nvPr>
        </p:nvSpPr>
        <p:spPr>
          <a:xfrm>
            <a:off x="609600" y="274638"/>
            <a:ext cx="10972800" cy="850106"/>
          </a:xfrm>
        </p:spPr>
        <p:txBody>
          <a:bodyPr/>
          <a:lstStyle/>
          <a:p>
            <a:r>
              <a:rPr lang="en-US" dirty="0"/>
              <a:t>Learning Outcomes</a:t>
            </a:r>
          </a:p>
        </p:txBody>
      </p:sp>
      <p:sp>
        <p:nvSpPr>
          <p:cNvPr id="3" name="Content Placeholder 2">
            <a:extLst>
              <a:ext uri="{FF2B5EF4-FFF2-40B4-BE49-F238E27FC236}">
                <a16:creationId xmlns:a16="http://schemas.microsoft.com/office/drawing/2014/main" id="{DBE697D9-ACD9-2044-BF77-1F8218C42A9E}"/>
              </a:ext>
            </a:extLst>
          </p:cNvPr>
          <p:cNvSpPr>
            <a:spLocks noGrp="1"/>
          </p:cNvSpPr>
          <p:nvPr>
            <p:ph idx="1"/>
          </p:nvPr>
        </p:nvSpPr>
        <p:spPr/>
        <p:txBody>
          <a:bodyPr/>
          <a:lstStyle/>
          <a:p>
            <a:r>
              <a:rPr lang="en-US" dirty="0"/>
              <a:t>Importance of competitor analysis</a:t>
            </a:r>
          </a:p>
          <a:p>
            <a:r>
              <a:rPr lang="en-US" dirty="0"/>
              <a:t>How to conduct a competitor analysis</a:t>
            </a:r>
          </a:p>
        </p:txBody>
      </p:sp>
      <p:sp>
        <p:nvSpPr>
          <p:cNvPr id="4" name="Date Placeholder 3">
            <a:extLst>
              <a:ext uri="{FF2B5EF4-FFF2-40B4-BE49-F238E27FC236}">
                <a16:creationId xmlns:a16="http://schemas.microsoft.com/office/drawing/2014/main" id="{8F917BDC-6734-734A-B99D-22E99EDD23A0}"/>
              </a:ext>
            </a:extLst>
          </p:cNvPr>
          <p:cNvSpPr>
            <a:spLocks noGrp="1"/>
          </p:cNvSpPr>
          <p:nvPr>
            <p:ph type="dt" sz="half" idx="10"/>
          </p:nvPr>
        </p:nvSpPr>
        <p:spPr/>
        <p:txBody>
          <a:bodyPr/>
          <a:lstStyle/>
          <a:p>
            <a:pPr>
              <a:defRPr/>
            </a:pPr>
            <a:fld id="{2303D31F-598B-47EE-BA37-93F097A3D676}" type="datetime1">
              <a:rPr lang="en-GB" altLang="en-US" smtClean="0"/>
              <a:pPr>
                <a:defRPr/>
              </a:pPr>
              <a:t>14/06/2021</a:t>
            </a:fld>
            <a:endParaRPr lang="en-GB" altLang="en-US"/>
          </a:p>
        </p:txBody>
      </p:sp>
      <p:sp>
        <p:nvSpPr>
          <p:cNvPr id="5" name="Slide Number Placeholder 4">
            <a:extLst>
              <a:ext uri="{FF2B5EF4-FFF2-40B4-BE49-F238E27FC236}">
                <a16:creationId xmlns:a16="http://schemas.microsoft.com/office/drawing/2014/main" id="{392E28D7-940A-6346-8538-ABA18E500A1E}"/>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087208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Competitor Analysis</a:t>
            </a:r>
          </a:p>
        </p:txBody>
      </p:sp>
      <p:sp>
        <p:nvSpPr>
          <p:cNvPr id="3" name="Content Placeholder 2"/>
          <p:cNvSpPr>
            <a:spLocks noGrp="1"/>
          </p:cNvSpPr>
          <p:nvPr>
            <p:ph idx="1"/>
          </p:nvPr>
        </p:nvSpPr>
        <p:spPr/>
        <p:txBody>
          <a:bodyPr/>
          <a:lstStyle/>
          <a:p>
            <a:r>
              <a:rPr lang="en-US" sz="2400" dirty="0">
                <a:latin typeface="+mj-lt"/>
              </a:rPr>
              <a:t>What is a Competitor Analysis?</a:t>
            </a:r>
          </a:p>
          <a:p>
            <a:pPr lvl="1"/>
            <a:r>
              <a:rPr lang="en-US" sz="2400" dirty="0">
                <a:latin typeface="+mj-lt"/>
              </a:rPr>
              <a:t>A competitor analysis is a detailed analysis of a firm</a:t>
            </a:r>
            <a:r>
              <a:rPr lang="en-US" altLang="en-US" sz="2400" dirty="0">
                <a:latin typeface="+mj-lt"/>
              </a:rPr>
              <a:t>’</a:t>
            </a:r>
            <a:r>
              <a:rPr lang="en-US" sz="2400" dirty="0">
                <a:latin typeface="+mj-lt"/>
              </a:rPr>
              <a:t>s competition.</a:t>
            </a:r>
          </a:p>
          <a:p>
            <a:pPr lvl="1"/>
            <a:r>
              <a:rPr lang="en-US" sz="2400" dirty="0">
                <a:latin typeface="+mj-lt"/>
              </a:rPr>
              <a:t>It helps a firm understand the positions of its major competitors and the opportunities that are available.</a:t>
            </a:r>
          </a:p>
          <a:p>
            <a:pPr lvl="1"/>
            <a:r>
              <a:rPr lang="en-US" sz="2400" dirty="0">
                <a:latin typeface="+mj-lt"/>
              </a:rPr>
              <a:t>A competitive analysis grid is a tool for organizing the information a firm collects about its competitors.</a:t>
            </a:r>
          </a:p>
        </p:txBody>
      </p:sp>
    </p:spTree>
    <p:extLst>
      <p:ext uri="{BB962C8B-B14F-4D97-AF65-F5344CB8AC3E}">
        <p14:creationId xmlns:p14="http://schemas.microsoft.com/office/powerpoint/2010/main" val="641139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Identifying Competitors</a:t>
            </a:r>
          </a:p>
        </p:txBody>
      </p:sp>
      <p:sp>
        <p:nvSpPr>
          <p:cNvPr id="4" name="Content Placeholder 3"/>
          <p:cNvSpPr>
            <a:spLocks noGrp="1"/>
          </p:cNvSpPr>
          <p:nvPr>
            <p:ph idx="1"/>
          </p:nvPr>
        </p:nvSpPr>
        <p:spPr>
          <a:xfrm>
            <a:off x="1981200" y="1600201"/>
            <a:ext cx="8229600" cy="457200"/>
          </a:xfrm>
        </p:spPr>
        <p:txBody>
          <a:bodyPr/>
          <a:lstStyle/>
          <a:p>
            <a:pPr marL="0" indent="0">
              <a:buNone/>
            </a:pPr>
            <a:r>
              <a:rPr lang="en-US" altLang="en-US" sz="2400" dirty="0"/>
              <a:t>Types of Competitors New Ventures Face</a:t>
            </a:r>
          </a:p>
        </p:txBody>
      </p:sp>
      <p:pic>
        <p:nvPicPr>
          <p:cNvPr id="3" name="Picture 2" descr="Three types of competitors. Direct competitors are businesses offering identical or similar products. Indirect competitors are businesses offering close substitute products. Future competitors are businesses that are not yet direct or indirect competitors but could be at any tim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81200" y="2514600"/>
            <a:ext cx="8251296" cy="2211324"/>
          </a:xfrm>
          <a:prstGeom prst="rect">
            <a:avLst/>
          </a:prstGeom>
        </p:spPr>
      </p:pic>
    </p:spTree>
    <p:extLst>
      <p:ext uri="{BB962C8B-B14F-4D97-AF65-F5344CB8AC3E}">
        <p14:creationId xmlns:p14="http://schemas.microsoft.com/office/powerpoint/2010/main" val="390183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848600" cy="1097280"/>
          </a:xfrm>
        </p:spPr>
        <p:txBody>
          <a:bodyPr/>
          <a:lstStyle/>
          <a:p>
            <a:r>
              <a:rPr lang="en-US" dirty="0">
                <a:latin typeface="Times New Roman" panose="02020603050405020304" pitchFamily="18" charset="0"/>
              </a:rPr>
              <a:t>Sources of Competitive Intelligence </a:t>
            </a:r>
            <a:r>
              <a:rPr lang="en-US" sz="2000" dirty="0">
                <a:latin typeface="Times New Roman" panose="02020603050405020304" pitchFamily="18" charset="0"/>
              </a:rPr>
              <a:t>(1 of 2)</a:t>
            </a:r>
          </a:p>
        </p:txBody>
      </p:sp>
      <p:sp>
        <p:nvSpPr>
          <p:cNvPr id="3" name="Content Placeholder 2"/>
          <p:cNvSpPr>
            <a:spLocks noGrp="1"/>
          </p:cNvSpPr>
          <p:nvPr>
            <p:ph idx="1"/>
          </p:nvPr>
        </p:nvSpPr>
        <p:spPr/>
        <p:txBody>
          <a:bodyPr/>
          <a:lstStyle/>
          <a:p>
            <a:r>
              <a:rPr lang="en-US" sz="2400" dirty="0">
                <a:latin typeface="+mj-lt"/>
              </a:rPr>
              <a:t>Collecting Competitive Intelligence</a:t>
            </a:r>
          </a:p>
          <a:p>
            <a:pPr lvl="1"/>
            <a:r>
              <a:rPr lang="en-US" sz="2400" dirty="0">
                <a:latin typeface="+mj-lt"/>
              </a:rPr>
              <a:t>To complete a competitive analysis grid, a firm must first understand the strategies and behaviors of its competitors.</a:t>
            </a:r>
          </a:p>
          <a:p>
            <a:pPr lvl="1"/>
            <a:r>
              <a:rPr lang="en-US" sz="2400" dirty="0">
                <a:latin typeface="+mj-lt"/>
              </a:rPr>
              <a:t>The information that is gathered by a firm to learn about its competitors is referred to as competitive intelligence.</a:t>
            </a:r>
          </a:p>
          <a:p>
            <a:pPr lvl="1"/>
            <a:r>
              <a:rPr lang="en-US" sz="2400" dirty="0">
                <a:latin typeface="+mj-lt"/>
              </a:rPr>
              <a:t>A new venture should take care that it collects competitive intelligence in a professional and ethical manner.</a:t>
            </a:r>
          </a:p>
        </p:txBody>
      </p:sp>
    </p:spTree>
    <p:extLst>
      <p:ext uri="{BB962C8B-B14F-4D97-AF65-F5344CB8AC3E}">
        <p14:creationId xmlns:p14="http://schemas.microsoft.com/office/powerpoint/2010/main" val="3254284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001000" cy="1097280"/>
          </a:xfrm>
        </p:spPr>
        <p:txBody>
          <a:bodyPr/>
          <a:lstStyle/>
          <a:p>
            <a:r>
              <a:rPr lang="en-US" dirty="0">
                <a:latin typeface="Times New Roman" panose="02020603050405020304" pitchFamily="18" charset="0"/>
              </a:rPr>
              <a:t>Sources of Competitive Intelligence </a:t>
            </a:r>
            <a:r>
              <a:rPr lang="en-US" sz="2000" dirty="0">
                <a:latin typeface="Times New Roman" panose="02020603050405020304" pitchFamily="18" charset="0"/>
              </a:rPr>
              <a:t>(2 of 2)</a:t>
            </a:r>
          </a:p>
        </p:txBody>
      </p:sp>
      <p:sp>
        <p:nvSpPr>
          <p:cNvPr id="4" name="Content Placeholder 3"/>
          <p:cNvSpPr>
            <a:spLocks noGrp="1"/>
          </p:cNvSpPr>
          <p:nvPr>
            <p:ph idx="1"/>
          </p:nvPr>
        </p:nvSpPr>
        <p:spPr>
          <a:xfrm>
            <a:off x="1055440" y="1305339"/>
            <a:ext cx="10009112" cy="4211893"/>
          </a:xfrm>
        </p:spPr>
        <p:txBody>
          <a:bodyPr/>
          <a:lstStyle/>
          <a:p>
            <a:pPr>
              <a:buNone/>
            </a:pPr>
            <a:r>
              <a:rPr lang="en-US" sz="2400" dirty="0"/>
              <a:t>Ethical ways to obtain information about competitors</a:t>
            </a:r>
          </a:p>
          <a:p>
            <a:pPr>
              <a:lnSpc>
                <a:spcPts val="3200"/>
              </a:lnSpc>
              <a:spcBef>
                <a:spcPts val="1200"/>
              </a:spcBef>
              <a:buFontTx/>
              <a:buChar char="•"/>
            </a:pPr>
            <a:r>
              <a:rPr lang="en-US" sz="2400" dirty="0"/>
              <a:t>Attend conferences and trade shows.</a:t>
            </a:r>
          </a:p>
          <a:p>
            <a:pPr>
              <a:lnSpc>
                <a:spcPts val="3200"/>
              </a:lnSpc>
              <a:spcBef>
                <a:spcPts val="1200"/>
              </a:spcBef>
              <a:buFontTx/>
              <a:buChar char="•"/>
            </a:pPr>
            <a:r>
              <a:rPr lang="en-US" sz="2400" dirty="0"/>
              <a:t>Purchase competitors</a:t>
            </a:r>
            <a:r>
              <a:rPr lang="en-US" altLang="en-US" sz="2400" dirty="0"/>
              <a:t>’</a:t>
            </a:r>
            <a:r>
              <a:rPr lang="en-US" sz="2400" dirty="0"/>
              <a:t> products.</a:t>
            </a:r>
          </a:p>
          <a:p>
            <a:pPr>
              <a:lnSpc>
                <a:spcPts val="3200"/>
              </a:lnSpc>
              <a:spcBef>
                <a:spcPts val="1200"/>
              </a:spcBef>
              <a:buFontTx/>
              <a:buChar char="•"/>
            </a:pPr>
            <a:r>
              <a:rPr lang="en-US" sz="2400" dirty="0"/>
              <a:t>Study competitors</a:t>
            </a:r>
            <a:r>
              <a:rPr lang="en-US" altLang="en-US" sz="2400" dirty="0"/>
              <a:t>’</a:t>
            </a:r>
            <a:r>
              <a:rPr lang="en-US" sz="2400" dirty="0"/>
              <a:t> Web sites and social media sites.</a:t>
            </a:r>
          </a:p>
          <a:p>
            <a:pPr>
              <a:lnSpc>
                <a:spcPts val="3200"/>
              </a:lnSpc>
              <a:spcBef>
                <a:spcPts val="1200"/>
              </a:spcBef>
              <a:buFontTx/>
              <a:buChar char="•"/>
            </a:pPr>
            <a:r>
              <a:rPr lang="en-US" sz="2400" dirty="0"/>
              <a:t>Set up Google e-mail alerts.</a:t>
            </a:r>
          </a:p>
          <a:p>
            <a:pPr>
              <a:lnSpc>
                <a:spcPts val="3200"/>
              </a:lnSpc>
              <a:spcBef>
                <a:spcPts val="1200"/>
              </a:spcBef>
              <a:buFontTx/>
              <a:buChar char="•"/>
            </a:pPr>
            <a:r>
              <a:rPr lang="en-US" sz="2400" dirty="0"/>
              <a:t>Read industry-related books, magazines, and Web sites.</a:t>
            </a:r>
          </a:p>
          <a:p>
            <a:pPr>
              <a:lnSpc>
                <a:spcPts val="3200"/>
              </a:lnSpc>
              <a:spcBef>
                <a:spcPts val="1200"/>
              </a:spcBef>
              <a:buFontTx/>
              <a:buChar char="•"/>
            </a:pPr>
            <a:r>
              <a:rPr lang="en-US" sz="2400" dirty="0"/>
              <a:t>Talk to customers about what motivated them to buy your product as opposed to your competitor</a:t>
            </a:r>
            <a:r>
              <a:rPr lang="en-US" altLang="en-US" sz="2400" dirty="0"/>
              <a:t>’</a:t>
            </a:r>
            <a:r>
              <a:rPr lang="en-US" sz="2400" dirty="0"/>
              <a:t>s product.</a:t>
            </a:r>
          </a:p>
        </p:txBody>
      </p:sp>
    </p:spTree>
    <p:extLst>
      <p:ext uri="{BB962C8B-B14F-4D97-AF65-F5344CB8AC3E}">
        <p14:creationId xmlns:p14="http://schemas.microsoft.com/office/powerpoint/2010/main" val="4245620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Completing a Competitive Analysis Grid</a:t>
            </a:r>
          </a:p>
        </p:txBody>
      </p:sp>
      <p:sp>
        <p:nvSpPr>
          <p:cNvPr id="3" name="Content Placeholder 2"/>
          <p:cNvSpPr>
            <a:spLocks noGrp="1"/>
          </p:cNvSpPr>
          <p:nvPr>
            <p:ph idx="1"/>
          </p:nvPr>
        </p:nvSpPr>
        <p:spPr>
          <a:xfrm>
            <a:off x="1199456" y="1268761"/>
            <a:ext cx="9793088" cy="3960440"/>
          </a:xfrm>
        </p:spPr>
        <p:txBody>
          <a:bodyPr/>
          <a:lstStyle/>
          <a:p>
            <a:r>
              <a:rPr lang="en-US" sz="2400" dirty="0">
                <a:latin typeface="+mj-lt"/>
              </a:rPr>
              <a:t>Competitive Analysis Grid</a:t>
            </a:r>
          </a:p>
          <a:p>
            <a:pPr lvl="1"/>
            <a:r>
              <a:rPr lang="en-US" sz="2400" dirty="0">
                <a:latin typeface="+mj-lt"/>
              </a:rPr>
              <a:t>A tool for organizing the information a firm collects about its competitors.</a:t>
            </a:r>
          </a:p>
          <a:p>
            <a:pPr lvl="1"/>
            <a:r>
              <a:rPr lang="en-US" sz="2400" dirty="0">
                <a:latin typeface="+mj-lt"/>
              </a:rPr>
              <a:t>A competitive analysis grid can help a firm see how it stacks up against its competitors, provide ideas for markets to pursue, and identify its primary sources of competitive advantage.</a:t>
            </a:r>
          </a:p>
          <a:p>
            <a:pPr lvl="1"/>
            <a:r>
              <a:rPr lang="en-US" sz="2400" dirty="0">
                <a:latin typeface="+mj-lt"/>
              </a:rPr>
              <a:t>Advantage – greater than</a:t>
            </a:r>
          </a:p>
          <a:p>
            <a:pPr lvl="1"/>
            <a:r>
              <a:rPr lang="en-US" sz="2400" dirty="0">
                <a:latin typeface="+mj-lt"/>
              </a:rPr>
              <a:t>Even – Equal</a:t>
            </a:r>
          </a:p>
          <a:p>
            <a:pPr lvl="1"/>
            <a:r>
              <a:rPr lang="en-US" sz="2400" dirty="0">
                <a:latin typeface="+mj-lt"/>
              </a:rPr>
              <a:t>Disadvantage – less than</a:t>
            </a:r>
          </a:p>
        </p:txBody>
      </p:sp>
    </p:spTree>
    <p:extLst>
      <p:ext uri="{BB962C8B-B14F-4D97-AF65-F5344CB8AC3E}">
        <p14:creationId xmlns:p14="http://schemas.microsoft.com/office/powerpoint/2010/main" val="153632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06090"/>
          </a:xfrm>
        </p:spPr>
        <p:txBody>
          <a:bodyPr/>
          <a:lstStyle/>
          <a:p>
            <a:r>
              <a:rPr lang="en-US" dirty="0">
                <a:latin typeface="Times New Roman" panose="02020603050405020304" pitchFamily="18" charset="0"/>
              </a:rPr>
              <a:t>Competitive Analysis Grid for Panera Bread</a:t>
            </a:r>
          </a:p>
        </p:txBody>
      </p:sp>
      <p:sp>
        <p:nvSpPr>
          <p:cNvPr id="3" name="Content Placeholder 2"/>
          <p:cNvSpPr>
            <a:spLocks noGrp="1"/>
          </p:cNvSpPr>
          <p:nvPr>
            <p:ph idx="1"/>
          </p:nvPr>
        </p:nvSpPr>
        <p:spPr>
          <a:xfrm>
            <a:off x="1981200" y="1196752"/>
            <a:ext cx="8229600" cy="304799"/>
          </a:xfrm>
        </p:spPr>
        <p:txBody>
          <a:bodyPr/>
          <a:lstStyle/>
          <a:p>
            <a:pPr marL="0" indent="0">
              <a:spcBef>
                <a:spcPts val="0"/>
              </a:spcBef>
              <a:buNone/>
              <a:defRPr/>
            </a:pPr>
            <a:r>
              <a:rPr lang="en-US" sz="2200" b="1" dirty="0"/>
              <a:t>Table 5.5 </a:t>
            </a:r>
            <a:r>
              <a:rPr lang="en-US" sz="2200" dirty="0"/>
              <a:t>Competitive Analysis Grid for Panera Bread</a:t>
            </a:r>
          </a:p>
        </p:txBody>
      </p:sp>
      <p:graphicFrame>
        <p:nvGraphicFramePr>
          <p:cNvPr id="5" name="Table 1"/>
          <p:cNvGraphicFramePr>
            <a:graphicFrameLocks/>
          </p:cNvGraphicFramePr>
          <p:nvPr>
            <p:extLst>
              <p:ext uri="{D42A27DB-BD31-4B8C-83A1-F6EECF244321}">
                <p14:modId xmlns:p14="http://schemas.microsoft.com/office/powerpoint/2010/main" val="1742074918"/>
              </p:ext>
            </p:extLst>
          </p:nvPr>
        </p:nvGraphicFramePr>
        <p:xfrm>
          <a:off x="1905000" y="1684172"/>
          <a:ext cx="8382000" cy="4389120"/>
        </p:xfrm>
        <a:graphic>
          <a:graphicData uri="http://schemas.openxmlformats.org/drawingml/2006/table">
            <a:tbl>
              <a:tblPr firstRow="1" bandRow="1">
                <a:tableStyleId>{3B4B98B0-60AC-42C2-AFA5-B58CD77FA1E5}</a:tableStyleId>
              </a:tblPr>
              <a:tblGrid>
                <a:gridCol w="1467497">
                  <a:extLst>
                    <a:ext uri="{9D8B030D-6E8A-4147-A177-3AD203B41FA5}">
                      <a16:colId xmlns:a16="http://schemas.microsoft.com/office/drawing/2014/main" val="20000"/>
                    </a:ext>
                  </a:extLst>
                </a:gridCol>
                <a:gridCol w="1304441">
                  <a:extLst>
                    <a:ext uri="{9D8B030D-6E8A-4147-A177-3AD203B41FA5}">
                      <a16:colId xmlns:a16="http://schemas.microsoft.com/office/drawing/2014/main" val="20001"/>
                    </a:ext>
                  </a:extLst>
                </a:gridCol>
                <a:gridCol w="1266662">
                  <a:extLst>
                    <a:ext uri="{9D8B030D-6E8A-4147-A177-3AD203B41FA5}">
                      <a16:colId xmlns:a16="http://schemas.microsoft.com/office/drawing/2014/main" val="20002"/>
                    </a:ext>
                  </a:extLst>
                </a:gridCol>
                <a:gridCol w="1394178">
                  <a:extLst>
                    <a:ext uri="{9D8B030D-6E8A-4147-A177-3AD203B41FA5}">
                      <a16:colId xmlns:a16="http://schemas.microsoft.com/office/drawing/2014/main" val="20003"/>
                    </a:ext>
                  </a:extLst>
                </a:gridCol>
                <a:gridCol w="1319390">
                  <a:extLst>
                    <a:ext uri="{9D8B030D-6E8A-4147-A177-3AD203B41FA5}">
                      <a16:colId xmlns:a16="http://schemas.microsoft.com/office/drawing/2014/main" val="20004"/>
                    </a:ext>
                  </a:extLst>
                </a:gridCol>
                <a:gridCol w="1629832">
                  <a:extLst>
                    <a:ext uri="{9D8B030D-6E8A-4147-A177-3AD203B41FA5}">
                      <a16:colId xmlns:a16="http://schemas.microsoft.com/office/drawing/2014/main" val="20005"/>
                    </a:ext>
                  </a:extLst>
                </a:gridCol>
              </a:tblGrid>
              <a:tr h="374191">
                <a:tc>
                  <a:txBody>
                    <a:bodyPr/>
                    <a:lstStyle/>
                    <a:p>
                      <a:pPr algn="l"/>
                      <a:r>
                        <a:rPr lang="en-US" sz="1300" b="1" kern="1200" baseline="0" dirty="0">
                          <a:solidFill>
                            <a:schemeClr val="tx1"/>
                          </a:solidFill>
                          <a:latin typeface="+mj-lt"/>
                          <a:ea typeface="+mn-ea"/>
                          <a:cs typeface="+mn-cs"/>
                        </a:rPr>
                        <a:t>Name</a:t>
                      </a:r>
                      <a:endParaRPr lang="en-US" sz="1300" b="1" dirty="0">
                        <a:latin typeface="+mj-lt"/>
                      </a:endParaRP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1" kern="1200" baseline="0" dirty="0">
                          <a:solidFill>
                            <a:schemeClr val="tx1"/>
                          </a:solidFill>
                          <a:latin typeface="+mj-lt"/>
                          <a:ea typeface="+mn-ea"/>
                          <a:cs typeface="+mn-cs"/>
                        </a:rPr>
                        <a:t>Panera Bread</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1" kern="1200" baseline="0" dirty="0">
                          <a:solidFill>
                            <a:schemeClr val="tx1"/>
                          </a:solidFill>
                          <a:latin typeface="+mj-lt"/>
                          <a:ea typeface="+mn-ea"/>
                          <a:cs typeface="+mn-cs"/>
                        </a:rPr>
                        <a:t>McAlister’s </a:t>
                      </a:r>
                    </a:p>
                    <a:p>
                      <a:pPr algn="l"/>
                      <a:r>
                        <a:rPr lang="en-US" sz="1300" b="1" kern="1200" baseline="0" dirty="0">
                          <a:solidFill>
                            <a:schemeClr val="tx1"/>
                          </a:solidFill>
                          <a:latin typeface="+mj-lt"/>
                          <a:ea typeface="+mn-ea"/>
                          <a:cs typeface="+mn-cs"/>
                        </a:rPr>
                        <a:t>Deli</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1" kern="1200" baseline="0" dirty="0">
                          <a:solidFill>
                            <a:schemeClr val="tx1"/>
                          </a:solidFill>
                          <a:latin typeface="+mj-lt"/>
                          <a:ea typeface="+mn-ea"/>
                          <a:cs typeface="+mn-cs"/>
                        </a:rPr>
                        <a:t>Chipotle Mexican Grill</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1" kern="1200" baseline="0" dirty="0">
                          <a:solidFill>
                            <a:schemeClr val="tx1"/>
                          </a:solidFill>
                          <a:latin typeface="+mj-lt"/>
                          <a:ea typeface="+mn-ea"/>
                          <a:cs typeface="+mn-cs"/>
                        </a:rPr>
                        <a:t>Panda Express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1" kern="1200" baseline="0" dirty="0" err="1">
                          <a:solidFill>
                            <a:schemeClr val="tx1"/>
                          </a:solidFill>
                          <a:latin typeface="+mj-lt"/>
                          <a:ea typeface="+mn-ea"/>
                          <a:cs typeface="+mn-cs"/>
                        </a:rPr>
                        <a:t>Qdoba</a:t>
                      </a:r>
                      <a:endParaRPr lang="en-US" sz="1300" b="1" kern="1200" baseline="0" dirty="0">
                        <a:solidFill>
                          <a:schemeClr val="tx1"/>
                        </a:solidFill>
                        <a:latin typeface="+mj-lt"/>
                        <a:ea typeface="+mn-ea"/>
                        <a:cs typeface="+mn-cs"/>
                      </a:endParaRP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155913">
                <a:tc>
                  <a:txBody>
                    <a:bodyPr/>
                    <a:lstStyle/>
                    <a:p>
                      <a:pPr algn="l"/>
                      <a:r>
                        <a:rPr lang="en-US" sz="1300" kern="1200" baseline="0" dirty="0">
                          <a:solidFill>
                            <a:schemeClr val="tx1"/>
                          </a:solidFill>
                          <a:latin typeface="+mj-lt"/>
                          <a:ea typeface="+mn-ea"/>
                          <a:cs typeface="+mn-cs"/>
                        </a:rPr>
                        <a:t>Price</a:t>
                      </a:r>
                      <a:endParaRPr lang="en-US" sz="1300" dirty="0">
                        <a:latin typeface="+mj-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aseline="0" dirty="0">
                          <a:latin typeface="+mj-lt"/>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Advantage</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155913">
                <a:tc>
                  <a:txBody>
                    <a:bodyPr/>
                    <a:lstStyle/>
                    <a:p>
                      <a:pPr algn="l"/>
                      <a:r>
                        <a:rPr lang="en-US" sz="1300" kern="1200" baseline="0" dirty="0">
                          <a:solidFill>
                            <a:schemeClr val="tx1"/>
                          </a:solidFill>
                          <a:latin typeface="+mj-lt"/>
                          <a:ea typeface="+mn-ea"/>
                          <a:cs typeface="+mn-cs"/>
                        </a:rPr>
                        <a:t>Selection</a:t>
                      </a:r>
                      <a:endParaRPr lang="en-US" sz="1300" dirty="0">
                        <a:latin typeface="+mj-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aseline="0" dirty="0">
                          <a:latin typeface="+mj-lt"/>
                        </a:rPr>
                        <a:t>Disadvantage</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Disadvantage</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Disadvantage</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155913">
                <a:tc>
                  <a:txBody>
                    <a:bodyPr/>
                    <a:lstStyle/>
                    <a:p>
                      <a:pPr algn="l"/>
                      <a:r>
                        <a:rPr lang="en-US" sz="1300" kern="1200" baseline="0" dirty="0">
                          <a:solidFill>
                            <a:schemeClr val="tx1"/>
                          </a:solidFill>
                          <a:latin typeface="+mj-lt"/>
                          <a:ea typeface="+mn-ea"/>
                          <a:cs typeface="+mn-cs"/>
                        </a:rPr>
                        <a:t>Perception of </a:t>
                      </a:r>
                      <a:br>
                        <a:rPr lang="en-US" sz="1300" kern="1200" baseline="0" dirty="0">
                          <a:solidFill>
                            <a:schemeClr val="tx1"/>
                          </a:solidFill>
                          <a:latin typeface="+mj-lt"/>
                          <a:ea typeface="+mn-ea"/>
                          <a:cs typeface="+mn-cs"/>
                        </a:rPr>
                      </a:br>
                      <a:r>
                        <a:rPr lang="en-US" sz="1300" kern="1200" baseline="0" dirty="0">
                          <a:solidFill>
                            <a:schemeClr val="tx1"/>
                          </a:solidFill>
                          <a:latin typeface="+mj-lt"/>
                          <a:ea typeface="+mn-ea"/>
                          <a:cs typeface="+mn-cs"/>
                        </a:rPr>
                        <a:t>providing good,</a:t>
                      </a:r>
                    </a:p>
                    <a:p>
                      <a:pPr algn="l"/>
                      <a:r>
                        <a:rPr lang="en-US" sz="1300" kern="1200" baseline="0" dirty="0">
                          <a:solidFill>
                            <a:schemeClr val="tx1"/>
                          </a:solidFill>
                          <a:latin typeface="+mj-lt"/>
                          <a:ea typeface="+mn-ea"/>
                          <a:cs typeface="+mn-cs"/>
                        </a:rPr>
                        <a:t>wholesome food</a:t>
                      </a:r>
                      <a:endParaRPr lang="en-US" sz="1300" dirty="0">
                        <a:latin typeface="+mj-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Advantage</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aseline="0" dirty="0">
                          <a:latin typeface="+mj-lt"/>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Disadvantage</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265052">
                <a:tc>
                  <a:txBody>
                    <a:bodyPr/>
                    <a:lstStyle/>
                    <a:p>
                      <a:pPr algn="l"/>
                      <a:r>
                        <a:rPr lang="en-US" sz="1300" kern="1200" baseline="0" dirty="0">
                          <a:solidFill>
                            <a:schemeClr val="tx1"/>
                          </a:solidFill>
                          <a:latin typeface="+mj-lt"/>
                          <a:ea typeface="+mn-ea"/>
                          <a:cs typeface="+mn-cs"/>
                        </a:rPr>
                        <a:t>Dining </a:t>
                      </a:r>
                    </a:p>
                    <a:p>
                      <a:pPr algn="l"/>
                      <a:r>
                        <a:rPr lang="en-US" sz="1300" kern="1200" baseline="0" dirty="0">
                          <a:solidFill>
                            <a:schemeClr val="tx1"/>
                          </a:solidFill>
                          <a:latin typeface="+mj-lt"/>
                          <a:ea typeface="+mn-ea"/>
                          <a:cs typeface="+mn-cs"/>
                        </a:rPr>
                        <a:t>environment</a:t>
                      </a:r>
                      <a:endParaRPr lang="en-US" sz="1300" dirty="0">
                        <a:latin typeface="+mj-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Advantage</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aseline="0" dirty="0">
                          <a:latin typeface="+mj-lt"/>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Disadvantage</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Disadvantage</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5"/>
                  </a:ext>
                </a:extLst>
              </a:tr>
              <a:tr h="265052">
                <a:tc>
                  <a:txBody>
                    <a:bodyPr/>
                    <a:lstStyle/>
                    <a:p>
                      <a:pPr algn="l"/>
                      <a:r>
                        <a:rPr lang="en-US" sz="1300" kern="1200" baseline="0" dirty="0">
                          <a:solidFill>
                            <a:schemeClr val="tx1"/>
                          </a:solidFill>
                          <a:latin typeface="+mj-lt"/>
                          <a:ea typeface="+mn-ea"/>
                          <a:cs typeface="+mn-cs"/>
                        </a:rPr>
                        <a:t>Speed of service</a:t>
                      </a:r>
                      <a:endParaRPr lang="en-US" sz="1300" dirty="0">
                        <a:latin typeface="+mj-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aseline="0" dirty="0">
                          <a:latin typeface="+mj-lt"/>
                        </a:rPr>
                        <a:t>Advantage</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Advantage</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Advantage</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6"/>
                  </a:ext>
                </a:extLst>
              </a:tr>
              <a:tr h="155913">
                <a:tc>
                  <a:txBody>
                    <a:bodyPr/>
                    <a:lstStyle/>
                    <a:p>
                      <a:pPr algn="l"/>
                      <a:r>
                        <a:rPr lang="en-US" sz="1300" kern="1200" baseline="0" dirty="0">
                          <a:solidFill>
                            <a:schemeClr val="tx1"/>
                          </a:solidFill>
                          <a:latin typeface="+mj-lt"/>
                          <a:ea typeface="+mn-ea"/>
                          <a:cs typeface="+mn-cs"/>
                        </a:rPr>
                        <a:t>Availability of </a:t>
                      </a:r>
                    </a:p>
                    <a:p>
                      <a:pPr algn="l"/>
                      <a:r>
                        <a:rPr lang="en-US" sz="1300" kern="1200" baseline="0" dirty="0">
                          <a:solidFill>
                            <a:schemeClr val="tx1"/>
                          </a:solidFill>
                          <a:latin typeface="+mj-lt"/>
                          <a:ea typeface="+mn-ea"/>
                          <a:cs typeface="+mn-cs"/>
                        </a:rPr>
                        <a:t>Gluten free, non-</a:t>
                      </a:r>
                    </a:p>
                    <a:p>
                      <a:pPr algn="l"/>
                      <a:r>
                        <a:rPr lang="en-US" sz="1300" kern="1200" baseline="0" dirty="0">
                          <a:solidFill>
                            <a:schemeClr val="tx1"/>
                          </a:solidFill>
                          <a:latin typeface="+mj-lt"/>
                          <a:ea typeface="+mn-ea"/>
                          <a:cs typeface="+mn-cs"/>
                        </a:rPr>
                        <a:t>GMO, organic, etc.</a:t>
                      </a:r>
                      <a:endParaRPr lang="en-US" sz="1300" dirty="0">
                        <a:latin typeface="+mj-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aseline="0" dirty="0">
                          <a:latin typeface="+mj-lt"/>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300" kern="1200" baseline="0" dirty="0">
                          <a:solidFill>
                            <a:schemeClr val="tx1"/>
                          </a:solidFill>
                          <a:latin typeface="+mj-lt"/>
                          <a:ea typeface="+mn-ea"/>
                          <a:cs typeface="+mn-cs"/>
                        </a:rPr>
                        <a:t>Disadvantage</a:t>
                      </a:r>
                      <a:endParaRPr lang="en-US" sz="1300" kern="1200" dirty="0">
                        <a:solidFill>
                          <a:schemeClr val="tx1"/>
                        </a:solidFill>
                        <a:latin typeface="+mj-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300" kern="1200" baseline="0" dirty="0">
                          <a:solidFill>
                            <a:schemeClr val="tx1"/>
                          </a:solidFill>
                          <a:latin typeface="+mj-lt"/>
                          <a:ea typeface="+mn-ea"/>
                          <a:cs typeface="+mn-cs"/>
                        </a:rPr>
                        <a:t>Even</a:t>
                      </a:r>
                      <a:endParaRPr lang="en-US" sz="1300" kern="1200" dirty="0">
                        <a:solidFill>
                          <a:schemeClr val="tx1"/>
                        </a:solidFill>
                        <a:latin typeface="+mj-lt"/>
                        <a:ea typeface="+mn-ea"/>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7"/>
                  </a:ext>
                </a:extLst>
              </a:tr>
              <a:tr h="155913">
                <a:tc>
                  <a:txBody>
                    <a:bodyPr/>
                    <a:lstStyle/>
                    <a:p>
                      <a:pPr algn="l"/>
                      <a:r>
                        <a:rPr lang="en-US" sz="1300" kern="1200" baseline="0" dirty="0">
                          <a:solidFill>
                            <a:schemeClr val="tx1"/>
                          </a:solidFill>
                          <a:latin typeface="+mj-lt"/>
                          <a:ea typeface="+mn-ea"/>
                          <a:cs typeface="+mn-cs"/>
                        </a:rPr>
                        <a:t>Social</a:t>
                      </a:r>
                    </a:p>
                    <a:p>
                      <a:pPr algn="l"/>
                      <a:r>
                        <a:rPr lang="en-US" sz="1300" kern="1200" baseline="0" dirty="0">
                          <a:solidFill>
                            <a:schemeClr val="tx1"/>
                          </a:solidFill>
                          <a:latin typeface="+mj-lt"/>
                          <a:ea typeface="+mn-ea"/>
                          <a:cs typeface="+mn-cs"/>
                        </a:rPr>
                        <a:t>Consciousness/</a:t>
                      </a:r>
                    </a:p>
                    <a:p>
                      <a:pPr algn="l"/>
                      <a:r>
                        <a:rPr lang="en-US" sz="1300" kern="1200" baseline="0" dirty="0">
                          <a:solidFill>
                            <a:schemeClr val="tx1"/>
                          </a:solidFill>
                          <a:latin typeface="+mj-lt"/>
                          <a:ea typeface="+mn-ea"/>
                          <a:cs typeface="+mn-cs"/>
                        </a:rPr>
                        <a:t>Philanthropy</a:t>
                      </a:r>
                      <a:endParaRPr lang="en-US" sz="1300" dirty="0">
                        <a:latin typeface="+mj-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Advantage</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aseline="0" dirty="0">
                          <a:latin typeface="+mj-lt"/>
                        </a:rPr>
                        <a:t>Advantage</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kern="1200" baseline="0" dirty="0">
                          <a:solidFill>
                            <a:schemeClr val="tx1"/>
                          </a:solidFill>
                          <a:latin typeface="+mj-lt"/>
                          <a:ea typeface="+mn-ea"/>
                          <a:cs typeface="+mn-cs"/>
                        </a:rPr>
                        <a:t>Even</a:t>
                      </a:r>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8"/>
                  </a:ext>
                </a:extLst>
              </a:tr>
              <a:tr h="137160">
                <a:tc>
                  <a:txBody>
                    <a:bodyPr/>
                    <a:lstStyle/>
                    <a:p>
                      <a:pPr algn="l"/>
                      <a:endParaRPr lang="en-US" sz="1300" kern="1200" baseline="0" dirty="0">
                        <a:solidFill>
                          <a:schemeClr val="tx1"/>
                        </a:solidFill>
                        <a:latin typeface="+mj-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endParaRPr lang="en-US" sz="1300" dirty="0">
                        <a:latin typeface="+mj-lt"/>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1473110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F52AE-2336-7C42-B912-E5CA7C644005}"/>
              </a:ext>
            </a:extLst>
          </p:cNvPr>
          <p:cNvSpPr>
            <a:spLocks noGrp="1"/>
          </p:cNvSpPr>
          <p:nvPr>
            <p:ph type="title"/>
          </p:nvPr>
        </p:nvSpPr>
        <p:spPr>
          <a:xfrm>
            <a:off x="609600" y="192943"/>
            <a:ext cx="10972800" cy="562074"/>
          </a:xfrm>
        </p:spPr>
        <p:txBody>
          <a:bodyPr/>
          <a:lstStyle/>
          <a:p>
            <a:r>
              <a:rPr lang="en-US" dirty="0"/>
              <a:t>Sources</a:t>
            </a:r>
          </a:p>
        </p:txBody>
      </p:sp>
      <p:sp>
        <p:nvSpPr>
          <p:cNvPr id="3" name="Content Placeholder 2">
            <a:extLst>
              <a:ext uri="{FF2B5EF4-FFF2-40B4-BE49-F238E27FC236}">
                <a16:creationId xmlns:a16="http://schemas.microsoft.com/office/drawing/2014/main" id="{5843597E-5FBD-4944-B186-768FAC5A52FD}"/>
              </a:ext>
            </a:extLst>
          </p:cNvPr>
          <p:cNvSpPr>
            <a:spLocks noGrp="1"/>
          </p:cNvSpPr>
          <p:nvPr>
            <p:ph idx="1"/>
          </p:nvPr>
        </p:nvSpPr>
        <p:spPr>
          <a:xfrm>
            <a:off x="609600" y="1110424"/>
            <a:ext cx="10972800" cy="2457959"/>
          </a:xfrm>
        </p:spPr>
        <p:txBody>
          <a:bodyPr/>
          <a:lstStyle/>
          <a:p>
            <a:pPr algn="just"/>
            <a:r>
              <a:rPr lang="en-US" sz="2300" dirty="0"/>
              <a:t>Barringer, B., Ireland, D., (2019) Entrepreneurship: Successfully Launching New Ventures. Sixth edition; Global edition. Harlow, England: Pearson.</a:t>
            </a:r>
          </a:p>
          <a:p>
            <a:pPr algn="just"/>
            <a:r>
              <a:rPr lang="en-US" sz="2300" dirty="0"/>
              <a:t>Hisrich, R.D., Peters, M.P., Shepherd, D.A., (2020) Entrepreneurship. Eleventh edition, New York: McGraw-Hill </a:t>
            </a:r>
          </a:p>
          <a:p>
            <a:pPr marL="0" indent="0" algn="just">
              <a:buNone/>
            </a:pPr>
            <a:endParaRPr lang="en-US" dirty="0"/>
          </a:p>
          <a:p>
            <a:pPr marL="0" indent="0" algn="just">
              <a:buNone/>
            </a:pPr>
            <a:endParaRPr lang="en-US" dirty="0"/>
          </a:p>
          <a:p>
            <a:endParaRPr lang="en-US" dirty="0"/>
          </a:p>
        </p:txBody>
      </p:sp>
      <p:sp>
        <p:nvSpPr>
          <p:cNvPr id="4" name="Date Placeholder 3">
            <a:extLst>
              <a:ext uri="{FF2B5EF4-FFF2-40B4-BE49-F238E27FC236}">
                <a16:creationId xmlns:a16="http://schemas.microsoft.com/office/drawing/2014/main" id="{3705221C-BA4E-BF4B-81E7-92555D22AEB6}"/>
              </a:ext>
            </a:extLst>
          </p:cNvPr>
          <p:cNvSpPr>
            <a:spLocks noGrp="1"/>
          </p:cNvSpPr>
          <p:nvPr>
            <p:ph type="dt" sz="half" idx="10"/>
          </p:nvPr>
        </p:nvSpPr>
        <p:spPr/>
        <p:txBody>
          <a:bodyPr/>
          <a:lstStyle/>
          <a:p>
            <a:pPr>
              <a:defRPr/>
            </a:pPr>
            <a:fld id="{2303D31F-598B-47EE-BA37-93F097A3D676}" type="datetime1">
              <a:rPr lang="en-GB" altLang="en-US" smtClean="0"/>
              <a:pPr>
                <a:defRPr/>
              </a:pPr>
              <a:t>14/06/2021</a:t>
            </a:fld>
            <a:endParaRPr lang="en-GB" altLang="en-US"/>
          </a:p>
        </p:txBody>
      </p:sp>
      <p:sp>
        <p:nvSpPr>
          <p:cNvPr id="5" name="Slide Number Placeholder 4">
            <a:extLst>
              <a:ext uri="{FF2B5EF4-FFF2-40B4-BE49-F238E27FC236}">
                <a16:creationId xmlns:a16="http://schemas.microsoft.com/office/drawing/2014/main" id="{A49932F7-6218-D743-9A7A-12E3E7F58B03}"/>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3754752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2208</TotalTime>
  <Words>449</Words>
  <Application>Microsoft Macintosh PowerPoint</Application>
  <PresentationFormat>Widescreen</PresentationFormat>
  <Paragraphs>101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Myriad Pro</vt:lpstr>
      <vt:lpstr>Times New Roman</vt:lpstr>
      <vt:lpstr>Verdana</vt:lpstr>
      <vt:lpstr>20140311PresentationUWTSDTemplate</vt:lpstr>
      <vt:lpstr>LCBB5001</vt:lpstr>
      <vt:lpstr>Learning Outcomes</vt:lpstr>
      <vt:lpstr>Competitor Analysis</vt:lpstr>
      <vt:lpstr>Identifying Competitors</vt:lpstr>
      <vt:lpstr>Sources of Competitive Intelligence (1 of 2)</vt:lpstr>
      <vt:lpstr>Sources of Competitive Intelligence (2 of 2)</vt:lpstr>
      <vt:lpstr>Completing a Competitive Analysis Grid</vt:lpstr>
      <vt:lpstr>Competitive Analysis Grid for Panera Bread</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Winifred Soribe</cp:lastModifiedBy>
  <cp:revision>131</cp:revision>
  <cp:lastPrinted>2018-07-09T15:27:01Z</cp:lastPrinted>
  <dcterms:created xsi:type="dcterms:W3CDTF">2002-10-07T19:43:58Z</dcterms:created>
  <dcterms:modified xsi:type="dcterms:W3CDTF">2021-06-14T16:41:44Z</dcterms:modified>
</cp:coreProperties>
</file>