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314" r:id="rId2"/>
    <p:sldId id="322" r:id="rId3"/>
    <p:sldId id="315" r:id="rId4"/>
    <p:sldId id="316" r:id="rId5"/>
    <p:sldId id="317" r:id="rId6"/>
    <p:sldId id="319" r:id="rId7"/>
    <p:sldId id="320" r:id="rId8"/>
    <p:sldId id="321" r:id="rId9"/>
    <p:sldId id="31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FF489D-626C-4962-B081-D29378EA190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CB7FC-71C2-44DC-8410-930F870FC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912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E304AC-9FB3-44B6-B40A-869B48AC1C9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78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470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122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529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58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641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700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832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755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719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247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15416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75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8575" y="5713838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937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parentinfantfoundation.org.uk/our-work/campaigning/babies-in-lockdown/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gov.wales/delphi-study-impact-covid-19-children-under-age-5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gov.wales/delphi-study-impact-covid-19-children-under-age-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9645" y="3861048"/>
            <a:ext cx="8292711" cy="1790700"/>
          </a:xfrm>
        </p:spPr>
        <p:txBody>
          <a:bodyPr>
            <a:noAutofit/>
          </a:bodyPr>
          <a:lstStyle/>
          <a:p>
            <a:r>
              <a:rPr lang="en-US" altLang="en-US" sz="4800" dirty="0"/>
              <a:t>ECEY4005/C</a:t>
            </a:r>
            <a:br>
              <a:rPr lang="en-US" altLang="en-US" sz="4800" dirty="0"/>
            </a:br>
            <a:br>
              <a:rPr lang="en-US" altLang="en-US" sz="4800" dirty="0"/>
            </a:br>
            <a:r>
              <a:rPr lang="en-US" altLang="en-US" sz="4800" dirty="0">
                <a:solidFill>
                  <a:schemeClr val="accent6">
                    <a:lumMod val="75000"/>
                  </a:schemeClr>
                </a:solidFill>
              </a:rPr>
              <a:t>COVID Babies</a:t>
            </a:r>
            <a:br>
              <a:rPr lang="en-US" altLang="en-US" sz="4800" dirty="0"/>
            </a:br>
            <a:r>
              <a:rPr lang="en-US" altLang="en-US" sz="4800" dirty="0" err="1"/>
              <a:t>Babanod</a:t>
            </a:r>
            <a:r>
              <a:rPr lang="en-US" altLang="en-US" sz="4800" dirty="0"/>
              <a:t> COVID</a:t>
            </a:r>
            <a:br>
              <a:rPr lang="en-US" altLang="en-US" sz="4800" dirty="0"/>
            </a:b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AB721F-63C1-6C75-14C9-616D5FC46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96EE9F-66A6-07D4-5F6E-C9496A8687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Bydd</a:t>
            </a:r>
            <a:r>
              <a:rPr lang="en-GB" dirty="0"/>
              <a:t> y </a:t>
            </a:r>
            <a:r>
              <a:rPr lang="en-GB" dirty="0" err="1"/>
              <a:t>ddarlith</a:t>
            </a:r>
            <a:r>
              <a:rPr lang="en-GB" dirty="0"/>
              <a:t>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effeithiau</a:t>
            </a:r>
            <a:r>
              <a:rPr lang="en-GB" dirty="0"/>
              <a:t> COVID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fabanod</a:t>
            </a:r>
            <a:r>
              <a:rPr lang="en-GB" dirty="0"/>
              <a:t>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3C18A1-9EFE-A910-EA72-3B2C349FF62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This lecture will explore two research studies that examine the effects of COVID on babies.</a:t>
            </a:r>
          </a:p>
        </p:txBody>
      </p:sp>
    </p:spTree>
    <p:extLst>
      <p:ext uri="{BB962C8B-B14F-4D97-AF65-F5344CB8AC3E}">
        <p14:creationId xmlns:p14="http://schemas.microsoft.com/office/powerpoint/2010/main" val="2143839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E518D91-40E4-7B59-4ECD-34AA75A85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Themâu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o </a:t>
            </a:r>
            <a:r>
              <a:rPr lang="en-GB" dirty="0" err="1"/>
              <a:t>Ymchwil</a:t>
            </a:r>
            <a:r>
              <a:rPr lang="en-GB" dirty="0"/>
              <a:t>/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Key themes from Research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BDB526-1D33-F8E9-4112-C7CBC8BA777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bron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7 o bob 10 (68%) o </a:t>
            </a:r>
            <a:r>
              <a:rPr lang="en-GB" dirty="0" err="1"/>
              <a:t>rieni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teimlo</a:t>
            </a:r>
            <a:r>
              <a:rPr lang="en-GB" dirty="0"/>
              <a:t> bod y </a:t>
            </a:r>
            <a:r>
              <a:rPr lang="en-GB" dirty="0" err="1"/>
              <a:t>newidiadau</a:t>
            </a:r>
            <a:r>
              <a:rPr lang="en-GB" dirty="0"/>
              <a:t> a </a:t>
            </a:r>
            <a:r>
              <a:rPr lang="en-GB" dirty="0" err="1"/>
              <a:t>ddaeth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sgil</a:t>
            </a:r>
            <a:r>
              <a:rPr lang="en-GB" dirty="0"/>
              <a:t> COVID-19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babi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groth</a:t>
            </a:r>
            <a:r>
              <a:rPr lang="en-GB" dirty="0"/>
              <a:t>, </a:t>
            </a:r>
            <a:r>
              <a:rPr lang="en-GB" dirty="0" err="1"/>
              <a:t>babi</a:t>
            </a:r>
            <a:r>
              <a:rPr lang="en-GB" dirty="0"/>
              <a:t> neu </a:t>
            </a:r>
            <a:r>
              <a:rPr lang="en-GB" dirty="0" err="1"/>
              <a:t>blentyn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"Mae </a:t>
            </a:r>
            <a:r>
              <a:rPr lang="en-GB" dirty="0" err="1"/>
              <a:t>fy</a:t>
            </a:r>
            <a:r>
              <a:rPr lang="en-GB" dirty="0"/>
              <a:t> 4 mis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frawd</a:t>
            </a:r>
            <a:r>
              <a:rPr lang="en-GB" dirty="0"/>
              <a:t>, </a:t>
            </a:r>
            <a:r>
              <a:rPr lang="en-GB" dirty="0" err="1"/>
              <a:t>ei</a:t>
            </a:r>
            <a:r>
              <a:rPr lang="en-GB" dirty="0"/>
              <a:t> dad a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wyneb</a:t>
            </a:r>
            <a:r>
              <a:rPr lang="en-GB" dirty="0"/>
              <a:t>. </a:t>
            </a:r>
            <a:r>
              <a:rPr lang="en-GB" dirty="0" err="1"/>
              <a:t>Dwi'n</a:t>
            </a:r>
            <a:r>
              <a:rPr lang="en-GB" dirty="0"/>
              <a:t> </a:t>
            </a:r>
            <a:r>
              <a:rPr lang="en-GB" dirty="0" err="1"/>
              <a:t>poeni</a:t>
            </a:r>
            <a:r>
              <a:rPr lang="en-GB" dirty="0"/>
              <a:t> am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, </a:t>
            </a:r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bwriadu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ag e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ddosbarthiadau</a:t>
            </a:r>
            <a:r>
              <a:rPr lang="en-GB" dirty="0"/>
              <a:t>, </a:t>
            </a:r>
            <a:r>
              <a:rPr lang="en-GB" dirty="0" err="1"/>
              <a:t>cwrdd</a:t>
            </a:r>
            <a:r>
              <a:rPr lang="en-GB" dirty="0"/>
              <a:t> â </a:t>
            </a:r>
            <a:r>
              <a:rPr lang="en-GB" dirty="0" err="1"/>
              <a:t>mamau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babanod</a:t>
            </a:r>
            <a:r>
              <a:rPr lang="en-GB" dirty="0"/>
              <a:t> - </a:t>
            </a:r>
            <a:r>
              <a:rPr lang="en-GB" dirty="0" err="1"/>
              <a:t>dyw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bosib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o </a:t>
            </a:r>
            <a:r>
              <a:rPr lang="en-GB" dirty="0" err="1"/>
              <a:t>bryd</a:t>
            </a:r>
            <a:r>
              <a:rPr lang="en-GB" dirty="0"/>
              <a:t> </a:t>
            </a:r>
            <a:r>
              <a:rPr lang="en-GB" dirty="0" err="1"/>
              <a:t>chwaith</a:t>
            </a:r>
            <a:r>
              <a:rPr lang="en-GB"/>
              <a:t>."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64C837-919B-D082-0A32-BE9AAACA81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Almost 7 in 10 (68%) parents felt the changes brought about by COVID-19 were affecting their unborn baby, baby or young child.</a:t>
            </a:r>
          </a:p>
          <a:p>
            <a:endParaRPr lang="en-GB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“My 4 months old has only seen his brother, father and my face. I’m worried about his development also, I planned to take him to various classes, meet other mums with babies – this is also not possible at the moment.”</a:t>
            </a:r>
          </a:p>
        </p:txBody>
      </p:sp>
    </p:spTree>
    <p:extLst>
      <p:ext uri="{BB962C8B-B14F-4D97-AF65-F5344CB8AC3E}">
        <p14:creationId xmlns:p14="http://schemas.microsoft.com/office/powerpoint/2010/main" val="3547334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4ECF0-1CA7-654D-91D1-E7A1A3D86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C518D-360A-3429-1DFA-22C55F7F48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"</a:t>
            </a:r>
            <a:r>
              <a:rPr lang="en-GB" dirty="0" err="1"/>
              <a:t>Rwy'n</a:t>
            </a:r>
            <a:r>
              <a:rPr lang="en-GB" dirty="0"/>
              <a:t> </a:t>
            </a:r>
            <a:r>
              <a:rPr lang="en-GB" dirty="0" err="1"/>
              <a:t>credu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trafferth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iselder</a:t>
            </a:r>
            <a:r>
              <a:rPr lang="en-GB" dirty="0"/>
              <a:t> </a:t>
            </a:r>
            <a:r>
              <a:rPr lang="en-GB" dirty="0" err="1"/>
              <a:t>ôl-enedigol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COVID. </a:t>
            </a:r>
            <a:r>
              <a:rPr lang="en-GB" dirty="0" err="1"/>
              <a:t>O'n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blaen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mod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lefydd</a:t>
            </a:r>
            <a:r>
              <a:rPr lang="en-GB" dirty="0"/>
              <a:t>,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,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ddosbarthiadau</a:t>
            </a:r>
            <a:r>
              <a:rPr lang="en-GB" dirty="0"/>
              <a:t>.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sownd</a:t>
            </a:r>
            <a:r>
              <a:rPr lang="en-GB" dirty="0"/>
              <a:t> </a:t>
            </a:r>
            <a:r>
              <a:rPr lang="en-GB" dirty="0" err="1"/>
              <a:t>gartref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deddfau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enwedig</a:t>
            </a:r>
            <a:r>
              <a:rPr lang="en-GB" dirty="0"/>
              <a:t> </a:t>
            </a:r>
            <a:r>
              <a:rPr lang="en-GB" dirty="0" err="1"/>
              <a:t>poeni</a:t>
            </a:r>
            <a:r>
              <a:rPr lang="en-GB" dirty="0"/>
              <a:t> am COVID"</a:t>
            </a:r>
          </a:p>
          <a:p>
            <a:r>
              <a:rPr lang="en-GB" dirty="0"/>
              <a:t>"</a:t>
            </a:r>
            <a:r>
              <a:rPr lang="en-GB" dirty="0" err="1"/>
              <a:t>Dwi'n</a:t>
            </a:r>
            <a:r>
              <a:rPr lang="en-GB" dirty="0"/>
              <a:t> </a:t>
            </a:r>
            <a:r>
              <a:rPr lang="en-GB" dirty="0" err="1"/>
              <a:t>eithaf</a:t>
            </a:r>
            <a:r>
              <a:rPr lang="en-GB" dirty="0"/>
              <a:t> </a:t>
            </a:r>
            <a:r>
              <a:rPr lang="en-GB" dirty="0" err="1"/>
              <a:t>siŵr</a:t>
            </a:r>
            <a:r>
              <a:rPr lang="en-GB" dirty="0"/>
              <a:t> bod gen </a:t>
            </a:r>
            <a:r>
              <a:rPr lang="en-GB" dirty="0" err="1"/>
              <a:t>i</a:t>
            </a:r>
            <a:r>
              <a:rPr lang="en-GB" dirty="0"/>
              <a:t> PND*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dwi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teimlo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NHS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o </a:t>
            </a:r>
            <a:r>
              <a:rPr lang="en-GB" dirty="0" err="1"/>
              <a:t>bryd</a:t>
            </a:r>
            <a:r>
              <a:rPr lang="en-GB" dirty="0"/>
              <a:t>."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4B7019-8321-A03F-38B3-523CA60E9E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“I think I’m struggling with postnatal depression due to COVID. I was fine before as I was going to places, doing things, going to classes. But now being stuck at home with in laws has had an effect especially being worried about COVID”</a:t>
            </a:r>
          </a:p>
          <a:p>
            <a:r>
              <a:rPr lang="en-GB" dirty="0">
                <a:solidFill>
                  <a:srgbClr val="0070C0"/>
                </a:solidFill>
              </a:rPr>
              <a:t>“I’m pretty sure I have PND* but I don’t feel the NHS has the time to help me at the moment.”</a:t>
            </a:r>
          </a:p>
          <a:p>
            <a:r>
              <a:rPr lang="en-GB" dirty="0">
                <a:solidFill>
                  <a:srgbClr val="0070C0"/>
                </a:solidFill>
              </a:rPr>
              <a:t>(Babies in Lockdown, 2020).</a:t>
            </a:r>
          </a:p>
        </p:txBody>
      </p:sp>
    </p:spTree>
    <p:extLst>
      <p:ext uri="{BB962C8B-B14F-4D97-AF65-F5344CB8AC3E}">
        <p14:creationId xmlns:p14="http://schemas.microsoft.com/office/powerpoint/2010/main" val="986726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82D71-DC6B-7C6F-AA65-FFA133EF7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Gweithgaredd</a:t>
            </a:r>
            <a:r>
              <a:rPr lang="en-GB" dirty="0"/>
              <a:t>/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5122B-E15E-68E9-E9DD-147F19BB6A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Edrychwch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ddogfen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, </a:t>
            </a:r>
            <a:r>
              <a:rPr lang="en-GB" dirty="0" err="1"/>
              <a:t>allwch</a:t>
            </a:r>
            <a:r>
              <a:rPr lang="en-GB" dirty="0"/>
              <a:t> chi </a:t>
            </a:r>
            <a:r>
              <a:rPr lang="en-GB" dirty="0" err="1"/>
              <a:t>ddod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themâu</a:t>
            </a:r>
            <a:r>
              <a:rPr lang="en-GB" dirty="0"/>
              <a:t> </a:t>
            </a:r>
            <a:r>
              <a:rPr lang="en-GB" dirty="0" err="1"/>
              <a:t>sylweddol</a:t>
            </a:r>
            <a:r>
              <a:rPr lang="en-GB" dirty="0"/>
              <a:t>?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https://parentinfantfoundation.org.uk/our-work/campaigning/babies-in-lockdown/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9E79D-4260-1CC4-01FD-F39A3AF4427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Look at the document in groups, can you find </a:t>
            </a:r>
            <a:r>
              <a:rPr lang="en-GB" dirty="0" err="1">
                <a:solidFill>
                  <a:srgbClr val="0070C0"/>
                </a:solidFill>
              </a:rPr>
              <a:t>sigificant</a:t>
            </a:r>
            <a:r>
              <a:rPr lang="en-GB" dirty="0">
                <a:solidFill>
                  <a:srgbClr val="0070C0"/>
                </a:solidFill>
              </a:rPr>
              <a:t> themes?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1CF231-B025-B8CB-4F45-0E31D63DDC8D}"/>
              </a:ext>
            </a:extLst>
          </p:cNvPr>
          <p:cNvSpPr txBox="1"/>
          <p:nvPr/>
        </p:nvSpPr>
        <p:spPr>
          <a:xfrm>
            <a:off x="6096000" y="3829385"/>
            <a:ext cx="6140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https://parentinfantfoundation.org.uk/our-work/campaigning/babies-in-lockdown/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9218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3BD34DC-B782-9BBF-776D-FB8109D2D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76AC0A03-D976-9B56-F558-FB7F046FA8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6093562"/>
              </p:ext>
            </p:extLst>
          </p:nvPr>
        </p:nvGraphicFramePr>
        <p:xfrm>
          <a:off x="308539" y="482444"/>
          <a:ext cx="11601100" cy="49702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00550">
                  <a:extLst>
                    <a:ext uri="{9D8B030D-6E8A-4147-A177-3AD203B41FA5}">
                      <a16:colId xmlns:a16="http://schemas.microsoft.com/office/drawing/2014/main" val="3806382591"/>
                    </a:ext>
                  </a:extLst>
                </a:gridCol>
                <a:gridCol w="5800550">
                  <a:extLst>
                    <a:ext uri="{9D8B030D-6E8A-4147-A177-3AD203B41FA5}">
                      <a16:colId xmlns:a16="http://schemas.microsoft.com/office/drawing/2014/main" val="1423851193"/>
                    </a:ext>
                  </a:extLst>
                </a:gridCol>
              </a:tblGrid>
              <a:tr h="462206">
                <a:tc>
                  <a:txBody>
                    <a:bodyPr/>
                    <a:lstStyle/>
                    <a:p>
                      <a:r>
                        <a:rPr lang="en-GB" dirty="0"/>
                        <a:t>Demographic 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Domain of Development Impacted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2201036"/>
                  </a:ext>
                </a:extLst>
              </a:tr>
              <a:tr h="883258">
                <a:tc>
                  <a:txBody>
                    <a:bodyPr/>
                    <a:lstStyle/>
                    <a:p>
                      <a:r>
                        <a:rPr lang="en-GB" dirty="0"/>
                        <a:t>Children who have suffered bereavement due to COVID-19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and emotional development</a:t>
                      </a:r>
                    </a:p>
                    <a:p>
                      <a:r>
                        <a:rPr lang="en-GB" dirty="0"/>
                        <a:t>Cognitive development</a:t>
                      </a:r>
                    </a:p>
                    <a:p>
                      <a:r>
                        <a:rPr lang="en-GB" dirty="0"/>
                        <a:t>Speech and language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9675379"/>
                  </a:ext>
                </a:extLst>
              </a:tr>
              <a:tr h="1396116">
                <a:tc>
                  <a:txBody>
                    <a:bodyPr/>
                    <a:lstStyle/>
                    <a:p>
                      <a:r>
                        <a:rPr lang="en-GB" dirty="0"/>
                        <a:t>Children with an additional learning need / special educational need / learning disability / difficulty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Speech and language development</a:t>
                      </a:r>
                    </a:p>
                    <a:p>
                      <a:r>
                        <a:rPr lang="en-GB" dirty="0"/>
                        <a:t>Cognitive development</a:t>
                      </a:r>
                    </a:p>
                    <a:p>
                      <a:r>
                        <a:rPr lang="en-GB" dirty="0"/>
                        <a:t>Social and emotional development</a:t>
                      </a:r>
                    </a:p>
                    <a:p>
                      <a:r>
                        <a:rPr lang="en-GB" dirty="0"/>
                        <a:t>Physical development and health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6994641"/>
                  </a:ext>
                </a:extLst>
              </a:tr>
              <a:tr h="1139685">
                <a:tc>
                  <a:txBody>
                    <a:bodyPr/>
                    <a:lstStyle/>
                    <a:p>
                      <a:r>
                        <a:rPr lang="en-GB" dirty="0"/>
                        <a:t>Children from families that have low income or living in poverty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Speech and language development</a:t>
                      </a:r>
                    </a:p>
                    <a:p>
                      <a:r>
                        <a:rPr lang="en-GB" dirty="0"/>
                        <a:t>Social and emotional development </a:t>
                      </a:r>
                    </a:p>
                    <a:p>
                      <a:r>
                        <a:rPr lang="en-GB" dirty="0"/>
                        <a:t>Cognitive development</a:t>
                      </a:r>
                    </a:p>
                    <a:p>
                      <a:r>
                        <a:rPr lang="en-GB" dirty="0"/>
                        <a:t>Physical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5344386"/>
                  </a:ext>
                </a:extLst>
              </a:tr>
              <a:tr h="626826">
                <a:tc>
                  <a:txBody>
                    <a:bodyPr/>
                    <a:lstStyle/>
                    <a:p>
                      <a:r>
                        <a:rPr lang="en-GB" dirty="0"/>
                        <a:t>Children whose parents have contracted long COVID-19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and emotional development</a:t>
                      </a:r>
                    </a:p>
                    <a:p>
                      <a:r>
                        <a:rPr lang="en-GB" dirty="0"/>
                        <a:t>Physical development and health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3120637"/>
                  </a:ext>
                </a:extLst>
              </a:tr>
              <a:tr h="4622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(Tyrie, Knight and Borras, 2021)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15217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8815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58ECE6DD-2B4A-BD7D-CB4A-1328A1ACA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96F5505-EA74-AE96-178B-B4C98181A1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671186"/>
              </p:ext>
            </p:extLst>
          </p:nvPr>
        </p:nvGraphicFramePr>
        <p:xfrm>
          <a:off x="258052" y="656347"/>
          <a:ext cx="11634758" cy="43812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34758">
                  <a:extLst>
                    <a:ext uri="{9D8B030D-6E8A-4147-A177-3AD203B41FA5}">
                      <a16:colId xmlns:a16="http://schemas.microsoft.com/office/drawing/2014/main" val="1695347777"/>
                    </a:ext>
                  </a:extLst>
                </a:gridCol>
              </a:tblGrid>
              <a:tr h="633960">
                <a:tc>
                  <a:txBody>
                    <a:bodyPr/>
                    <a:lstStyle/>
                    <a:p>
                      <a:r>
                        <a:rPr lang="en-GB" dirty="0"/>
                        <a:t>Create a sense of belonging for children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3690061"/>
                  </a:ext>
                </a:extLst>
              </a:tr>
              <a:tr h="633960">
                <a:tc>
                  <a:txBody>
                    <a:bodyPr/>
                    <a:lstStyle/>
                    <a:p>
                      <a:r>
                        <a:rPr lang="en-GB" dirty="0"/>
                        <a:t>Avoid a 'catch up' agenda or putting pressure on children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8376071"/>
                  </a:ext>
                </a:extLst>
              </a:tr>
              <a:tr h="633960">
                <a:tc>
                  <a:txBody>
                    <a:bodyPr/>
                    <a:lstStyle/>
                    <a:p>
                      <a:r>
                        <a:rPr lang="en-GB" dirty="0"/>
                        <a:t>Provision of outdoor activities and opportunities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9918726"/>
                  </a:ext>
                </a:extLst>
              </a:tr>
              <a:tr h="1211469">
                <a:tc>
                  <a:txBody>
                    <a:bodyPr/>
                    <a:lstStyle/>
                    <a:p>
                      <a:r>
                        <a:rPr lang="en-GB" dirty="0"/>
                        <a:t>Support easy to access and reliable sources of support for Early </a:t>
                      </a:r>
                    </a:p>
                    <a:p>
                      <a:r>
                        <a:rPr lang="en-GB" dirty="0"/>
                        <a:t>Childhood Education and Care settings around social and </a:t>
                      </a:r>
                    </a:p>
                    <a:p>
                      <a:r>
                        <a:rPr lang="en-GB" dirty="0"/>
                        <a:t>emotional development during / post pandemic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0688864"/>
                  </a:ext>
                </a:extLst>
              </a:tr>
              <a:tr h="633960">
                <a:tc>
                  <a:txBody>
                    <a:bodyPr/>
                    <a:lstStyle/>
                    <a:p>
                      <a:r>
                        <a:rPr lang="en-GB" dirty="0"/>
                        <a:t>Provide opportunities to undertake free play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7094194"/>
                  </a:ext>
                </a:extLst>
              </a:tr>
              <a:tr h="633960">
                <a:tc>
                  <a:txBody>
                    <a:bodyPr/>
                    <a:lstStyle/>
                    <a:p>
                      <a:r>
                        <a:rPr lang="en-GB" dirty="0"/>
                        <a:t>Communications and dialog should be developed between Early Childhood Education and Care and parents (not just information giving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7679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3627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D8BC9-80CD-5B63-21C4-96F8F53B8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Gweithgaredd</a:t>
            </a:r>
            <a:r>
              <a:rPr lang="en-GB" dirty="0"/>
              <a:t>/</a:t>
            </a:r>
            <a:r>
              <a:rPr lang="en-GB" dirty="0">
                <a:solidFill>
                  <a:srgbClr val="0070C0"/>
                </a:solidFill>
              </a:rPr>
              <a:t>Activity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41FF444-EF95-0C5B-7469-4C93E56626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Edrychwch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ddogfen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, </a:t>
            </a:r>
            <a:r>
              <a:rPr lang="en-GB" dirty="0" err="1"/>
              <a:t>allwch</a:t>
            </a:r>
            <a:r>
              <a:rPr lang="en-GB" dirty="0"/>
              <a:t> chi </a:t>
            </a:r>
            <a:r>
              <a:rPr lang="en-GB" dirty="0" err="1"/>
              <a:t>ddod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themâu</a:t>
            </a:r>
            <a:r>
              <a:rPr lang="en-GB" dirty="0"/>
              <a:t> </a:t>
            </a:r>
            <a:r>
              <a:rPr lang="en-GB" dirty="0" err="1"/>
              <a:t>sylweddol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935456-C2A2-B50C-2DFD-DE52801B19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Look at the document in groups, can you find significant themes?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  <a:hlinkClick r:id="rId2"/>
              </a:rPr>
              <a:t>https://gov.wales/delphi-study-impact-covid-19-children-under-age-5</a:t>
            </a:r>
            <a:endParaRPr lang="en-GB" dirty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91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D2D87B7-30DB-64CB-7369-25876E0C1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D0BBE9-2DA4-936F-6D74-85C42053E3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Babies in Lockdown (2020). Listening to parents to build back better: Best Beginnings, Home-Start UK, and the Parent-Infant Foundation.</a:t>
            </a:r>
          </a:p>
          <a:p>
            <a:endParaRPr lang="en-GB" dirty="0"/>
          </a:p>
          <a:p>
            <a:r>
              <a:rPr lang="en-GB" dirty="0"/>
              <a:t>Tyrie, J. Knight, C. Borras, M (2021) Cardiff: Welsh Government: Delphi Study to Understand Options Available that will help to Identify, Address, or Mitigate the impact of COVID-19 on Children Under Age 5. Available at: </a:t>
            </a:r>
            <a:r>
              <a:rPr lang="en-GB" dirty="0">
                <a:hlinkClick r:id="rId2"/>
              </a:rPr>
              <a:t>https://gov.wales/delphi-study-impact-covid-19-children-under-age-5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10055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728</Words>
  <Application>Microsoft Office PowerPoint</Application>
  <PresentationFormat>Widescreen</PresentationFormat>
  <Paragraphs>61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UWTSD PP Template (Cream background)</vt:lpstr>
      <vt:lpstr>ECEY4005/C  COVID Babies Babanod COVID </vt:lpstr>
      <vt:lpstr>PowerPoint Presentation</vt:lpstr>
      <vt:lpstr>Themâu allweddol o Ymchwil/Key themes from Research</vt:lpstr>
      <vt:lpstr>PowerPoint Presentation</vt:lpstr>
      <vt:lpstr>Gweithgaredd/ Activity</vt:lpstr>
      <vt:lpstr>PowerPoint Presentation</vt:lpstr>
      <vt:lpstr>PowerPoint Presentation</vt:lpstr>
      <vt:lpstr>Gweithgaredd/Activity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ECEY4005/C  COVID Babies Babanod COVID</dc:title>
  <dc:creator>Paul Darby</dc:creator>
  <cp:lastModifiedBy>Natasha Young</cp:lastModifiedBy>
  <cp:revision>4</cp:revision>
  <dcterms:created xsi:type="dcterms:W3CDTF">2022-11-08T15:05:35Z</dcterms:created>
  <dcterms:modified xsi:type="dcterms:W3CDTF">2023-01-16T13:59:00Z</dcterms:modified>
</cp:coreProperties>
</file>