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5" r:id="rId1"/>
    <p:sldMasterId id="2147483771" r:id="rId2"/>
  </p:sldMasterIdLst>
  <p:notesMasterIdLst>
    <p:notesMasterId r:id="rId37"/>
  </p:notesMasterIdLst>
  <p:sldIdLst>
    <p:sldId id="323" r:id="rId3"/>
    <p:sldId id="305" r:id="rId4"/>
    <p:sldId id="325" r:id="rId5"/>
    <p:sldId id="339" r:id="rId6"/>
    <p:sldId id="369" r:id="rId7"/>
    <p:sldId id="340" r:id="rId8"/>
    <p:sldId id="370" r:id="rId9"/>
    <p:sldId id="341" r:id="rId10"/>
    <p:sldId id="371" r:id="rId11"/>
    <p:sldId id="353" r:id="rId12"/>
    <p:sldId id="362" r:id="rId13"/>
    <p:sldId id="354" r:id="rId14"/>
    <p:sldId id="355" r:id="rId15"/>
    <p:sldId id="356" r:id="rId16"/>
    <p:sldId id="357" r:id="rId17"/>
    <p:sldId id="358" r:id="rId18"/>
    <p:sldId id="359" r:id="rId19"/>
    <p:sldId id="367" r:id="rId20"/>
    <p:sldId id="368" r:id="rId21"/>
    <p:sldId id="360" r:id="rId22"/>
    <p:sldId id="342" r:id="rId23"/>
    <p:sldId id="372" r:id="rId24"/>
    <p:sldId id="363" r:id="rId25"/>
    <p:sldId id="343" r:id="rId26"/>
    <p:sldId id="365" r:id="rId27"/>
    <p:sldId id="346" r:id="rId28"/>
    <p:sldId id="364" r:id="rId29"/>
    <p:sldId id="366" r:id="rId30"/>
    <p:sldId id="344" r:id="rId31"/>
    <p:sldId id="345" r:id="rId32"/>
    <p:sldId id="347" r:id="rId33"/>
    <p:sldId id="348" r:id="rId34"/>
    <p:sldId id="350" r:id="rId35"/>
    <p:sldId id="349" r:id="rId36"/>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66FF"/>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443" autoAdjust="0"/>
    <p:restoredTop sz="25300" autoAdjust="0"/>
  </p:normalViewPr>
  <p:slideViewPr>
    <p:cSldViewPr>
      <p:cViewPr varScale="1">
        <p:scale>
          <a:sx n="23" d="100"/>
          <a:sy n="23" d="100"/>
        </p:scale>
        <p:origin x="2835" y="1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389115-E119-498A-AD31-4C54AE3EF8DA}" type="doc">
      <dgm:prSet loTypeId="urn:microsoft.com/office/officeart/2005/8/layout/venn1" loCatId="relationship" qsTypeId="urn:microsoft.com/office/officeart/2005/8/quickstyle/simple1" qsCatId="simple" csTypeId="urn:microsoft.com/office/officeart/2005/8/colors/accent1_2" csCatId="accent1" phldr="1"/>
      <dgm:spPr/>
    </dgm:pt>
    <dgm:pt modelId="{3B7DBDC9-7D72-4825-8C7B-48CFDCE9C872}" type="pres">
      <dgm:prSet presAssocID="{68389115-E119-498A-AD31-4C54AE3EF8DA}" presName="compositeShape" presStyleCnt="0">
        <dgm:presLayoutVars>
          <dgm:chMax val="7"/>
          <dgm:dir/>
          <dgm:resizeHandles val="exact"/>
        </dgm:presLayoutVars>
      </dgm:prSet>
      <dgm:spPr/>
    </dgm:pt>
  </dgm:ptLst>
  <dgm:cxnLst>
    <dgm:cxn modelId="{D8B81868-0974-4E2F-BBD6-5951F39DC71F}" type="presOf" srcId="{68389115-E119-498A-AD31-4C54AE3EF8DA}" destId="{3B7DBDC9-7D72-4825-8C7B-48CFDCE9C872}" srcOrd="0"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57FB8E-7ADA-4602-BA5F-7B6A70B4EFAD}" type="doc">
      <dgm:prSet loTypeId="urn:microsoft.com/office/officeart/2005/8/layout/venn1" loCatId="relationship" qsTypeId="urn:microsoft.com/office/officeart/2005/8/quickstyle/simple1" qsCatId="simple" csTypeId="urn:microsoft.com/office/officeart/2005/8/colors/colorful5" csCatId="colorful" phldr="1"/>
      <dgm:spPr/>
    </dgm:pt>
    <dgm:pt modelId="{583559C8-6F3A-4AAE-B5F3-6CFAB11054A5}">
      <dgm:prSet phldrT="[Text]" custT="1"/>
      <dgm:spPr/>
      <dgm:t>
        <a:bodyPr/>
        <a:lstStyle/>
        <a:p>
          <a:r>
            <a:rPr lang="en-GB" sz="2600" dirty="0" err="1" smtClean="0">
              <a:latin typeface="Lucida Sans" panose="020B0602030504020204" pitchFamily="34" charset="0"/>
            </a:rPr>
            <a:t>Cydraddoldeb</a:t>
          </a:r>
          <a:endParaRPr lang="en-GB" sz="2600" dirty="0" smtClean="0">
            <a:latin typeface="Lucida Sans" panose="020B0602030504020204" pitchFamily="34" charset="0"/>
          </a:endParaRPr>
        </a:p>
        <a:p>
          <a:r>
            <a:rPr lang="en-GB" sz="2600" dirty="0" smtClean="0">
              <a:latin typeface="Lucida Sans" panose="020B0602030504020204" pitchFamily="34" charset="0"/>
            </a:rPr>
            <a:t>Equality</a:t>
          </a:r>
          <a:endParaRPr lang="en-US" sz="2600" dirty="0">
            <a:latin typeface="Lucida Sans" panose="020B0602030504020204" pitchFamily="34" charset="0"/>
          </a:endParaRPr>
        </a:p>
      </dgm:t>
    </dgm:pt>
    <dgm:pt modelId="{31F7FA92-A5C0-451C-8070-E81AFB790A5B}" type="parTrans" cxnId="{B70CD23A-F845-464A-A47F-EE2A35F8A136}">
      <dgm:prSet/>
      <dgm:spPr/>
      <dgm:t>
        <a:bodyPr/>
        <a:lstStyle/>
        <a:p>
          <a:endParaRPr lang="en-US"/>
        </a:p>
      </dgm:t>
    </dgm:pt>
    <dgm:pt modelId="{20A5AFC6-0CC2-4BB1-9A44-FFD436AF8782}" type="sibTrans" cxnId="{B70CD23A-F845-464A-A47F-EE2A35F8A136}">
      <dgm:prSet/>
      <dgm:spPr/>
      <dgm:t>
        <a:bodyPr/>
        <a:lstStyle/>
        <a:p>
          <a:endParaRPr lang="en-US"/>
        </a:p>
      </dgm:t>
    </dgm:pt>
    <dgm:pt modelId="{5B083DE1-F24E-42AC-9501-DE0BFA0932B2}">
      <dgm:prSet phldrT="[Text]" custT="1"/>
      <dgm:spPr/>
      <dgm:t>
        <a:bodyPr/>
        <a:lstStyle/>
        <a:p>
          <a:r>
            <a:rPr lang="en-GB" sz="2600" dirty="0" err="1" smtClean="0">
              <a:latin typeface="Lucida Sans" panose="020B0602030504020204" pitchFamily="34" charset="0"/>
            </a:rPr>
            <a:t>Cydlyniad</a:t>
          </a:r>
          <a:endParaRPr lang="en-GB" sz="2600" dirty="0" smtClean="0">
            <a:latin typeface="Lucida Sans" panose="020B0602030504020204" pitchFamily="34" charset="0"/>
          </a:endParaRPr>
        </a:p>
        <a:p>
          <a:r>
            <a:rPr lang="en-GB" sz="2600" dirty="0" smtClean="0">
              <a:latin typeface="Lucida Sans" panose="020B0602030504020204" pitchFamily="34" charset="0"/>
            </a:rPr>
            <a:t>Cohesion</a:t>
          </a:r>
          <a:endParaRPr lang="en-US" sz="2600" dirty="0">
            <a:latin typeface="Lucida Sans" panose="020B0602030504020204" pitchFamily="34" charset="0"/>
          </a:endParaRPr>
        </a:p>
      </dgm:t>
    </dgm:pt>
    <dgm:pt modelId="{C9A836F8-9C9B-486B-893B-710E9170F675}" type="parTrans" cxnId="{82EBD22C-0F69-4D3D-9545-F6BC7609B42E}">
      <dgm:prSet/>
      <dgm:spPr/>
      <dgm:t>
        <a:bodyPr/>
        <a:lstStyle/>
        <a:p>
          <a:endParaRPr lang="en-US"/>
        </a:p>
      </dgm:t>
    </dgm:pt>
    <dgm:pt modelId="{0DECB84A-57C0-435B-BF65-5E5B9362B2FB}" type="sibTrans" cxnId="{82EBD22C-0F69-4D3D-9545-F6BC7609B42E}">
      <dgm:prSet/>
      <dgm:spPr/>
      <dgm:t>
        <a:bodyPr/>
        <a:lstStyle/>
        <a:p>
          <a:endParaRPr lang="en-US"/>
        </a:p>
      </dgm:t>
    </dgm:pt>
    <dgm:pt modelId="{2E727F22-72F6-452E-A50A-A35534AB2DF5}">
      <dgm:prSet phldrT="[Text]" custT="1"/>
      <dgm:spPr/>
      <dgm:t>
        <a:bodyPr/>
        <a:lstStyle/>
        <a:p>
          <a:r>
            <a:rPr lang="en-GB" sz="2600" dirty="0" err="1" smtClean="0">
              <a:latin typeface="Lucida Sans" panose="020B0602030504020204" pitchFamily="34" charset="0"/>
            </a:rPr>
            <a:t>Amrywiaeth</a:t>
          </a:r>
          <a:endParaRPr lang="en-GB" sz="2600" dirty="0" smtClean="0">
            <a:latin typeface="Lucida Sans" panose="020B0602030504020204" pitchFamily="34" charset="0"/>
          </a:endParaRPr>
        </a:p>
        <a:p>
          <a:r>
            <a:rPr lang="en-GB" sz="2600" dirty="0" smtClean="0">
              <a:latin typeface="Lucida Sans" panose="020B0602030504020204" pitchFamily="34" charset="0"/>
            </a:rPr>
            <a:t>Diversity</a:t>
          </a:r>
          <a:endParaRPr lang="en-US" sz="2600" dirty="0">
            <a:latin typeface="Lucida Sans" panose="020B0602030504020204" pitchFamily="34" charset="0"/>
          </a:endParaRPr>
        </a:p>
      </dgm:t>
    </dgm:pt>
    <dgm:pt modelId="{3FD42222-F60C-4710-9776-1F1F8D7E1722}" type="parTrans" cxnId="{CBDF5E59-A93E-4CE4-8F53-2CB2F4933EDC}">
      <dgm:prSet/>
      <dgm:spPr/>
      <dgm:t>
        <a:bodyPr/>
        <a:lstStyle/>
        <a:p>
          <a:endParaRPr lang="en-US"/>
        </a:p>
      </dgm:t>
    </dgm:pt>
    <dgm:pt modelId="{15E6817F-C4B4-41BB-9183-7FC3B16F3EBD}" type="sibTrans" cxnId="{CBDF5E59-A93E-4CE4-8F53-2CB2F4933EDC}">
      <dgm:prSet/>
      <dgm:spPr/>
      <dgm:t>
        <a:bodyPr/>
        <a:lstStyle/>
        <a:p>
          <a:endParaRPr lang="en-US"/>
        </a:p>
      </dgm:t>
    </dgm:pt>
    <dgm:pt modelId="{44B619D8-23E1-42F8-A75E-C1D1F3C2A5AE}" type="pres">
      <dgm:prSet presAssocID="{7157FB8E-7ADA-4602-BA5F-7B6A70B4EFAD}" presName="compositeShape" presStyleCnt="0">
        <dgm:presLayoutVars>
          <dgm:chMax val="7"/>
          <dgm:dir/>
          <dgm:resizeHandles val="exact"/>
        </dgm:presLayoutVars>
      </dgm:prSet>
      <dgm:spPr/>
    </dgm:pt>
    <dgm:pt modelId="{19E6030C-D895-40D3-8846-71B5EE9B36E9}" type="pres">
      <dgm:prSet presAssocID="{583559C8-6F3A-4AAE-B5F3-6CFAB11054A5}" presName="circ1" presStyleLbl="vennNode1" presStyleIdx="0" presStyleCnt="3"/>
      <dgm:spPr/>
      <dgm:t>
        <a:bodyPr/>
        <a:lstStyle/>
        <a:p>
          <a:endParaRPr lang="en-GB"/>
        </a:p>
      </dgm:t>
    </dgm:pt>
    <dgm:pt modelId="{A9927DF6-9B5B-4E08-A0EE-69FCC254FD42}" type="pres">
      <dgm:prSet presAssocID="{583559C8-6F3A-4AAE-B5F3-6CFAB11054A5}" presName="circ1Tx" presStyleLbl="revTx" presStyleIdx="0" presStyleCnt="0">
        <dgm:presLayoutVars>
          <dgm:chMax val="0"/>
          <dgm:chPref val="0"/>
          <dgm:bulletEnabled val="1"/>
        </dgm:presLayoutVars>
      </dgm:prSet>
      <dgm:spPr/>
      <dgm:t>
        <a:bodyPr/>
        <a:lstStyle/>
        <a:p>
          <a:endParaRPr lang="en-GB"/>
        </a:p>
      </dgm:t>
    </dgm:pt>
    <dgm:pt modelId="{ED765735-D5DC-4CE4-B33F-6537CB129457}" type="pres">
      <dgm:prSet presAssocID="{5B083DE1-F24E-42AC-9501-DE0BFA0932B2}" presName="circ2" presStyleLbl="vennNode1" presStyleIdx="1" presStyleCnt="3"/>
      <dgm:spPr/>
      <dgm:t>
        <a:bodyPr/>
        <a:lstStyle/>
        <a:p>
          <a:endParaRPr lang="en-US"/>
        </a:p>
      </dgm:t>
    </dgm:pt>
    <dgm:pt modelId="{4C7789E8-2F97-48D0-9EE3-685C9E5640CD}" type="pres">
      <dgm:prSet presAssocID="{5B083DE1-F24E-42AC-9501-DE0BFA0932B2}" presName="circ2Tx" presStyleLbl="revTx" presStyleIdx="0" presStyleCnt="0">
        <dgm:presLayoutVars>
          <dgm:chMax val="0"/>
          <dgm:chPref val="0"/>
          <dgm:bulletEnabled val="1"/>
        </dgm:presLayoutVars>
      </dgm:prSet>
      <dgm:spPr/>
      <dgm:t>
        <a:bodyPr/>
        <a:lstStyle/>
        <a:p>
          <a:endParaRPr lang="en-US"/>
        </a:p>
      </dgm:t>
    </dgm:pt>
    <dgm:pt modelId="{38AF8C17-36B5-482C-9FA0-D5843AF26DE4}" type="pres">
      <dgm:prSet presAssocID="{2E727F22-72F6-452E-A50A-A35534AB2DF5}" presName="circ3" presStyleLbl="vennNode1" presStyleIdx="2" presStyleCnt="3"/>
      <dgm:spPr/>
      <dgm:t>
        <a:bodyPr/>
        <a:lstStyle/>
        <a:p>
          <a:endParaRPr lang="en-GB"/>
        </a:p>
      </dgm:t>
    </dgm:pt>
    <dgm:pt modelId="{3FA6BE29-B301-4D05-9ABF-CCFD31A10ADB}" type="pres">
      <dgm:prSet presAssocID="{2E727F22-72F6-452E-A50A-A35534AB2DF5}" presName="circ3Tx" presStyleLbl="revTx" presStyleIdx="0" presStyleCnt="0">
        <dgm:presLayoutVars>
          <dgm:chMax val="0"/>
          <dgm:chPref val="0"/>
          <dgm:bulletEnabled val="1"/>
        </dgm:presLayoutVars>
      </dgm:prSet>
      <dgm:spPr/>
      <dgm:t>
        <a:bodyPr/>
        <a:lstStyle/>
        <a:p>
          <a:endParaRPr lang="en-GB"/>
        </a:p>
      </dgm:t>
    </dgm:pt>
  </dgm:ptLst>
  <dgm:cxnLst>
    <dgm:cxn modelId="{BA48C32D-F784-4599-B61E-7D1055FC9295}" type="presOf" srcId="{583559C8-6F3A-4AAE-B5F3-6CFAB11054A5}" destId="{19E6030C-D895-40D3-8846-71B5EE9B36E9}" srcOrd="0" destOrd="0" presId="urn:microsoft.com/office/officeart/2005/8/layout/venn1"/>
    <dgm:cxn modelId="{778CFA28-86FB-4BEA-A066-AEB5B8E186DA}" type="presOf" srcId="{583559C8-6F3A-4AAE-B5F3-6CFAB11054A5}" destId="{A9927DF6-9B5B-4E08-A0EE-69FCC254FD42}" srcOrd="1" destOrd="0" presId="urn:microsoft.com/office/officeart/2005/8/layout/venn1"/>
    <dgm:cxn modelId="{E9A1C3FA-B140-4F74-B057-1FA05E0C44D6}" type="presOf" srcId="{5B083DE1-F24E-42AC-9501-DE0BFA0932B2}" destId="{ED765735-D5DC-4CE4-B33F-6537CB129457}" srcOrd="0" destOrd="0" presId="urn:microsoft.com/office/officeart/2005/8/layout/venn1"/>
    <dgm:cxn modelId="{1C91F138-D970-400E-B957-A2D1B5801E91}" type="presOf" srcId="{5B083DE1-F24E-42AC-9501-DE0BFA0932B2}" destId="{4C7789E8-2F97-48D0-9EE3-685C9E5640CD}" srcOrd="1" destOrd="0" presId="urn:microsoft.com/office/officeart/2005/8/layout/venn1"/>
    <dgm:cxn modelId="{1088817D-FA5A-422F-9695-E57F3AA13E7F}" type="presOf" srcId="{2E727F22-72F6-452E-A50A-A35534AB2DF5}" destId="{3FA6BE29-B301-4D05-9ABF-CCFD31A10ADB}" srcOrd="1" destOrd="0" presId="urn:microsoft.com/office/officeart/2005/8/layout/venn1"/>
    <dgm:cxn modelId="{B70CD23A-F845-464A-A47F-EE2A35F8A136}" srcId="{7157FB8E-7ADA-4602-BA5F-7B6A70B4EFAD}" destId="{583559C8-6F3A-4AAE-B5F3-6CFAB11054A5}" srcOrd="0" destOrd="0" parTransId="{31F7FA92-A5C0-451C-8070-E81AFB790A5B}" sibTransId="{20A5AFC6-0CC2-4BB1-9A44-FFD436AF8782}"/>
    <dgm:cxn modelId="{CBDF5E59-A93E-4CE4-8F53-2CB2F4933EDC}" srcId="{7157FB8E-7ADA-4602-BA5F-7B6A70B4EFAD}" destId="{2E727F22-72F6-452E-A50A-A35534AB2DF5}" srcOrd="2" destOrd="0" parTransId="{3FD42222-F60C-4710-9776-1F1F8D7E1722}" sibTransId="{15E6817F-C4B4-41BB-9183-7FC3B16F3EBD}"/>
    <dgm:cxn modelId="{51E107B8-2A45-4D97-8A6E-19E9C5E7D671}" type="presOf" srcId="{2E727F22-72F6-452E-A50A-A35534AB2DF5}" destId="{38AF8C17-36B5-482C-9FA0-D5843AF26DE4}" srcOrd="0" destOrd="0" presId="urn:microsoft.com/office/officeart/2005/8/layout/venn1"/>
    <dgm:cxn modelId="{F98C75C8-FE79-437A-8C29-935B6948CDF8}" type="presOf" srcId="{7157FB8E-7ADA-4602-BA5F-7B6A70B4EFAD}" destId="{44B619D8-23E1-42F8-A75E-C1D1F3C2A5AE}" srcOrd="0" destOrd="0" presId="urn:microsoft.com/office/officeart/2005/8/layout/venn1"/>
    <dgm:cxn modelId="{82EBD22C-0F69-4D3D-9545-F6BC7609B42E}" srcId="{7157FB8E-7ADA-4602-BA5F-7B6A70B4EFAD}" destId="{5B083DE1-F24E-42AC-9501-DE0BFA0932B2}" srcOrd="1" destOrd="0" parTransId="{C9A836F8-9C9B-486B-893B-710E9170F675}" sibTransId="{0DECB84A-57C0-435B-BF65-5E5B9362B2FB}"/>
    <dgm:cxn modelId="{DD1A55E6-4E75-487A-AD1C-6184E2837FE4}" type="presParOf" srcId="{44B619D8-23E1-42F8-A75E-C1D1F3C2A5AE}" destId="{19E6030C-D895-40D3-8846-71B5EE9B36E9}" srcOrd="0" destOrd="0" presId="urn:microsoft.com/office/officeart/2005/8/layout/venn1"/>
    <dgm:cxn modelId="{7F37FFEE-A5DE-4C00-A9E5-41B96989FE63}" type="presParOf" srcId="{44B619D8-23E1-42F8-A75E-C1D1F3C2A5AE}" destId="{A9927DF6-9B5B-4E08-A0EE-69FCC254FD42}" srcOrd="1" destOrd="0" presId="urn:microsoft.com/office/officeart/2005/8/layout/venn1"/>
    <dgm:cxn modelId="{7779DAB6-81CC-4C73-80E3-3BE24DBA257D}" type="presParOf" srcId="{44B619D8-23E1-42F8-A75E-C1D1F3C2A5AE}" destId="{ED765735-D5DC-4CE4-B33F-6537CB129457}" srcOrd="2" destOrd="0" presId="urn:microsoft.com/office/officeart/2005/8/layout/venn1"/>
    <dgm:cxn modelId="{09F254FD-6BD4-4156-830C-2E3966994711}" type="presParOf" srcId="{44B619D8-23E1-42F8-A75E-C1D1F3C2A5AE}" destId="{4C7789E8-2F97-48D0-9EE3-685C9E5640CD}" srcOrd="3" destOrd="0" presId="urn:microsoft.com/office/officeart/2005/8/layout/venn1"/>
    <dgm:cxn modelId="{0562534B-9B36-49B2-A37A-F5E636882F06}" type="presParOf" srcId="{44B619D8-23E1-42F8-A75E-C1D1F3C2A5AE}" destId="{38AF8C17-36B5-482C-9FA0-D5843AF26DE4}" srcOrd="4" destOrd="0" presId="urn:microsoft.com/office/officeart/2005/8/layout/venn1"/>
    <dgm:cxn modelId="{6FC47DD6-4CCA-4133-9AD6-AA97721E12C9}" type="presParOf" srcId="{44B619D8-23E1-42F8-A75E-C1D1F3C2A5AE}" destId="{3FA6BE29-B301-4D05-9ABF-CCFD31A10ADB}" srcOrd="5" destOrd="0" presId="urn:microsoft.com/office/officeart/2005/8/layout/venn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E6030C-D895-40D3-8846-71B5EE9B36E9}">
      <dsp:nvSpPr>
        <dsp:cNvPr id="0" name=""/>
        <dsp:cNvSpPr/>
      </dsp:nvSpPr>
      <dsp:spPr>
        <a:xfrm>
          <a:off x="2740857" y="67993"/>
          <a:ext cx="3263696" cy="3263696"/>
        </a:xfrm>
        <a:prstGeom prst="ellipse">
          <a:avLst/>
        </a:prstGeom>
        <a:solidFill>
          <a:schemeClr val="accent5">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155700">
            <a:lnSpc>
              <a:spcPct val="90000"/>
            </a:lnSpc>
            <a:spcBef>
              <a:spcPct val="0"/>
            </a:spcBef>
            <a:spcAft>
              <a:spcPct val="35000"/>
            </a:spcAft>
          </a:pPr>
          <a:r>
            <a:rPr lang="en-GB" sz="2600" kern="1200" dirty="0" err="1" smtClean="0">
              <a:latin typeface="Lucida Sans" panose="020B0602030504020204" pitchFamily="34" charset="0"/>
            </a:rPr>
            <a:t>Cydraddoldeb</a:t>
          </a:r>
          <a:endParaRPr lang="en-GB" sz="2600" kern="1200" dirty="0" smtClean="0">
            <a:latin typeface="Lucida Sans" panose="020B0602030504020204" pitchFamily="34" charset="0"/>
          </a:endParaRPr>
        </a:p>
        <a:p>
          <a:pPr lvl="0" algn="ctr" defTabSz="1155700">
            <a:lnSpc>
              <a:spcPct val="90000"/>
            </a:lnSpc>
            <a:spcBef>
              <a:spcPct val="0"/>
            </a:spcBef>
            <a:spcAft>
              <a:spcPct val="35000"/>
            </a:spcAft>
          </a:pPr>
          <a:r>
            <a:rPr lang="en-GB" sz="2600" kern="1200" dirty="0" smtClean="0">
              <a:latin typeface="Lucida Sans" panose="020B0602030504020204" pitchFamily="34" charset="0"/>
            </a:rPr>
            <a:t>Equality</a:t>
          </a:r>
          <a:endParaRPr lang="en-US" sz="2600" kern="1200" dirty="0">
            <a:latin typeface="Lucida Sans" panose="020B0602030504020204" pitchFamily="34" charset="0"/>
          </a:endParaRPr>
        </a:p>
      </dsp:txBody>
      <dsp:txXfrm>
        <a:off x="3176017" y="639140"/>
        <a:ext cx="2393377" cy="1468663"/>
      </dsp:txXfrm>
    </dsp:sp>
    <dsp:sp modelId="{ED765735-D5DC-4CE4-B33F-6537CB129457}">
      <dsp:nvSpPr>
        <dsp:cNvPr id="0" name=""/>
        <dsp:cNvSpPr/>
      </dsp:nvSpPr>
      <dsp:spPr>
        <a:xfrm>
          <a:off x="3918508" y="2107803"/>
          <a:ext cx="3263696" cy="3263696"/>
        </a:xfrm>
        <a:prstGeom prst="ellipse">
          <a:avLst/>
        </a:prstGeom>
        <a:solidFill>
          <a:schemeClr val="accent5">
            <a:alpha val="50000"/>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155700">
            <a:lnSpc>
              <a:spcPct val="90000"/>
            </a:lnSpc>
            <a:spcBef>
              <a:spcPct val="0"/>
            </a:spcBef>
            <a:spcAft>
              <a:spcPct val="35000"/>
            </a:spcAft>
          </a:pPr>
          <a:r>
            <a:rPr lang="en-GB" sz="2600" kern="1200" dirty="0" err="1" smtClean="0">
              <a:latin typeface="Lucida Sans" panose="020B0602030504020204" pitchFamily="34" charset="0"/>
            </a:rPr>
            <a:t>Cydlyniad</a:t>
          </a:r>
          <a:endParaRPr lang="en-GB" sz="2600" kern="1200" dirty="0" smtClean="0">
            <a:latin typeface="Lucida Sans" panose="020B0602030504020204" pitchFamily="34" charset="0"/>
          </a:endParaRPr>
        </a:p>
        <a:p>
          <a:pPr lvl="0" algn="ctr" defTabSz="1155700">
            <a:lnSpc>
              <a:spcPct val="90000"/>
            </a:lnSpc>
            <a:spcBef>
              <a:spcPct val="0"/>
            </a:spcBef>
            <a:spcAft>
              <a:spcPct val="35000"/>
            </a:spcAft>
          </a:pPr>
          <a:r>
            <a:rPr lang="en-GB" sz="2600" kern="1200" dirty="0" smtClean="0">
              <a:latin typeface="Lucida Sans" panose="020B0602030504020204" pitchFamily="34" charset="0"/>
            </a:rPr>
            <a:t>Cohesion</a:t>
          </a:r>
          <a:endParaRPr lang="en-US" sz="2600" kern="1200" dirty="0">
            <a:latin typeface="Lucida Sans" panose="020B0602030504020204" pitchFamily="34" charset="0"/>
          </a:endParaRPr>
        </a:p>
      </dsp:txBody>
      <dsp:txXfrm>
        <a:off x="4916655" y="2950925"/>
        <a:ext cx="1958217" cy="1795033"/>
      </dsp:txXfrm>
    </dsp:sp>
    <dsp:sp modelId="{38AF8C17-36B5-482C-9FA0-D5843AF26DE4}">
      <dsp:nvSpPr>
        <dsp:cNvPr id="0" name=""/>
        <dsp:cNvSpPr/>
      </dsp:nvSpPr>
      <dsp:spPr>
        <a:xfrm>
          <a:off x="1563207" y="2107803"/>
          <a:ext cx="3263696" cy="3263696"/>
        </a:xfrm>
        <a:prstGeom prst="ellipse">
          <a:avLst/>
        </a:prstGeom>
        <a:solidFill>
          <a:schemeClr val="accent5">
            <a:alpha val="50000"/>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155700">
            <a:lnSpc>
              <a:spcPct val="90000"/>
            </a:lnSpc>
            <a:spcBef>
              <a:spcPct val="0"/>
            </a:spcBef>
            <a:spcAft>
              <a:spcPct val="35000"/>
            </a:spcAft>
          </a:pPr>
          <a:r>
            <a:rPr lang="en-GB" sz="2600" kern="1200" dirty="0" err="1" smtClean="0">
              <a:latin typeface="Lucida Sans" panose="020B0602030504020204" pitchFamily="34" charset="0"/>
            </a:rPr>
            <a:t>Amrywiaeth</a:t>
          </a:r>
          <a:endParaRPr lang="en-GB" sz="2600" kern="1200" dirty="0" smtClean="0">
            <a:latin typeface="Lucida Sans" panose="020B0602030504020204" pitchFamily="34" charset="0"/>
          </a:endParaRPr>
        </a:p>
        <a:p>
          <a:pPr lvl="0" algn="ctr" defTabSz="1155700">
            <a:lnSpc>
              <a:spcPct val="90000"/>
            </a:lnSpc>
            <a:spcBef>
              <a:spcPct val="0"/>
            </a:spcBef>
            <a:spcAft>
              <a:spcPct val="35000"/>
            </a:spcAft>
          </a:pPr>
          <a:r>
            <a:rPr lang="en-GB" sz="2600" kern="1200" dirty="0" smtClean="0">
              <a:latin typeface="Lucida Sans" panose="020B0602030504020204" pitchFamily="34" charset="0"/>
            </a:rPr>
            <a:t>Diversity</a:t>
          </a:r>
          <a:endParaRPr lang="en-US" sz="2600" kern="1200" dirty="0">
            <a:latin typeface="Lucida Sans" panose="020B0602030504020204" pitchFamily="34" charset="0"/>
          </a:endParaRPr>
        </a:p>
      </dsp:txBody>
      <dsp:txXfrm>
        <a:off x="1870538" y="2950925"/>
        <a:ext cx="1958217" cy="1795033"/>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mn-cs"/>
              </a:defRPr>
            </a:lvl1pPr>
          </a:lstStyle>
          <a:p>
            <a:pPr>
              <a:defRPr/>
            </a:pPr>
            <a:endParaRPr lang="en-GB"/>
          </a:p>
        </p:txBody>
      </p:sp>
      <p:sp>
        <p:nvSpPr>
          <p:cNvPr id="7171"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mn-cs"/>
              </a:defRPr>
            </a:lvl1pPr>
          </a:lstStyle>
          <a:p>
            <a:pPr>
              <a:defRPr/>
            </a:pPr>
            <a:endParaRPr lang="en-GB"/>
          </a:p>
        </p:txBody>
      </p:sp>
      <p:sp>
        <p:nvSpPr>
          <p:cNvPr id="2765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3"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7174"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mn-cs"/>
              </a:defRPr>
            </a:lvl1pPr>
          </a:lstStyle>
          <a:p>
            <a:pPr>
              <a:defRPr/>
            </a:pPr>
            <a:endParaRPr lang="en-GB"/>
          </a:p>
        </p:txBody>
      </p:sp>
      <p:sp>
        <p:nvSpPr>
          <p:cNvPr id="7175"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6471C88B-053E-413E-947B-A8033C8AE909}" type="slidenum">
              <a:rPr lang="en-GB" altLang="en-US"/>
              <a:pPr>
                <a:defRPr/>
              </a:pPr>
              <a:t>‹#›</a:t>
            </a:fld>
            <a:endParaRPr lang="en-GB" altLang="en-US"/>
          </a:p>
        </p:txBody>
      </p:sp>
    </p:spTree>
    <p:extLst>
      <p:ext uri="{BB962C8B-B14F-4D97-AF65-F5344CB8AC3E}">
        <p14:creationId xmlns:p14="http://schemas.microsoft.com/office/powerpoint/2010/main" val="423216538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30324441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smtClean="0">
              <a:latin typeface="Arial" panose="020B0604020202020204" pitchFamily="34" charset="0"/>
            </a:endParaRPr>
          </a:p>
          <a:p>
            <a:endParaRPr lang="cy-GB" altLang="cy-GB" smtClean="0">
              <a:latin typeface="Arial" panose="020B0604020202020204" pitchFamily="34" charset="0"/>
            </a:endParaRPr>
          </a:p>
        </p:txBody>
      </p:sp>
    </p:spTree>
    <p:extLst>
      <p:ext uri="{BB962C8B-B14F-4D97-AF65-F5344CB8AC3E}">
        <p14:creationId xmlns:p14="http://schemas.microsoft.com/office/powerpoint/2010/main" val="38918502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z="2000" dirty="0" smtClean="0">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59CBBA-4CCB-4CAB-857E-F6CE5A605AC2}" type="slidenum">
              <a:rPr lang="en-GB" altLang="en-US" smtClean="0"/>
              <a:pPr/>
              <a:t>3</a:t>
            </a:fld>
            <a:endParaRPr lang="en-GB" altLang="en-US" smtClean="0"/>
          </a:p>
        </p:txBody>
      </p:sp>
    </p:spTree>
    <p:extLst>
      <p:ext uri="{BB962C8B-B14F-4D97-AF65-F5344CB8AC3E}">
        <p14:creationId xmlns:p14="http://schemas.microsoft.com/office/powerpoint/2010/main" val="24285527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z="2000" dirty="0" smtClean="0">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59CBBA-4CCB-4CAB-857E-F6CE5A605AC2}" type="slidenum">
              <a:rPr lang="en-GB" altLang="en-US" smtClean="0"/>
              <a:pPr/>
              <a:t>4</a:t>
            </a:fld>
            <a:endParaRPr lang="en-GB" altLang="en-US" smtClean="0"/>
          </a:p>
        </p:txBody>
      </p:sp>
    </p:spTree>
    <p:extLst>
      <p:ext uri="{BB962C8B-B14F-4D97-AF65-F5344CB8AC3E}">
        <p14:creationId xmlns:p14="http://schemas.microsoft.com/office/powerpoint/2010/main" val="39992243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z="2000" dirty="0" smtClean="0">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59CBBA-4CCB-4CAB-857E-F6CE5A605AC2}" type="slidenum">
              <a:rPr lang="en-GB" altLang="en-US" smtClean="0"/>
              <a:pPr/>
              <a:t>5</a:t>
            </a:fld>
            <a:endParaRPr lang="en-GB" altLang="en-US" smtClean="0"/>
          </a:p>
        </p:txBody>
      </p:sp>
    </p:spTree>
    <p:extLst>
      <p:ext uri="{BB962C8B-B14F-4D97-AF65-F5344CB8AC3E}">
        <p14:creationId xmlns:p14="http://schemas.microsoft.com/office/powerpoint/2010/main" val="18969009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z="2000" dirty="0" smtClean="0">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59CBBA-4CCB-4CAB-857E-F6CE5A605AC2}" type="slidenum">
              <a:rPr lang="en-GB" altLang="en-US" smtClean="0"/>
              <a:pPr/>
              <a:t>6</a:t>
            </a:fld>
            <a:endParaRPr lang="en-GB" altLang="en-US" smtClean="0"/>
          </a:p>
        </p:txBody>
      </p:sp>
    </p:spTree>
    <p:extLst>
      <p:ext uri="{BB962C8B-B14F-4D97-AF65-F5344CB8AC3E}">
        <p14:creationId xmlns:p14="http://schemas.microsoft.com/office/powerpoint/2010/main" val="7573226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z="2000" dirty="0" smtClean="0">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59CBBA-4CCB-4CAB-857E-F6CE5A605AC2}" type="slidenum">
              <a:rPr lang="en-GB" altLang="en-US" smtClean="0"/>
              <a:pPr/>
              <a:t>7</a:t>
            </a:fld>
            <a:endParaRPr lang="en-GB" altLang="en-US" smtClean="0"/>
          </a:p>
        </p:txBody>
      </p:sp>
    </p:spTree>
    <p:extLst>
      <p:ext uri="{BB962C8B-B14F-4D97-AF65-F5344CB8AC3E}">
        <p14:creationId xmlns:p14="http://schemas.microsoft.com/office/powerpoint/2010/main" val="27941803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z="2000" dirty="0" smtClean="0">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59CBBA-4CCB-4CAB-857E-F6CE5A605AC2}" type="slidenum">
              <a:rPr lang="en-GB" altLang="en-US" smtClean="0"/>
              <a:pPr/>
              <a:t>8</a:t>
            </a:fld>
            <a:endParaRPr lang="en-GB" altLang="en-US" smtClean="0"/>
          </a:p>
        </p:txBody>
      </p:sp>
    </p:spTree>
    <p:extLst>
      <p:ext uri="{BB962C8B-B14F-4D97-AF65-F5344CB8AC3E}">
        <p14:creationId xmlns:p14="http://schemas.microsoft.com/office/powerpoint/2010/main" val="37935860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z="2000" baseline="0" dirty="0" smtClean="0">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59CBBA-4CCB-4CAB-857E-F6CE5A605AC2}" type="slidenum">
              <a:rPr lang="en-GB" altLang="en-US" smtClean="0"/>
              <a:pPr/>
              <a:t>9</a:t>
            </a:fld>
            <a:endParaRPr lang="en-GB" altLang="en-US" smtClean="0"/>
          </a:p>
        </p:txBody>
      </p:sp>
    </p:spTree>
    <p:extLst>
      <p:ext uri="{BB962C8B-B14F-4D97-AF65-F5344CB8AC3E}">
        <p14:creationId xmlns:p14="http://schemas.microsoft.com/office/powerpoint/2010/main" val="19109845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2000" dirty="0" smtClean="0">
                <a:latin typeface="Arial" panose="020B0604020202020204" pitchFamily="34" charset="0"/>
              </a:rPr>
              <a:t>‘</a:t>
            </a: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59CBBA-4CCB-4CAB-857E-F6CE5A605AC2}" type="slidenum">
              <a:rPr lang="en-GB" altLang="en-US" smtClean="0"/>
              <a:pPr/>
              <a:t>10</a:t>
            </a:fld>
            <a:endParaRPr lang="en-GB" altLang="en-US" smtClean="0"/>
          </a:p>
        </p:txBody>
      </p:sp>
    </p:spTree>
    <p:extLst>
      <p:ext uri="{BB962C8B-B14F-4D97-AF65-F5344CB8AC3E}">
        <p14:creationId xmlns:p14="http://schemas.microsoft.com/office/powerpoint/2010/main" val="4680456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2000" dirty="0" smtClean="0">
                <a:latin typeface="Arial" panose="020B0604020202020204" pitchFamily="34" charset="0"/>
              </a:rPr>
              <a:t>‘</a:t>
            </a: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59CBBA-4CCB-4CAB-857E-F6CE5A605AC2}" type="slidenum">
              <a:rPr lang="en-GB" altLang="en-US" smtClean="0"/>
              <a:pPr/>
              <a:t>11</a:t>
            </a:fld>
            <a:endParaRPr lang="en-GB" altLang="en-US" smtClean="0"/>
          </a:p>
        </p:txBody>
      </p:sp>
    </p:spTree>
    <p:extLst>
      <p:ext uri="{BB962C8B-B14F-4D97-AF65-F5344CB8AC3E}">
        <p14:creationId xmlns:p14="http://schemas.microsoft.com/office/powerpoint/2010/main" val="29128169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2000" dirty="0" smtClean="0">
                <a:latin typeface="Arial" panose="020B0604020202020204" pitchFamily="34" charset="0"/>
              </a:rPr>
              <a:t>‘</a:t>
            </a: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59CBBA-4CCB-4CAB-857E-F6CE5A605AC2}" type="slidenum">
              <a:rPr lang="en-GB" altLang="en-US" smtClean="0"/>
              <a:pPr/>
              <a:t>12</a:t>
            </a:fld>
            <a:endParaRPr lang="en-GB" altLang="en-US" smtClean="0"/>
          </a:p>
        </p:txBody>
      </p:sp>
    </p:spTree>
    <p:extLst>
      <p:ext uri="{BB962C8B-B14F-4D97-AF65-F5344CB8AC3E}">
        <p14:creationId xmlns:p14="http://schemas.microsoft.com/office/powerpoint/2010/main" val="14133444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1143000" y="685800"/>
            <a:ext cx="4572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baseline="0" dirty="0" smtClean="0"/>
          </a:p>
          <a:p>
            <a:endParaRPr lang="cy-GB" altLang="cy-GB" baseline="0" dirty="0" smtClean="0"/>
          </a:p>
          <a:p>
            <a:endParaRPr lang="cy-GB" altLang="cy-GB" dirty="0" smtClean="0"/>
          </a:p>
        </p:txBody>
      </p:sp>
    </p:spTree>
    <p:extLst>
      <p:ext uri="{BB962C8B-B14F-4D97-AF65-F5344CB8AC3E}">
        <p14:creationId xmlns:p14="http://schemas.microsoft.com/office/powerpoint/2010/main" val="1618461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1143000" y="685800"/>
            <a:ext cx="4572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p>
        </p:txBody>
      </p:sp>
    </p:spTree>
    <p:extLst>
      <p:ext uri="{BB962C8B-B14F-4D97-AF65-F5344CB8AC3E}">
        <p14:creationId xmlns:p14="http://schemas.microsoft.com/office/powerpoint/2010/main" val="25692880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1143000" y="685800"/>
            <a:ext cx="4572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cy-GB" baseline="0" dirty="0" smtClean="0"/>
          </a:p>
        </p:txBody>
      </p:sp>
    </p:spTree>
    <p:extLst>
      <p:ext uri="{BB962C8B-B14F-4D97-AF65-F5344CB8AC3E}">
        <p14:creationId xmlns:p14="http://schemas.microsoft.com/office/powerpoint/2010/main" val="4361300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16</a:t>
            </a:fld>
            <a:endParaRPr lang="en-GB"/>
          </a:p>
        </p:txBody>
      </p:sp>
    </p:spTree>
    <p:extLst>
      <p:ext uri="{BB962C8B-B14F-4D97-AF65-F5344CB8AC3E}">
        <p14:creationId xmlns:p14="http://schemas.microsoft.com/office/powerpoint/2010/main" val="31922296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1143000" y="685800"/>
            <a:ext cx="4572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p>
        </p:txBody>
      </p:sp>
    </p:spTree>
    <p:extLst>
      <p:ext uri="{BB962C8B-B14F-4D97-AF65-F5344CB8AC3E}">
        <p14:creationId xmlns:p14="http://schemas.microsoft.com/office/powerpoint/2010/main" val="14487309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1143000" y="685800"/>
            <a:ext cx="4572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p>
        </p:txBody>
      </p:sp>
    </p:spTree>
    <p:extLst>
      <p:ext uri="{BB962C8B-B14F-4D97-AF65-F5344CB8AC3E}">
        <p14:creationId xmlns:p14="http://schemas.microsoft.com/office/powerpoint/2010/main" val="9914586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6471C88B-053E-413E-947B-A8033C8AE909}" type="slidenum">
              <a:rPr lang="en-GB" altLang="en-US" smtClean="0"/>
              <a:pPr>
                <a:defRPr/>
              </a:pPr>
              <a:t>19</a:t>
            </a:fld>
            <a:endParaRPr lang="en-GB" altLang="en-US"/>
          </a:p>
        </p:txBody>
      </p:sp>
    </p:spTree>
    <p:extLst>
      <p:ext uri="{BB962C8B-B14F-4D97-AF65-F5344CB8AC3E}">
        <p14:creationId xmlns:p14="http://schemas.microsoft.com/office/powerpoint/2010/main" val="24315013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z="2000" dirty="0" smtClean="0">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59CBBA-4CCB-4CAB-857E-F6CE5A605AC2}" type="slidenum">
              <a:rPr lang="en-GB" altLang="en-US" smtClean="0"/>
              <a:pPr/>
              <a:t>21</a:t>
            </a:fld>
            <a:endParaRPr lang="en-GB" altLang="en-US" smtClean="0"/>
          </a:p>
        </p:txBody>
      </p:sp>
    </p:spTree>
    <p:extLst>
      <p:ext uri="{BB962C8B-B14F-4D97-AF65-F5344CB8AC3E}">
        <p14:creationId xmlns:p14="http://schemas.microsoft.com/office/powerpoint/2010/main" val="7605870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z="2000" dirty="0" smtClean="0">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59CBBA-4CCB-4CAB-857E-F6CE5A605AC2}" type="slidenum">
              <a:rPr lang="en-GB" altLang="en-US" smtClean="0"/>
              <a:pPr/>
              <a:t>22</a:t>
            </a:fld>
            <a:endParaRPr lang="en-GB" altLang="en-US" smtClean="0"/>
          </a:p>
        </p:txBody>
      </p:sp>
    </p:spTree>
    <p:extLst>
      <p:ext uri="{BB962C8B-B14F-4D97-AF65-F5344CB8AC3E}">
        <p14:creationId xmlns:p14="http://schemas.microsoft.com/office/powerpoint/2010/main" val="40934047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z="2000" dirty="0" smtClean="0">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59CBBA-4CCB-4CAB-857E-F6CE5A605AC2}" type="slidenum">
              <a:rPr lang="en-GB" altLang="en-US" smtClean="0"/>
              <a:pPr/>
              <a:t>23</a:t>
            </a:fld>
            <a:endParaRPr lang="en-GB" altLang="en-US" smtClean="0"/>
          </a:p>
        </p:txBody>
      </p:sp>
    </p:spTree>
    <p:extLst>
      <p:ext uri="{BB962C8B-B14F-4D97-AF65-F5344CB8AC3E}">
        <p14:creationId xmlns:p14="http://schemas.microsoft.com/office/powerpoint/2010/main" val="4587033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z="2000" dirty="0" smtClean="0">
              <a:latin typeface="Arial" panose="020B0604020202020204" pitchFamily="34" charset="0"/>
            </a:endParaRPr>
          </a:p>
          <a:p>
            <a:endParaRPr lang="en-US" altLang="en-US" sz="2000" dirty="0" smtClean="0">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59CBBA-4CCB-4CAB-857E-F6CE5A605AC2}" type="slidenum">
              <a:rPr lang="en-GB" altLang="en-US" smtClean="0"/>
              <a:pPr/>
              <a:t>24</a:t>
            </a:fld>
            <a:endParaRPr lang="en-GB" altLang="en-US" smtClean="0"/>
          </a:p>
        </p:txBody>
      </p:sp>
    </p:spTree>
    <p:extLst>
      <p:ext uri="{BB962C8B-B14F-4D97-AF65-F5344CB8AC3E}">
        <p14:creationId xmlns:p14="http://schemas.microsoft.com/office/powerpoint/2010/main" val="11061929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z="2000" dirty="0" smtClean="0">
              <a:latin typeface="Arial" panose="020B0604020202020204" pitchFamily="34" charset="0"/>
            </a:endParaRPr>
          </a:p>
          <a:p>
            <a:r>
              <a:rPr lang="en-GB" altLang="en-US" sz="2000" b="1" dirty="0" smtClean="0">
                <a:latin typeface="Arial" panose="020B0604020202020204" pitchFamily="34" charset="0"/>
              </a:rPr>
              <a:t>The numbers</a:t>
            </a:r>
            <a:r>
              <a:rPr lang="en-GB" altLang="en-US" sz="2000" b="1" baseline="0" dirty="0" smtClean="0">
                <a:latin typeface="Arial" panose="020B0604020202020204" pitchFamily="34" charset="0"/>
              </a:rPr>
              <a:t> refer to number of incidents of racist behaviour, and not number of children excluded</a:t>
            </a:r>
            <a:endParaRPr lang="en-US" altLang="en-US" sz="2000" b="1" dirty="0" smtClean="0">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59CBBA-4CCB-4CAB-857E-F6CE5A605AC2}" type="slidenum">
              <a:rPr lang="en-GB" altLang="en-US" smtClean="0"/>
              <a:pPr/>
              <a:t>25</a:t>
            </a:fld>
            <a:endParaRPr lang="en-GB" altLang="en-US" smtClean="0"/>
          </a:p>
        </p:txBody>
      </p:sp>
    </p:spTree>
    <p:extLst>
      <p:ext uri="{BB962C8B-B14F-4D97-AF65-F5344CB8AC3E}">
        <p14:creationId xmlns:p14="http://schemas.microsoft.com/office/powerpoint/2010/main" val="3577135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z="2000" dirty="0" smtClean="0">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59CBBA-4CCB-4CAB-857E-F6CE5A605AC2}" type="slidenum">
              <a:rPr lang="en-GB" altLang="en-US" smtClean="0"/>
              <a:pPr/>
              <a:t>26</a:t>
            </a:fld>
            <a:endParaRPr lang="en-GB" altLang="en-US" smtClean="0"/>
          </a:p>
        </p:txBody>
      </p:sp>
    </p:spTree>
    <p:extLst>
      <p:ext uri="{BB962C8B-B14F-4D97-AF65-F5344CB8AC3E}">
        <p14:creationId xmlns:p14="http://schemas.microsoft.com/office/powerpoint/2010/main" val="234804250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2000" dirty="0" smtClean="0">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59CBBA-4CCB-4CAB-857E-F6CE5A605AC2}" type="slidenum">
              <a:rPr lang="en-GB" altLang="en-US" smtClean="0"/>
              <a:pPr/>
              <a:t>27</a:t>
            </a:fld>
            <a:endParaRPr lang="en-GB" altLang="en-US" smtClean="0"/>
          </a:p>
        </p:txBody>
      </p:sp>
    </p:spTree>
    <p:extLst>
      <p:ext uri="{BB962C8B-B14F-4D97-AF65-F5344CB8AC3E}">
        <p14:creationId xmlns:p14="http://schemas.microsoft.com/office/powerpoint/2010/main" val="40440303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z="2000" dirty="0" smtClean="0">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59CBBA-4CCB-4CAB-857E-F6CE5A605AC2}" type="slidenum">
              <a:rPr lang="en-GB" altLang="en-US" smtClean="0"/>
              <a:pPr/>
              <a:t>28</a:t>
            </a:fld>
            <a:endParaRPr lang="en-GB" altLang="en-US" smtClean="0"/>
          </a:p>
        </p:txBody>
      </p:sp>
    </p:spTree>
    <p:extLst>
      <p:ext uri="{BB962C8B-B14F-4D97-AF65-F5344CB8AC3E}">
        <p14:creationId xmlns:p14="http://schemas.microsoft.com/office/powerpoint/2010/main" val="372299493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z="2000" dirty="0" smtClean="0">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59CBBA-4CCB-4CAB-857E-F6CE5A605AC2}" type="slidenum">
              <a:rPr lang="en-GB" altLang="en-US" smtClean="0"/>
              <a:pPr/>
              <a:t>29</a:t>
            </a:fld>
            <a:endParaRPr lang="en-GB" altLang="en-US" smtClean="0"/>
          </a:p>
        </p:txBody>
      </p:sp>
    </p:spTree>
    <p:extLst>
      <p:ext uri="{BB962C8B-B14F-4D97-AF65-F5344CB8AC3E}">
        <p14:creationId xmlns:p14="http://schemas.microsoft.com/office/powerpoint/2010/main" val="428694067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z="2000" dirty="0" smtClean="0">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59CBBA-4CCB-4CAB-857E-F6CE5A605AC2}" type="slidenum">
              <a:rPr lang="en-GB" altLang="en-US" smtClean="0"/>
              <a:pPr/>
              <a:t>30</a:t>
            </a:fld>
            <a:endParaRPr lang="en-GB" altLang="en-US" smtClean="0"/>
          </a:p>
        </p:txBody>
      </p:sp>
    </p:spTree>
    <p:extLst>
      <p:ext uri="{BB962C8B-B14F-4D97-AF65-F5344CB8AC3E}">
        <p14:creationId xmlns:p14="http://schemas.microsoft.com/office/powerpoint/2010/main" val="154995399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9BF9337-8F49-49DD-8101-BF8B2C7771E9}" type="slidenum">
              <a:rPr lang="cy-GB" altLang="en-US"/>
              <a:pPr/>
              <a:t>31</a:t>
            </a:fld>
            <a:endParaRPr lang="cy-GB" altLang="en-US"/>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p:txBody>
          <a:bodyPr/>
          <a:lstStyle/>
          <a:p>
            <a:endParaRPr lang="cy-GB" altLang="en-US" i="1" dirty="0"/>
          </a:p>
        </p:txBody>
      </p:sp>
    </p:spTree>
    <p:extLst>
      <p:ext uri="{BB962C8B-B14F-4D97-AF65-F5344CB8AC3E}">
        <p14:creationId xmlns:p14="http://schemas.microsoft.com/office/powerpoint/2010/main" val="340890482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z="2000" dirty="0" smtClean="0">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59CBBA-4CCB-4CAB-857E-F6CE5A605AC2}" type="slidenum">
              <a:rPr lang="en-GB" altLang="en-US" smtClean="0"/>
              <a:pPr/>
              <a:t>32</a:t>
            </a:fld>
            <a:endParaRPr lang="en-GB" altLang="en-US" smtClean="0"/>
          </a:p>
        </p:txBody>
      </p:sp>
    </p:spTree>
    <p:extLst>
      <p:ext uri="{BB962C8B-B14F-4D97-AF65-F5344CB8AC3E}">
        <p14:creationId xmlns:p14="http://schemas.microsoft.com/office/powerpoint/2010/main" val="243838653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6471C88B-053E-413E-947B-A8033C8AE909}" type="slidenum">
              <a:rPr lang="en-GB" altLang="en-US" smtClean="0"/>
              <a:pPr>
                <a:defRPr/>
              </a:pPr>
              <a:t>33</a:t>
            </a:fld>
            <a:endParaRPr lang="en-GB" altLang="en-US"/>
          </a:p>
        </p:txBody>
      </p:sp>
    </p:spTree>
    <p:extLst>
      <p:ext uri="{BB962C8B-B14F-4D97-AF65-F5344CB8AC3E}">
        <p14:creationId xmlns:p14="http://schemas.microsoft.com/office/powerpoint/2010/main" val="359955686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A409EA6-1388-4710-958F-A741ABB89A13}" type="slidenum">
              <a:rPr lang="en-GB" altLang="en-US" smtClean="0"/>
              <a:pPr/>
              <a:t>34</a:t>
            </a:fld>
            <a:endParaRPr lang="en-GB" altLang="en-US" smtClean="0"/>
          </a:p>
        </p:txBody>
      </p:sp>
    </p:spTree>
    <p:extLst>
      <p:ext uri="{BB962C8B-B14F-4D97-AF65-F5344CB8AC3E}">
        <p14:creationId xmlns:p14="http://schemas.microsoft.com/office/powerpoint/2010/main" val="35493202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B3E3FF82-8931-4B38-974F-3EC0BCCF4508}" type="datetimeFigureOut">
              <a:rPr lang="en-GB"/>
              <a:pPr>
                <a:defRPr/>
              </a:pPr>
              <a:t>10/05/2018</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069EB002-C042-4008-B868-A4391004C872}" type="slidenum">
              <a:rPr lang="en-GB"/>
              <a:pPr>
                <a:defRPr/>
              </a:pPr>
              <a:t>‹#›</a:t>
            </a:fld>
            <a:endParaRPr lang="en-GB"/>
          </a:p>
        </p:txBody>
      </p:sp>
    </p:spTree>
    <p:extLst>
      <p:ext uri="{BB962C8B-B14F-4D97-AF65-F5344CB8AC3E}">
        <p14:creationId xmlns:p14="http://schemas.microsoft.com/office/powerpoint/2010/main" val="869040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F9943B31-1383-4B86-92CF-C2075C752234}" type="datetimeFigureOut">
              <a:rPr lang="en-GB"/>
              <a:pPr>
                <a:defRPr/>
              </a:pPr>
              <a:t>10/05/2018</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2D0B220F-E3F7-45BB-9D3C-5D03284F132B}" type="slidenum">
              <a:rPr lang="en-GB"/>
              <a:pPr>
                <a:defRPr/>
              </a:pPr>
              <a:t>‹#›</a:t>
            </a:fld>
            <a:endParaRPr lang="en-GB"/>
          </a:p>
        </p:txBody>
      </p:sp>
    </p:spTree>
    <p:extLst>
      <p:ext uri="{BB962C8B-B14F-4D97-AF65-F5344CB8AC3E}">
        <p14:creationId xmlns:p14="http://schemas.microsoft.com/office/powerpoint/2010/main" val="16636969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D79D8315-30C7-4147-91B5-FE6A81A601C7}" type="datetimeFigureOut">
              <a:rPr lang="en-GB"/>
              <a:pPr>
                <a:defRPr/>
              </a:pPr>
              <a:t>10/05/2018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FEEA9C72-7048-4D79-B495-4B1847DC53F4}" type="slidenum">
              <a:rPr lang="en-GB"/>
              <a:pPr>
                <a:defRPr/>
              </a:pPr>
              <a:t>‹#›</a:t>
            </a:fld>
            <a:endParaRPr lang="en-GB"/>
          </a:p>
        </p:txBody>
      </p:sp>
    </p:spTree>
    <p:extLst>
      <p:ext uri="{BB962C8B-B14F-4D97-AF65-F5344CB8AC3E}">
        <p14:creationId xmlns:p14="http://schemas.microsoft.com/office/powerpoint/2010/main" val="3216993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256E7EEE-44E1-45EA-B319-FF3CB2DA0321}" type="datetimeFigureOut">
              <a:rPr lang="en-GB"/>
              <a:pPr>
                <a:defRPr/>
              </a:pPr>
              <a:t>10/05/2018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09ADE45A-7F8D-4916-B7D2-405D8709E729}" type="slidenum">
              <a:rPr lang="en-GB"/>
              <a:pPr>
                <a:defRPr/>
              </a:pPr>
              <a:t>‹#›</a:t>
            </a:fld>
            <a:endParaRPr lang="en-GB"/>
          </a:p>
        </p:txBody>
      </p:sp>
    </p:spTree>
    <p:extLst>
      <p:ext uri="{BB962C8B-B14F-4D97-AF65-F5344CB8AC3E}">
        <p14:creationId xmlns:p14="http://schemas.microsoft.com/office/powerpoint/2010/main" val="36646474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BC65DE97-D5E5-4896-85EE-A96221D19D22}" type="datetimeFigureOut">
              <a:rPr lang="en-GB"/>
              <a:pPr>
                <a:defRPr/>
              </a:pPr>
              <a:t>10/05/2018</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E8CD792F-FAF8-49ED-B368-83EF8098DAD7}" type="slidenum">
              <a:rPr lang="en-GB"/>
              <a:pPr>
                <a:defRPr/>
              </a:pPr>
              <a:t>‹#›</a:t>
            </a:fld>
            <a:endParaRPr lang="en-GB"/>
          </a:p>
        </p:txBody>
      </p:sp>
    </p:spTree>
    <p:extLst>
      <p:ext uri="{BB962C8B-B14F-4D97-AF65-F5344CB8AC3E}">
        <p14:creationId xmlns:p14="http://schemas.microsoft.com/office/powerpoint/2010/main" val="2269753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3A4EF13B-9A73-4327-AE4F-DFFEBE3DCE29}" type="datetimeFigureOut">
              <a:rPr lang="en-GB"/>
              <a:pPr>
                <a:defRPr/>
              </a:pPr>
              <a:t>10/05/2018</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BE7B56F1-6035-49F2-BFE5-5F0776F9CF5F}" type="slidenum">
              <a:rPr lang="en-GB"/>
              <a:pPr>
                <a:defRPr/>
              </a:pPr>
              <a:t>‹#›</a:t>
            </a:fld>
            <a:endParaRPr lang="en-GB"/>
          </a:p>
        </p:txBody>
      </p:sp>
    </p:spTree>
    <p:extLst>
      <p:ext uri="{BB962C8B-B14F-4D97-AF65-F5344CB8AC3E}">
        <p14:creationId xmlns:p14="http://schemas.microsoft.com/office/powerpoint/2010/main" val="11924206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DA2B20F5-6A8C-4F42-B443-D901EA3C07F4}" type="datetimeFigureOut">
              <a:rPr lang="en-GB"/>
              <a:pPr>
                <a:defRPr/>
              </a:pPr>
              <a:t>10/05/2018</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63D14239-D44C-48D6-A1E2-D42DBA826C2C}" type="slidenum">
              <a:rPr lang="en-GB"/>
              <a:pPr>
                <a:defRPr/>
              </a:pPr>
              <a:t>‹#›</a:t>
            </a:fld>
            <a:endParaRPr lang="en-GB"/>
          </a:p>
        </p:txBody>
      </p:sp>
    </p:spTree>
    <p:extLst>
      <p:ext uri="{BB962C8B-B14F-4D97-AF65-F5344CB8AC3E}">
        <p14:creationId xmlns:p14="http://schemas.microsoft.com/office/powerpoint/2010/main" val="3293367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EC52B006-A09B-4E92-9469-8A3D8A37D80C}" type="datetimeFigureOut">
              <a:rPr lang="en-GB"/>
              <a:pPr>
                <a:defRPr/>
              </a:pPr>
              <a:t>10/05/2018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F6D1DA2A-8876-4976-8DA2-3BAA3899CCBC}" type="slidenum">
              <a:rPr lang="en-GB"/>
              <a:pPr>
                <a:defRPr/>
              </a:pPr>
              <a:t>‹#›</a:t>
            </a:fld>
            <a:endParaRPr lang="en-GB"/>
          </a:p>
        </p:txBody>
      </p:sp>
    </p:spTree>
    <p:extLst>
      <p:ext uri="{BB962C8B-B14F-4D97-AF65-F5344CB8AC3E}">
        <p14:creationId xmlns:p14="http://schemas.microsoft.com/office/powerpoint/2010/main" val="1944254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FA9193C0-1AC6-4E1A-BC85-3E37927FD805}" type="datetimeFigureOut">
              <a:rPr lang="en-GB"/>
              <a:pPr>
                <a:defRPr/>
              </a:pPr>
              <a:t>10/05/2018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71571904-CA79-4263-AAEF-F7FEFB6FAB5F}" type="slidenum">
              <a:rPr lang="en-GB"/>
              <a:pPr>
                <a:defRPr/>
              </a:pPr>
              <a:t>‹#›</a:t>
            </a:fld>
            <a:endParaRPr lang="en-GB"/>
          </a:p>
        </p:txBody>
      </p:sp>
    </p:spTree>
    <p:extLst>
      <p:ext uri="{BB962C8B-B14F-4D97-AF65-F5344CB8AC3E}">
        <p14:creationId xmlns:p14="http://schemas.microsoft.com/office/powerpoint/2010/main" val="2686259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2D85642D-E036-4AC0-9723-11DD699F666F}" type="datetimeFigureOut">
              <a:rPr lang="en-GB"/>
              <a:pPr>
                <a:defRPr/>
              </a:pPr>
              <a:t>10/05/2018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1C81C138-2558-4EA9-89ED-68E6DCFC5632}" type="slidenum">
              <a:rPr lang="en-GB"/>
              <a:pPr>
                <a:defRPr/>
              </a:pPr>
              <a:t>‹#›</a:t>
            </a:fld>
            <a:endParaRPr lang="en-GB"/>
          </a:p>
        </p:txBody>
      </p:sp>
    </p:spTree>
    <p:extLst>
      <p:ext uri="{BB962C8B-B14F-4D97-AF65-F5344CB8AC3E}">
        <p14:creationId xmlns:p14="http://schemas.microsoft.com/office/powerpoint/2010/main" val="39380105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F5B2A57A-2680-40DB-9BFB-2E428AC14D9C}" type="datetimeFigureOut">
              <a:rPr lang="en-GB"/>
              <a:pPr>
                <a:defRPr/>
              </a:pPr>
              <a:t>10/05/2018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8A7133D8-2368-4F68-A870-78F086C871F3}" type="slidenum">
              <a:rPr lang="en-GB"/>
              <a:pPr>
                <a:defRPr/>
              </a:pPr>
              <a:t>‹#›</a:t>
            </a:fld>
            <a:endParaRPr lang="en-GB"/>
          </a:p>
        </p:txBody>
      </p:sp>
    </p:spTree>
    <p:extLst>
      <p:ext uri="{BB962C8B-B14F-4D97-AF65-F5344CB8AC3E}">
        <p14:creationId xmlns:p14="http://schemas.microsoft.com/office/powerpoint/2010/main" val="769209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p:txBody>
          <a:bodyPr/>
          <a:lstStyle>
            <a:lvl1pPr fontAlgn="base">
              <a:spcBef>
                <a:spcPct val="0"/>
              </a:spcBef>
              <a:spcAft>
                <a:spcPct val="0"/>
              </a:spcAft>
              <a:defRPr>
                <a:solidFill>
                  <a:srgbClr val="1F497D"/>
                </a:solidFill>
                <a:latin typeface="Arial" panose="020B0604020202020204" pitchFamily="34" charset="0"/>
                <a:cs typeface="Arial" panose="020B0604020202020204" pitchFamily="34" charset="0"/>
              </a:defRPr>
            </a:lvl1pPr>
          </a:lstStyle>
          <a:p>
            <a:pPr>
              <a:defRPr/>
            </a:pPr>
            <a:endParaRPr lang="en-GB"/>
          </a:p>
        </p:txBody>
      </p:sp>
      <p:sp>
        <p:nvSpPr>
          <p:cNvPr id="7" name="Rectangle 5"/>
          <p:cNvSpPr>
            <a:spLocks noGrp="1" noChangeArrowheads="1"/>
          </p:cNvSpPr>
          <p:nvPr>
            <p:ph type="ftr" sz="quarter" idx="11"/>
          </p:nvPr>
        </p:nvSpPr>
        <p:spPr>
          <a:xfrm>
            <a:off x="3124200" y="6248400"/>
            <a:ext cx="2895600" cy="457200"/>
          </a:xfrm>
          <a:prstGeom prst="rect">
            <a:avLst/>
          </a:prstGeom>
        </p:spPr>
        <p:txBody>
          <a:bodyPr/>
          <a:lstStyle>
            <a:lvl1pPr eaLnBrk="1" fontAlgn="auto" hangingPunct="1">
              <a:spcBef>
                <a:spcPts val="0"/>
              </a:spcBef>
              <a:spcAft>
                <a:spcPts val="0"/>
              </a:spcAft>
              <a:defRPr>
                <a:solidFill>
                  <a:srgbClr val="1F497D"/>
                </a:solidFill>
                <a:latin typeface="Myriad Pro"/>
                <a:cs typeface="+mn-cs"/>
              </a:defRPr>
            </a:lvl1pPr>
          </a:lstStyle>
          <a:p>
            <a:pPr>
              <a:defRPr/>
            </a:pPr>
            <a:endParaRPr lang="en-GB"/>
          </a:p>
        </p:txBody>
      </p:sp>
      <p:sp>
        <p:nvSpPr>
          <p:cNvPr id="8" name="Rectangle 6"/>
          <p:cNvSpPr>
            <a:spLocks noGrp="1" noChangeArrowheads="1"/>
          </p:cNvSpPr>
          <p:nvPr>
            <p:ph type="sldNum" sz="quarter" idx="12"/>
          </p:nvPr>
        </p:nvSpPr>
        <p:spPr/>
        <p:txBody>
          <a:bodyPr/>
          <a:lstStyle>
            <a:lvl1pPr fontAlgn="base">
              <a:spcBef>
                <a:spcPct val="0"/>
              </a:spcBef>
              <a:spcAft>
                <a:spcPct val="0"/>
              </a:spcAft>
              <a:defRPr>
                <a:solidFill>
                  <a:srgbClr val="1F497D"/>
                </a:solidFill>
                <a:latin typeface="Arial" panose="020B0604020202020204" pitchFamily="34" charset="0"/>
                <a:cs typeface="Arial" panose="020B0604020202020204" pitchFamily="34" charset="0"/>
              </a:defRPr>
            </a:lvl1pPr>
          </a:lstStyle>
          <a:p>
            <a:pPr>
              <a:defRPr/>
            </a:pPr>
            <a:fld id="{93AF482C-EDE9-4757-8B51-9374981AE2A3}" type="slidenum">
              <a:rPr lang="en-US"/>
              <a:pPr>
                <a:defRPr/>
              </a:pPr>
              <a:t>‹#›</a:t>
            </a:fld>
            <a:endParaRPr lang="en-US"/>
          </a:p>
        </p:txBody>
      </p:sp>
    </p:spTree>
    <p:extLst>
      <p:ext uri="{BB962C8B-B14F-4D97-AF65-F5344CB8AC3E}">
        <p14:creationId xmlns:p14="http://schemas.microsoft.com/office/powerpoint/2010/main" val="5393700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85800" y="609600"/>
            <a:ext cx="7772400" cy="11430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6858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6858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482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p:txBody>
          <a:bodyPr/>
          <a:lstStyle>
            <a:lvl1pPr fontAlgn="base">
              <a:spcBef>
                <a:spcPct val="0"/>
              </a:spcBef>
              <a:spcAft>
                <a:spcPct val="0"/>
              </a:spcAft>
              <a:defRPr>
                <a:solidFill>
                  <a:srgbClr val="1F497D"/>
                </a:solidFill>
                <a:latin typeface="Arial" panose="020B0604020202020204" pitchFamily="34" charset="0"/>
                <a:cs typeface="Arial" panose="020B0604020202020204" pitchFamily="34" charset="0"/>
              </a:defRPr>
            </a:lvl1pPr>
          </a:lstStyle>
          <a:p>
            <a:pPr>
              <a:defRPr/>
            </a:pPr>
            <a:endParaRPr lang="en-GB"/>
          </a:p>
        </p:txBody>
      </p:sp>
      <p:sp>
        <p:nvSpPr>
          <p:cNvPr id="8" name="Rectangle 5"/>
          <p:cNvSpPr>
            <a:spLocks noGrp="1" noChangeArrowheads="1"/>
          </p:cNvSpPr>
          <p:nvPr>
            <p:ph type="ftr" sz="quarter" idx="11"/>
          </p:nvPr>
        </p:nvSpPr>
        <p:spPr>
          <a:xfrm>
            <a:off x="3124200" y="6248400"/>
            <a:ext cx="2895600" cy="457200"/>
          </a:xfrm>
          <a:prstGeom prst="rect">
            <a:avLst/>
          </a:prstGeom>
        </p:spPr>
        <p:txBody>
          <a:bodyPr/>
          <a:lstStyle>
            <a:lvl1pPr eaLnBrk="1" fontAlgn="auto" hangingPunct="1">
              <a:spcBef>
                <a:spcPts val="0"/>
              </a:spcBef>
              <a:spcAft>
                <a:spcPts val="0"/>
              </a:spcAft>
              <a:defRPr>
                <a:solidFill>
                  <a:srgbClr val="1F497D"/>
                </a:solidFill>
                <a:latin typeface="Myriad Pro"/>
                <a:cs typeface="+mn-cs"/>
              </a:defRPr>
            </a:lvl1pPr>
          </a:lstStyle>
          <a:p>
            <a:pPr>
              <a:defRPr/>
            </a:pPr>
            <a:endParaRPr lang="en-GB"/>
          </a:p>
        </p:txBody>
      </p:sp>
      <p:sp>
        <p:nvSpPr>
          <p:cNvPr id="9" name="Rectangle 6"/>
          <p:cNvSpPr>
            <a:spLocks noGrp="1" noChangeArrowheads="1"/>
          </p:cNvSpPr>
          <p:nvPr>
            <p:ph type="sldNum" sz="quarter" idx="12"/>
          </p:nvPr>
        </p:nvSpPr>
        <p:spPr/>
        <p:txBody>
          <a:bodyPr/>
          <a:lstStyle>
            <a:lvl1pPr fontAlgn="base">
              <a:spcBef>
                <a:spcPct val="0"/>
              </a:spcBef>
              <a:spcAft>
                <a:spcPct val="0"/>
              </a:spcAft>
              <a:defRPr>
                <a:solidFill>
                  <a:srgbClr val="1F497D"/>
                </a:solidFill>
                <a:latin typeface="Arial" panose="020B0604020202020204" pitchFamily="34" charset="0"/>
                <a:cs typeface="Arial" panose="020B0604020202020204" pitchFamily="34" charset="0"/>
              </a:defRPr>
            </a:lvl1pPr>
          </a:lstStyle>
          <a:p>
            <a:pPr>
              <a:defRPr/>
            </a:pPr>
            <a:fld id="{0289A2AE-BCAB-4A04-8029-32461E2A601B}" type="slidenum">
              <a:rPr lang="en-US"/>
              <a:pPr>
                <a:defRPr/>
              </a:pPr>
              <a:t>‹#›</a:t>
            </a:fld>
            <a:endParaRPr lang="en-US"/>
          </a:p>
        </p:txBody>
      </p:sp>
    </p:spTree>
    <p:extLst>
      <p:ext uri="{BB962C8B-B14F-4D97-AF65-F5344CB8AC3E}">
        <p14:creationId xmlns:p14="http://schemas.microsoft.com/office/powerpoint/2010/main" val="41450551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082E2D6D-0F4E-4E64-878F-6180CA3B25BC}" type="datetimeFigureOut">
              <a:rPr lang="en-GB"/>
              <a:pPr>
                <a:defRPr/>
              </a:pPr>
              <a:t>10/05/2018</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235970BC-921A-436C-99B7-EE0A632809B4}" type="slidenum">
              <a:rPr lang="en-GB"/>
              <a:pPr>
                <a:defRPr/>
              </a:pPr>
              <a:t>‹#›</a:t>
            </a:fld>
            <a:endParaRPr lang="en-GB"/>
          </a:p>
        </p:txBody>
      </p:sp>
    </p:spTree>
    <p:extLst>
      <p:ext uri="{BB962C8B-B14F-4D97-AF65-F5344CB8AC3E}">
        <p14:creationId xmlns:p14="http://schemas.microsoft.com/office/powerpoint/2010/main" val="13379784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4601922A-9016-480F-B225-3AA12DE6286F}" type="datetimeFigureOut">
              <a:rPr lang="en-GB"/>
              <a:pPr>
                <a:defRPr/>
              </a:pPr>
              <a:t>10/05/2018</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83467225-C4BF-43A1-ABEF-B8D4C20019AA}" type="slidenum">
              <a:rPr lang="en-GB"/>
              <a:pPr>
                <a:defRPr/>
              </a:pPr>
              <a:t>‹#›</a:t>
            </a:fld>
            <a:endParaRPr lang="en-GB"/>
          </a:p>
        </p:txBody>
      </p:sp>
    </p:spTree>
    <p:extLst>
      <p:ext uri="{BB962C8B-B14F-4D97-AF65-F5344CB8AC3E}">
        <p14:creationId xmlns:p14="http://schemas.microsoft.com/office/powerpoint/2010/main" val="1383994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09832B8A-9BD5-4FBA-AE34-49381419A405}" type="datetimeFigureOut">
              <a:rPr lang="en-GB"/>
              <a:pPr>
                <a:defRPr/>
              </a:pPr>
              <a:t>10/05/2018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4EA1673B-6FB0-4010-A60F-D96AFB7DBD85}" type="slidenum">
              <a:rPr lang="en-GB"/>
              <a:pPr>
                <a:defRPr/>
              </a:pPr>
              <a:t>‹#›</a:t>
            </a:fld>
            <a:endParaRPr lang="en-GB"/>
          </a:p>
        </p:txBody>
      </p:sp>
    </p:spTree>
    <p:extLst>
      <p:ext uri="{BB962C8B-B14F-4D97-AF65-F5344CB8AC3E}">
        <p14:creationId xmlns:p14="http://schemas.microsoft.com/office/powerpoint/2010/main" val="16904269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8BC5DDBE-9C79-4AEF-8BE3-F8FDF938A4E1}" type="datetimeFigureOut">
              <a:rPr lang="en-GB"/>
              <a:pPr>
                <a:defRPr/>
              </a:pPr>
              <a:t>10/05/2018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14F2812E-5017-4602-B00E-F67BBF1B11C8}" type="slidenum">
              <a:rPr lang="en-GB"/>
              <a:pPr>
                <a:defRPr/>
              </a:pPr>
              <a:t>‹#›</a:t>
            </a:fld>
            <a:endParaRPr lang="en-GB"/>
          </a:p>
        </p:txBody>
      </p:sp>
    </p:spTree>
    <p:extLst>
      <p:ext uri="{BB962C8B-B14F-4D97-AF65-F5344CB8AC3E}">
        <p14:creationId xmlns:p14="http://schemas.microsoft.com/office/powerpoint/2010/main" val="9400102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2DFF2444-3DF4-4606-AC10-DBB85100F89A}" type="datetimeFigureOut">
              <a:rPr lang="en-GB"/>
              <a:pPr>
                <a:defRPr/>
              </a:pPr>
              <a:t>10/05/2018</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05216A8B-37D3-492E-99C6-0AD49D1D78CF}" type="slidenum">
              <a:rPr lang="en-GB"/>
              <a:pPr>
                <a:defRPr/>
              </a:pPr>
              <a:t>‹#›</a:t>
            </a:fld>
            <a:endParaRPr lang="en-GB"/>
          </a:p>
        </p:txBody>
      </p:sp>
    </p:spTree>
    <p:extLst>
      <p:ext uri="{BB962C8B-B14F-4D97-AF65-F5344CB8AC3E}">
        <p14:creationId xmlns:p14="http://schemas.microsoft.com/office/powerpoint/2010/main" val="38640162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A211D3FC-F6F9-43CF-9E6A-845BF5C846DD}" type="datetimeFigureOut">
              <a:rPr lang="en-GB"/>
              <a:pPr>
                <a:defRPr/>
              </a:pPr>
              <a:t>10/05/2018</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4762A982-1D31-42BE-9C5F-06B1DFBCAA10}" type="slidenum">
              <a:rPr lang="en-GB"/>
              <a:pPr>
                <a:defRPr/>
              </a:pPr>
              <a:t>‹#›</a:t>
            </a:fld>
            <a:endParaRPr lang="en-GB"/>
          </a:p>
        </p:txBody>
      </p:sp>
    </p:spTree>
    <p:extLst>
      <p:ext uri="{BB962C8B-B14F-4D97-AF65-F5344CB8AC3E}">
        <p14:creationId xmlns:p14="http://schemas.microsoft.com/office/powerpoint/2010/main" val="29197469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97F05FC8-1D54-443D-A136-1F8DBBF7F9E6}" type="datetimeFigureOut">
              <a:rPr lang="en-GB"/>
              <a:pPr>
                <a:defRPr/>
              </a:pPr>
              <a:t>10/05/2018</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E687A4CE-4B63-4EBC-A059-FEA63E30F8DF}" type="slidenum">
              <a:rPr lang="en-GB"/>
              <a:pPr>
                <a:defRPr/>
              </a:pPr>
              <a:t>‹#›</a:t>
            </a:fld>
            <a:endParaRPr lang="en-GB"/>
          </a:p>
        </p:txBody>
      </p:sp>
    </p:spTree>
    <p:extLst>
      <p:ext uri="{BB962C8B-B14F-4D97-AF65-F5344CB8AC3E}">
        <p14:creationId xmlns:p14="http://schemas.microsoft.com/office/powerpoint/2010/main" val="189811613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E9ACEF4C-EDBF-405A-82D0-BF74B201EAFA}" type="datetimeFigureOut">
              <a:rPr lang="en-GB"/>
              <a:pPr>
                <a:defRPr/>
              </a:pPr>
              <a:t>10/05/2018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4439FAFF-2635-4872-A803-BC5FF3D79C13}" type="slidenum">
              <a:rPr lang="en-GB"/>
              <a:pPr>
                <a:defRPr/>
              </a:pPr>
              <a:t>‹#›</a:t>
            </a:fld>
            <a:endParaRPr lang="en-GB"/>
          </a:p>
        </p:txBody>
      </p:sp>
    </p:spTree>
    <p:extLst>
      <p:ext uri="{BB962C8B-B14F-4D97-AF65-F5344CB8AC3E}">
        <p14:creationId xmlns:p14="http://schemas.microsoft.com/office/powerpoint/2010/main" val="34494051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F15FC547-EAB7-45CE-AACE-EBAB2469972F}" type="datetimeFigureOut">
              <a:rPr lang="en-GB"/>
              <a:pPr>
                <a:defRPr/>
              </a:pPr>
              <a:t>10/05/2018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9BE69778-855A-4279-BABD-EF6664045E03}" type="slidenum">
              <a:rPr lang="en-GB"/>
              <a:pPr>
                <a:defRPr/>
              </a:pPr>
              <a:t>‹#›</a:t>
            </a:fld>
            <a:endParaRPr lang="en-GB"/>
          </a:p>
        </p:txBody>
      </p:sp>
    </p:spTree>
    <p:extLst>
      <p:ext uri="{BB962C8B-B14F-4D97-AF65-F5344CB8AC3E}">
        <p14:creationId xmlns:p14="http://schemas.microsoft.com/office/powerpoint/2010/main" val="399395711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5B915118-910D-42A8-BDA0-BBB102DF2150}" type="datetimeFigureOut">
              <a:rPr lang="en-GB"/>
              <a:pPr>
                <a:defRPr/>
              </a:pPr>
              <a:t>10/05/2018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0E0A9957-77DB-4A52-92E1-370D20FFBABB}" type="slidenum">
              <a:rPr lang="en-GB"/>
              <a:pPr>
                <a:defRPr/>
              </a:pPr>
              <a:t>‹#›</a:t>
            </a:fld>
            <a:endParaRPr lang="en-GB"/>
          </a:p>
        </p:txBody>
      </p:sp>
    </p:spTree>
    <p:extLst>
      <p:ext uri="{BB962C8B-B14F-4D97-AF65-F5344CB8AC3E}">
        <p14:creationId xmlns:p14="http://schemas.microsoft.com/office/powerpoint/2010/main" val="332618183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CFE10763-C9F3-4BF4-B951-5C5DC2F55B9D}" type="datetimeFigureOut">
              <a:rPr lang="en-GB"/>
              <a:pPr>
                <a:defRPr/>
              </a:pPr>
              <a:t>10/05/2018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Arial" panose="020B0604020202020204" pitchFamily="34" charset="0"/>
                <a:cs typeface="Arial" panose="020B0604020202020204" pitchFamily="34" charset="0"/>
              </a:defRPr>
            </a:lvl1pPr>
          </a:lstStyle>
          <a:p>
            <a:pPr>
              <a:defRPr/>
            </a:pPr>
            <a:fld id="{08F3B852-ED5F-421B-996F-E9FA34AAE935}" type="slidenum">
              <a:rPr lang="en-GB"/>
              <a:pPr>
                <a:defRPr/>
              </a:pPr>
              <a:t>‹#›</a:t>
            </a:fld>
            <a:endParaRPr lang="en-GB"/>
          </a:p>
        </p:txBody>
      </p:sp>
    </p:spTree>
    <p:extLst>
      <p:ext uri="{BB962C8B-B14F-4D97-AF65-F5344CB8AC3E}">
        <p14:creationId xmlns:p14="http://schemas.microsoft.com/office/powerpoint/2010/main" val="22904813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jpe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cs typeface="+mn-cs"/>
              </a:defRPr>
            </a:lvl1pPr>
          </a:lstStyle>
          <a:p>
            <a:pPr>
              <a:defRPr/>
            </a:pPr>
            <a:fld id="{B281BC18-A25C-44DE-93CB-700A985D2655}" type="datetimeFigureOut">
              <a:rPr lang="en-GB"/>
              <a:pPr>
                <a:defRPr/>
              </a:pPr>
              <a:t>10/05/2018</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prstClr val="black">
                    <a:tint val="75000"/>
                  </a:prstClr>
                </a:solidFill>
                <a:latin typeface="Myriad Pro"/>
                <a:cs typeface="+mn-cs"/>
              </a:defRPr>
            </a:lvl1pPr>
          </a:lstStyle>
          <a:p>
            <a:pPr>
              <a:defRPr/>
            </a:pPr>
            <a:fld id="{C3F47627-609D-49DA-AE14-497DA3B2F886}"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951" r:id="rId1"/>
    <p:sldLayoutId id="2147483952" r:id="rId2"/>
    <p:sldLayoutId id="2147483953" r:id="rId3"/>
    <p:sldLayoutId id="2147483954" r:id="rId4"/>
    <p:sldLayoutId id="2147483955" r:id="rId5"/>
    <p:sldLayoutId id="2147483956" r:id="rId6"/>
    <p:sldLayoutId id="2147483957" r:id="rId7"/>
    <p:sldLayoutId id="2147483958" r:id="rId8"/>
    <p:sldLayoutId id="2147483959" r:id="rId9"/>
    <p:sldLayoutId id="2147483960" r:id="rId10"/>
    <p:sldLayoutId id="2147483961" r:id="rId11"/>
    <p:sldLayoutId id="2147483962" r:id="rId12"/>
    <p:sldLayoutId id="2147483963" r:id="rId13"/>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cs typeface="+mn-cs"/>
              </a:defRPr>
            </a:lvl1pPr>
          </a:lstStyle>
          <a:p>
            <a:pPr>
              <a:defRPr/>
            </a:pPr>
            <a:fld id="{12A5605A-9F98-4DD8-9CB1-8DBF93D1F8D7}" type="datetimeFigureOut">
              <a:rPr lang="en-GB"/>
              <a:pPr>
                <a:defRPr/>
              </a:pPr>
              <a:t>10/05/2018</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prstClr val="black">
                    <a:tint val="75000"/>
                  </a:prstClr>
                </a:solidFill>
                <a:latin typeface="Myriad Pro"/>
                <a:cs typeface="+mn-cs"/>
              </a:defRPr>
            </a:lvl1pPr>
          </a:lstStyle>
          <a:p>
            <a:pPr>
              <a:defRPr/>
            </a:pPr>
            <a:fld id="{2C4B5BA0-AD30-48D8-B912-611CEE14FACA}"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964" r:id="rId1"/>
    <p:sldLayoutId id="2147483965" r:id="rId2"/>
    <p:sldLayoutId id="2147483966" r:id="rId3"/>
    <p:sldLayoutId id="2147483967" r:id="rId4"/>
    <p:sldLayoutId id="2147483968" r:id="rId5"/>
    <p:sldLayoutId id="2147483969" r:id="rId6"/>
    <p:sldLayoutId id="2147483970" r:id="rId7"/>
    <p:sldLayoutId id="2147483971" r:id="rId8"/>
    <p:sldLayoutId id="2147483972" r:id="rId9"/>
    <p:sldLayoutId id="2147483973" r:id="rId10"/>
    <p:sldLayoutId id="2147483974"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image" Target="../media/image3.jpg"/><Relationship Id="rId7" Type="http://schemas.openxmlformats.org/officeDocument/2006/relationships/image" Target="../media/image7.jp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image" Target="../media/image4.jp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statswales.wales.gov.uk/Catalogue/Education-and-Skills/Schools-and-Teachers/Schools-Census/Pupil-Level-Annual-School-Census/Ethnicity-National-Identity-and-Language/PupilsAcquiringEnglishAsAdditionalLanguage-by-LocalAuthorityRegion-StageDevelopment"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32.xml"/><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
          <p:cNvSpPr>
            <a:spLocks noGrp="1" noChangeArrowheads="1"/>
          </p:cNvSpPr>
          <p:nvPr>
            <p:ph type="title" idx="4294967295"/>
          </p:nvPr>
        </p:nvSpPr>
        <p:spPr>
          <a:xfrm>
            <a:off x="827088" y="2564903"/>
            <a:ext cx="7705725" cy="1368921"/>
          </a:xfrm>
        </p:spPr>
        <p:txBody>
          <a:bodyPr rtlCol="0">
            <a:normAutofit fontScale="90000"/>
          </a:bodyPr>
          <a:lstStyle/>
          <a:p>
            <a:pPr eaLnBrk="1" fontAlgn="auto" hangingPunct="1">
              <a:spcAft>
                <a:spcPts val="0"/>
              </a:spcAft>
              <a:defRPr/>
            </a:pPr>
            <a:r>
              <a:rPr lang="cy-GB" altLang="cy-GB" sz="3600" dirty="0" smtClean="0">
                <a:solidFill>
                  <a:schemeClr val="accent2">
                    <a:lumMod val="20000"/>
                    <a:lumOff val="80000"/>
                  </a:schemeClr>
                </a:solidFill>
                <a:latin typeface="Lucida Sans" pitchFamily="34" charset="0"/>
              </a:rPr>
              <a:t>Dathlu amrywiaeth:</a:t>
            </a:r>
            <a:br>
              <a:rPr lang="cy-GB" altLang="cy-GB" sz="3600" dirty="0" smtClean="0">
                <a:solidFill>
                  <a:schemeClr val="accent2">
                    <a:lumMod val="20000"/>
                    <a:lumOff val="80000"/>
                  </a:schemeClr>
                </a:solidFill>
                <a:latin typeface="Lucida Sans" pitchFamily="34" charset="0"/>
              </a:rPr>
            </a:br>
            <a:r>
              <a:rPr lang="cy-GB" altLang="cy-GB" sz="3600" dirty="0" smtClean="0">
                <a:solidFill>
                  <a:schemeClr val="accent2">
                    <a:lumMod val="20000"/>
                    <a:lumOff val="80000"/>
                  </a:schemeClr>
                </a:solidFill>
                <a:latin typeface="Lucida Sans" pitchFamily="34" charset="0"/>
              </a:rPr>
              <a:t>Anghenion diwylliannol, ethnig, ieithyddol plant ifainc</a:t>
            </a:r>
            <a:r>
              <a:rPr lang="cy-GB" altLang="cy-GB" dirty="0" smtClean="0">
                <a:solidFill>
                  <a:schemeClr val="accent2">
                    <a:lumMod val="20000"/>
                    <a:lumOff val="80000"/>
                  </a:schemeClr>
                </a:solidFill>
                <a:latin typeface="Lucida Sans" pitchFamily="34" charset="0"/>
              </a:rPr>
              <a:t/>
            </a:r>
            <a:br>
              <a:rPr lang="cy-GB" altLang="cy-GB" dirty="0" smtClean="0">
                <a:solidFill>
                  <a:schemeClr val="accent2">
                    <a:lumMod val="20000"/>
                    <a:lumOff val="80000"/>
                  </a:schemeClr>
                </a:solidFill>
                <a:latin typeface="Lucida Sans" pitchFamily="34" charset="0"/>
              </a:rPr>
            </a:br>
            <a:r>
              <a:rPr lang="cy-GB" altLang="cy-GB" dirty="0" smtClean="0">
                <a:solidFill>
                  <a:schemeClr val="accent2">
                    <a:lumMod val="20000"/>
                    <a:lumOff val="80000"/>
                  </a:schemeClr>
                </a:solidFill>
                <a:latin typeface="Lucida Sans" pitchFamily="34" charset="0"/>
              </a:rPr>
              <a:t/>
            </a:r>
            <a:br>
              <a:rPr lang="cy-GB" altLang="cy-GB" dirty="0" smtClean="0">
                <a:solidFill>
                  <a:schemeClr val="accent2">
                    <a:lumMod val="20000"/>
                    <a:lumOff val="80000"/>
                  </a:schemeClr>
                </a:solidFill>
                <a:latin typeface="Lucida Sans" pitchFamily="34" charset="0"/>
              </a:rPr>
            </a:br>
            <a:r>
              <a:rPr lang="en-GB" altLang="cy-GB" sz="3600" i="1" dirty="0" smtClean="0">
                <a:solidFill>
                  <a:schemeClr val="accent2">
                    <a:lumMod val="20000"/>
                    <a:lumOff val="80000"/>
                  </a:schemeClr>
                </a:solidFill>
                <a:latin typeface="Lucida Sans" pitchFamily="34" charset="0"/>
              </a:rPr>
              <a:t>Celebrating diversity:</a:t>
            </a:r>
            <a:br>
              <a:rPr lang="en-GB" altLang="cy-GB" sz="3600" i="1" dirty="0" smtClean="0">
                <a:solidFill>
                  <a:schemeClr val="accent2">
                    <a:lumMod val="20000"/>
                    <a:lumOff val="80000"/>
                  </a:schemeClr>
                </a:solidFill>
                <a:latin typeface="Lucida Sans" pitchFamily="34" charset="0"/>
              </a:rPr>
            </a:br>
            <a:r>
              <a:rPr lang="en-GB" altLang="cy-GB" sz="3600" i="1" dirty="0" smtClean="0">
                <a:solidFill>
                  <a:schemeClr val="accent2">
                    <a:lumMod val="20000"/>
                    <a:lumOff val="80000"/>
                  </a:schemeClr>
                </a:solidFill>
                <a:latin typeface="Lucida Sans" pitchFamily="34" charset="0"/>
              </a:rPr>
              <a:t>Cultural, ethnic, linguistic needs of young children</a:t>
            </a:r>
            <a:endParaRPr lang="cy-GB" altLang="cy-GB" sz="3600" i="1" dirty="0" smtClean="0">
              <a:solidFill>
                <a:schemeClr val="accent2">
                  <a:lumMod val="20000"/>
                  <a:lumOff val="80000"/>
                </a:schemeClr>
              </a:solidFill>
              <a:latin typeface="Lucida Sans" pitchFamily="34" charset="0"/>
            </a:endParaRPr>
          </a:p>
        </p:txBody>
      </p:sp>
      <p:sp>
        <p:nvSpPr>
          <p:cNvPr id="4099" name="Rectangle 4"/>
          <p:cNvSpPr>
            <a:spLocks noGrp="1" noChangeArrowheads="1"/>
          </p:cNvSpPr>
          <p:nvPr>
            <p:ph type="body" sz="half" idx="4294967295"/>
          </p:nvPr>
        </p:nvSpPr>
        <p:spPr>
          <a:xfrm>
            <a:off x="358775" y="2924175"/>
            <a:ext cx="4171950" cy="2668588"/>
          </a:xfrm>
        </p:spPr>
        <p:txBody>
          <a:bodyPr rtlCol="0">
            <a:normAutofit/>
          </a:bodyPr>
          <a:lstStyle/>
          <a:p>
            <a:pPr eaLnBrk="1" fontAlgn="auto" hangingPunct="1">
              <a:spcAft>
                <a:spcPts val="0"/>
              </a:spcAft>
              <a:buFontTx/>
              <a:buNone/>
              <a:defRPr/>
            </a:pPr>
            <a:endParaRPr lang="cy-GB" altLang="cy-GB" sz="2800" dirty="0" smtClean="0">
              <a:solidFill>
                <a:schemeClr val="accent2">
                  <a:lumMod val="20000"/>
                  <a:lumOff val="80000"/>
                </a:schemeClr>
              </a:solidFill>
              <a:latin typeface="Lucida Sans" pitchFamily="34" charset="0"/>
            </a:endParaRPr>
          </a:p>
          <a:p>
            <a:pPr eaLnBrk="1" fontAlgn="auto" hangingPunct="1">
              <a:spcAft>
                <a:spcPts val="0"/>
              </a:spcAft>
              <a:buFontTx/>
              <a:buNone/>
              <a:defRPr/>
            </a:pPr>
            <a:endParaRPr lang="cy-GB" altLang="cy-GB" sz="2800" dirty="0" smtClean="0">
              <a:solidFill>
                <a:schemeClr val="accent2">
                  <a:lumMod val="20000"/>
                  <a:lumOff val="80000"/>
                </a:schemeClr>
              </a:solidFill>
              <a:latin typeface="Lucida Sans" pitchFamily="34" charset="0"/>
            </a:endParaRPr>
          </a:p>
          <a:p>
            <a:pPr eaLnBrk="1" fontAlgn="auto" hangingPunct="1">
              <a:spcAft>
                <a:spcPts val="0"/>
              </a:spcAft>
              <a:buFontTx/>
              <a:buNone/>
              <a:defRPr/>
            </a:pPr>
            <a:endParaRPr lang="cy-GB" altLang="cy-GB" sz="2800" dirty="0">
              <a:solidFill>
                <a:schemeClr val="accent2">
                  <a:lumMod val="20000"/>
                  <a:lumOff val="80000"/>
                </a:schemeClr>
              </a:solidFill>
              <a:latin typeface="Lucida Sans" pitchFamily="34" charset="0"/>
            </a:endParaRPr>
          </a:p>
        </p:txBody>
      </p:sp>
      <p:sp>
        <p:nvSpPr>
          <p:cNvPr id="4100" name="Rectangle 5"/>
          <p:cNvSpPr>
            <a:spLocks noGrp="1" noChangeArrowheads="1"/>
          </p:cNvSpPr>
          <p:nvPr>
            <p:ph type="body" sz="half" idx="4294967295"/>
          </p:nvPr>
        </p:nvSpPr>
        <p:spPr>
          <a:xfrm>
            <a:off x="4572000" y="3284538"/>
            <a:ext cx="3810000" cy="2308225"/>
          </a:xfrm>
        </p:spPr>
        <p:txBody>
          <a:bodyPr rtlCol="0">
            <a:normAutofit/>
          </a:bodyPr>
          <a:lstStyle/>
          <a:p>
            <a:pPr eaLnBrk="1" fontAlgn="auto" hangingPunct="1">
              <a:spcAft>
                <a:spcPts val="0"/>
              </a:spcAft>
              <a:buFontTx/>
              <a:buNone/>
              <a:defRPr/>
            </a:pPr>
            <a:endParaRPr lang="cy-GB" altLang="cy-GB" sz="2800" i="1" dirty="0" smtClean="0">
              <a:solidFill>
                <a:schemeClr val="accent2">
                  <a:lumMod val="20000"/>
                  <a:lumOff val="80000"/>
                </a:schemeClr>
              </a:solidFill>
              <a:latin typeface="Lucida Sans" pitchFamily="34" charset="0"/>
            </a:endParaRPr>
          </a:p>
          <a:p>
            <a:pPr eaLnBrk="1" fontAlgn="auto" hangingPunct="1">
              <a:spcAft>
                <a:spcPts val="0"/>
              </a:spcAft>
              <a:buFontTx/>
              <a:buNone/>
              <a:defRPr/>
            </a:pPr>
            <a:endParaRPr lang="cy-GB" altLang="cy-GB" sz="2800" i="1" dirty="0" smtClean="0">
              <a:solidFill>
                <a:schemeClr val="accent2">
                  <a:lumMod val="20000"/>
                  <a:lumOff val="80000"/>
                </a:schemeClr>
              </a:solidFill>
              <a:latin typeface="Lucida Sans" pitchFamily="34" charset="0"/>
            </a:endParaRPr>
          </a:p>
          <a:p>
            <a:pPr eaLnBrk="1" fontAlgn="auto" hangingPunct="1">
              <a:spcAft>
                <a:spcPts val="0"/>
              </a:spcAft>
              <a:buFontTx/>
              <a:buNone/>
              <a:defRPr/>
            </a:pPr>
            <a:endParaRPr lang="cy-GB" altLang="cy-GB" sz="2800" i="1" dirty="0">
              <a:solidFill>
                <a:schemeClr val="accent2">
                  <a:lumMod val="20000"/>
                  <a:lumOff val="80000"/>
                </a:schemeClr>
              </a:solidFill>
              <a:latin typeface="Lucida Sans" pitchFamily="34" charset="0"/>
            </a:endParaRPr>
          </a:p>
          <a:p>
            <a:pPr eaLnBrk="1" fontAlgn="auto" hangingPunct="1">
              <a:spcAft>
                <a:spcPts val="0"/>
              </a:spcAft>
              <a:buFontTx/>
              <a:buNone/>
              <a:defRPr/>
            </a:pPr>
            <a:endParaRPr lang="cy-GB" altLang="cy-GB" sz="2800" dirty="0" smtClean="0">
              <a:latin typeface="Lucida Sans" pitchFamily="34" charset="0"/>
            </a:endParaRPr>
          </a:p>
          <a:p>
            <a:pPr eaLnBrk="1" fontAlgn="auto" hangingPunct="1">
              <a:spcAft>
                <a:spcPts val="0"/>
              </a:spcAft>
              <a:buFontTx/>
              <a:buNone/>
              <a:defRPr/>
            </a:pPr>
            <a:endParaRPr lang="cy-GB" altLang="cy-GB" dirty="0" smtClean="0">
              <a:latin typeface="Lucida Sans" pitchFamily="34" charset="0"/>
            </a:endParaRP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22337"/>
          </a:xfrm>
        </p:spPr>
        <p:txBody>
          <a:bodyPr rtlCol="0">
            <a:normAutofit fontScale="90000"/>
          </a:bodyPr>
          <a:lstStyle/>
          <a:p>
            <a:pPr eaLnBrk="1" fontAlgn="auto" hangingPunct="1">
              <a:spcAft>
                <a:spcPts val="0"/>
              </a:spcAft>
              <a:defRPr/>
            </a:pPr>
            <a:r>
              <a:rPr lang="cy-GB" sz="3200" dirty="0" smtClean="0">
                <a:latin typeface="Lucida Sans" panose="020B0602030504020204" pitchFamily="34" charset="0"/>
              </a:rPr>
              <a:t>Cynnwys y ddarlith</a:t>
            </a:r>
            <a:br>
              <a:rPr lang="cy-GB" sz="3200" dirty="0" smtClean="0">
                <a:latin typeface="Lucida Sans" panose="020B0602030504020204" pitchFamily="34" charset="0"/>
              </a:rPr>
            </a:br>
            <a:r>
              <a:rPr lang="cy-GB" sz="3200" dirty="0" smtClean="0">
                <a:solidFill>
                  <a:srgbClr val="0000FF"/>
                </a:solidFill>
                <a:latin typeface="Lucida Sans" panose="020B0602030504020204" pitchFamily="34" charset="0"/>
              </a:rPr>
              <a:t>Content of lecture</a:t>
            </a:r>
            <a:endParaRPr lang="cy-GB" sz="3200" dirty="0">
              <a:solidFill>
                <a:srgbClr val="0000FF"/>
              </a:solidFill>
              <a:latin typeface="Lucida Sans" panose="020B0602030504020204" pitchFamily="34" charset="0"/>
            </a:endParaRPr>
          </a:p>
        </p:txBody>
      </p:sp>
      <p:sp>
        <p:nvSpPr>
          <p:cNvPr id="4099" name="Rectangle 4"/>
          <p:cNvSpPr>
            <a:spLocks noGrp="1" noChangeArrowheads="1"/>
          </p:cNvSpPr>
          <p:nvPr>
            <p:ph sz="half" idx="1"/>
          </p:nvPr>
        </p:nvSpPr>
        <p:spPr>
          <a:xfrm>
            <a:off x="179512" y="1196975"/>
            <a:ext cx="4316288" cy="4392613"/>
          </a:xfrm>
        </p:spPr>
        <p:txBody>
          <a:bodyPr rtlCol="0">
            <a:normAutofit lnSpcReduction="10000"/>
          </a:bodyPr>
          <a:lstStyle/>
          <a:p>
            <a:pPr eaLnBrk="1" fontAlgn="auto" hangingPunct="1">
              <a:spcAft>
                <a:spcPts val="0"/>
              </a:spcAft>
              <a:defRPr/>
            </a:pPr>
            <a:r>
              <a:rPr lang="cy-GB" sz="2400" dirty="0">
                <a:latin typeface="Lucida Sans" panose="020B0602040502020204" pitchFamily="34" charset="0"/>
              </a:rPr>
              <a:t>Grwpiau sy'n agored i niwed</a:t>
            </a:r>
          </a:p>
          <a:p>
            <a:pPr eaLnBrk="1" fontAlgn="auto" hangingPunct="1">
              <a:spcAft>
                <a:spcPts val="0"/>
              </a:spcAft>
              <a:defRPr/>
            </a:pPr>
            <a:r>
              <a:rPr lang="cy-GB" sz="2400" dirty="0">
                <a:latin typeface="Lucida Sans" panose="020B0602040502020204" pitchFamily="34" charset="0"/>
              </a:rPr>
              <a:t>Plant lleiafrifol ethnig</a:t>
            </a:r>
          </a:p>
          <a:p>
            <a:pPr eaLnBrk="1" fontAlgn="auto" hangingPunct="1">
              <a:spcAft>
                <a:spcPts val="0"/>
              </a:spcAft>
              <a:defRPr/>
            </a:pPr>
            <a:r>
              <a:rPr lang="cy-GB" sz="2400" dirty="0" smtClean="0">
                <a:latin typeface="Lucida Sans" panose="020B0602040502020204" pitchFamily="34" charset="0"/>
              </a:rPr>
              <a:t>Ffoaduriaid/Mewnfudwyr</a:t>
            </a:r>
            <a:endParaRPr lang="cy-GB" sz="2400" dirty="0">
              <a:latin typeface="Lucida Sans" panose="020B0602040502020204" pitchFamily="34" charset="0"/>
            </a:endParaRPr>
          </a:p>
          <a:p>
            <a:pPr eaLnBrk="1" fontAlgn="auto" hangingPunct="1">
              <a:spcAft>
                <a:spcPts val="0"/>
              </a:spcAft>
              <a:defRPr/>
            </a:pPr>
            <a:r>
              <a:rPr lang="cy-GB" sz="2400" dirty="0">
                <a:latin typeface="Lucida Sans" panose="020B0602040502020204" pitchFamily="34" charset="0"/>
              </a:rPr>
              <a:t>Teithwyr</a:t>
            </a:r>
          </a:p>
          <a:p>
            <a:pPr eaLnBrk="1" fontAlgn="auto" hangingPunct="1">
              <a:spcAft>
                <a:spcPts val="0"/>
              </a:spcAft>
              <a:defRPr/>
            </a:pPr>
            <a:r>
              <a:rPr lang="cy-GB" sz="2400" dirty="0" smtClean="0">
                <a:latin typeface="Lucida Sans" panose="020B0602040502020204" pitchFamily="34" charset="0"/>
              </a:rPr>
              <a:t>SIY</a:t>
            </a:r>
            <a:endParaRPr lang="cy-GB" sz="2400" dirty="0">
              <a:latin typeface="Lucida Sans" panose="020B0602040502020204" pitchFamily="34" charset="0"/>
            </a:endParaRPr>
          </a:p>
          <a:p>
            <a:pPr eaLnBrk="1" fontAlgn="auto" hangingPunct="1">
              <a:spcAft>
                <a:spcPts val="0"/>
              </a:spcAft>
              <a:defRPr/>
            </a:pPr>
            <a:r>
              <a:rPr lang="cy-GB" sz="2400" dirty="0" smtClean="0">
                <a:latin typeface="Lucida Sans" panose="020B0602040502020204" pitchFamily="34" charset="0"/>
              </a:rPr>
              <a:t>Symboleiddiaeth</a:t>
            </a:r>
          </a:p>
          <a:p>
            <a:pPr eaLnBrk="1" fontAlgn="auto" hangingPunct="1">
              <a:spcAft>
                <a:spcPts val="0"/>
              </a:spcAft>
              <a:defRPr/>
            </a:pPr>
            <a:r>
              <a:rPr lang="cy-GB" sz="2400" dirty="0">
                <a:latin typeface="Lucida Sans" panose="020B0602040502020204" pitchFamily="34" charset="0"/>
              </a:rPr>
              <a:t>Hiliaeth/Bias</a:t>
            </a:r>
          </a:p>
          <a:p>
            <a:pPr eaLnBrk="1" fontAlgn="auto" hangingPunct="1">
              <a:spcAft>
                <a:spcPts val="0"/>
              </a:spcAft>
              <a:defRPr/>
            </a:pPr>
            <a:r>
              <a:rPr lang="cy-GB" sz="2400" dirty="0" smtClean="0">
                <a:latin typeface="Lucida Sans" panose="020B0602040502020204" pitchFamily="34" charset="0"/>
              </a:rPr>
              <a:t>Deddfwriaeth/Polisi</a:t>
            </a:r>
            <a:endParaRPr lang="cy-GB" sz="2400" dirty="0">
              <a:latin typeface="Lucida Sans" panose="020B0602040502020204" pitchFamily="34" charset="0"/>
            </a:endParaRPr>
          </a:p>
          <a:p>
            <a:pPr eaLnBrk="1" fontAlgn="auto" hangingPunct="1">
              <a:spcAft>
                <a:spcPts val="0"/>
              </a:spcAft>
              <a:defRPr/>
            </a:pPr>
            <a:r>
              <a:rPr lang="cy-GB" sz="2400" dirty="0">
                <a:latin typeface="Lucida Sans" panose="020B0602040502020204" pitchFamily="34" charset="0"/>
              </a:rPr>
              <a:t>Ymyrraeth </a:t>
            </a:r>
            <a:r>
              <a:rPr lang="cy-GB" sz="2400" dirty="0" smtClean="0">
                <a:latin typeface="Lucida Sans" panose="020B0602040502020204" pitchFamily="34" charset="0"/>
              </a:rPr>
              <a:t>gynnar/ Strategaethau</a:t>
            </a:r>
            <a:endParaRPr lang="cy-GB" sz="2000" kern="0" dirty="0">
              <a:solidFill>
                <a:srgbClr val="000000"/>
              </a:solidFill>
              <a:latin typeface="Lucida Sans" pitchFamily="34" charset="0"/>
              <a:ea typeface="ＭＳ Ｐゴシック" charset="-128"/>
            </a:endParaRPr>
          </a:p>
          <a:p>
            <a:pPr marL="0" indent="0">
              <a:buFont typeface="Arial" panose="020B0604020202020204" pitchFamily="34" charset="0"/>
              <a:buNone/>
              <a:defRPr/>
            </a:pPr>
            <a:endParaRPr lang="cy-GB" sz="2000" kern="0" dirty="0" smtClean="0">
              <a:solidFill>
                <a:srgbClr val="000000"/>
              </a:solidFill>
              <a:latin typeface="Lucida Sans" pitchFamily="34" charset="0"/>
              <a:ea typeface="ＭＳ Ｐゴシック" charset="-128"/>
            </a:endParaRPr>
          </a:p>
        </p:txBody>
      </p:sp>
      <p:sp>
        <p:nvSpPr>
          <p:cNvPr id="4100" name="Rectangle 5"/>
          <p:cNvSpPr>
            <a:spLocks noGrp="1" noChangeArrowheads="1"/>
          </p:cNvSpPr>
          <p:nvPr>
            <p:ph sz="half" idx="2"/>
          </p:nvPr>
        </p:nvSpPr>
        <p:spPr>
          <a:xfrm>
            <a:off x="4648200" y="1196975"/>
            <a:ext cx="4495800" cy="5500688"/>
          </a:xfrm>
        </p:spPr>
        <p:txBody>
          <a:bodyPr rtlCol="0">
            <a:normAutofit lnSpcReduction="10000"/>
          </a:bodyPr>
          <a:lstStyle/>
          <a:p>
            <a:pPr>
              <a:buFontTx/>
              <a:buChar char="•"/>
              <a:defRPr/>
            </a:pPr>
            <a:r>
              <a:rPr lang="en-GB" sz="2400" kern="0" dirty="0" smtClean="0">
                <a:solidFill>
                  <a:srgbClr val="0000FF"/>
                </a:solidFill>
                <a:latin typeface="Lucida Sans" panose="020B0602040502020204" pitchFamily="34" charset="0"/>
                <a:ea typeface="MS PGothic" pitchFamily="34" charset="-128"/>
              </a:rPr>
              <a:t>Vulnerable groups</a:t>
            </a:r>
          </a:p>
          <a:p>
            <a:pPr>
              <a:buFontTx/>
              <a:buChar char="•"/>
              <a:defRPr/>
            </a:pPr>
            <a:r>
              <a:rPr lang="en-GB" sz="2400" kern="0" dirty="0" smtClean="0">
                <a:solidFill>
                  <a:srgbClr val="0000FF"/>
                </a:solidFill>
                <a:latin typeface="Lucida Sans" panose="020B0602040502020204" pitchFamily="34" charset="0"/>
                <a:ea typeface="MS PGothic" pitchFamily="34" charset="-128"/>
              </a:rPr>
              <a:t>Ethnic minority children</a:t>
            </a:r>
          </a:p>
          <a:p>
            <a:pPr>
              <a:buFontTx/>
              <a:buChar char="•"/>
              <a:defRPr/>
            </a:pPr>
            <a:r>
              <a:rPr lang="en-GB" sz="2400" kern="0" dirty="0" smtClean="0">
                <a:solidFill>
                  <a:srgbClr val="0000FF"/>
                </a:solidFill>
                <a:latin typeface="Lucida Sans" panose="020B0602040502020204" pitchFamily="34" charset="0"/>
                <a:ea typeface="MS PGothic" pitchFamily="34" charset="-128"/>
              </a:rPr>
              <a:t>Refugees/Immigrants</a:t>
            </a:r>
          </a:p>
          <a:p>
            <a:pPr>
              <a:buFontTx/>
              <a:buChar char="•"/>
              <a:defRPr/>
            </a:pPr>
            <a:r>
              <a:rPr lang="en-GB" sz="2400" kern="0" dirty="0" smtClean="0">
                <a:solidFill>
                  <a:srgbClr val="0000FF"/>
                </a:solidFill>
                <a:latin typeface="Lucida Sans" panose="020B0602040502020204" pitchFamily="34" charset="0"/>
                <a:ea typeface="MS PGothic" pitchFamily="34" charset="-128"/>
              </a:rPr>
              <a:t>Travellers</a:t>
            </a:r>
          </a:p>
          <a:p>
            <a:pPr>
              <a:buFontTx/>
              <a:buChar char="•"/>
              <a:defRPr/>
            </a:pPr>
            <a:r>
              <a:rPr lang="en-GB" sz="2400" kern="0" dirty="0" smtClean="0">
                <a:solidFill>
                  <a:srgbClr val="0000FF"/>
                </a:solidFill>
                <a:latin typeface="Lucida Sans" panose="020B0602040502020204" pitchFamily="34" charset="0"/>
                <a:ea typeface="MS PGothic" pitchFamily="34" charset="-128"/>
              </a:rPr>
              <a:t>EAL</a:t>
            </a:r>
          </a:p>
          <a:p>
            <a:pPr>
              <a:buFontTx/>
              <a:buChar char="•"/>
              <a:defRPr/>
            </a:pPr>
            <a:r>
              <a:rPr lang="en-GB" sz="2400" kern="0" dirty="0" smtClean="0">
                <a:solidFill>
                  <a:srgbClr val="0000FF"/>
                </a:solidFill>
                <a:latin typeface="Lucida Sans" panose="020B0602040502020204" pitchFamily="34" charset="0"/>
                <a:ea typeface="MS PGothic" pitchFamily="34" charset="-128"/>
              </a:rPr>
              <a:t>Tokenism</a:t>
            </a:r>
          </a:p>
          <a:p>
            <a:pPr>
              <a:buFontTx/>
              <a:buChar char="•"/>
              <a:defRPr/>
            </a:pPr>
            <a:r>
              <a:rPr lang="en-GB" sz="2400" kern="0" dirty="0">
                <a:solidFill>
                  <a:srgbClr val="0000FF"/>
                </a:solidFill>
                <a:latin typeface="Lucida Sans" panose="020B0602040502020204" pitchFamily="34" charset="0"/>
                <a:ea typeface="MS PGothic" pitchFamily="34" charset="-128"/>
              </a:rPr>
              <a:t>Racism/Bias</a:t>
            </a:r>
          </a:p>
          <a:p>
            <a:pPr>
              <a:buFontTx/>
              <a:buChar char="•"/>
              <a:defRPr/>
            </a:pPr>
            <a:r>
              <a:rPr lang="en-GB" sz="2400" kern="0" dirty="0" smtClean="0">
                <a:solidFill>
                  <a:srgbClr val="0000FF"/>
                </a:solidFill>
                <a:latin typeface="Lucida Sans" panose="020B0602040502020204" pitchFamily="34" charset="0"/>
                <a:ea typeface="MS PGothic" pitchFamily="34" charset="-128"/>
              </a:rPr>
              <a:t>Legislation/Policy</a:t>
            </a:r>
          </a:p>
          <a:p>
            <a:pPr>
              <a:buFontTx/>
              <a:buChar char="•"/>
              <a:defRPr/>
            </a:pPr>
            <a:r>
              <a:rPr lang="en-GB" sz="2400" kern="0" dirty="0" smtClean="0">
                <a:solidFill>
                  <a:srgbClr val="0000FF"/>
                </a:solidFill>
                <a:latin typeface="Lucida Sans" panose="020B0602040502020204" pitchFamily="34" charset="0"/>
                <a:ea typeface="MS PGothic" pitchFamily="34" charset="-128"/>
              </a:rPr>
              <a:t>Early intervention/Strategies</a:t>
            </a:r>
            <a:endParaRPr lang="en-GB" sz="2400" kern="0" dirty="0">
              <a:solidFill>
                <a:srgbClr val="0000FF"/>
              </a:solidFill>
              <a:latin typeface="Lucida Sans" panose="020B0602040502020204" pitchFamily="34" charset="0"/>
              <a:ea typeface="MS PGothic" pitchFamily="34" charset="-128"/>
            </a:endParaRPr>
          </a:p>
          <a:p>
            <a:pPr marL="0" indent="0">
              <a:buFont typeface="Arial" panose="020B0604020202020204" pitchFamily="34" charset="0"/>
              <a:buNone/>
              <a:defRPr/>
            </a:pPr>
            <a:endParaRPr lang="cy-GB" altLang="cy-GB" sz="2400" dirty="0" smtClean="0">
              <a:latin typeface="Lucida Sans" pitchFamily="34" charset="0"/>
            </a:endParaRPr>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r>
              <a:rPr lang="en-US" altLang="en-US" sz="3200" kern="0" dirty="0">
                <a:latin typeface="Lucida Sans" panose="020B0602030504020204" pitchFamily="34" charset="0"/>
              </a:rPr>
              <a:t>Grwpiau </a:t>
            </a:r>
            <a:r>
              <a:rPr lang="en-US" altLang="en-US" sz="3200" kern="0" dirty="0" err="1">
                <a:latin typeface="Lucida Sans" panose="020B0602030504020204" pitchFamily="34" charset="0"/>
              </a:rPr>
              <a:t>sy’n</a:t>
            </a:r>
            <a:r>
              <a:rPr lang="en-US" altLang="en-US" sz="3200" kern="0" dirty="0">
                <a:latin typeface="Lucida Sans" panose="020B0602030504020204" pitchFamily="34" charset="0"/>
              </a:rPr>
              <a:t> </a:t>
            </a:r>
            <a:r>
              <a:rPr lang="en-US" altLang="en-US" sz="3200" kern="0" dirty="0" err="1">
                <a:latin typeface="Lucida Sans" panose="020B0602030504020204" pitchFamily="34" charset="0"/>
              </a:rPr>
              <a:t>agored</a:t>
            </a:r>
            <a:r>
              <a:rPr lang="en-US" altLang="en-US" sz="3200" kern="0" dirty="0">
                <a:latin typeface="Lucida Sans" panose="020B0602030504020204" pitchFamily="34" charset="0"/>
              </a:rPr>
              <a:t> </a:t>
            </a:r>
            <a:r>
              <a:rPr lang="en-US" altLang="en-US" sz="3200" kern="0" dirty="0" err="1">
                <a:latin typeface="Lucida Sans" panose="020B0602030504020204" pitchFamily="34" charset="0"/>
              </a:rPr>
              <a:t>i</a:t>
            </a:r>
            <a:r>
              <a:rPr lang="en-US" altLang="en-US" sz="3200" kern="0" dirty="0">
                <a:latin typeface="Lucida Sans" panose="020B0602030504020204" pitchFamily="34" charset="0"/>
              </a:rPr>
              <a:t> </a:t>
            </a:r>
            <a:r>
              <a:rPr lang="en-US" altLang="en-US" sz="3200" kern="0" dirty="0" err="1">
                <a:latin typeface="Lucida Sans" panose="020B0602030504020204" pitchFamily="34" charset="0"/>
              </a:rPr>
              <a:t>niwed</a:t>
            </a:r>
            <a:r>
              <a:rPr lang="en-US" altLang="en-US" sz="4000" kern="0" dirty="0">
                <a:solidFill>
                  <a:srgbClr val="0000FF"/>
                </a:solidFill>
                <a:latin typeface="Lucida Sans" panose="020B0602030504020204" pitchFamily="34" charset="0"/>
              </a:rPr>
              <a:t/>
            </a:r>
            <a:br>
              <a:rPr lang="en-US" altLang="en-US" sz="4000" kern="0" dirty="0">
                <a:solidFill>
                  <a:srgbClr val="0000FF"/>
                </a:solidFill>
                <a:latin typeface="Lucida Sans" panose="020B0602030504020204" pitchFamily="34" charset="0"/>
              </a:rPr>
            </a:br>
            <a:r>
              <a:rPr lang="en-US" altLang="en-US" sz="3200" kern="0" dirty="0">
                <a:solidFill>
                  <a:srgbClr val="0000FF"/>
                </a:solidFill>
                <a:latin typeface="Lucida Sans" panose="020B0602030504020204" pitchFamily="34" charset="0"/>
              </a:rPr>
              <a:t>Vulnerable groups</a:t>
            </a:r>
            <a:endParaRPr lang="en-US" altLang="en-US" sz="3200" dirty="0" smtClean="0">
              <a:solidFill>
                <a:srgbClr val="0000FF"/>
              </a:solidFill>
              <a:latin typeface="Lucida Sans" panose="020B0602030504020204" pitchFamily="34" charset="0"/>
            </a:endParaRPr>
          </a:p>
        </p:txBody>
      </p:sp>
      <p:sp>
        <p:nvSpPr>
          <p:cNvPr id="2" name="Content Placeholder 1"/>
          <p:cNvSpPr>
            <a:spLocks noGrp="1"/>
          </p:cNvSpPr>
          <p:nvPr>
            <p:ph sz="half" idx="1"/>
          </p:nvPr>
        </p:nvSpPr>
        <p:spPr/>
        <p:txBody>
          <a:bodyPr/>
          <a:lstStyle/>
          <a:p>
            <a:r>
              <a:rPr lang="en-US" dirty="0">
                <a:latin typeface="Lucida Sans" panose="020B0602030504020204" pitchFamily="34" charset="0"/>
              </a:rPr>
              <a:t>Lleiafrifoedd </a:t>
            </a:r>
            <a:r>
              <a:rPr lang="en-US" dirty="0" err="1">
                <a:latin typeface="Lucida Sans" panose="020B0602030504020204" pitchFamily="34" charset="0"/>
              </a:rPr>
              <a:t>ethnig</a:t>
            </a:r>
            <a:endParaRPr lang="en-US" dirty="0">
              <a:latin typeface="Lucida Sans" panose="020B0602030504020204" pitchFamily="34" charset="0"/>
            </a:endParaRPr>
          </a:p>
          <a:p>
            <a:r>
              <a:rPr lang="en-US" dirty="0" err="1">
                <a:latin typeface="Lucida Sans" panose="020B0602030504020204" pitchFamily="34" charset="0"/>
              </a:rPr>
              <a:t>Mewnfudwyr</a:t>
            </a:r>
            <a:endParaRPr lang="en-US" dirty="0">
              <a:latin typeface="Lucida Sans" panose="020B0602030504020204" pitchFamily="34" charset="0"/>
            </a:endParaRPr>
          </a:p>
          <a:p>
            <a:r>
              <a:rPr lang="en-US" dirty="0">
                <a:latin typeface="Lucida Sans" panose="020B0602030504020204" pitchFamily="34" charset="0"/>
              </a:rPr>
              <a:t>Ffoaduriaid</a:t>
            </a:r>
          </a:p>
          <a:p>
            <a:r>
              <a:rPr lang="en-US" dirty="0">
                <a:latin typeface="Lucida Sans" panose="020B0602030504020204" pitchFamily="34" charset="0"/>
              </a:rPr>
              <a:t>Teithwyr</a:t>
            </a:r>
          </a:p>
          <a:p>
            <a:endParaRPr lang="en-US" dirty="0"/>
          </a:p>
        </p:txBody>
      </p:sp>
      <p:sp>
        <p:nvSpPr>
          <p:cNvPr id="3" name="Content Placeholder 2"/>
          <p:cNvSpPr>
            <a:spLocks noGrp="1"/>
          </p:cNvSpPr>
          <p:nvPr>
            <p:ph sz="half" idx="2"/>
          </p:nvPr>
        </p:nvSpPr>
        <p:spPr/>
        <p:txBody>
          <a:bodyPr/>
          <a:lstStyle/>
          <a:p>
            <a:r>
              <a:rPr lang="fr-FR" dirty="0">
                <a:solidFill>
                  <a:srgbClr val="0000FF"/>
                </a:solidFill>
                <a:latin typeface="Lucida Sans" panose="020B0602030504020204" pitchFamily="34" charset="0"/>
              </a:rPr>
              <a:t>Ethnic </a:t>
            </a:r>
            <a:r>
              <a:rPr lang="fr-FR" dirty="0" err="1">
                <a:solidFill>
                  <a:srgbClr val="0000FF"/>
                </a:solidFill>
                <a:latin typeface="Lucida Sans" panose="020B0602030504020204" pitchFamily="34" charset="0"/>
              </a:rPr>
              <a:t>minorities</a:t>
            </a:r>
            <a:endParaRPr lang="fr-FR" dirty="0">
              <a:solidFill>
                <a:srgbClr val="0000FF"/>
              </a:solidFill>
              <a:latin typeface="Lucida Sans" panose="020B0602030504020204" pitchFamily="34" charset="0"/>
            </a:endParaRPr>
          </a:p>
          <a:p>
            <a:r>
              <a:rPr lang="fr-FR" dirty="0">
                <a:solidFill>
                  <a:srgbClr val="0000FF"/>
                </a:solidFill>
                <a:latin typeface="Lucida Sans" panose="020B0602030504020204" pitchFamily="34" charset="0"/>
              </a:rPr>
              <a:t>Immigrants</a:t>
            </a:r>
          </a:p>
          <a:p>
            <a:r>
              <a:rPr lang="fr-FR" dirty="0" err="1">
                <a:solidFill>
                  <a:srgbClr val="0000FF"/>
                </a:solidFill>
                <a:latin typeface="Lucida Sans" panose="020B0602030504020204" pitchFamily="34" charset="0"/>
              </a:rPr>
              <a:t>Refugees</a:t>
            </a:r>
            <a:endParaRPr lang="fr-FR" dirty="0">
              <a:solidFill>
                <a:srgbClr val="0000FF"/>
              </a:solidFill>
              <a:latin typeface="Lucida Sans" panose="020B0602030504020204" pitchFamily="34" charset="0"/>
            </a:endParaRPr>
          </a:p>
          <a:p>
            <a:r>
              <a:rPr lang="fr-FR" dirty="0" err="1">
                <a:solidFill>
                  <a:srgbClr val="0000FF"/>
                </a:solidFill>
                <a:latin typeface="Lucida Sans" panose="020B0602030504020204" pitchFamily="34" charset="0"/>
              </a:rPr>
              <a:t>Travellers</a:t>
            </a:r>
            <a:endParaRPr lang="fr-FR" dirty="0">
              <a:solidFill>
                <a:srgbClr val="0000FF"/>
              </a:solidFill>
              <a:latin typeface="Lucida Sans" panose="020B0602030504020204" pitchFamily="34" charset="0"/>
            </a:endParaRPr>
          </a:p>
          <a:p>
            <a:pPr marL="0" indent="0">
              <a:buNone/>
            </a:pPr>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r>
              <a:rPr lang="en-US" altLang="en-US" sz="3200" kern="0" dirty="0">
                <a:latin typeface="Lucida Sans" panose="020B0602030504020204" pitchFamily="34" charset="0"/>
              </a:rPr>
              <a:t>Lleiafrifoedd </a:t>
            </a:r>
            <a:r>
              <a:rPr lang="en-US" altLang="en-US" sz="3200" kern="0" dirty="0" err="1">
                <a:latin typeface="Lucida Sans" panose="020B0602030504020204" pitchFamily="34" charset="0"/>
              </a:rPr>
              <a:t>ethnig</a:t>
            </a:r>
            <a:r>
              <a:rPr lang="en-US" altLang="en-US" sz="3200" kern="0" dirty="0">
                <a:latin typeface="Lucida Sans" panose="020B0602030504020204" pitchFamily="34" charset="0"/>
              </a:rPr>
              <a:t/>
            </a:r>
            <a:br>
              <a:rPr lang="en-US" altLang="en-US" sz="3200" kern="0" dirty="0">
                <a:latin typeface="Lucida Sans" panose="020B0602030504020204" pitchFamily="34" charset="0"/>
              </a:rPr>
            </a:br>
            <a:r>
              <a:rPr lang="en-US" altLang="en-US" sz="3200" kern="0" dirty="0">
                <a:solidFill>
                  <a:srgbClr val="0000FF"/>
                </a:solidFill>
                <a:latin typeface="Lucida Sans" panose="020B0602030504020204" pitchFamily="34" charset="0"/>
              </a:rPr>
              <a:t>Ethnic minorities</a:t>
            </a:r>
            <a:endParaRPr lang="en-US" altLang="en-US" sz="3200" dirty="0" smtClean="0">
              <a:solidFill>
                <a:srgbClr val="0000FF"/>
              </a:solidFill>
              <a:latin typeface="Lucida Sans" panose="020B0602030504020204" pitchFamily="34" charset="0"/>
            </a:endParaRPr>
          </a:p>
        </p:txBody>
      </p:sp>
      <p:sp>
        <p:nvSpPr>
          <p:cNvPr id="2" name="Content Placeholder 1"/>
          <p:cNvSpPr>
            <a:spLocks noGrp="1"/>
          </p:cNvSpPr>
          <p:nvPr>
            <p:ph sz="half" idx="1"/>
          </p:nvPr>
        </p:nvSpPr>
        <p:spPr/>
        <p:txBody>
          <a:bodyPr/>
          <a:lstStyle/>
          <a:p>
            <a:r>
              <a:rPr lang="en-US" dirty="0">
                <a:latin typeface="Lucida Sans" panose="020B0602030504020204" pitchFamily="34" charset="0"/>
              </a:rPr>
              <a:t>Llai o </a:t>
            </a:r>
            <a:r>
              <a:rPr lang="en-US" dirty="0" err="1" smtClean="0">
                <a:latin typeface="Lucida Sans" panose="020B0602030504020204" pitchFamily="34" charset="0"/>
              </a:rPr>
              <a:t>b</a:t>
            </a:r>
            <a:r>
              <a:rPr lang="en-US" dirty="0" err="1" smtClean="0">
                <a:latin typeface="Calibri" panose="020F0502020204030204" pitchFamily="34" charset="0"/>
              </a:rPr>
              <a:t>ŵ</a:t>
            </a:r>
            <a:r>
              <a:rPr lang="en-US" dirty="0" err="1" smtClean="0">
                <a:latin typeface="Lucida Sans" panose="020B0602030504020204" pitchFamily="34" charset="0"/>
              </a:rPr>
              <a:t>er</a:t>
            </a:r>
            <a:endParaRPr lang="en-US" dirty="0">
              <a:latin typeface="Lucida Sans" panose="020B0602030504020204" pitchFamily="34" charset="0"/>
            </a:endParaRPr>
          </a:p>
          <a:p>
            <a:r>
              <a:rPr lang="en-US" dirty="0">
                <a:latin typeface="Lucida Sans" panose="020B0602030504020204" pitchFamily="34" charset="0"/>
              </a:rPr>
              <a:t>Llai o </a:t>
            </a:r>
            <a:r>
              <a:rPr lang="en-US" dirty="0" err="1">
                <a:latin typeface="Lucida Sans" panose="020B0602030504020204" pitchFamily="34" charset="0"/>
              </a:rPr>
              <a:t>rheolaeth</a:t>
            </a:r>
            <a:endParaRPr lang="en-US" dirty="0">
              <a:latin typeface="Lucida Sans" panose="020B0602030504020204" pitchFamily="34" charset="0"/>
            </a:endParaRPr>
          </a:p>
          <a:p>
            <a:r>
              <a:rPr lang="en-US" dirty="0" err="1">
                <a:latin typeface="Lucida Sans" panose="020B0602030504020204" pitchFamily="34" charset="0"/>
              </a:rPr>
              <a:t>Cyfleoedd</a:t>
            </a:r>
            <a:r>
              <a:rPr lang="en-US" dirty="0">
                <a:latin typeface="Lucida Sans" panose="020B0602030504020204" pitchFamily="34" charset="0"/>
              </a:rPr>
              <a:t> </a:t>
            </a:r>
            <a:r>
              <a:rPr lang="en-US" dirty="0" err="1">
                <a:latin typeface="Lucida Sans" panose="020B0602030504020204" pitchFamily="34" charset="0"/>
              </a:rPr>
              <a:t>cyfyngedig</a:t>
            </a:r>
            <a:endParaRPr lang="en-US" dirty="0">
              <a:latin typeface="Lucida Sans" panose="020B0602030504020204" pitchFamily="34" charset="0"/>
            </a:endParaRPr>
          </a:p>
          <a:p>
            <a:r>
              <a:rPr lang="en-US" dirty="0" err="1">
                <a:latin typeface="Lucida Sans" panose="020B0602030504020204" pitchFamily="34" charset="0"/>
              </a:rPr>
              <a:t>Diweithdra</a:t>
            </a:r>
            <a:endParaRPr lang="en-US" dirty="0">
              <a:latin typeface="Lucida Sans" panose="020B0602030504020204" pitchFamily="34" charset="0"/>
            </a:endParaRPr>
          </a:p>
          <a:p>
            <a:r>
              <a:rPr lang="en-US" dirty="0" err="1">
                <a:latin typeface="Lucida Sans" panose="020B0602030504020204" pitchFamily="34" charset="0"/>
              </a:rPr>
              <a:t>Tlodi</a:t>
            </a:r>
            <a:endParaRPr lang="en-US" dirty="0">
              <a:latin typeface="Lucida Sans" panose="020B0602030504020204" pitchFamily="34" charset="0"/>
            </a:endParaRPr>
          </a:p>
          <a:p>
            <a:pPr marL="0" indent="0">
              <a:buNone/>
            </a:pPr>
            <a:endParaRPr lang="en-US" dirty="0"/>
          </a:p>
        </p:txBody>
      </p:sp>
      <p:sp>
        <p:nvSpPr>
          <p:cNvPr id="3" name="Content Placeholder 2"/>
          <p:cNvSpPr>
            <a:spLocks noGrp="1"/>
          </p:cNvSpPr>
          <p:nvPr>
            <p:ph sz="half" idx="2"/>
          </p:nvPr>
        </p:nvSpPr>
        <p:spPr/>
        <p:txBody>
          <a:bodyPr/>
          <a:lstStyle/>
          <a:p>
            <a:r>
              <a:rPr lang="en-US" dirty="0">
                <a:solidFill>
                  <a:srgbClr val="0000FF"/>
                </a:solidFill>
                <a:latin typeface="Lucida Sans" panose="020B0602030504020204" pitchFamily="34" charset="0"/>
              </a:rPr>
              <a:t>Less power</a:t>
            </a:r>
          </a:p>
          <a:p>
            <a:r>
              <a:rPr lang="en-US" dirty="0">
                <a:solidFill>
                  <a:srgbClr val="0000FF"/>
                </a:solidFill>
                <a:latin typeface="Lucida Sans" panose="020B0602030504020204" pitchFamily="34" charset="0"/>
              </a:rPr>
              <a:t>Less control</a:t>
            </a:r>
          </a:p>
          <a:p>
            <a:r>
              <a:rPr lang="en-US" dirty="0">
                <a:solidFill>
                  <a:srgbClr val="0000FF"/>
                </a:solidFill>
                <a:latin typeface="Lucida Sans" panose="020B0602030504020204" pitchFamily="34" charset="0"/>
              </a:rPr>
              <a:t>Limited opportunities</a:t>
            </a:r>
          </a:p>
          <a:p>
            <a:r>
              <a:rPr lang="en-US" dirty="0">
                <a:solidFill>
                  <a:srgbClr val="0000FF"/>
                </a:solidFill>
                <a:latin typeface="Lucida Sans" panose="020B0602030504020204" pitchFamily="34" charset="0"/>
              </a:rPr>
              <a:t>Unemployment</a:t>
            </a:r>
          </a:p>
          <a:p>
            <a:r>
              <a:rPr lang="en-US" dirty="0">
                <a:solidFill>
                  <a:srgbClr val="0000FF"/>
                </a:solidFill>
                <a:latin typeface="Lucida Sans" panose="020B0602030504020204" pitchFamily="34" charset="0"/>
              </a:rPr>
              <a:t>Poverty</a:t>
            </a:r>
          </a:p>
          <a:p>
            <a:pPr marL="0" indent="0">
              <a:buNone/>
            </a:pPr>
            <a:endParaRPr lang="en-US" dirty="0"/>
          </a:p>
        </p:txBody>
      </p:sp>
    </p:spTree>
    <p:extLst>
      <p:ext uri="{BB962C8B-B14F-4D97-AF65-F5344CB8AC3E}">
        <p14:creationId xmlns:p14="http://schemas.microsoft.com/office/powerpoint/2010/main" val="264417352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r>
              <a:rPr lang="en-US" altLang="en-US" sz="3200" kern="0" dirty="0" smtClean="0">
                <a:latin typeface="Lucida Sans" panose="020B0602030504020204" pitchFamily="34" charset="0"/>
              </a:rPr>
              <a:t>Plant</a:t>
            </a:r>
            <a:r>
              <a:rPr lang="en-US" altLang="en-US" sz="3200" kern="0" dirty="0">
                <a:latin typeface="Lucida Sans" panose="020B0602030504020204" pitchFamily="34" charset="0"/>
              </a:rPr>
              <a:t/>
            </a:r>
            <a:br>
              <a:rPr lang="en-US" altLang="en-US" sz="3200" kern="0" dirty="0">
                <a:latin typeface="Lucida Sans" panose="020B0602030504020204" pitchFamily="34" charset="0"/>
              </a:rPr>
            </a:br>
            <a:r>
              <a:rPr lang="en-US" altLang="en-US" sz="3200" kern="0" dirty="0" smtClean="0">
                <a:solidFill>
                  <a:srgbClr val="0000FF"/>
                </a:solidFill>
                <a:latin typeface="Lucida Sans" panose="020B0602030504020204" pitchFamily="34" charset="0"/>
              </a:rPr>
              <a:t>Children</a:t>
            </a:r>
            <a:endParaRPr lang="en-US" altLang="en-US" sz="3200" dirty="0" smtClean="0">
              <a:solidFill>
                <a:srgbClr val="0000FF"/>
              </a:solidFill>
              <a:latin typeface="Lucida Sans" panose="020B0602030504020204" pitchFamily="34" charset="0"/>
            </a:endParaRPr>
          </a:p>
        </p:txBody>
      </p:sp>
      <p:sp>
        <p:nvSpPr>
          <p:cNvPr id="2" name="Content Placeholder 1"/>
          <p:cNvSpPr>
            <a:spLocks noGrp="1"/>
          </p:cNvSpPr>
          <p:nvPr>
            <p:ph sz="half" idx="1"/>
          </p:nvPr>
        </p:nvSpPr>
        <p:spPr/>
        <p:txBody>
          <a:bodyPr/>
          <a:lstStyle/>
          <a:p>
            <a:r>
              <a:rPr lang="en-US" sz="2600" dirty="0">
                <a:latin typeface="Lucida Sans" panose="020B0602030504020204" pitchFamily="34" charset="0"/>
              </a:rPr>
              <a:t>M</a:t>
            </a:r>
            <a:r>
              <a:rPr lang="en-US" sz="2600" dirty="0" smtClean="0">
                <a:latin typeface="Lucida Sans" panose="020B0602030504020204" pitchFamily="34" charset="0"/>
              </a:rPr>
              <a:t>wy </a:t>
            </a:r>
            <a:r>
              <a:rPr lang="en-US" sz="2600" dirty="0" err="1">
                <a:latin typeface="Lucida Sans" panose="020B0602030504020204" pitchFamily="34" charset="0"/>
              </a:rPr>
              <a:t>tebygol</a:t>
            </a:r>
            <a:r>
              <a:rPr lang="en-US" sz="2600" dirty="0">
                <a:latin typeface="Lucida Sans" panose="020B0602030504020204" pitchFamily="34" charset="0"/>
              </a:rPr>
              <a:t> o </a:t>
            </a:r>
            <a:r>
              <a:rPr lang="en-US" sz="2600" dirty="0" err="1" smtClean="0">
                <a:latin typeface="Lucida Sans" panose="020B0602030504020204" pitchFamily="34" charset="0"/>
              </a:rPr>
              <a:t>fynd</a:t>
            </a:r>
            <a:r>
              <a:rPr lang="en-US" sz="2600" dirty="0" smtClean="0">
                <a:latin typeface="Lucida Sans" panose="020B0602030504020204" pitchFamily="34" charset="0"/>
              </a:rPr>
              <a:t> at </a:t>
            </a:r>
            <a:r>
              <a:rPr lang="en-US" sz="2600" dirty="0" err="1">
                <a:latin typeface="Lucida Sans" panose="020B0602030504020204" pitchFamily="34" charset="0"/>
              </a:rPr>
              <a:t>wasanaethau</a:t>
            </a:r>
            <a:r>
              <a:rPr lang="en-US" sz="2600" dirty="0">
                <a:latin typeface="Lucida Sans" panose="020B0602030504020204" pitchFamily="34" charset="0"/>
              </a:rPr>
              <a:t> </a:t>
            </a:r>
            <a:r>
              <a:rPr lang="en-US" sz="2600" dirty="0" err="1">
                <a:latin typeface="Lucida Sans" panose="020B0602030504020204" pitchFamily="34" charset="0"/>
              </a:rPr>
              <a:t>iechyd</a:t>
            </a:r>
            <a:r>
              <a:rPr lang="en-US" sz="2600" dirty="0">
                <a:latin typeface="Lucida Sans" panose="020B0602030504020204" pitchFamily="34" charset="0"/>
              </a:rPr>
              <a:t> </a:t>
            </a:r>
            <a:r>
              <a:rPr lang="en-US" sz="2600" dirty="0" err="1">
                <a:latin typeface="Lucida Sans" panose="020B0602030504020204" pitchFamily="34" charset="0"/>
              </a:rPr>
              <a:t>meddwl</a:t>
            </a:r>
            <a:endParaRPr lang="en-US" sz="2600" dirty="0">
              <a:latin typeface="Lucida Sans" panose="020B0602030504020204" pitchFamily="34" charset="0"/>
            </a:endParaRPr>
          </a:p>
          <a:p>
            <a:r>
              <a:rPr lang="en-US" sz="2600" dirty="0" err="1">
                <a:latin typeface="Lucida Sans" panose="020B0602030504020204" pitchFamily="34" charset="0"/>
              </a:rPr>
              <a:t>Cyfrif</a:t>
            </a:r>
            <a:r>
              <a:rPr lang="en-US" sz="2600" dirty="0">
                <a:latin typeface="Lucida Sans" panose="020B0602030504020204" pitchFamily="34" charset="0"/>
              </a:rPr>
              <a:t> am </a:t>
            </a:r>
            <a:r>
              <a:rPr lang="en-US" sz="2600" dirty="0" err="1">
                <a:latin typeface="Lucida Sans" panose="020B0602030504020204" pitchFamily="34" charset="0"/>
              </a:rPr>
              <a:t>fwy</a:t>
            </a:r>
            <a:r>
              <a:rPr lang="en-US" sz="2600" dirty="0">
                <a:latin typeface="Lucida Sans" panose="020B0602030504020204" pitchFamily="34" charset="0"/>
              </a:rPr>
              <a:t> </a:t>
            </a:r>
            <a:r>
              <a:rPr lang="en-US" sz="2600" dirty="0" err="1">
                <a:latin typeface="Lucida Sans" panose="020B0602030504020204" pitchFamily="34" charset="0"/>
              </a:rPr>
              <a:t>na</a:t>
            </a:r>
            <a:r>
              <a:rPr lang="en-US" sz="2600" dirty="0">
                <a:latin typeface="Lucida Sans" panose="020B0602030504020204" pitchFamily="34" charset="0"/>
              </a:rPr>
              <a:t> ¼ </a:t>
            </a:r>
            <a:r>
              <a:rPr lang="en-US" sz="2600" dirty="0" smtClean="0">
                <a:latin typeface="Lucida Sans" panose="020B0602030504020204" pitchFamily="34" charset="0"/>
              </a:rPr>
              <a:t>o </a:t>
            </a:r>
            <a:r>
              <a:rPr lang="en-US" sz="2600" dirty="0" err="1">
                <a:latin typeface="Lucida Sans" panose="020B0602030504020204" pitchFamily="34" charset="0"/>
              </a:rPr>
              <a:t>holl</a:t>
            </a:r>
            <a:r>
              <a:rPr lang="en-US" sz="2600" dirty="0">
                <a:latin typeface="Lucida Sans" panose="020B0602030504020204" pitchFamily="34" charset="0"/>
              </a:rPr>
              <a:t> </a:t>
            </a:r>
            <a:r>
              <a:rPr lang="en-US" sz="2600" dirty="0" err="1">
                <a:latin typeface="Lucida Sans" panose="020B0602030504020204" pitchFamily="34" charset="0"/>
              </a:rPr>
              <a:t>arestiadau</a:t>
            </a:r>
            <a:r>
              <a:rPr lang="en-US" sz="2600" dirty="0">
                <a:latin typeface="Lucida Sans" panose="020B0602030504020204" pitchFamily="34" charset="0"/>
              </a:rPr>
              <a:t> plant</a:t>
            </a:r>
          </a:p>
          <a:p>
            <a:pPr marL="0" indent="0">
              <a:buNone/>
            </a:pPr>
            <a:r>
              <a:rPr lang="en-US" sz="2600" dirty="0" smtClean="0">
                <a:latin typeface="Lucida Sans" panose="020B0602030504020204" pitchFamily="34" charset="0"/>
              </a:rPr>
              <a:t>FODD BYNNAG</a:t>
            </a:r>
            <a:endParaRPr lang="en-US" sz="2600" dirty="0">
              <a:latin typeface="Lucida Sans" panose="020B0602030504020204" pitchFamily="34" charset="0"/>
            </a:endParaRPr>
          </a:p>
          <a:p>
            <a:r>
              <a:rPr lang="en-US" sz="2600" dirty="0" err="1">
                <a:latin typeface="Lucida Sans" panose="020B0602030504020204" pitchFamily="34" charset="0"/>
              </a:rPr>
              <a:t>Perfformio'n</a:t>
            </a:r>
            <a:r>
              <a:rPr lang="en-US" sz="2600" dirty="0">
                <a:latin typeface="Lucida Sans" panose="020B0602030504020204" pitchFamily="34" charset="0"/>
              </a:rPr>
              <a:t> well </a:t>
            </a:r>
            <a:r>
              <a:rPr lang="en-US" sz="2600" dirty="0" err="1">
                <a:latin typeface="Lucida Sans" panose="020B0602030504020204" pitchFamily="34" charset="0"/>
              </a:rPr>
              <a:t>na</a:t>
            </a:r>
            <a:r>
              <a:rPr lang="en-US" sz="2600" dirty="0">
                <a:latin typeface="Lucida Sans" panose="020B0602030504020204" pitchFamily="34" charset="0"/>
              </a:rPr>
              <a:t> </a:t>
            </a:r>
            <a:r>
              <a:rPr lang="en-US" sz="2600" dirty="0" err="1">
                <a:latin typeface="Lucida Sans" panose="020B0602030504020204" pitchFamily="34" charset="0"/>
              </a:rPr>
              <a:t>phlant</a:t>
            </a:r>
            <a:r>
              <a:rPr lang="en-US" sz="2600" dirty="0">
                <a:latin typeface="Lucida Sans" panose="020B0602030504020204" pitchFamily="34" charset="0"/>
              </a:rPr>
              <a:t> </a:t>
            </a:r>
            <a:r>
              <a:rPr lang="en-US" sz="2600" dirty="0" err="1">
                <a:latin typeface="Lucida Sans" panose="020B0602030504020204" pitchFamily="34" charset="0"/>
              </a:rPr>
              <a:t>gwyn</a:t>
            </a:r>
            <a:r>
              <a:rPr lang="en-US" sz="2600" dirty="0">
                <a:latin typeface="Lucida Sans" panose="020B0602030504020204" pitchFamily="34" charset="0"/>
              </a:rPr>
              <a:t> a du </a:t>
            </a:r>
            <a:r>
              <a:rPr lang="en-US" sz="2600" dirty="0" err="1">
                <a:latin typeface="Lucida Sans" panose="020B0602030504020204" pitchFamily="34" charset="0"/>
              </a:rPr>
              <a:t>yn</a:t>
            </a:r>
            <a:r>
              <a:rPr lang="en-US" sz="2600" dirty="0">
                <a:latin typeface="Lucida Sans" panose="020B0602030504020204" pitchFamily="34" charset="0"/>
              </a:rPr>
              <a:t> </a:t>
            </a:r>
            <a:r>
              <a:rPr lang="en-US" sz="2600" dirty="0" err="1" smtClean="0">
                <a:latin typeface="Lucida Sans" panose="020B0602030504020204" pitchFamily="34" charset="0"/>
              </a:rPr>
              <a:t>ysgol</a:t>
            </a:r>
            <a:endParaRPr lang="en-US" sz="2600" dirty="0"/>
          </a:p>
        </p:txBody>
      </p:sp>
      <p:sp>
        <p:nvSpPr>
          <p:cNvPr id="3" name="Content Placeholder 2"/>
          <p:cNvSpPr>
            <a:spLocks noGrp="1"/>
          </p:cNvSpPr>
          <p:nvPr>
            <p:ph sz="half" idx="2"/>
          </p:nvPr>
        </p:nvSpPr>
        <p:spPr>
          <a:xfrm>
            <a:off x="4648200" y="1600201"/>
            <a:ext cx="4316288" cy="3989040"/>
          </a:xfrm>
        </p:spPr>
        <p:txBody>
          <a:bodyPr/>
          <a:lstStyle/>
          <a:p>
            <a:r>
              <a:rPr lang="en-US" sz="2600" dirty="0" smtClean="0">
                <a:solidFill>
                  <a:srgbClr val="0000FF"/>
                </a:solidFill>
                <a:latin typeface="Lucida Sans" panose="020B0602030504020204" pitchFamily="34" charset="0"/>
              </a:rPr>
              <a:t>More likely to access mental health services</a:t>
            </a:r>
          </a:p>
          <a:p>
            <a:r>
              <a:rPr lang="en-US" sz="2600" dirty="0" smtClean="0">
                <a:solidFill>
                  <a:srgbClr val="0000FF"/>
                </a:solidFill>
                <a:latin typeface="Lucida Sans" panose="020B0602030504020204" pitchFamily="34" charset="0"/>
              </a:rPr>
              <a:t>Account for more than ¼ of all child arrests</a:t>
            </a:r>
          </a:p>
          <a:p>
            <a:pPr marL="0" indent="0">
              <a:buNone/>
            </a:pPr>
            <a:r>
              <a:rPr lang="en-US" sz="2600" dirty="0" smtClean="0">
                <a:solidFill>
                  <a:srgbClr val="0000FF"/>
                </a:solidFill>
                <a:latin typeface="Lucida Sans" panose="020B0602030504020204" pitchFamily="34" charset="0"/>
              </a:rPr>
              <a:t>HOWEVER</a:t>
            </a:r>
          </a:p>
          <a:p>
            <a:r>
              <a:rPr lang="en-US" sz="2600" dirty="0" smtClean="0">
                <a:solidFill>
                  <a:srgbClr val="0000FF"/>
                </a:solidFill>
                <a:latin typeface="Lucida Sans" panose="020B0602030504020204" pitchFamily="34" charset="0"/>
              </a:rPr>
              <a:t>Perform better than white and black children at school</a:t>
            </a:r>
            <a:endParaRPr lang="en-US" sz="2600" dirty="0">
              <a:solidFill>
                <a:srgbClr val="0000FF"/>
              </a:solidFill>
              <a:latin typeface="Lucida Sans" panose="020B0602030504020204" pitchFamily="34" charset="0"/>
            </a:endParaRPr>
          </a:p>
          <a:p>
            <a:pPr marL="0" indent="0">
              <a:buNone/>
            </a:pPr>
            <a:endParaRPr lang="en-US" dirty="0"/>
          </a:p>
        </p:txBody>
      </p:sp>
    </p:spTree>
    <p:extLst>
      <p:ext uri="{BB962C8B-B14F-4D97-AF65-F5344CB8AC3E}">
        <p14:creationId xmlns:p14="http://schemas.microsoft.com/office/powerpoint/2010/main" val="99865728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r>
              <a:rPr lang="en-US" altLang="en-US" sz="3200" kern="0" dirty="0" err="1" smtClean="0">
                <a:latin typeface="Lucida Sans" panose="020B0602030504020204" pitchFamily="34" charset="0"/>
              </a:rPr>
              <a:t>Ffoaduriaid</a:t>
            </a:r>
            <a:r>
              <a:rPr lang="en-US" altLang="en-US" sz="3200" kern="0" dirty="0" smtClean="0">
                <a:latin typeface="Lucida Sans" panose="020B0602030504020204" pitchFamily="34" charset="0"/>
              </a:rPr>
              <a:t>/</a:t>
            </a:r>
            <a:r>
              <a:rPr lang="en-US" altLang="en-US" sz="3200" kern="0" dirty="0" err="1" smtClean="0">
                <a:latin typeface="Lucida Sans" panose="020B0602030504020204" pitchFamily="34" charset="0"/>
              </a:rPr>
              <a:t>Mewnfudwyr</a:t>
            </a:r>
            <a:r>
              <a:rPr lang="en-US" altLang="en-US" sz="3200" kern="0" dirty="0">
                <a:latin typeface="Lucida Sans" panose="020B0602030504020204" pitchFamily="34" charset="0"/>
              </a:rPr>
              <a:t/>
            </a:r>
            <a:br>
              <a:rPr lang="en-US" altLang="en-US" sz="3200" kern="0" dirty="0">
                <a:latin typeface="Lucida Sans" panose="020B0602030504020204" pitchFamily="34" charset="0"/>
              </a:rPr>
            </a:br>
            <a:r>
              <a:rPr lang="en-US" altLang="en-US" sz="3200" kern="0" dirty="0" smtClean="0">
                <a:solidFill>
                  <a:srgbClr val="0000FF"/>
                </a:solidFill>
                <a:latin typeface="Lucida Sans" panose="020B0602030504020204" pitchFamily="34" charset="0"/>
              </a:rPr>
              <a:t>Refugees/Immigrants</a:t>
            </a:r>
            <a:endParaRPr lang="en-US" altLang="en-US" sz="3200" dirty="0" smtClean="0">
              <a:solidFill>
                <a:srgbClr val="0000FF"/>
              </a:solidFill>
              <a:latin typeface="Lucida Sans" panose="020B0602030504020204" pitchFamily="34" charset="0"/>
            </a:endParaRPr>
          </a:p>
        </p:txBody>
      </p:sp>
      <p:sp>
        <p:nvSpPr>
          <p:cNvPr id="2" name="Content Placeholder 1"/>
          <p:cNvSpPr>
            <a:spLocks noGrp="1"/>
          </p:cNvSpPr>
          <p:nvPr>
            <p:ph sz="half" idx="1"/>
          </p:nvPr>
        </p:nvSpPr>
        <p:spPr>
          <a:xfrm>
            <a:off x="251520" y="1600201"/>
            <a:ext cx="4244280" cy="3989040"/>
          </a:xfrm>
        </p:spPr>
        <p:txBody>
          <a:bodyPr/>
          <a:lstStyle/>
          <a:p>
            <a:r>
              <a:rPr lang="en-US" dirty="0">
                <a:latin typeface="Lucida Sans" panose="020B0602030504020204" pitchFamily="34" charset="0"/>
              </a:rPr>
              <a:t>Ceiswyr </a:t>
            </a:r>
            <a:r>
              <a:rPr lang="en-US" dirty="0" err="1">
                <a:latin typeface="Lucida Sans" panose="020B0602030504020204" pitchFamily="34" charset="0"/>
              </a:rPr>
              <a:t>lloches</a:t>
            </a:r>
            <a:endParaRPr lang="en-US" dirty="0">
              <a:latin typeface="Lucida Sans" panose="020B0602030504020204" pitchFamily="34" charset="0"/>
            </a:endParaRPr>
          </a:p>
          <a:p>
            <a:r>
              <a:rPr lang="en-US" dirty="0">
                <a:latin typeface="Lucida Sans" panose="020B0602030504020204" pitchFamily="34" charset="0"/>
              </a:rPr>
              <a:t>Ffoaduriaid </a:t>
            </a:r>
            <a:r>
              <a:rPr lang="en-US" dirty="0" err="1">
                <a:latin typeface="Lucida Sans" panose="020B0602030504020204" pitchFamily="34" charset="0"/>
              </a:rPr>
              <a:t>cenedlaethol</a:t>
            </a:r>
            <a:endParaRPr lang="en-US" dirty="0">
              <a:latin typeface="Lucida Sans" panose="020B0602030504020204" pitchFamily="34" charset="0"/>
            </a:endParaRPr>
          </a:p>
          <a:p>
            <a:r>
              <a:rPr lang="en-US" dirty="0" err="1">
                <a:latin typeface="Lucida Sans" panose="020B0602030504020204" pitchFamily="34" charset="0"/>
              </a:rPr>
              <a:t>Ffoaduriaid</a:t>
            </a:r>
            <a:r>
              <a:rPr lang="en-US" dirty="0">
                <a:latin typeface="Lucida Sans" panose="020B0602030504020204" pitchFamily="34" charset="0"/>
              </a:rPr>
              <a:t> </a:t>
            </a:r>
            <a:r>
              <a:rPr lang="en-US" dirty="0" err="1" smtClean="0">
                <a:latin typeface="Lucida Sans" panose="020B0602030504020204" pitchFamily="34" charset="0"/>
              </a:rPr>
              <a:t>rhyngwladol</a:t>
            </a:r>
            <a:endParaRPr lang="en-US" dirty="0" smtClean="0">
              <a:latin typeface="Lucida Sans" panose="020B0602030504020204" pitchFamily="34" charset="0"/>
            </a:endParaRPr>
          </a:p>
          <a:p>
            <a:pPr marL="0" indent="0">
              <a:buNone/>
            </a:pPr>
            <a:r>
              <a:rPr lang="en-US" dirty="0" smtClean="0">
                <a:latin typeface="Lucida Sans" panose="020B0602030504020204" pitchFamily="34" charset="0"/>
              </a:rPr>
              <a:t>Dim </a:t>
            </a:r>
            <a:r>
              <a:rPr lang="en-US" dirty="0" err="1">
                <a:latin typeface="Lucida Sans" panose="020B0602030504020204" pitchFamily="34" charset="0"/>
              </a:rPr>
              <a:t>ond</a:t>
            </a:r>
            <a:r>
              <a:rPr lang="en-US" dirty="0">
                <a:latin typeface="Lucida Sans" panose="020B0602030504020204" pitchFamily="34" charset="0"/>
              </a:rPr>
              <a:t> </a:t>
            </a:r>
            <a:r>
              <a:rPr lang="en-US" dirty="0" err="1" smtClean="0">
                <a:latin typeface="Lucida Sans" panose="020B0602030504020204" pitchFamily="34" charset="0"/>
              </a:rPr>
              <a:t>yn</a:t>
            </a:r>
            <a:r>
              <a:rPr lang="en-US" dirty="0" smtClean="0">
                <a:latin typeface="Lucida Sans" panose="020B0602030504020204" pitchFamily="34" charset="0"/>
              </a:rPr>
              <a:t> </a:t>
            </a:r>
            <a:r>
              <a:rPr lang="en-US" dirty="0" err="1" smtClean="0">
                <a:latin typeface="Lucida Sans" panose="020B0602030504020204" pitchFamily="34" charset="0"/>
              </a:rPr>
              <a:t>cael</a:t>
            </a:r>
            <a:r>
              <a:rPr lang="en-US" dirty="0" smtClean="0">
                <a:latin typeface="Lucida Sans" panose="020B0602030504020204" pitchFamily="34" charset="0"/>
              </a:rPr>
              <a:t> </a:t>
            </a:r>
            <a:r>
              <a:rPr lang="en-US" dirty="0" err="1" smtClean="0">
                <a:latin typeface="Lucida Sans" panose="020B0602030504020204" pitchFamily="34" charset="0"/>
              </a:rPr>
              <a:t>aros</a:t>
            </a:r>
            <a:r>
              <a:rPr lang="en-US" dirty="0" smtClean="0">
                <a:latin typeface="Lucida Sans" panose="020B0602030504020204" pitchFamily="34" charset="0"/>
              </a:rPr>
              <a:t> </a:t>
            </a:r>
            <a:r>
              <a:rPr lang="en-US" dirty="0" err="1" smtClean="0">
                <a:latin typeface="Lucida Sans" panose="020B0602030504020204" pitchFamily="34" charset="0"/>
              </a:rPr>
              <a:t>yn</a:t>
            </a:r>
            <a:r>
              <a:rPr lang="en-US" dirty="0" smtClean="0">
                <a:latin typeface="Lucida Sans" panose="020B0602030504020204" pitchFamily="34" charset="0"/>
              </a:rPr>
              <a:t> y DU am </a:t>
            </a:r>
            <a:r>
              <a:rPr lang="en-US" dirty="0" err="1">
                <a:latin typeface="Lucida Sans" panose="020B0602030504020204" pitchFamily="34" charset="0"/>
              </a:rPr>
              <a:t>hyd</a:t>
            </a:r>
            <a:r>
              <a:rPr lang="en-US" dirty="0">
                <a:latin typeface="Lucida Sans" panose="020B0602030504020204" pitchFamily="34" charset="0"/>
              </a:rPr>
              <a:t> at 5 </a:t>
            </a:r>
            <a:r>
              <a:rPr lang="en-US" dirty="0" err="1">
                <a:latin typeface="Lucida Sans" panose="020B0602030504020204" pitchFamily="34" charset="0"/>
              </a:rPr>
              <a:t>mlynedd</a:t>
            </a:r>
            <a:r>
              <a:rPr lang="en-US" dirty="0">
                <a:latin typeface="Lucida Sans" panose="020B0602030504020204" pitchFamily="34" charset="0"/>
              </a:rPr>
              <a:t> </a:t>
            </a:r>
            <a:endParaRPr lang="en-US" dirty="0">
              <a:latin typeface="Lucida Sans" panose="020B0602030504020204" pitchFamily="34" charset="0"/>
            </a:endParaRPr>
          </a:p>
          <a:p>
            <a:pPr marL="0" indent="0">
              <a:buNone/>
            </a:pPr>
            <a:endParaRPr lang="en-US" dirty="0"/>
          </a:p>
        </p:txBody>
      </p:sp>
      <p:sp>
        <p:nvSpPr>
          <p:cNvPr id="3" name="Content Placeholder 2"/>
          <p:cNvSpPr>
            <a:spLocks noGrp="1"/>
          </p:cNvSpPr>
          <p:nvPr>
            <p:ph sz="half" idx="2"/>
          </p:nvPr>
        </p:nvSpPr>
        <p:spPr/>
        <p:txBody>
          <a:bodyPr/>
          <a:lstStyle/>
          <a:p>
            <a:r>
              <a:rPr lang="en-US" dirty="0">
                <a:solidFill>
                  <a:srgbClr val="0000FF"/>
                </a:solidFill>
                <a:latin typeface="Lucida Sans" panose="020B0602030504020204" pitchFamily="34" charset="0"/>
              </a:rPr>
              <a:t>Asylum seekers</a:t>
            </a:r>
          </a:p>
          <a:p>
            <a:r>
              <a:rPr lang="en-US" dirty="0">
                <a:solidFill>
                  <a:srgbClr val="0000FF"/>
                </a:solidFill>
                <a:latin typeface="Lucida Sans" panose="020B0602030504020204" pitchFamily="34" charset="0"/>
              </a:rPr>
              <a:t>National refugees</a:t>
            </a:r>
          </a:p>
          <a:p>
            <a:r>
              <a:rPr lang="en-US" dirty="0">
                <a:solidFill>
                  <a:srgbClr val="0000FF"/>
                </a:solidFill>
                <a:latin typeface="Lucida Sans" panose="020B0602030504020204" pitchFamily="34" charset="0"/>
              </a:rPr>
              <a:t>International </a:t>
            </a:r>
            <a:r>
              <a:rPr lang="en-US" dirty="0" smtClean="0">
                <a:solidFill>
                  <a:srgbClr val="0000FF"/>
                </a:solidFill>
                <a:latin typeface="Lucida Sans" panose="020B0602030504020204" pitchFamily="34" charset="0"/>
              </a:rPr>
              <a:t>refugees</a:t>
            </a:r>
          </a:p>
          <a:p>
            <a:pPr marL="0" indent="0">
              <a:buNone/>
            </a:pPr>
            <a:endParaRPr lang="en-US" dirty="0">
              <a:solidFill>
                <a:srgbClr val="0000FF"/>
              </a:solidFill>
              <a:latin typeface="Lucida Sans" panose="020B0602030504020204" pitchFamily="34" charset="0"/>
            </a:endParaRPr>
          </a:p>
          <a:p>
            <a:pPr marL="0" indent="0">
              <a:buNone/>
            </a:pPr>
            <a:r>
              <a:rPr lang="en-US" dirty="0" smtClean="0">
                <a:solidFill>
                  <a:srgbClr val="0000FF"/>
                </a:solidFill>
                <a:latin typeface="Lucida Sans" panose="020B0602030504020204" pitchFamily="34" charset="0"/>
              </a:rPr>
              <a:t>Can only stay in the UK for up to 5 years</a:t>
            </a:r>
            <a:endParaRPr lang="en-US" dirty="0">
              <a:solidFill>
                <a:srgbClr val="0000FF"/>
              </a:solidFill>
              <a:latin typeface="Lucida Sans" panose="020B0602030504020204" pitchFamily="34" charset="0"/>
            </a:endParaRPr>
          </a:p>
          <a:p>
            <a:pPr marL="0" indent="0">
              <a:buNone/>
            </a:pPr>
            <a:endParaRPr lang="en-US" dirty="0"/>
          </a:p>
        </p:txBody>
      </p:sp>
    </p:spTree>
    <p:extLst>
      <p:ext uri="{BB962C8B-B14F-4D97-AF65-F5344CB8AC3E}">
        <p14:creationId xmlns:p14="http://schemas.microsoft.com/office/powerpoint/2010/main" val="365516800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r>
              <a:rPr lang="en-US" altLang="en-US" sz="3200" kern="0" dirty="0" smtClean="0">
                <a:latin typeface="Lucida Sans" panose="020B0602030504020204" pitchFamily="34" charset="0"/>
              </a:rPr>
              <a:t>Plant</a:t>
            </a:r>
            <a:r>
              <a:rPr lang="en-US" altLang="en-US" sz="3200" kern="0" dirty="0">
                <a:latin typeface="Lucida Sans" panose="020B0602030504020204" pitchFamily="34" charset="0"/>
              </a:rPr>
              <a:t/>
            </a:r>
            <a:br>
              <a:rPr lang="en-US" altLang="en-US" sz="3200" kern="0" dirty="0">
                <a:latin typeface="Lucida Sans" panose="020B0602030504020204" pitchFamily="34" charset="0"/>
              </a:rPr>
            </a:br>
            <a:r>
              <a:rPr lang="en-US" altLang="en-US" sz="3200" kern="0" dirty="0" smtClean="0">
                <a:solidFill>
                  <a:srgbClr val="0000FF"/>
                </a:solidFill>
                <a:latin typeface="Lucida Sans" panose="020B0602030504020204" pitchFamily="34" charset="0"/>
              </a:rPr>
              <a:t>Children</a:t>
            </a:r>
            <a:endParaRPr lang="en-US" altLang="en-US" sz="3200" dirty="0" smtClean="0">
              <a:solidFill>
                <a:srgbClr val="0000FF"/>
              </a:solidFill>
              <a:latin typeface="Lucida Sans" panose="020B0602030504020204" pitchFamily="34" charset="0"/>
            </a:endParaRPr>
          </a:p>
        </p:txBody>
      </p:sp>
      <p:sp>
        <p:nvSpPr>
          <p:cNvPr id="2" name="Content Placeholder 1"/>
          <p:cNvSpPr>
            <a:spLocks noGrp="1"/>
          </p:cNvSpPr>
          <p:nvPr>
            <p:ph sz="half" idx="1"/>
          </p:nvPr>
        </p:nvSpPr>
        <p:spPr>
          <a:xfrm>
            <a:off x="251520" y="1600201"/>
            <a:ext cx="4244280" cy="3989040"/>
          </a:xfrm>
        </p:spPr>
        <p:txBody>
          <a:bodyPr/>
          <a:lstStyle/>
          <a:p>
            <a:r>
              <a:rPr lang="en-US" sz="2600" dirty="0" err="1">
                <a:latin typeface="Lucida Sans" panose="020B0602030504020204" pitchFamily="34" charset="0"/>
              </a:rPr>
              <a:t>G</a:t>
            </a:r>
            <a:r>
              <a:rPr lang="en-US" sz="2600" dirty="0" err="1" smtClean="0">
                <a:latin typeface="Lucida Sans" panose="020B0602030504020204" pitchFamily="34" charset="0"/>
              </a:rPr>
              <a:t>wahanu</a:t>
            </a:r>
            <a:r>
              <a:rPr lang="en-US" sz="2600" dirty="0" smtClean="0">
                <a:latin typeface="Lucida Sans" panose="020B0602030504020204" pitchFamily="34" charset="0"/>
              </a:rPr>
              <a:t> </a:t>
            </a:r>
            <a:r>
              <a:rPr lang="en-US" sz="2600" dirty="0" err="1">
                <a:latin typeface="Lucida Sans" panose="020B0602030504020204" pitchFamily="34" charset="0"/>
              </a:rPr>
              <a:t>oddi</a:t>
            </a:r>
            <a:r>
              <a:rPr lang="en-US" sz="2600" dirty="0">
                <a:latin typeface="Lucida Sans" panose="020B0602030504020204" pitchFamily="34" charset="0"/>
              </a:rPr>
              <a:t> </a:t>
            </a:r>
            <a:r>
              <a:rPr lang="en-US" sz="2600" dirty="0" err="1">
                <a:latin typeface="Lucida Sans" panose="020B0602030504020204" pitchFamily="34" charset="0"/>
              </a:rPr>
              <a:t>wrth</a:t>
            </a:r>
            <a:r>
              <a:rPr lang="en-US" sz="2600" dirty="0">
                <a:latin typeface="Lucida Sans" panose="020B0602030504020204" pitchFamily="34" charset="0"/>
              </a:rPr>
              <a:t> </a:t>
            </a:r>
            <a:r>
              <a:rPr lang="en-US" sz="2600" dirty="0" err="1" smtClean="0">
                <a:latin typeface="Lucida Sans" panose="020B0602030504020204" pitchFamily="34" charset="0"/>
              </a:rPr>
              <a:t>rieni</a:t>
            </a:r>
            <a:r>
              <a:rPr lang="en-US" sz="2600" dirty="0" smtClean="0">
                <a:latin typeface="Lucida Sans" panose="020B0602030504020204" pitchFamily="34" charset="0"/>
              </a:rPr>
              <a:t>/</a:t>
            </a:r>
            <a:r>
              <a:rPr lang="en-US" sz="2600" dirty="0" err="1" smtClean="0">
                <a:latin typeface="Lucida Sans" panose="020B0602030504020204" pitchFamily="34" charset="0"/>
              </a:rPr>
              <a:t>teulu</a:t>
            </a:r>
            <a:endParaRPr lang="en-US" sz="2600" dirty="0">
              <a:latin typeface="Lucida Sans" panose="020B0602030504020204" pitchFamily="34" charset="0"/>
            </a:endParaRPr>
          </a:p>
          <a:p>
            <a:r>
              <a:rPr lang="en-US" sz="2600" dirty="0" err="1">
                <a:latin typeface="Lucida Sans" panose="020B0602030504020204" pitchFamily="34" charset="0"/>
              </a:rPr>
              <a:t>D</a:t>
            </a:r>
            <a:r>
              <a:rPr lang="en-US" sz="2600" dirty="0" err="1" smtClean="0">
                <a:latin typeface="Lucida Sans" panose="020B0602030504020204" pitchFamily="34" charset="0"/>
              </a:rPr>
              <a:t>ibynnu</a:t>
            </a:r>
            <a:r>
              <a:rPr lang="en-US" sz="2600" dirty="0" smtClean="0">
                <a:latin typeface="Lucida Sans" panose="020B0602030504020204" pitchFamily="34" charset="0"/>
              </a:rPr>
              <a:t> </a:t>
            </a:r>
            <a:r>
              <a:rPr lang="en-US" sz="2600" dirty="0" err="1">
                <a:latin typeface="Lucida Sans" panose="020B0602030504020204" pitchFamily="34" charset="0"/>
              </a:rPr>
              <a:t>ar</a:t>
            </a:r>
            <a:r>
              <a:rPr lang="en-US" sz="2600" dirty="0">
                <a:latin typeface="Lucida Sans" panose="020B0602030504020204" pitchFamily="34" charset="0"/>
              </a:rPr>
              <a:t> </a:t>
            </a:r>
            <a:r>
              <a:rPr lang="en-US" sz="2600" dirty="0" err="1">
                <a:latin typeface="Lucida Sans" panose="020B0602030504020204" pitchFamily="34" charset="0"/>
              </a:rPr>
              <a:t>smygwyr</a:t>
            </a:r>
            <a:endParaRPr lang="en-US" sz="2600" dirty="0">
              <a:latin typeface="Lucida Sans" panose="020B0602030504020204" pitchFamily="34" charset="0"/>
            </a:endParaRPr>
          </a:p>
          <a:p>
            <a:r>
              <a:rPr lang="en-US" sz="2600" dirty="0">
                <a:latin typeface="Lucida Sans" panose="020B0602030504020204" pitchFamily="34" charset="0"/>
              </a:rPr>
              <a:t>C</a:t>
            </a:r>
            <a:r>
              <a:rPr lang="en-US" sz="2600" dirty="0" smtClean="0">
                <a:latin typeface="Lucida Sans" panose="020B0602030504020204" pitchFamily="34" charset="0"/>
              </a:rPr>
              <a:t>ael </a:t>
            </a:r>
            <a:r>
              <a:rPr lang="en-US" sz="2600" dirty="0" err="1" smtClean="0">
                <a:latin typeface="Lucida Sans" panose="020B0602030504020204" pitchFamily="34" charset="0"/>
              </a:rPr>
              <a:t>eu</a:t>
            </a:r>
            <a:r>
              <a:rPr lang="en-US" sz="2600" dirty="0" smtClean="0">
                <a:latin typeface="Lucida Sans" panose="020B0602030504020204" pitchFamily="34" charset="0"/>
              </a:rPr>
              <a:t> </a:t>
            </a:r>
            <a:r>
              <a:rPr lang="en-US" sz="2600" dirty="0" err="1" smtClean="0">
                <a:latin typeface="Lucida Sans" panose="020B0602030504020204" pitchFamily="34" charset="0"/>
              </a:rPr>
              <a:t>defnyddio</a:t>
            </a:r>
            <a:endParaRPr lang="en-US" sz="2600" dirty="0">
              <a:latin typeface="Lucida Sans" panose="020B0602030504020204" pitchFamily="34" charset="0"/>
            </a:endParaRPr>
          </a:p>
          <a:p>
            <a:r>
              <a:rPr lang="en-US" sz="2600" dirty="0">
                <a:latin typeface="Lucida Sans" panose="020B0602030504020204" pitchFamily="34" charset="0"/>
              </a:rPr>
              <a:t>C</a:t>
            </a:r>
            <a:r>
              <a:rPr lang="en-US" sz="2600" dirty="0" smtClean="0">
                <a:latin typeface="Lucida Sans" panose="020B0602030504020204" pitchFamily="34" charset="0"/>
              </a:rPr>
              <a:t>ael </a:t>
            </a:r>
            <a:r>
              <a:rPr lang="en-US" sz="2600" dirty="0" err="1" smtClean="0">
                <a:latin typeface="Lucida Sans" panose="020B0602030504020204" pitchFamily="34" charset="0"/>
              </a:rPr>
              <a:t>eu</a:t>
            </a:r>
            <a:r>
              <a:rPr lang="en-US" sz="2600" dirty="0" smtClean="0">
                <a:latin typeface="Lucida Sans" panose="020B0602030504020204" pitchFamily="34" charset="0"/>
              </a:rPr>
              <a:t> cam-</a:t>
            </a:r>
            <a:r>
              <a:rPr lang="en-US" sz="2600" dirty="0" err="1" smtClean="0">
                <a:latin typeface="Lucida Sans" panose="020B0602030504020204" pitchFamily="34" charset="0"/>
              </a:rPr>
              <a:t>drin</a:t>
            </a:r>
            <a:endParaRPr lang="en-US" sz="2600" dirty="0">
              <a:latin typeface="Lucida Sans" panose="020B0602030504020204" pitchFamily="34" charset="0"/>
            </a:endParaRPr>
          </a:p>
          <a:p>
            <a:r>
              <a:rPr lang="en-US" sz="2600" dirty="0">
                <a:latin typeface="Lucida Sans" panose="020B0602030504020204" pitchFamily="34" charset="0"/>
              </a:rPr>
              <a:t>B</a:t>
            </a:r>
            <a:r>
              <a:rPr lang="en-US" sz="2600" dirty="0" smtClean="0">
                <a:latin typeface="Lucida Sans" panose="020B0602030504020204" pitchFamily="34" charset="0"/>
              </a:rPr>
              <a:t>od </a:t>
            </a:r>
            <a:r>
              <a:rPr lang="en-US" sz="2600" dirty="0" err="1" smtClean="0">
                <a:latin typeface="Lucida Sans" panose="020B0602030504020204" pitchFamily="34" charset="0"/>
              </a:rPr>
              <a:t>yn</a:t>
            </a:r>
            <a:r>
              <a:rPr lang="en-US" sz="2600" dirty="0" smtClean="0">
                <a:latin typeface="Lucida Sans" panose="020B0602030504020204" pitchFamily="34" charset="0"/>
              </a:rPr>
              <a:t> </a:t>
            </a:r>
            <a:r>
              <a:rPr lang="en-US" sz="2600" dirty="0" err="1" smtClean="0">
                <a:latin typeface="Lucida Sans" panose="020B0602030504020204" pitchFamily="34" charset="0"/>
              </a:rPr>
              <a:t>ddigartref</a:t>
            </a:r>
            <a:endParaRPr lang="en-US" sz="2600" dirty="0" smtClean="0">
              <a:latin typeface="Lucida Sans" panose="020B0602030504020204" pitchFamily="34" charset="0"/>
            </a:endParaRPr>
          </a:p>
          <a:p>
            <a:r>
              <a:rPr lang="en-US" sz="2600" dirty="0" err="1" smtClean="0">
                <a:latin typeface="Lucida Sans" panose="020B0602030504020204" pitchFamily="34" charset="0"/>
              </a:rPr>
              <a:t>Camwahaniaethu</a:t>
            </a:r>
            <a:endParaRPr lang="en-US" sz="2600" dirty="0" smtClean="0">
              <a:latin typeface="Lucida Sans" panose="020B0602030504020204" pitchFamily="34" charset="0"/>
            </a:endParaRPr>
          </a:p>
          <a:p>
            <a:r>
              <a:rPr lang="en-US" sz="2600" dirty="0" err="1" smtClean="0">
                <a:latin typeface="Lucida Sans" panose="020B0602030504020204" pitchFamily="34" charset="0"/>
              </a:rPr>
              <a:t>Bwlio</a:t>
            </a:r>
            <a:endParaRPr lang="en-US" sz="2600" dirty="0">
              <a:latin typeface="Lucida Sans" panose="020B0602030504020204" pitchFamily="34" charset="0"/>
            </a:endParaRPr>
          </a:p>
        </p:txBody>
      </p:sp>
      <p:sp>
        <p:nvSpPr>
          <p:cNvPr id="3" name="Content Placeholder 2"/>
          <p:cNvSpPr>
            <a:spLocks noGrp="1"/>
          </p:cNvSpPr>
          <p:nvPr>
            <p:ph sz="half" idx="2"/>
          </p:nvPr>
        </p:nvSpPr>
        <p:spPr>
          <a:xfrm>
            <a:off x="4648200" y="1600201"/>
            <a:ext cx="4316288" cy="3989040"/>
          </a:xfrm>
        </p:spPr>
        <p:txBody>
          <a:bodyPr/>
          <a:lstStyle/>
          <a:p>
            <a:r>
              <a:rPr lang="en-US" sz="2600" dirty="0" smtClean="0">
                <a:solidFill>
                  <a:srgbClr val="0000FF"/>
                </a:solidFill>
                <a:latin typeface="Lucida Sans" panose="020B0602030504020204" pitchFamily="34" charset="0"/>
              </a:rPr>
              <a:t>Can be separated from parents/family</a:t>
            </a:r>
          </a:p>
          <a:p>
            <a:r>
              <a:rPr lang="en-US" sz="2600" dirty="0" smtClean="0">
                <a:solidFill>
                  <a:srgbClr val="0000FF"/>
                </a:solidFill>
                <a:latin typeface="Lucida Sans" panose="020B0602030504020204" pitchFamily="34" charset="0"/>
              </a:rPr>
              <a:t>May rely on smugglers</a:t>
            </a:r>
          </a:p>
          <a:p>
            <a:r>
              <a:rPr lang="en-US" sz="2600" dirty="0" smtClean="0">
                <a:solidFill>
                  <a:srgbClr val="0000FF"/>
                </a:solidFill>
                <a:latin typeface="Lucida Sans" panose="020B0602030504020204" pitchFamily="34" charset="0"/>
              </a:rPr>
              <a:t>May be exploited</a:t>
            </a:r>
          </a:p>
          <a:p>
            <a:r>
              <a:rPr lang="en-US" sz="2600" dirty="0" smtClean="0">
                <a:solidFill>
                  <a:srgbClr val="0000FF"/>
                </a:solidFill>
                <a:latin typeface="Lucida Sans" panose="020B0602030504020204" pitchFamily="34" charset="0"/>
              </a:rPr>
              <a:t>May be abused</a:t>
            </a:r>
          </a:p>
          <a:p>
            <a:r>
              <a:rPr lang="en-US" sz="2600" dirty="0" smtClean="0">
                <a:solidFill>
                  <a:srgbClr val="0000FF"/>
                </a:solidFill>
                <a:latin typeface="Lucida Sans" panose="020B0602030504020204" pitchFamily="34" charset="0"/>
              </a:rPr>
              <a:t>May end up homeless</a:t>
            </a:r>
          </a:p>
          <a:p>
            <a:r>
              <a:rPr lang="en-US" sz="2600" dirty="0" smtClean="0">
                <a:solidFill>
                  <a:srgbClr val="0000FF"/>
                </a:solidFill>
                <a:latin typeface="Lucida Sans" panose="020B0602030504020204" pitchFamily="34" charset="0"/>
              </a:rPr>
              <a:t>Discrimination</a:t>
            </a:r>
          </a:p>
          <a:p>
            <a:r>
              <a:rPr lang="en-US" sz="2600" dirty="0" smtClean="0">
                <a:solidFill>
                  <a:srgbClr val="0000FF"/>
                </a:solidFill>
                <a:latin typeface="Lucida Sans" panose="020B0602030504020204" pitchFamily="34" charset="0"/>
              </a:rPr>
              <a:t>Bullying</a:t>
            </a:r>
            <a:endParaRPr lang="en-US" sz="2600" dirty="0">
              <a:solidFill>
                <a:srgbClr val="0000FF"/>
              </a:solidFill>
              <a:latin typeface="Lucida Sans" panose="020B0602030504020204" pitchFamily="34" charset="0"/>
            </a:endParaRPr>
          </a:p>
          <a:p>
            <a:pPr marL="0" indent="0">
              <a:buNone/>
            </a:pPr>
            <a:endParaRPr lang="en-US" dirty="0"/>
          </a:p>
        </p:txBody>
      </p:sp>
    </p:spTree>
    <p:extLst>
      <p:ext uri="{BB962C8B-B14F-4D97-AF65-F5344CB8AC3E}">
        <p14:creationId xmlns:p14="http://schemas.microsoft.com/office/powerpoint/2010/main" val="22260479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r>
              <a:rPr lang="en-US" altLang="en-US" sz="3200" kern="0" dirty="0">
                <a:latin typeface="Lucida Sans" panose="020B0602030504020204" pitchFamily="34" charset="0"/>
              </a:rPr>
              <a:t>Teithwyr</a:t>
            </a:r>
            <a:br>
              <a:rPr lang="en-US" altLang="en-US" sz="3200" kern="0" dirty="0">
                <a:latin typeface="Lucida Sans" panose="020B0602030504020204" pitchFamily="34" charset="0"/>
              </a:rPr>
            </a:br>
            <a:r>
              <a:rPr lang="en-US" altLang="en-US" sz="3200" kern="0" dirty="0" err="1">
                <a:solidFill>
                  <a:srgbClr val="0000FF"/>
                </a:solidFill>
                <a:latin typeface="Lucida Sans" panose="020B0602030504020204" pitchFamily="34" charset="0"/>
              </a:rPr>
              <a:t>Travellers</a:t>
            </a:r>
            <a:endParaRPr lang="en-US" altLang="en-US" sz="3200" dirty="0" smtClean="0">
              <a:solidFill>
                <a:srgbClr val="0000FF"/>
              </a:solidFill>
              <a:latin typeface="Lucida Sans" panose="020B0602030504020204" pitchFamily="34" charset="0"/>
            </a:endParaRPr>
          </a:p>
        </p:txBody>
      </p:sp>
      <p:sp>
        <p:nvSpPr>
          <p:cNvPr id="2" name="Content Placeholder 1"/>
          <p:cNvSpPr>
            <a:spLocks noGrp="1"/>
          </p:cNvSpPr>
          <p:nvPr>
            <p:ph sz="half" idx="1"/>
          </p:nvPr>
        </p:nvSpPr>
        <p:spPr>
          <a:xfrm>
            <a:off x="107504" y="1600201"/>
            <a:ext cx="4388296" cy="3989040"/>
          </a:xfrm>
        </p:spPr>
        <p:txBody>
          <a:bodyPr/>
          <a:lstStyle/>
          <a:p>
            <a:r>
              <a:rPr lang="en-US" sz="2000" dirty="0" err="1">
                <a:latin typeface="Lucida Sans" panose="020B0602030504020204" pitchFamily="34" charset="0"/>
              </a:rPr>
              <a:t>Sipsiwn</a:t>
            </a:r>
            <a:r>
              <a:rPr lang="en-US" sz="2000" dirty="0">
                <a:latin typeface="Lucida Sans" panose="020B0602030504020204" pitchFamily="34" charset="0"/>
              </a:rPr>
              <a:t> </a:t>
            </a:r>
            <a:r>
              <a:rPr lang="en-US" sz="2000" dirty="0" err="1">
                <a:latin typeface="Lucida Sans" panose="020B0602030504020204" pitchFamily="34" charset="0"/>
              </a:rPr>
              <a:t>Saesneg</a:t>
            </a:r>
            <a:endParaRPr lang="en-US" sz="2000" dirty="0">
              <a:latin typeface="Lucida Sans" panose="020B0602030504020204" pitchFamily="34" charset="0"/>
            </a:endParaRPr>
          </a:p>
          <a:p>
            <a:r>
              <a:rPr lang="en-US" sz="2000" dirty="0">
                <a:latin typeface="Lucida Sans" panose="020B0602030504020204" pitchFamily="34" charset="0"/>
              </a:rPr>
              <a:t>Teithwyr </a:t>
            </a:r>
            <a:r>
              <a:rPr lang="en-US" sz="2000" dirty="0" err="1">
                <a:latin typeface="Lucida Sans" panose="020B0602030504020204" pitchFamily="34" charset="0"/>
              </a:rPr>
              <a:t>Gwyddelig</a:t>
            </a:r>
            <a:r>
              <a:rPr lang="en-US" sz="2000" dirty="0">
                <a:latin typeface="Lucida Sans" panose="020B0602030504020204" pitchFamily="34" charset="0"/>
              </a:rPr>
              <a:t>/</a:t>
            </a:r>
            <a:r>
              <a:rPr lang="en-US" sz="2000" dirty="0" err="1">
                <a:latin typeface="Lucida Sans" panose="020B0602030504020204" pitchFamily="34" charset="0"/>
              </a:rPr>
              <a:t>Albanaidd</a:t>
            </a:r>
            <a:r>
              <a:rPr lang="en-US" sz="2000" dirty="0">
                <a:latin typeface="Lucida Sans" panose="020B0602030504020204" pitchFamily="34" charset="0"/>
              </a:rPr>
              <a:t>/</a:t>
            </a:r>
            <a:r>
              <a:rPr lang="en-US" sz="2000" dirty="0" err="1">
                <a:latin typeface="Lucida Sans" panose="020B0602030504020204" pitchFamily="34" charset="0"/>
              </a:rPr>
              <a:t>Cymreig</a:t>
            </a:r>
            <a:endParaRPr lang="en-US" sz="2000" dirty="0">
              <a:latin typeface="Lucida Sans" panose="020B0602030504020204" pitchFamily="34" charset="0"/>
            </a:endParaRPr>
          </a:p>
          <a:p>
            <a:r>
              <a:rPr lang="en-US" sz="2000" dirty="0" err="1">
                <a:latin typeface="Lucida Sans" panose="020B0602030504020204" pitchFamily="34" charset="0"/>
              </a:rPr>
              <a:t>Pobl</a:t>
            </a:r>
            <a:r>
              <a:rPr lang="en-US" sz="2000" dirty="0">
                <a:latin typeface="Lucida Sans" panose="020B0602030504020204" pitchFamily="34" charset="0"/>
              </a:rPr>
              <a:t> </a:t>
            </a:r>
            <a:r>
              <a:rPr lang="en-US" sz="2000" dirty="0" err="1">
                <a:latin typeface="Lucida Sans" panose="020B0602030504020204" pitchFamily="34" charset="0"/>
              </a:rPr>
              <a:t>Ffair</a:t>
            </a:r>
            <a:r>
              <a:rPr lang="en-US" sz="2000" dirty="0">
                <a:latin typeface="Lucida Sans" panose="020B0602030504020204" pitchFamily="34" charset="0"/>
              </a:rPr>
              <a:t>/</a:t>
            </a:r>
            <a:r>
              <a:rPr lang="en-US" sz="2000" dirty="0" err="1">
                <a:latin typeface="Lucida Sans" panose="020B0602030504020204" pitchFamily="34" charset="0"/>
              </a:rPr>
              <a:t>Sioe</a:t>
            </a:r>
            <a:endParaRPr lang="en-US" sz="2000" dirty="0">
              <a:latin typeface="Lucida Sans" panose="020B0602030504020204" pitchFamily="34" charset="0"/>
            </a:endParaRPr>
          </a:p>
          <a:p>
            <a:r>
              <a:rPr lang="en-US" sz="2000" dirty="0" err="1">
                <a:latin typeface="Lucida Sans" panose="020B0602030504020204" pitchFamily="34" charset="0"/>
              </a:rPr>
              <a:t>Pobl</a:t>
            </a:r>
            <a:r>
              <a:rPr lang="en-US" sz="2000" dirty="0">
                <a:latin typeface="Lucida Sans" panose="020B0602030504020204" pitchFamily="34" charset="0"/>
              </a:rPr>
              <a:t> </a:t>
            </a:r>
            <a:r>
              <a:rPr lang="en-US" sz="2000" dirty="0" err="1">
                <a:latin typeface="Lucida Sans" panose="020B0602030504020204" pitchFamily="34" charset="0"/>
              </a:rPr>
              <a:t>Syrcas</a:t>
            </a:r>
            <a:endParaRPr lang="en-US" sz="2000" dirty="0">
              <a:latin typeface="Lucida Sans" panose="020B0602030504020204" pitchFamily="34" charset="0"/>
            </a:endParaRPr>
          </a:p>
          <a:p>
            <a:r>
              <a:rPr lang="en-US" sz="2000" dirty="0">
                <a:latin typeface="Lucida Sans" panose="020B0602030504020204" pitchFamily="34" charset="0"/>
              </a:rPr>
              <a:t>Ffoaduriaid </a:t>
            </a:r>
            <a:r>
              <a:rPr lang="en-US" sz="2000" dirty="0" err="1">
                <a:latin typeface="Lucida Sans" panose="020B0602030504020204" pitchFamily="34" charset="0"/>
              </a:rPr>
              <a:t>Sipsiwn</a:t>
            </a:r>
            <a:r>
              <a:rPr lang="en-US" sz="2000" dirty="0">
                <a:latin typeface="Lucida Sans" panose="020B0602030504020204" pitchFamily="34" charset="0"/>
              </a:rPr>
              <a:t> Romani ac </a:t>
            </a:r>
            <a:r>
              <a:rPr lang="en-US" sz="2000" dirty="0" err="1">
                <a:latin typeface="Lucida Sans" panose="020B0602030504020204" pitchFamily="34" charset="0"/>
              </a:rPr>
              <a:t>ymofynwyr</a:t>
            </a:r>
            <a:r>
              <a:rPr lang="en-US" sz="2000" dirty="0">
                <a:latin typeface="Lucida Sans" panose="020B0602030504020204" pitchFamily="34" charset="0"/>
              </a:rPr>
              <a:t> </a:t>
            </a:r>
            <a:r>
              <a:rPr lang="en-US" sz="2000" dirty="0" err="1">
                <a:latin typeface="Lucida Sans" panose="020B0602030504020204" pitchFamily="34" charset="0"/>
              </a:rPr>
              <a:t>noddfa</a:t>
            </a:r>
            <a:endParaRPr lang="en-US" sz="2000" dirty="0">
              <a:latin typeface="Lucida Sans" panose="020B0602030504020204" pitchFamily="34" charset="0"/>
            </a:endParaRPr>
          </a:p>
          <a:p>
            <a:r>
              <a:rPr lang="en-US" sz="2000" dirty="0">
                <a:latin typeface="Lucida Sans" panose="020B0602030504020204" pitchFamily="34" charset="0"/>
              </a:rPr>
              <a:t>Teithwyr </a:t>
            </a:r>
            <a:r>
              <a:rPr lang="en-US" sz="2000" dirty="0" err="1">
                <a:latin typeface="Lucida Sans" panose="020B0602030504020204" pitchFamily="34" charset="0"/>
              </a:rPr>
              <a:t>Newydd</a:t>
            </a:r>
            <a:endParaRPr lang="en-US" sz="2000" dirty="0">
              <a:latin typeface="Lucida Sans" panose="020B0602030504020204" pitchFamily="34" charset="0"/>
            </a:endParaRPr>
          </a:p>
          <a:p>
            <a:r>
              <a:rPr lang="en-US" sz="2000" dirty="0">
                <a:latin typeface="Lucida Sans" panose="020B0602030504020204" pitchFamily="34" charset="0"/>
              </a:rPr>
              <a:t>Teithwyr </a:t>
            </a:r>
            <a:r>
              <a:rPr lang="en-US" sz="2000" dirty="0" err="1">
                <a:latin typeface="Lucida Sans" panose="020B0602030504020204" pitchFamily="34" charset="0"/>
              </a:rPr>
              <a:t>ysgraff</a:t>
            </a:r>
            <a:r>
              <a:rPr lang="en-US" sz="2000" dirty="0">
                <a:latin typeface="Lucida Sans" panose="020B0602030504020204" pitchFamily="34" charset="0"/>
              </a:rPr>
              <a:t> a </a:t>
            </a:r>
            <a:r>
              <a:rPr lang="en-US" sz="2000" dirty="0" err="1">
                <a:latin typeface="Lucida Sans" panose="020B0602030504020204" pitchFamily="34" charset="0"/>
              </a:rPr>
              <a:t>chychod</a:t>
            </a:r>
            <a:endParaRPr lang="en-US" sz="2000" dirty="0">
              <a:latin typeface="Lucida Sans" panose="020B0602030504020204" pitchFamily="34" charset="0"/>
            </a:endParaRPr>
          </a:p>
          <a:p>
            <a:r>
              <a:rPr lang="en-US" sz="2000" dirty="0" err="1">
                <a:latin typeface="Lucida Sans" panose="020B0602030504020204" pitchFamily="34" charset="0"/>
              </a:rPr>
              <a:t>Gweithwyr</a:t>
            </a:r>
            <a:r>
              <a:rPr lang="en-US" sz="2000" dirty="0">
                <a:latin typeface="Lucida Sans" panose="020B0602030504020204" pitchFamily="34" charset="0"/>
              </a:rPr>
              <a:t> </a:t>
            </a:r>
            <a:r>
              <a:rPr lang="en-US" sz="2000" dirty="0" err="1">
                <a:latin typeface="Lucida Sans" panose="020B0602030504020204" pitchFamily="34" charset="0"/>
              </a:rPr>
              <a:t>ymfudol</a:t>
            </a:r>
            <a:r>
              <a:rPr lang="en-US" sz="2000" dirty="0">
                <a:latin typeface="Lucida Sans" panose="020B0602030504020204" pitchFamily="34" charset="0"/>
              </a:rPr>
              <a:t>, </a:t>
            </a:r>
            <a:r>
              <a:rPr lang="en-US" sz="2000" dirty="0" err="1">
                <a:latin typeface="Lucida Sans" panose="020B0602030504020204" pitchFamily="34" charset="0"/>
              </a:rPr>
              <a:t>tymhorol</a:t>
            </a:r>
            <a:r>
              <a:rPr lang="en-US" sz="2000" dirty="0">
                <a:latin typeface="Lucida Sans" panose="020B0602030504020204" pitchFamily="34" charset="0"/>
              </a:rPr>
              <a:t> </a:t>
            </a:r>
          </a:p>
          <a:p>
            <a:pPr marL="0" indent="0">
              <a:buNone/>
            </a:pPr>
            <a:endParaRPr lang="en-US" dirty="0"/>
          </a:p>
        </p:txBody>
      </p:sp>
      <p:sp>
        <p:nvSpPr>
          <p:cNvPr id="3" name="Content Placeholder 2"/>
          <p:cNvSpPr>
            <a:spLocks noGrp="1"/>
          </p:cNvSpPr>
          <p:nvPr>
            <p:ph sz="half" idx="2"/>
          </p:nvPr>
        </p:nvSpPr>
        <p:spPr>
          <a:xfrm>
            <a:off x="4648200" y="1600201"/>
            <a:ext cx="4316288" cy="3989040"/>
          </a:xfrm>
        </p:spPr>
        <p:txBody>
          <a:bodyPr/>
          <a:lstStyle/>
          <a:p>
            <a:r>
              <a:rPr lang="en-US" sz="2000" dirty="0">
                <a:solidFill>
                  <a:srgbClr val="0000FF"/>
                </a:solidFill>
                <a:latin typeface="Lucida Sans" panose="020B0602030504020204" pitchFamily="34" charset="0"/>
              </a:rPr>
              <a:t>English Gypsies</a:t>
            </a:r>
          </a:p>
          <a:p>
            <a:r>
              <a:rPr lang="en-US" sz="2000" dirty="0">
                <a:solidFill>
                  <a:srgbClr val="0000FF"/>
                </a:solidFill>
                <a:latin typeface="Lucida Sans" panose="020B0602030504020204" pitchFamily="34" charset="0"/>
              </a:rPr>
              <a:t>Irish/Scottish/Welsh </a:t>
            </a:r>
            <a:r>
              <a:rPr lang="en-US" sz="2000" dirty="0" err="1">
                <a:solidFill>
                  <a:srgbClr val="0000FF"/>
                </a:solidFill>
                <a:latin typeface="Lucida Sans" panose="020B0602030504020204" pitchFamily="34" charset="0"/>
              </a:rPr>
              <a:t>Travellers</a:t>
            </a:r>
            <a:endParaRPr lang="en-US" sz="2000" dirty="0">
              <a:solidFill>
                <a:srgbClr val="0000FF"/>
              </a:solidFill>
              <a:latin typeface="Lucida Sans" panose="020B0602030504020204" pitchFamily="34" charset="0"/>
            </a:endParaRPr>
          </a:p>
          <a:p>
            <a:r>
              <a:rPr lang="en-US" sz="2000" dirty="0">
                <a:solidFill>
                  <a:srgbClr val="0000FF"/>
                </a:solidFill>
                <a:latin typeface="Lucida Sans" panose="020B0602030504020204" pitchFamily="34" charset="0"/>
              </a:rPr>
              <a:t>Fairground/Show People</a:t>
            </a:r>
          </a:p>
          <a:p>
            <a:r>
              <a:rPr lang="en-US" sz="2000" dirty="0">
                <a:solidFill>
                  <a:srgbClr val="0000FF"/>
                </a:solidFill>
                <a:latin typeface="Lucida Sans" panose="020B0602030504020204" pitchFamily="34" charset="0"/>
              </a:rPr>
              <a:t>Circus People</a:t>
            </a:r>
          </a:p>
          <a:p>
            <a:r>
              <a:rPr lang="en-US" sz="2000" dirty="0">
                <a:solidFill>
                  <a:srgbClr val="0000FF"/>
                </a:solidFill>
                <a:latin typeface="Lucida Sans" panose="020B0602030504020204" pitchFamily="34" charset="0"/>
              </a:rPr>
              <a:t>Romany Gypsy refugees and asylum seekers</a:t>
            </a:r>
          </a:p>
          <a:p>
            <a:r>
              <a:rPr lang="en-US" sz="2000" dirty="0">
                <a:solidFill>
                  <a:srgbClr val="0000FF"/>
                </a:solidFill>
                <a:latin typeface="Lucida Sans" panose="020B0602030504020204" pitchFamily="34" charset="0"/>
              </a:rPr>
              <a:t>New </a:t>
            </a:r>
            <a:r>
              <a:rPr lang="en-US" sz="2000" dirty="0" err="1">
                <a:solidFill>
                  <a:srgbClr val="0000FF"/>
                </a:solidFill>
                <a:latin typeface="Lucida Sans" panose="020B0602030504020204" pitchFamily="34" charset="0"/>
              </a:rPr>
              <a:t>Travellers</a:t>
            </a:r>
            <a:endParaRPr lang="en-US" sz="2000" dirty="0">
              <a:solidFill>
                <a:srgbClr val="0000FF"/>
              </a:solidFill>
              <a:latin typeface="Lucida Sans" panose="020B0602030504020204" pitchFamily="34" charset="0"/>
            </a:endParaRPr>
          </a:p>
          <a:p>
            <a:r>
              <a:rPr lang="en-US" sz="2000" dirty="0">
                <a:solidFill>
                  <a:srgbClr val="0000FF"/>
                </a:solidFill>
                <a:latin typeface="Lucida Sans" panose="020B0602030504020204" pitchFamily="34" charset="0"/>
              </a:rPr>
              <a:t>Barge and water craft </a:t>
            </a:r>
            <a:r>
              <a:rPr lang="en-US" sz="2000" dirty="0" err="1">
                <a:solidFill>
                  <a:srgbClr val="0000FF"/>
                </a:solidFill>
                <a:latin typeface="Lucida Sans" panose="020B0602030504020204" pitchFamily="34" charset="0"/>
              </a:rPr>
              <a:t>Travellers</a:t>
            </a:r>
            <a:endParaRPr lang="en-US" sz="2000" dirty="0">
              <a:solidFill>
                <a:srgbClr val="0000FF"/>
              </a:solidFill>
              <a:latin typeface="Lucida Sans" panose="020B0602030504020204" pitchFamily="34" charset="0"/>
            </a:endParaRPr>
          </a:p>
          <a:p>
            <a:r>
              <a:rPr lang="en-US" sz="2000" dirty="0">
                <a:solidFill>
                  <a:srgbClr val="0000FF"/>
                </a:solidFill>
                <a:latin typeface="Lucida Sans" panose="020B0602030504020204" pitchFamily="34" charset="0"/>
              </a:rPr>
              <a:t>Migratory, seasonal workers</a:t>
            </a:r>
          </a:p>
          <a:p>
            <a:pPr marL="0" indent="0">
              <a:buNone/>
            </a:pPr>
            <a:endParaRPr lang="en-US" dirty="0"/>
          </a:p>
        </p:txBody>
      </p:sp>
    </p:spTree>
    <p:extLst>
      <p:ext uri="{BB962C8B-B14F-4D97-AF65-F5344CB8AC3E}">
        <p14:creationId xmlns:p14="http://schemas.microsoft.com/office/powerpoint/2010/main" val="306998223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r>
              <a:rPr lang="en-US" altLang="en-US" sz="3200" kern="0" dirty="0" smtClean="0">
                <a:latin typeface="Lucida Sans" panose="020B0602030504020204" pitchFamily="34" charset="0"/>
              </a:rPr>
              <a:t>Plant</a:t>
            </a:r>
            <a:r>
              <a:rPr lang="en-US" altLang="en-US" sz="3200" kern="0" dirty="0">
                <a:latin typeface="Lucida Sans" panose="020B0602030504020204" pitchFamily="34" charset="0"/>
              </a:rPr>
              <a:t/>
            </a:r>
            <a:br>
              <a:rPr lang="en-US" altLang="en-US" sz="3200" kern="0" dirty="0">
                <a:latin typeface="Lucida Sans" panose="020B0602030504020204" pitchFamily="34" charset="0"/>
              </a:rPr>
            </a:br>
            <a:r>
              <a:rPr lang="en-US" altLang="en-US" sz="3200" kern="0" dirty="0" smtClean="0">
                <a:solidFill>
                  <a:srgbClr val="0000FF"/>
                </a:solidFill>
                <a:latin typeface="Lucida Sans" panose="020B0602030504020204" pitchFamily="34" charset="0"/>
              </a:rPr>
              <a:t>Children</a:t>
            </a:r>
            <a:endParaRPr lang="en-US" altLang="en-US" sz="3200" dirty="0" smtClean="0">
              <a:solidFill>
                <a:srgbClr val="0000FF"/>
              </a:solidFill>
              <a:latin typeface="Lucida Sans" panose="020B0602030504020204" pitchFamily="34" charset="0"/>
            </a:endParaRPr>
          </a:p>
        </p:txBody>
      </p:sp>
      <p:sp>
        <p:nvSpPr>
          <p:cNvPr id="2" name="Content Placeholder 1"/>
          <p:cNvSpPr>
            <a:spLocks noGrp="1"/>
          </p:cNvSpPr>
          <p:nvPr>
            <p:ph sz="half" idx="1"/>
          </p:nvPr>
        </p:nvSpPr>
        <p:spPr>
          <a:xfrm>
            <a:off x="251520" y="1417638"/>
            <a:ext cx="4396680" cy="4171603"/>
          </a:xfrm>
        </p:spPr>
        <p:txBody>
          <a:bodyPr/>
          <a:lstStyle/>
          <a:p>
            <a:r>
              <a:rPr lang="en-US" sz="2400" dirty="0" err="1" smtClean="0">
                <a:latin typeface="Lucida Sans" panose="020B0602030504020204" pitchFamily="34" charset="0"/>
              </a:rPr>
              <a:t>Oedolaeth</a:t>
            </a:r>
            <a:r>
              <a:rPr lang="en-US" sz="2400" dirty="0" smtClean="0">
                <a:latin typeface="Lucida Sans" panose="020B0602030504020204" pitchFamily="34" charset="0"/>
              </a:rPr>
              <a:t> </a:t>
            </a:r>
            <a:r>
              <a:rPr lang="en-US" sz="2400" dirty="0" err="1" smtClean="0">
                <a:latin typeface="Lucida Sans" panose="020B0602030504020204" pitchFamily="34" charset="0"/>
              </a:rPr>
              <a:t>gynnar</a:t>
            </a:r>
            <a:endParaRPr lang="en-US" sz="2400" dirty="0">
              <a:latin typeface="Lucida Sans" panose="020B0602030504020204" pitchFamily="34" charset="0"/>
            </a:endParaRPr>
          </a:p>
          <a:p>
            <a:r>
              <a:rPr lang="en-US" sz="2400" dirty="0" err="1">
                <a:latin typeface="Lucida Sans" panose="020B0602030504020204" pitchFamily="34" charset="0"/>
              </a:rPr>
              <a:t>Rolau</a:t>
            </a:r>
            <a:r>
              <a:rPr lang="en-US" sz="2400" dirty="0">
                <a:latin typeface="Lucida Sans" panose="020B0602030504020204" pitchFamily="34" charset="0"/>
              </a:rPr>
              <a:t> </a:t>
            </a:r>
            <a:r>
              <a:rPr lang="en-US" sz="2400" dirty="0" err="1">
                <a:latin typeface="Lucida Sans" panose="020B0602030504020204" pitchFamily="34" charset="0"/>
              </a:rPr>
              <a:t>rhyw</a:t>
            </a:r>
            <a:endParaRPr lang="en-US" sz="2400" dirty="0">
              <a:latin typeface="Lucida Sans" panose="020B0602030504020204" pitchFamily="34" charset="0"/>
            </a:endParaRPr>
          </a:p>
          <a:p>
            <a:r>
              <a:rPr lang="en-US" sz="2400" dirty="0" err="1">
                <a:latin typeface="Lucida Sans" panose="020B0602030504020204" pitchFamily="34" charset="0"/>
              </a:rPr>
              <a:t>Presenoldeb</a:t>
            </a:r>
            <a:r>
              <a:rPr lang="en-US" sz="2400" dirty="0">
                <a:latin typeface="Lucida Sans" panose="020B0602030504020204" pitchFamily="34" charset="0"/>
              </a:rPr>
              <a:t> </a:t>
            </a:r>
            <a:r>
              <a:rPr lang="en-US" sz="2400" dirty="0" err="1">
                <a:latin typeface="Lucida Sans" panose="020B0602030504020204" pitchFamily="34" charset="0"/>
              </a:rPr>
              <a:t>gwael</a:t>
            </a:r>
            <a:endParaRPr lang="en-US" sz="2400" dirty="0">
              <a:latin typeface="Lucida Sans" panose="020B0602030504020204" pitchFamily="34" charset="0"/>
            </a:endParaRPr>
          </a:p>
          <a:p>
            <a:r>
              <a:rPr lang="en-US" sz="2400" dirty="0" err="1">
                <a:latin typeface="Lucida Sans" panose="020B0602030504020204" pitchFamily="34" charset="0"/>
              </a:rPr>
              <a:t>Cyrhaeddiad</a:t>
            </a:r>
            <a:r>
              <a:rPr lang="en-US" sz="2400" dirty="0">
                <a:latin typeface="Lucida Sans" panose="020B0602030504020204" pitchFamily="34" charset="0"/>
              </a:rPr>
              <a:t> </a:t>
            </a:r>
            <a:r>
              <a:rPr lang="en-US" sz="2400" dirty="0" err="1">
                <a:latin typeface="Lucida Sans" panose="020B0602030504020204" pitchFamily="34" charset="0"/>
              </a:rPr>
              <a:t>isel</a:t>
            </a:r>
            <a:endParaRPr lang="en-US" sz="2400" dirty="0">
              <a:latin typeface="Lucida Sans" panose="020B0602030504020204" pitchFamily="34" charset="0"/>
            </a:endParaRPr>
          </a:p>
          <a:p>
            <a:r>
              <a:rPr lang="en-US" sz="2400" dirty="0" err="1" smtClean="0">
                <a:latin typeface="Lucida Sans" panose="020B0602030504020204" pitchFamily="34" charset="0"/>
              </a:rPr>
              <a:t>Dadymafael</a:t>
            </a:r>
            <a:endParaRPr lang="en-US" sz="2400" dirty="0">
              <a:latin typeface="Lucida Sans" panose="020B0602030504020204" pitchFamily="34" charset="0"/>
            </a:endParaRPr>
          </a:p>
          <a:p>
            <a:r>
              <a:rPr lang="en-US" sz="2400" dirty="0" err="1">
                <a:latin typeface="Lucida Sans" panose="020B0602030504020204" pitchFamily="34" charset="0"/>
              </a:rPr>
              <a:t>Addysg</a:t>
            </a:r>
            <a:r>
              <a:rPr lang="en-US" sz="2400" dirty="0">
                <a:latin typeface="Lucida Sans" panose="020B0602030504020204" pitchFamily="34" charset="0"/>
              </a:rPr>
              <a:t> </a:t>
            </a:r>
            <a:r>
              <a:rPr lang="en-US" sz="2400" dirty="0" err="1">
                <a:latin typeface="Lucida Sans" panose="020B0602030504020204" pitchFamily="34" charset="0"/>
              </a:rPr>
              <a:t>ryw</a:t>
            </a:r>
            <a:endParaRPr lang="en-US" sz="2400" dirty="0">
              <a:latin typeface="Lucida Sans" panose="020B0602030504020204" pitchFamily="34" charset="0"/>
            </a:endParaRPr>
          </a:p>
          <a:p>
            <a:r>
              <a:rPr lang="en-US" sz="2400" dirty="0" err="1">
                <a:latin typeface="Lucida Sans" panose="020B0602030504020204" pitchFamily="34" charset="0"/>
              </a:rPr>
              <a:t>Addysg</a:t>
            </a:r>
            <a:r>
              <a:rPr lang="en-US" sz="2400" dirty="0">
                <a:latin typeface="Lucida Sans" panose="020B0602030504020204" pitchFamily="34" charset="0"/>
              </a:rPr>
              <a:t> </a:t>
            </a:r>
            <a:r>
              <a:rPr lang="en-US" sz="2400" dirty="0" err="1">
                <a:latin typeface="Lucida Sans" panose="020B0602030504020204" pitchFamily="34" charset="0"/>
              </a:rPr>
              <a:t>Gorfforol</a:t>
            </a:r>
            <a:endParaRPr lang="en-US" sz="2400" dirty="0">
              <a:latin typeface="Lucida Sans" panose="020B0602030504020204" pitchFamily="34" charset="0"/>
            </a:endParaRPr>
          </a:p>
          <a:p>
            <a:r>
              <a:rPr lang="en-US" sz="2400" dirty="0" err="1" smtClean="0">
                <a:latin typeface="Lucida Sans" panose="020B0602030504020204" pitchFamily="34" charset="0"/>
              </a:rPr>
              <a:t>Camwahaniaethu</a:t>
            </a:r>
            <a:endParaRPr lang="en-US" sz="2400" dirty="0">
              <a:latin typeface="Lucida Sans" panose="020B0602030504020204" pitchFamily="34" charset="0"/>
            </a:endParaRPr>
          </a:p>
          <a:p>
            <a:r>
              <a:rPr lang="en-US" sz="2400" dirty="0" err="1">
                <a:latin typeface="Lucida Sans" panose="020B0602030504020204" pitchFamily="34" charset="0"/>
              </a:rPr>
              <a:t>Bwlio</a:t>
            </a:r>
            <a:endParaRPr lang="en-US" sz="2400" dirty="0">
              <a:latin typeface="Lucida Sans" panose="020B0602030504020204" pitchFamily="34" charset="0"/>
            </a:endParaRPr>
          </a:p>
        </p:txBody>
      </p:sp>
      <p:sp>
        <p:nvSpPr>
          <p:cNvPr id="3" name="Content Placeholder 2"/>
          <p:cNvSpPr>
            <a:spLocks noGrp="1"/>
          </p:cNvSpPr>
          <p:nvPr>
            <p:ph sz="half" idx="2"/>
          </p:nvPr>
        </p:nvSpPr>
        <p:spPr>
          <a:xfrm>
            <a:off x="4648200" y="1600201"/>
            <a:ext cx="4316288" cy="3989040"/>
          </a:xfrm>
        </p:spPr>
        <p:txBody>
          <a:bodyPr/>
          <a:lstStyle/>
          <a:p>
            <a:r>
              <a:rPr lang="en-GB" sz="2400" dirty="0">
                <a:solidFill>
                  <a:srgbClr val="0000FF"/>
                </a:solidFill>
                <a:latin typeface="Lucida Sans" panose="020B0602030504020204" pitchFamily="34" charset="0"/>
              </a:rPr>
              <a:t>Early adulthood</a:t>
            </a:r>
          </a:p>
          <a:p>
            <a:r>
              <a:rPr lang="en-GB" sz="2400" dirty="0">
                <a:solidFill>
                  <a:srgbClr val="0000FF"/>
                </a:solidFill>
                <a:latin typeface="Lucida Sans" panose="020B0602030504020204" pitchFamily="34" charset="0"/>
              </a:rPr>
              <a:t>Gender roles</a:t>
            </a:r>
          </a:p>
          <a:p>
            <a:r>
              <a:rPr lang="en-GB" sz="2400" dirty="0">
                <a:solidFill>
                  <a:srgbClr val="0000FF"/>
                </a:solidFill>
                <a:latin typeface="Lucida Sans" panose="020B0602030504020204" pitchFamily="34" charset="0"/>
              </a:rPr>
              <a:t>Poor attendance</a:t>
            </a:r>
          </a:p>
          <a:p>
            <a:r>
              <a:rPr lang="en-GB" sz="2400" dirty="0">
                <a:solidFill>
                  <a:srgbClr val="0000FF"/>
                </a:solidFill>
                <a:latin typeface="Lucida Sans" panose="020B0602030504020204" pitchFamily="34" charset="0"/>
              </a:rPr>
              <a:t>Low attainment</a:t>
            </a:r>
          </a:p>
          <a:p>
            <a:r>
              <a:rPr lang="en-GB" sz="2400" dirty="0">
                <a:solidFill>
                  <a:srgbClr val="0000FF"/>
                </a:solidFill>
                <a:latin typeface="Lucida Sans" panose="020B0602030504020204" pitchFamily="34" charset="0"/>
              </a:rPr>
              <a:t>Disengagement</a:t>
            </a:r>
          </a:p>
          <a:p>
            <a:r>
              <a:rPr lang="en-GB" sz="2400" dirty="0">
                <a:solidFill>
                  <a:srgbClr val="0000FF"/>
                </a:solidFill>
                <a:latin typeface="Lucida Sans" panose="020B0602030504020204" pitchFamily="34" charset="0"/>
              </a:rPr>
              <a:t>Sex education</a:t>
            </a:r>
          </a:p>
          <a:p>
            <a:r>
              <a:rPr lang="en-GB" sz="2400" dirty="0">
                <a:solidFill>
                  <a:srgbClr val="0000FF"/>
                </a:solidFill>
                <a:latin typeface="Lucida Sans" panose="020B0602030504020204" pitchFamily="34" charset="0"/>
              </a:rPr>
              <a:t>Physical </a:t>
            </a:r>
            <a:r>
              <a:rPr lang="en-GB" sz="2400" dirty="0" smtClean="0">
                <a:solidFill>
                  <a:srgbClr val="0000FF"/>
                </a:solidFill>
                <a:latin typeface="Lucida Sans" panose="020B0602030504020204" pitchFamily="34" charset="0"/>
              </a:rPr>
              <a:t>education</a:t>
            </a:r>
          </a:p>
          <a:p>
            <a:r>
              <a:rPr lang="en-GB" sz="2400" dirty="0" smtClean="0">
                <a:solidFill>
                  <a:srgbClr val="0000FF"/>
                </a:solidFill>
                <a:latin typeface="Lucida Sans" panose="020B0602030504020204" pitchFamily="34" charset="0"/>
              </a:rPr>
              <a:t>Discrimination</a:t>
            </a:r>
          </a:p>
          <a:p>
            <a:r>
              <a:rPr lang="en-GB" sz="2400" dirty="0" smtClean="0">
                <a:solidFill>
                  <a:srgbClr val="0000FF"/>
                </a:solidFill>
                <a:latin typeface="Lucida Sans" panose="020B0602030504020204" pitchFamily="34" charset="0"/>
              </a:rPr>
              <a:t>Bullying</a:t>
            </a:r>
            <a:endParaRPr lang="en-US" sz="2400" dirty="0"/>
          </a:p>
        </p:txBody>
      </p:sp>
    </p:spTree>
    <p:extLst>
      <p:ext uri="{BB962C8B-B14F-4D97-AF65-F5344CB8AC3E}">
        <p14:creationId xmlns:p14="http://schemas.microsoft.com/office/powerpoint/2010/main" val="365455869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r>
              <a:rPr lang="en-US" altLang="en-US" sz="3200" kern="0" dirty="0" err="1" smtClean="0">
                <a:latin typeface="Lucida Sans" panose="020B0602030504020204" pitchFamily="34" charset="0"/>
              </a:rPr>
              <a:t>Eich</a:t>
            </a:r>
            <a:r>
              <a:rPr lang="en-US" altLang="en-US" sz="3200" kern="0" dirty="0" smtClean="0">
                <a:latin typeface="Lucida Sans" panose="020B0602030504020204" pitchFamily="34" charset="0"/>
              </a:rPr>
              <a:t> </a:t>
            </a:r>
            <a:r>
              <a:rPr lang="en-US" altLang="en-US" sz="3200" kern="0" dirty="0" err="1" smtClean="0">
                <a:latin typeface="Lucida Sans" panose="020B0602030504020204" pitchFamily="34" charset="0"/>
              </a:rPr>
              <a:t>dealltwriaeth</a:t>
            </a:r>
            <a:r>
              <a:rPr lang="en-US" altLang="en-US" sz="3200" kern="0" dirty="0" smtClean="0">
                <a:latin typeface="Lucida Sans" panose="020B0602030504020204" pitchFamily="34" charset="0"/>
              </a:rPr>
              <a:t> chi?</a:t>
            </a:r>
            <a:r>
              <a:rPr lang="en-US" altLang="en-US" sz="3200" kern="0" dirty="0">
                <a:latin typeface="Lucida Sans" panose="020B0602030504020204" pitchFamily="34" charset="0"/>
              </a:rPr>
              <a:t/>
            </a:r>
            <a:br>
              <a:rPr lang="en-US" altLang="en-US" sz="3200" kern="0" dirty="0">
                <a:latin typeface="Lucida Sans" panose="020B0602030504020204" pitchFamily="34" charset="0"/>
              </a:rPr>
            </a:br>
            <a:r>
              <a:rPr lang="en-US" altLang="en-US" sz="3200" kern="0" dirty="0" smtClean="0">
                <a:solidFill>
                  <a:srgbClr val="0000FF"/>
                </a:solidFill>
                <a:latin typeface="Lucida Sans" panose="020B0602030504020204" pitchFamily="34" charset="0"/>
              </a:rPr>
              <a:t>Your understanding?</a:t>
            </a:r>
            <a:endParaRPr lang="en-US" altLang="en-US" sz="3200" dirty="0" smtClean="0">
              <a:solidFill>
                <a:srgbClr val="0000FF"/>
              </a:solidFill>
              <a:latin typeface="Lucida Sans" panose="020B0602030504020204" pitchFamily="34" charset="0"/>
            </a:endParaRPr>
          </a:p>
        </p:txBody>
      </p:sp>
      <p:sp>
        <p:nvSpPr>
          <p:cNvPr id="2" name="Content Placeholder 1"/>
          <p:cNvSpPr>
            <a:spLocks noGrp="1"/>
          </p:cNvSpPr>
          <p:nvPr>
            <p:ph sz="half" idx="1"/>
          </p:nvPr>
        </p:nvSpPr>
        <p:spPr>
          <a:xfrm>
            <a:off x="457200" y="1600201"/>
            <a:ext cx="4038600" cy="3989040"/>
          </a:xfrm>
        </p:spPr>
        <p:txBody>
          <a:bodyPr/>
          <a:lstStyle/>
          <a:p>
            <a:r>
              <a:rPr lang="en-US" dirty="0" err="1">
                <a:latin typeface="Lucida Sans" panose="020B0602030504020204" pitchFamily="34" charset="0"/>
              </a:rPr>
              <a:t>Ystyriwch</a:t>
            </a:r>
            <a:r>
              <a:rPr lang="en-US" dirty="0">
                <a:latin typeface="Lucida Sans" panose="020B0602030504020204" pitchFamily="34" charset="0"/>
              </a:rPr>
              <a:t> </a:t>
            </a:r>
            <a:r>
              <a:rPr lang="en-US" dirty="0" err="1">
                <a:latin typeface="Lucida Sans" panose="020B0602030504020204" pitchFamily="34" charset="0"/>
              </a:rPr>
              <a:t>eich</a:t>
            </a:r>
            <a:r>
              <a:rPr lang="en-US" dirty="0">
                <a:latin typeface="Lucida Sans" panose="020B0602030504020204" pitchFamily="34" charset="0"/>
              </a:rPr>
              <a:t> </a:t>
            </a:r>
            <a:r>
              <a:rPr lang="en-US" dirty="0" err="1">
                <a:latin typeface="Lucida Sans" panose="020B0602030504020204" pitchFamily="34" charset="0"/>
              </a:rPr>
              <a:t>gwybodaeth</a:t>
            </a:r>
            <a:r>
              <a:rPr lang="en-US" dirty="0">
                <a:latin typeface="Lucida Sans" panose="020B0602030504020204" pitchFamily="34" charset="0"/>
              </a:rPr>
              <a:t> </a:t>
            </a:r>
            <a:r>
              <a:rPr lang="en-US" dirty="0" err="1">
                <a:latin typeface="Lucida Sans" panose="020B0602030504020204" pitchFamily="34" charset="0"/>
              </a:rPr>
              <a:t>a'ch</a:t>
            </a:r>
            <a:r>
              <a:rPr lang="en-US" dirty="0">
                <a:latin typeface="Lucida Sans" panose="020B0602030504020204" pitchFamily="34" charset="0"/>
              </a:rPr>
              <a:t> </a:t>
            </a:r>
            <a:r>
              <a:rPr lang="en-US" dirty="0" err="1">
                <a:latin typeface="Lucida Sans" panose="020B0602030504020204" pitchFamily="34" charset="0"/>
              </a:rPr>
              <a:t>dealltwriaeth</a:t>
            </a:r>
            <a:r>
              <a:rPr lang="en-US" dirty="0">
                <a:latin typeface="Lucida Sans" panose="020B0602030504020204" pitchFamily="34" charset="0"/>
              </a:rPr>
              <a:t> </a:t>
            </a:r>
            <a:r>
              <a:rPr lang="en-US" dirty="0" err="1">
                <a:latin typeface="Lucida Sans" panose="020B0602030504020204" pitchFamily="34" charset="0"/>
              </a:rPr>
              <a:t>o'r</a:t>
            </a:r>
            <a:r>
              <a:rPr lang="en-US" dirty="0">
                <a:latin typeface="Lucida Sans" panose="020B0602030504020204" pitchFamily="34" charset="0"/>
              </a:rPr>
              <a:t> '</a:t>
            </a:r>
            <a:r>
              <a:rPr lang="en-US" dirty="0" err="1">
                <a:latin typeface="Lucida Sans" panose="020B0602030504020204" pitchFamily="34" charset="0"/>
              </a:rPr>
              <a:t>grwpiau</a:t>
            </a:r>
            <a:r>
              <a:rPr lang="en-US" dirty="0">
                <a:latin typeface="Lucida Sans" panose="020B0602030504020204" pitchFamily="34" charset="0"/>
              </a:rPr>
              <a:t> </a:t>
            </a:r>
            <a:r>
              <a:rPr lang="en-US" dirty="0" err="1">
                <a:latin typeface="Lucida Sans" panose="020B0602030504020204" pitchFamily="34" charset="0"/>
              </a:rPr>
              <a:t>bregus</a:t>
            </a:r>
            <a:r>
              <a:rPr lang="en-US" dirty="0">
                <a:latin typeface="Lucida Sans" panose="020B0602030504020204" pitchFamily="34" charset="0"/>
              </a:rPr>
              <a:t>' </a:t>
            </a:r>
            <a:r>
              <a:rPr lang="en-US" dirty="0" err="1">
                <a:latin typeface="Lucida Sans" panose="020B0602030504020204" pitchFamily="34" charset="0"/>
              </a:rPr>
              <a:t>hyn</a:t>
            </a:r>
            <a:r>
              <a:rPr lang="en-US" dirty="0">
                <a:latin typeface="Lucida Sans" panose="020B0602030504020204" pitchFamily="34" charset="0"/>
              </a:rPr>
              <a:t> ...</a:t>
            </a:r>
          </a:p>
          <a:p>
            <a:r>
              <a:rPr lang="en-US" dirty="0" smtClean="0">
                <a:latin typeface="Lucida Sans" panose="020B0602030504020204" pitchFamily="34" charset="0"/>
              </a:rPr>
              <a:t>O </a:t>
            </a:r>
            <a:r>
              <a:rPr lang="en-US" dirty="0" err="1" smtClean="0">
                <a:latin typeface="Lucida Sans" panose="020B0602030504020204" pitchFamily="34" charset="0"/>
              </a:rPr>
              <a:t>ble</a:t>
            </a:r>
            <a:r>
              <a:rPr lang="en-US" dirty="0" smtClean="0">
                <a:latin typeface="Lucida Sans" panose="020B0602030504020204" pitchFamily="34" charset="0"/>
              </a:rPr>
              <a:t> </a:t>
            </a:r>
            <a:r>
              <a:rPr lang="en-US" dirty="0" err="1" smtClean="0">
                <a:latin typeface="Lucida Sans" panose="020B0602030504020204" pitchFamily="34" charset="0"/>
              </a:rPr>
              <a:t>daw</a:t>
            </a:r>
            <a:r>
              <a:rPr lang="en-US" dirty="0" smtClean="0">
                <a:latin typeface="Lucida Sans" panose="020B0602030504020204" pitchFamily="34" charset="0"/>
              </a:rPr>
              <a:t> </a:t>
            </a:r>
            <a:r>
              <a:rPr lang="en-US" dirty="0" err="1">
                <a:latin typeface="Lucida Sans" panose="020B0602030504020204" pitchFamily="34" charset="0"/>
              </a:rPr>
              <a:t>eich</a:t>
            </a:r>
            <a:r>
              <a:rPr lang="en-US" dirty="0">
                <a:latin typeface="Lucida Sans" panose="020B0602030504020204" pitchFamily="34" charset="0"/>
              </a:rPr>
              <a:t> </a:t>
            </a:r>
            <a:r>
              <a:rPr lang="en-US" dirty="0" err="1">
                <a:latin typeface="Lucida Sans" panose="020B0602030504020204" pitchFamily="34" charset="0"/>
              </a:rPr>
              <a:t>gwybodaeth</a:t>
            </a:r>
            <a:r>
              <a:rPr lang="en-US" dirty="0">
                <a:latin typeface="Lucida Sans" panose="020B0602030504020204" pitchFamily="34" charset="0"/>
              </a:rPr>
              <a:t> </a:t>
            </a:r>
            <a:r>
              <a:rPr lang="en-US" dirty="0" err="1">
                <a:latin typeface="Lucida Sans" panose="020B0602030504020204" pitchFamily="34" charset="0"/>
              </a:rPr>
              <a:t>a'ch</a:t>
            </a:r>
            <a:r>
              <a:rPr lang="en-US" dirty="0">
                <a:latin typeface="Lucida Sans" panose="020B0602030504020204" pitchFamily="34" charset="0"/>
              </a:rPr>
              <a:t> </a:t>
            </a:r>
            <a:r>
              <a:rPr lang="en-US" dirty="0" err="1" smtClean="0">
                <a:latin typeface="Lucida Sans" panose="020B0602030504020204" pitchFamily="34" charset="0"/>
              </a:rPr>
              <a:t>dealltwriaeth</a:t>
            </a:r>
            <a:r>
              <a:rPr lang="en-US" dirty="0" smtClean="0">
                <a:latin typeface="Lucida Sans" panose="020B0602030504020204" pitchFamily="34" charset="0"/>
              </a:rPr>
              <a:t>?</a:t>
            </a:r>
            <a:endParaRPr lang="en-US" dirty="0">
              <a:latin typeface="Lucida Sans" panose="020B0602030504020204" pitchFamily="34" charset="0"/>
            </a:endParaRPr>
          </a:p>
        </p:txBody>
      </p:sp>
      <p:sp>
        <p:nvSpPr>
          <p:cNvPr id="3" name="Content Placeholder 2"/>
          <p:cNvSpPr>
            <a:spLocks noGrp="1"/>
          </p:cNvSpPr>
          <p:nvPr>
            <p:ph sz="half" idx="2"/>
          </p:nvPr>
        </p:nvSpPr>
        <p:spPr>
          <a:xfrm>
            <a:off x="4648200" y="1600201"/>
            <a:ext cx="4316288" cy="3989040"/>
          </a:xfrm>
        </p:spPr>
        <p:txBody>
          <a:bodyPr/>
          <a:lstStyle/>
          <a:p>
            <a:r>
              <a:rPr lang="en-GB" dirty="0" smtClean="0">
                <a:solidFill>
                  <a:srgbClr val="0000FF"/>
                </a:solidFill>
                <a:latin typeface="Lucida Sans" panose="020B0602030504020204" pitchFamily="34" charset="0"/>
              </a:rPr>
              <a:t>Consider your knowledge and understanding of these ‘vulnerable groups’…</a:t>
            </a:r>
          </a:p>
          <a:p>
            <a:r>
              <a:rPr lang="en-GB" dirty="0" smtClean="0">
                <a:solidFill>
                  <a:srgbClr val="0000FF"/>
                </a:solidFill>
                <a:latin typeface="Lucida Sans" panose="020B0602030504020204" pitchFamily="34" charset="0"/>
              </a:rPr>
              <a:t>Where does your knowledge and understanding come from?</a:t>
            </a:r>
            <a:endParaRPr lang="en-US"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392999917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r>
              <a:rPr lang="en-US" altLang="en-US" sz="3200" kern="0" dirty="0">
                <a:latin typeface="Lucida Sans" panose="020B0602030504020204" pitchFamily="34" charset="0"/>
              </a:rPr>
              <a:t>Penawdau</a:t>
            </a:r>
            <a:br>
              <a:rPr lang="en-US" altLang="en-US" sz="3200" kern="0" dirty="0">
                <a:latin typeface="Lucida Sans" panose="020B0602030504020204" pitchFamily="34" charset="0"/>
              </a:rPr>
            </a:br>
            <a:r>
              <a:rPr lang="en-US" altLang="en-US" sz="3200" kern="0" dirty="0">
                <a:solidFill>
                  <a:srgbClr val="0000FF"/>
                </a:solidFill>
                <a:latin typeface="Lucida Sans" panose="020B0602030504020204" pitchFamily="34" charset="0"/>
              </a:rPr>
              <a:t>Headlines</a:t>
            </a:r>
            <a:endParaRPr lang="en-US" altLang="en-US" sz="3200" dirty="0" smtClean="0">
              <a:solidFill>
                <a:srgbClr val="0000FF"/>
              </a:solidFill>
              <a:latin typeface="Lucida Sans" panose="020B0602030504020204" pitchFamily="34" charset="0"/>
            </a:endParaRP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633787" y="1636167"/>
            <a:ext cx="1876425" cy="2438400"/>
          </a:xfr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1560" y="1105187"/>
            <a:ext cx="1885950" cy="2428875"/>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46489" y="1164489"/>
            <a:ext cx="1790700" cy="2562225"/>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71600" y="3726714"/>
            <a:ext cx="1895475" cy="2419350"/>
          </a:xfrm>
          <a:prstGeom prst="rect">
            <a:avLst/>
          </a:prstGeom>
        </p:spPr>
      </p:pic>
      <p:pic>
        <p:nvPicPr>
          <p:cNvPr id="9" name="Pictur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098262" y="4293096"/>
            <a:ext cx="2343150" cy="1943100"/>
          </a:xfrm>
          <a:prstGeom prst="rect">
            <a:avLst/>
          </a:prstGeom>
        </p:spPr>
      </p:pic>
      <p:pic>
        <p:nvPicPr>
          <p:cNvPr id="10" name="Picture 9"/>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148011" y="4635996"/>
            <a:ext cx="2847975" cy="1600200"/>
          </a:xfrm>
          <a:prstGeom prst="rect">
            <a:avLst/>
          </a:prstGeom>
        </p:spPr>
      </p:pic>
    </p:spTree>
    <p:extLst>
      <p:ext uri="{BB962C8B-B14F-4D97-AF65-F5344CB8AC3E}">
        <p14:creationId xmlns:p14="http://schemas.microsoft.com/office/powerpoint/2010/main" val="2532132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ppt_x"/>
                                          </p:val>
                                        </p:tav>
                                        <p:tav tm="100000">
                                          <p:val>
                                            <p:strVal val="#ppt_x"/>
                                          </p:val>
                                        </p:tav>
                                      </p:tavLst>
                                    </p:anim>
                                    <p:anim calcmode="lin" valueType="num">
                                      <p:cBhvr additive="base">
                                        <p:cTn id="3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r>
              <a:rPr lang="en-US" altLang="en-US" sz="3200" dirty="0" err="1">
                <a:latin typeface="Lucida Sans" panose="020B0602030504020204" pitchFamily="34" charset="0"/>
              </a:rPr>
              <a:t>Saesneg</a:t>
            </a:r>
            <a:r>
              <a:rPr lang="en-US" altLang="en-US" sz="3200" dirty="0">
                <a:latin typeface="Lucida Sans" panose="020B0602030504020204" pitchFamily="34" charset="0"/>
              </a:rPr>
              <a:t> </a:t>
            </a:r>
            <a:r>
              <a:rPr lang="en-US" altLang="en-US" sz="3200" dirty="0" err="1">
                <a:latin typeface="Lucida Sans" panose="020B0602030504020204" pitchFamily="34" charset="0"/>
              </a:rPr>
              <a:t>fel</a:t>
            </a:r>
            <a:r>
              <a:rPr lang="en-US" altLang="en-US" sz="3200" dirty="0">
                <a:latin typeface="Lucida Sans" panose="020B0602030504020204" pitchFamily="34" charset="0"/>
              </a:rPr>
              <a:t> </a:t>
            </a:r>
            <a:r>
              <a:rPr lang="en-US" altLang="en-US" sz="3200" dirty="0" err="1">
                <a:latin typeface="Lucida Sans" panose="020B0602030504020204" pitchFamily="34" charset="0"/>
              </a:rPr>
              <a:t>Iaith</a:t>
            </a:r>
            <a:r>
              <a:rPr lang="en-US" altLang="en-US" sz="3200" dirty="0">
                <a:latin typeface="Lucida Sans" panose="020B0602030504020204" pitchFamily="34" charset="0"/>
              </a:rPr>
              <a:t> </a:t>
            </a:r>
            <a:r>
              <a:rPr lang="en-US" altLang="en-US" sz="3200" dirty="0" err="1">
                <a:latin typeface="Lucida Sans" panose="020B0602030504020204" pitchFamily="34" charset="0"/>
              </a:rPr>
              <a:t>Ychwanegol</a:t>
            </a:r>
            <a:r>
              <a:rPr lang="en-US" altLang="en-US" sz="3200" dirty="0">
                <a:latin typeface="Lucida Sans" panose="020B0602030504020204" pitchFamily="34" charset="0"/>
              </a:rPr>
              <a:t> (SIY)</a:t>
            </a:r>
            <a:r>
              <a:rPr lang="en-US" altLang="en-US" sz="3200" dirty="0">
                <a:solidFill>
                  <a:srgbClr val="0000FF"/>
                </a:solidFill>
                <a:latin typeface="Lucida Sans" panose="020B0602030504020204" pitchFamily="34" charset="0"/>
              </a:rPr>
              <a:t/>
            </a:r>
            <a:br>
              <a:rPr lang="en-US" altLang="en-US" sz="3200" dirty="0">
                <a:solidFill>
                  <a:srgbClr val="0000FF"/>
                </a:solidFill>
                <a:latin typeface="Lucida Sans" panose="020B0602030504020204" pitchFamily="34" charset="0"/>
              </a:rPr>
            </a:br>
            <a:r>
              <a:rPr lang="en-US" altLang="en-US" sz="3200" dirty="0">
                <a:solidFill>
                  <a:srgbClr val="0000FF"/>
                </a:solidFill>
                <a:latin typeface="Lucida Sans" panose="020B0602030504020204" pitchFamily="34" charset="0"/>
              </a:rPr>
              <a:t>English as an Additional Language (EAL</a:t>
            </a:r>
            <a:r>
              <a:rPr lang="en-US" altLang="en-US" sz="3200" dirty="0" smtClean="0">
                <a:solidFill>
                  <a:srgbClr val="0000FF"/>
                </a:solidFill>
                <a:latin typeface="Lucida Sans" panose="020B0602030504020204" pitchFamily="34" charset="0"/>
              </a:rPr>
              <a:t>)</a:t>
            </a:r>
          </a:p>
        </p:txBody>
      </p:sp>
      <p:sp>
        <p:nvSpPr>
          <p:cNvPr id="2" name="Content Placeholder 1"/>
          <p:cNvSpPr>
            <a:spLocks noGrp="1"/>
          </p:cNvSpPr>
          <p:nvPr>
            <p:ph sz="half" idx="1"/>
          </p:nvPr>
        </p:nvSpPr>
        <p:spPr>
          <a:xfrm>
            <a:off x="107504" y="1600201"/>
            <a:ext cx="4388296" cy="3989040"/>
          </a:xfrm>
        </p:spPr>
        <p:txBody>
          <a:bodyPr/>
          <a:lstStyle/>
          <a:p>
            <a:r>
              <a:rPr lang="en-US" dirty="0" smtClean="0">
                <a:latin typeface="Lucida Sans" panose="020B0602030504020204" pitchFamily="34" charset="0"/>
              </a:rPr>
              <a:t>Dwyieithrwydd </a:t>
            </a:r>
            <a:r>
              <a:rPr lang="en-US" dirty="0" err="1" smtClean="0">
                <a:latin typeface="Lucida Sans" panose="020B0602030504020204" pitchFamily="34" charset="0"/>
              </a:rPr>
              <a:t>gostyngol</a:t>
            </a:r>
            <a:endParaRPr lang="en-US" dirty="0" smtClean="0">
              <a:latin typeface="Lucida Sans" panose="020B0602030504020204" pitchFamily="34" charset="0"/>
            </a:endParaRPr>
          </a:p>
          <a:p>
            <a:r>
              <a:rPr lang="en-US" dirty="0">
                <a:latin typeface="Lucida Sans" panose="020B0602030504020204" pitchFamily="34" charset="0"/>
              </a:rPr>
              <a:t>Dwyieithrwydd </a:t>
            </a:r>
            <a:r>
              <a:rPr lang="en-US" dirty="0" err="1" smtClean="0">
                <a:latin typeface="Lucida Sans" panose="020B0602030504020204" pitchFamily="34" charset="0"/>
              </a:rPr>
              <a:t>cynyddol</a:t>
            </a:r>
            <a:endParaRPr lang="en-US" dirty="0" smtClean="0">
              <a:latin typeface="Lucida Sans" panose="020B0602030504020204" pitchFamily="34" charset="0"/>
            </a:endParaRPr>
          </a:p>
          <a:p>
            <a:r>
              <a:rPr lang="en-US" dirty="0">
                <a:latin typeface="Lucida Sans" panose="020B0602030504020204" pitchFamily="34" charset="0"/>
              </a:rPr>
              <a:t>Amlieithrwydd</a:t>
            </a:r>
          </a:p>
        </p:txBody>
      </p:sp>
      <p:sp>
        <p:nvSpPr>
          <p:cNvPr id="3" name="Content Placeholder 2"/>
          <p:cNvSpPr>
            <a:spLocks noGrp="1"/>
          </p:cNvSpPr>
          <p:nvPr>
            <p:ph sz="half" idx="2"/>
          </p:nvPr>
        </p:nvSpPr>
        <p:spPr>
          <a:xfrm>
            <a:off x="4648200" y="1600201"/>
            <a:ext cx="4316288" cy="3989040"/>
          </a:xfrm>
        </p:spPr>
        <p:txBody>
          <a:bodyPr/>
          <a:lstStyle/>
          <a:p>
            <a:r>
              <a:rPr lang="en-US" dirty="0" smtClean="0">
                <a:solidFill>
                  <a:srgbClr val="0000FF"/>
                </a:solidFill>
                <a:latin typeface="Lucida Sans" panose="020B0602030504020204" pitchFamily="34" charset="0"/>
              </a:rPr>
              <a:t>Subtractive bilingualism</a:t>
            </a:r>
          </a:p>
          <a:p>
            <a:r>
              <a:rPr lang="en-US" dirty="0" smtClean="0">
                <a:solidFill>
                  <a:srgbClr val="0000FF"/>
                </a:solidFill>
                <a:latin typeface="Lucida Sans" panose="020B0602030504020204" pitchFamily="34" charset="0"/>
              </a:rPr>
              <a:t>Additive bilingualism</a:t>
            </a:r>
          </a:p>
          <a:p>
            <a:r>
              <a:rPr lang="en-US" dirty="0" smtClean="0">
                <a:solidFill>
                  <a:srgbClr val="0000FF"/>
                </a:solidFill>
                <a:latin typeface="Lucida Sans" panose="020B0602030504020204" pitchFamily="34" charset="0"/>
              </a:rPr>
              <a:t>Multilingualism</a:t>
            </a:r>
            <a:endParaRPr lang="en-US"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27828632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274638"/>
            <a:ext cx="8229600" cy="706090"/>
          </a:xfrm>
        </p:spPr>
        <p:txBody>
          <a:bodyPr>
            <a:normAutofit fontScale="90000"/>
          </a:bodyPr>
          <a:lstStyle/>
          <a:p>
            <a:r>
              <a:rPr lang="cy-GB" altLang="cy-GB" sz="3200" dirty="0" smtClean="0">
                <a:solidFill>
                  <a:schemeClr val="tx1"/>
                </a:solidFill>
                <a:latin typeface="Lucida Sans" pitchFamily="34" charset="0"/>
              </a:rPr>
              <a:t>Dwyieithrwydd gostyngol</a:t>
            </a:r>
            <a:r>
              <a:rPr lang="en-GB" altLang="cy-GB" sz="3200" dirty="0" smtClean="0">
                <a:solidFill>
                  <a:schemeClr val="tx1"/>
                </a:solidFill>
                <a:latin typeface="Lucida Sans" pitchFamily="34" charset="0"/>
              </a:rPr>
              <a:t/>
            </a:r>
            <a:br>
              <a:rPr lang="en-GB" altLang="cy-GB" sz="3200" dirty="0" smtClean="0">
                <a:solidFill>
                  <a:schemeClr val="tx1"/>
                </a:solidFill>
                <a:latin typeface="Lucida Sans" pitchFamily="34" charset="0"/>
              </a:rPr>
            </a:br>
            <a:r>
              <a:rPr lang="en-GB" altLang="cy-GB" sz="3200" dirty="0" smtClean="0">
                <a:solidFill>
                  <a:srgbClr val="0000FF"/>
                </a:solidFill>
                <a:latin typeface="Lucida Sans" pitchFamily="34" charset="0"/>
              </a:rPr>
              <a:t>Subtractive bilingualism</a:t>
            </a:r>
            <a:endParaRPr lang="en-GB" altLang="cy-GB" sz="3200" dirty="0" smtClean="0">
              <a:solidFill>
                <a:schemeClr val="tx1"/>
              </a:solidFill>
              <a:latin typeface="Lucida Sans" pitchFamily="34" charset="0"/>
            </a:endParaRPr>
          </a:p>
        </p:txBody>
      </p:sp>
      <p:sp>
        <p:nvSpPr>
          <p:cNvPr id="5" name="Content Placeholder 4"/>
          <p:cNvSpPr>
            <a:spLocks noGrp="1"/>
          </p:cNvSpPr>
          <p:nvPr>
            <p:ph sz="half" idx="1"/>
          </p:nvPr>
        </p:nvSpPr>
        <p:spPr>
          <a:xfrm>
            <a:off x="457200" y="1124744"/>
            <a:ext cx="3826768" cy="4464497"/>
          </a:xfrm>
        </p:spPr>
        <p:txBody>
          <a:bodyPr>
            <a:normAutofit fontScale="92500" lnSpcReduction="20000"/>
          </a:bodyPr>
          <a:lstStyle/>
          <a:p>
            <a:pPr eaLnBrk="0" fontAlgn="base" hangingPunct="0">
              <a:spcAft>
                <a:spcPct val="0"/>
              </a:spcAft>
            </a:pPr>
            <a:r>
              <a:rPr lang="cy-GB" sz="2300" dirty="0" smtClean="0">
                <a:latin typeface="Lucida Sans" panose="020B0602040502020204" pitchFamily="34" charset="0"/>
              </a:rPr>
              <a:t>Caffael ail iaith ond pwysau i ddarostwng yr iaith gyntaf</a:t>
            </a:r>
          </a:p>
          <a:p>
            <a:pPr eaLnBrk="0" fontAlgn="base" hangingPunct="0">
              <a:spcAft>
                <a:spcPct val="0"/>
              </a:spcAft>
            </a:pPr>
            <a:r>
              <a:rPr lang="cy-GB" sz="2300" dirty="0" smtClean="0">
                <a:latin typeface="Lucida Sans" panose="020B0602040502020204" pitchFamily="34" charset="0"/>
              </a:rPr>
              <a:t>Hunansyniad llai gadarnhaol</a:t>
            </a:r>
          </a:p>
          <a:p>
            <a:pPr eaLnBrk="0" fontAlgn="base" hangingPunct="0">
              <a:spcAft>
                <a:spcPct val="0"/>
              </a:spcAft>
            </a:pPr>
            <a:r>
              <a:rPr lang="cy-GB" sz="2300" dirty="0" smtClean="0">
                <a:latin typeface="Lucida Sans" panose="020B0602040502020204" pitchFamily="34" charset="0"/>
              </a:rPr>
              <a:t>Colli hunaniaeth ddiwylliannol neu ethnig</a:t>
            </a:r>
          </a:p>
          <a:p>
            <a:pPr marL="0" indent="0" algn="r" eaLnBrk="0" fontAlgn="base" hangingPunct="0">
              <a:spcAft>
                <a:spcPct val="0"/>
              </a:spcAft>
              <a:buNone/>
            </a:pPr>
            <a:r>
              <a:rPr lang="en-GB" sz="1800" dirty="0" smtClean="0">
                <a:latin typeface="Lucida Sans" panose="020B0602040502020204" pitchFamily="34" charset="0"/>
              </a:rPr>
              <a:t>(Baker, 2011)</a:t>
            </a:r>
          </a:p>
          <a:p>
            <a:pPr algn="just" eaLnBrk="0" fontAlgn="base" hangingPunct="0">
              <a:spcAft>
                <a:spcPct val="0"/>
              </a:spcAft>
            </a:pPr>
            <a:r>
              <a:rPr lang="cy-GB" sz="2300" dirty="0" smtClean="0">
                <a:latin typeface="Lucida Sans" panose="020B0602040502020204" pitchFamily="34" charset="0"/>
              </a:rPr>
              <a:t>Colli un iaith tra’n dysgu iaith arall</a:t>
            </a:r>
          </a:p>
          <a:p>
            <a:pPr algn="just" eaLnBrk="0" fontAlgn="base" hangingPunct="0">
              <a:spcAft>
                <a:spcPct val="0"/>
              </a:spcAft>
            </a:pPr>
            <a:r>
              <a:rPr lang="cy-GB" sz="2300" dirty="0" smtClean="0">
                <a:latin typeface="Lucida Sans" panose="020B0602040502020204" pitchFamily="34" charset="0"/>
              </a:rPr>
              <a:t>Hunan-fri isel</a:t>
            </a:r>
          </a:p>
          <a:p>
            <a:pPr algn="just" eaLnBrk="0" fontAlgn="base" hangingPunct="0">
              <a:spcAft>
                <a:spcPct val="0"/>
              </a:spcAft>
            </a:pPr>
            <a:r>
              <a:rPr lang="cy-GB" sz="2300" dirty="0" smtClean="0">
                <a:latin typeface="Lucida Sans" panose="020B0602040502020204" pitchFamily="34" charset="0"/>
              </a:rPr>
              <a:t>Colled cynnar o iaith y teulu</a:t>
            </a:r>
          </a:p>
          <a:p>
            <a:pPr marL="0" indent="0" algn="r" eaLnBrk="0" fontAlgn="base" hangingPunct="0">
              <a:spcAft>
                <a:spcPct val="0"/>
              </a:spcAft>
              <a:buNone/>
            </a:pPr>
            <a:r>
              <a:rPr lang="en-GB" sz="1800" dirty="0" smtClean="0">
                <a:latin typeface="Lucida Sans" panose="020B0602040502020204" pitchFamily="34" charset="0"/>
              </a:rPr>
              <a:t>(</a:t>
            </a:r>
            <a:r>
              <a:rPr lang="en-GB" sz="1800" dirty="0" err="1" smtClean="0">
                <a:latin typeface="Lucida Sans" panose="020B0602040502020204" pitchFamily="34" charset="0"/>
              </a:rPr>
              <a:t>Lightbown</a:t>
            </a:r>
            <a:r>
              <a:rPr lang="en-GB" sz="1800" dirty="0" smtClean="0">
                <a:latin typeface="Lucida Sans" panose="020B0602040502020204" pitchFamily="34" charset="0"/>
              </a:rPr>
              <a:t> a </a:t>
            </a:r>
            <a:r>
              <a:rPr lang="en-GB" sz="1800" dirty="0" err="1" smtClean="0">
                <a:latin typeface="Lucida Sans" panose="020B0602040502020204" pitchFamily="34" charset="0"/>
              </a:rPr>
              <a:t>Spada</a:t>
            </a:r>
            <a:r>
              <a:rPr lang="en-GB" sz="1800" dirty="0" smtClean="0">
                <a:latin typeface="Lucida Sans" panose="020B0602040502020204" pitchFamily="34" charset="0"/>
              </a:rPr>
              <a:t>, 2013)</a:t>
            </a:r>
            <a:endParaRPr lang="en-GB" sz="1900" dirty="0">
              <a:latin typeface="Lucida Sans" panose="020B0602040502020204" pitchFamily="34" charset="0"/>
            </a:endParaRPr>
          </a:p>
        </p:txBody>
      </p:sp>
      <p:sp>
        <p:nvSpPr>
          <p:cNvPr id="2" name="Content Placeholder 1"/>
          <p:cNvSpPr>
            <a:spLocks noGrp="1"/>
          </p:cNvSpPr>
          <p:nvPr>
            <p:ph sz="half" idx="2"/>
          </p:nvPr>
        </p:nvSpPr>
        <p:spPr>
          <a:xfrm>
            <a:off x="4716016" y="1124744"/>
            <a:ext cx="3970784" cy="4464497"/>
          </a:xfrm>
        </p:spPr>
        <p:txBody>
          <a:bodyPr>
            <a:normAutofit fontScale="92500" lnSpcReduction="20000"/>
          </a:bodyPr>
          <a:lstStyle/>
          <a:p>
            <a:r>
              <a:rPr lang="en-GB" sz="2400" dirty="0" smtClean="0">
                <a:solidFill>
                  <a:srgbClr val="0000FF"/>
                </a:solidFill>
                <a:latin typeface="Lucida Sans" panose="020B0602030504020204" pitchFamily="34" charset="0"/>
              </a:rPr>
              <a:t>Second language acquired with pressure to demote first language</a:t>
            </a:r>
          </a:p>
          <a:p>
            <a:r>
              <a:rPr lang="en-GB" sz="2400" dirty="0" smtClean="0">
                <a:solidFill>
                  <a:srgbClr val="0000FF"/>
                </a:solidFill>
                <a:latin typeface="Lucida Sans" panose="020B0602030504020204" pitchFamily="34" charset="0"/>
              </a:rPr>
              <a:t>Less positive self-concept</a:t>
            </a:r>
          </a:p>
          <a:p>
            <a:r>
              <a:rPr lang="en-GB" sz="2400" dirty="0" smtClean="0">
                <a:solidFill>
                  <a:srgbClr val="0000FF"/>
                </a:solidFill>
                <a:latin typeface="Lucida Sans" panose="020B0602030504020204" pitchFamily="34" charset="0"/>
              </a:rPr>
              <a:t>Loss of cultural or ethnic identity</a:t>
            </a:r>
          </a:p>
          <a:p>
            <a:pPr marL="0" indent="0" algn="r">
              <a:buNone/>
            </a:pPr>
            <a:r>
              <a:rPr lang="en-GB" sz="1800" dirty="0" smtClean="0">
                <a:solidFill>
                  <a:srgbClr val="0000FF"/>
                </a:solidFill>
                <a:latin typeface="Lucida Sans" panose="020B0602030504020204" pitchFamily="34" charset="0"/>
              </a:rPr>
              <a:t>(Baker, 2011)</a:t>
            </a:r>
          </a:p>
          <a:p>
            <a:pPr algn="just"/>
            <a:r>
              <a:rPr lang="en-GB" sz="2400" dirty="0" smtClean="0">
                <a:solidFill>
                  <a:srgbClr val="0000FF"/>
                </a:solidFill>
                <a:latin typeface="Lucida Sans" panose="020B0602030504020204" pitchFamily="34" charset="0"/>
              </a:rPr>
              <a:t>Loss of one language while learning another</a:t>
            </a:r>
          </a:p>
          <a:p>
            <a:pPr algn="just"/>
            <a:r>
              <a:rPr lang="en-GB" sz="2400" dirty="0" smtClean="0">
                <a:solidFill>
                  <a:srgbClr val="0000FF"/>
                </a:solidFill>
                <a:latin typeface="Lucida Sans" panose="020B0602030504020204" pitchFamily="34" charset="0"/>
              </a:rPr>
              <a:t>Low self-esteem</a:t>
            </a:r>
          </a:p>
          <a:p>
            <a:pPr algn="just"/>
            <a:r>
              <a:rPr lang="en-GB" sz="2400" dirty="0" smtClean="0">
                <a:solidFill>
                  <a:srgbClr val="0000FF"/>
                </a:solidFill>
                <a:latin typeface="Lucida Sans" panose="020B0602030504020204" pitchFamily="34" charset="0"/>
              </a:rPr>
              <a:t>Early loss of family language</a:t>
            </a:r>
          </a:p>
          <a:p>
            <a:pPr marL="0" indent="0" algn="r">
              <a:buNone/>
            </a:pPr>
            <a:r>
              <a:rPr lang="en-GB" sz="1800" dirty="0" smtClean="0">
                <a:solidFill>
                  <a:srgbClr val="0000FF"/>
                </a:solidFill>
                <a:latin typeface="Lucida Sans" panose="020B0602030504020204" pitchFamily="34" charset="0"/>
              </a:rPr>
              <a:t>(</a:t>
            </a:r>
            <a:r>
              <a:rPr lang="en-GB" sz="1800" dirty="0" err="1" smtClean="0">
                <a:solidFill>
                  <a:srgbClr val="0000FF"/>
                </a:solidFill>
                <a:latin typeface="Lucida Sans" panose="020B0602030504020204" pitchFamily="34" charset="0"/>
              </a:rPr>
              <a:t>Lightbown</a:t>
            </a:r>
            <a:r>
              <a:rPr lang="en-GB" sz="1800" dirty="0" smtClean="0">
                <a:solidFill>
                  <a:srgbClr val="0000FF"/>
                </a:solidFill>
                <a:latin typeface="Lucida Sans" panose="020B0602030504020204" pitchFamily="34" charset="0"/>
              </a:rPr>
              <a:t> and </a:t>
            </a:r>
            <a:r>
              <a:rPr lang="en-GB" sz="1800" dirty="0" err="1" smtClean="0">
                <a:solidFill>
                  <a:srgbClr val="0000FF"/>
                </a:solidFill>
                <a:latin typeface="Lucida Sans" panose="020B0602030504020204" pitchFamily="34" charset="0"/>
              </a:rPr>
              <a:t>Spada</a:t>
            </a:r>
            <a:r>
              <a:rPr lang="en-GB" sz="1800" dirty="0" smtClean="0">
                <a:solidFill>
                  <a:srgbClr val="0000FF"/>
                </a:solidFill>
                <a:latin typeface="Lucida Sans" panose="020B0602030504020204" pitchFamily="34" charset="0"/>
              </a:rPr>
              <a:t>, 2013)</a:t>
            </a:r>
            <a:endParaRPr lang="en-US" sz="1900"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94326629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274638"/>
            <a:ext cx="8229600" cy="706090"/>
          </a:xfrm>
        </p:spPr>
        <p:txBody>
          <a:bodyPr>
            <a:normAutofit fontScale="90000"/>
          </a:bodyPr>
          <a:lstStyle/>
          <a:p>
            <a:r>
              <a:rPr lang="cy-GB" altLang="cy-GB" sz="3200" dirty="0" smtClean="0">
                <a:solidFill>
                  <a:schemeClr val="tx1"/>
                </a:solidFill>
                <a:latin typeface="Lucida Sans" pitchFamily="34" charset="0"/>
              </a:rPr>
              <a:t>Dwyieithrwydd cynyddol</a:t>
            </a:r>
            <a:r>
              <a:rPr lang="en-GB" altLang="cy-GB" sz="3200" dirty="0" smtClean="0">
                <a:solidFill>
                  <a:schemeClr val="tx1"/>
                </a:solidFill>
                <a:latin typeface="Lucida Sans" pitchFamily="34" charset="0"/>
              </a:rPr>
              <a:t/>
            </a:r>
            <a:br>
              <a:rPr lang="en-GB" altLang="cy-GB" sz="3200" dirty="0" smtClean="0">
                <a:solidFill>
                  <a:schemeClr val="tx1"/>
                </a:solidFill>
                <a:latin typeface="Lucida Sans" pitchFamily="34" charset="0"/>
              </a:rPr>
            </a:br>
            <a:r>
              <a:rPr lang="en-GB" altLang="cy-GB" sz="3200" dirty="0" smtClean="0">
                <a:solidFill>
                  <a:srgbClr val="0000FF"/>
                </a:solidFill>
                <a:latin typeface="Lucida Sans" pitchFamily="34" charset="0"/>
              </a:rPr>
              <a:t>Additive bilingualism</a:t>
            </a:r>
            <a:endParaRPr lang="en-GB" altLang="cy-GB" sz="3200" dirty="0" smtClean="0">
              <a:solidFill>
                <a:schemeClr val="tx1"/>
              </a:solidFill>
              <a:latin typeface="Lucida Sans" pitchFamily="34" charset="0"/>
            </a:endParaRPr>
          </a:p>
        </p:txBody>
      </p:sp>
      <p:sp>
        <p:nvSpPr>
          <p:cNvPr id="5" name="Content Placeholder 4"/>
          <p:cNvSpPr>
            <a:spLocks noGrp="1"/>
          </p:cNvSpPr>
          <p:nvPr>
            <p:ph sz="half" idx="1"/>
          </p:nvPr>
        </p:nvSpPr>
        <p:spPr>
          <a:xfrm>
            <a:off x="457200" y="1196753"/>
            <a:ext cx="3826768" cy="4284476"/>
          </a:xfrm>
        </p:spPr>
        <p:txBody>
          <a:bodyPr>
            <a:normAutofit fontScale="92500" lnSpcReduction="10000"/>
          </a:bodyPr>
          <a:lstStyle/>
          <a:p>
            <a:pPr eaLnBrk="0" fontAlgn="base" hangingPunct="0">
              <a:spcAft>
                <a:spcPct val="0"/>
              </a:spcAft>
            </a:pPr>
            <a:r>
              <a:rPr lang="cy-GB" sz="2300" dirty="0" smtClean="0">
                <a:latin typeface="Lucida Sans" panose="020B0602040502020204" pitchFamily="34" charset="0"/>
              </a:rPr>
              <a:t>Caffael ail iaith heb lawer neu ddim pwysau</a:t>
            </a:r>
          </a:p>
          <a:p>
            <a:pPr eaLnBrk="0" fontAlgn="base" hangingPunct="0">
              <a:spcAft>
                <a:spcPct val="0"/>
              </a:spcAft>
            </a:pPr>
            <a:r>
              <a:rPr lang="cy-GB" sz="2300" dirty="0" smtClean="0">
                <a:latin typeface="Lucida Sans" panose="020B0602040502020204" pitchFamily="34" charset="0"/>
              </a:rPr>
              <a:t>Canlyniadau gwybyddol cadarnhaol</a:t>
            </a:r>
          </a:p>
          <a:p>
            <a:pPr eaLnBrk="0" fontAlgn="base" hangingPunct="0">
              <a:spcAft>
                <a:spcPct val="0"/>
              </a:spcAft>
            </a:pPr>
            <a:r>
              <a:rPr lang="cy-GB" sz="2300" dirty="0" smtClean="0">
                <a:latin typeface="Lucida Sans" panose="020B0602040502020204" pitchFamily="34" charset="0"/>
              </a:rPr>
              <a:t>Hyfedrus mewn dwy iaith</a:t>
            </a:r>
          </a:p>
          <a:p>
            <a:pPr eaLnBrk="0" fontAlgn="base" hangingPunct="0">
              <a:spcAft>
                <a:spcPct val="0"/>
              </a:spcAft>
            </a:pPr>
            <a:r>
              <a:rPr lang="cy-GB" sz="2300" dirty="0" smtClean="0">
                <a:latin typeface="Lucida Sans" panose="020B0602040502020204" pitchFamily="34" charset="0"/>
              </a:rPr>
              <a:t>Agweddau cadarnhaol tuag at y ddwy iaith</a:t>
            </a:r>
          </a:p>
          <a:p>
            <a:pPr marL="0" indent="0" algn="r" eaLnBrk="0" fontAlgn="base" hangingPunct="0">
              <a:spcAft>
                <a:spcPct val="0"/>
              </a:spcAft>
              <a:buNone/>
            </a:pPr>
            <a:r>
              <a:rPr lang="en-GB" sz="1900" dirty="0" smtClean="0">
                <a:latin typeface="Lucida Sans" panose="020B0602040502020204" pitchFamily="34" charset="0"/>
              </a:rPr>
              <a:t>(Baker, 2011)</a:t>
            </a:r>
          </a:p>
          <a:p>
            <a:pPr algn="just" eaLnBrk="0" fontAlgn="base" hangingPunct="0">
              <a:spcAft>
                <a:spcPct val="0"/>
              </a:spcAft>
            </a:pPr>
            <a:r>
              <a:rPr lang="cy-GB" sz="2300" dirty="0" smtClean="0">
                <a:latin typeface="Lucida Sans" panose="020B0602040502020204" pitchFamily="34" charset="0"/>
              </a:rPr>
              <a:t>Cynnal iaith y cartref tra’n dysgu ail iaith</a:t>
            </a:r>
          </a:p>
          <a:p>
            <a:pPr marL="0" indent="0" algn="r" eaLnBrk="0" fontAlgn="base" hangingPunct="0">
              <a:spcAft>
                <a:spcPct val="0"/>
              </a:spcAft>
              <a:buNone/>
            </a:pPr>
            <a:r>
              <a:rPr lang="en-GB" sz="1900" dirty="0" smtClean="0">
                <a:latin typeface="Lucida Sans" panose="020B0602040502020204" pitchFamily="34" charset="0"/>
              </a:rPr>
              <a:t>(</a:t>
            </a:r>
            <a:r>
              <a:rPr lang="en-GB" sz="1900" dirty="0" err="1" smtClean="0">
                <a:latin typeface="Lucida Sans" panose="020B0602040502020204" pitchFamily="34" charset="0"/>
              </a:rPr>
              <a:t>Lightbown</a:t>
            </a:r>
            <a:r>
              <a:rPr lang="en-GB" sz="1900" dirty="0" smtClean="0">
                <a:latin typeface="Lucida Sans" panose="020B0602040502020204" pitchFamily="34" charset="0"/>
              </a:rPr>
              <a:t> a </a:t>
            </a:r>
            <a:r>
              <a:rPr lang="en-GB" sz="1900" dirty="0" err="1" smtClean="0">
                <a:latin typeface="Lucida Sans" panose="020B0602040502020204" pitchFamily="34" charset="0"/>
              </a:rPr>
              <a:t>Spada</a:t>
            </a:r>
            <a:r>
              <a:rPr lang="en-GB" sz="1900" dirty="0" smtClean="0">
                <a:latin typeface="Lucida Sans" panose="020B0602040502020204" pitchFamily="34" charset="0"/>
              </a:rPr>
              <a:t>, 2013)</a:t>
            </a:r>
            <a:endParaRPr lang="en-GB" sz="1900" dirty="0">
              <a:latin typeface="Lucida Sans" panose="020B0602040502020204" pitchFamily="34" charset="0"/>
            </a:endParaRPr>
          </a:p>
        </p:txBody>
      </p:sp>
      <p:sp>
        <p:nvSpPr>
          <p:cNvPr id="2" name="Content Placeholder 1"/>
          <p:cNvSpPr>
            <a:spLocks noGrp="1"/>
          </p:cNvSpPr>
          <p:nvPr>
            <p:ph sz="half" idx="2"/>
          </p:nvPr>
        </p:nvSpPr>
        <p:spPr>
          <a:xfrm>
            <a:off x="4716016" y="1196752"/>
            <a:ext cx="3970784" cy="4392489"/>
          </a:xfrm>
        </p:spPr>
        <p:txBody>
          <a:bodyPr>
            <a:normAutofit fontScale="92500" lnSpcReduction="10000"/>
          </a:bodyPr>
          <a:lstStyle/>
          <a:p>
            <a:r>
              <a:rPr lang="en-GB" sz="2300" dirty="0" smtClean="0">
                <a:solidFill>
                  <a:srgbClr val="0000FF"/>
                </a:solidFill>
                <a:latin typeface="Lucida Sans" panose="020B0602030504020204" pitchFamily="34" charset="0"/>
              </a:rPr>
              <a:t>Second language acquired with little or no pressure</a:t>
            </a:r>
          </a:p>
          <a:p>
            <a:r>
              <a:rPr lang="en-GB" sz="2300" dirty="0" smtClean="0">
                <a:solidFill>
                  <a:srgbClr val="0000FF"/>
                </a:solidFill>
                <a:latin typeface="Lucida Sans" panose="020B0602030504020204" pitchFamily="34" charset="0"/>
              </a:rPr>
              <a:t>Positive cognitive outcomes</a:t>
            </a:r>
          </a:p>
          <a:p>
            <a:r>
              <a:rPr lang="en-GB" sz="2300" dirty="0" smtClean="0">
                <a:solidFill>
                  <a:srgbClr val="0000FF"/>
                </a:solidFill>
                <a:latin typeface="Lucida Sans" panose="020B0602030504020204" pitchFamily="34" charset="0"/>
              </a:rPr>
              <a:t>Proficient in both languages</a:t>
            </a:r>
          </a:p>
          <a:p>
            <a:r>
              <a:rPr lang="en-GB" sz="2300" dirty="0" smtClean="0">
                <a:solidFill>
                  <a:srgbClr val="0000FF"/>
                </a:solidFill>
                <a:latin typeface="Lucida Sans" panose="020B0602030504020204" pitchFamily="34" charset="0"/>
              </a:rPr>
              <a:t>Have positive attitudes towards both languages</a:t>
            </a:r>
          </a:p>
          <a:p>
            <a:pPr marL="0" indent="0" algn="r">
              <a:buNone/>
            </a:pPr>
            <a:r>
              <a:rPr lang="en-GB" sz="1800" dirty="0" smtClean="0">
                <a:solidFill>
                  <a:srgbClr val="0000FF"/>
                </a:solidFill>
                <a:latin typeface="Lucida Sans" panose="020B0602030504020204" pitchFamily="34" charset="0"/>
              </a:rPr>
              <a:t>(Baker, 2011)</a:t>
            </a:r>
          </a:p>
          <a:p>
            <a:pPr algn="just"/>
            <a:r>
              <a:rPr lang="en-GB" sz="2300" dirty="0" smtClean="0">
                <a:solidFill>
                  <a:srgbClr val="0000FF"/>
                </a:solidFill>
                <a:latin typeface="Lucida Sans" panose="020B0602030504020204" pitchFamily="34" charset="0"/>
              </a:rPr>
              <a:t>The maintenance of the home language while learning a second language</a:t>
            </a:r>
          </a:p>
          <a:p>
            <a:pPr marL="0" indent="0" algn="r">
              <a:buNone/>
            </a:pPr>
            <a:r>
              <a:rPr lang="en-GB" sz="1800" dirty="0" smtClean="0">
                <a:solidFill>
                  <a:srgbClr val="0000FF"/>
                </a:solidFill>
                <a:latin typeface="Lucida Sans" panose="020B0602030504020204" pitchFamily="34" charset="0"/>
              </a:rPr>
              <a:t>(</a:t>
            </a:r>
            <a:r>
              <a:rPr lang="en-GB" sz="1800" dirty="0" err="1" smtClean="0">
                <a:solidFill>
                  <a:srgbClr val="0000FF"/>
                </a:solidFill>
                <a:latin typeface="Lucida Sans" panose="020B0602030504020204" pitchFamily="34" charset="0"/>
              </a:rPr>
              <a:t>Lightbown</a:t>
            </a:r>
            <a:r>
              <a:rPr lang="en-GB" sz="1800" dirty="0" smtClean="0">
                <a:solidFill>
                  <a:srgbClr val="0000FF"/>
                </a:solidFill>
                <a:latin typeface="Lucida Sans" panose="020B0602030504020204" pitchFamily="34" charset="0"/>
              </a:rPr>
              <a:t> and </a:t>
            </a:r>
            <a:r>
              <a:rPr lang="en-GB" sz="1800" dirty="0" err="1" smtClean="0">
                <a:solidFill>
                  <a:srgbClr val="0000FF"/>
                </a:solidFill>
                <a:latin typeface="Lucida Sans" panose="020B0602030504020204" pitchFamily="34" charset="0"/>
              </a:rPr>
              <a:t>Spada</a:t>
            </a:r>
            <a:r>
              <a:rPr lang="en-GB" sz="1800" dirty="0" smtClean="0">
                <a:solidFill>
                  <a:srgbClr val="0000FF"/>
                </a:solidFill>
                <a:latin typeface="Lucida Sans" panose="020B0602030504020204" pitchFamily="34" charset="0"/>
              </a:rPr>
              <a:t>, 2013)</a:t>
            </a:r>
          </a:p>
        </p:txBody>
      </p:sp>
    </p:spTree>
    <p:extLst>
      <p:ext uri="{BB962C8B-B14F-4D97-AF65-F5344CB8AC3E}">
        <p14:creationId xmlns:p14="http://schemas.microsoft.com/office/powerpoint/2010/main" val="303949577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a:bodyPr>
          <a:lstStyle/>
          <a:p>
            <a:r>
              <a:rPr lang="cy-GB" altLang="cy-GB" sz="3200" kern="0" dirty="0" smtClean="0">
                <a:solidFill>
                  <a:srgbClr val="000000"/>
                </a:solidFill>
                <a:latin typeface="Lucida Sans" pitchFamily="34" charset="0"/>
                <a:ea typeface="ＭＳ Ｐゴシック" charset="-128"/>
              </a:rPr>
              <a:t>Amlieithrwydd</a:t>
            </a:r>
            <a:r>
              <a:rPr lang="en-GB" altLang="cy-GB" sz="3200" kern="0" dirty="0">
                <a:solidFill>
                  <a:srgbClr val="000000"/>
                </a:solidFill>
                <a:latin typeface="Lucida Sans" pitchFamily="34" charset="0"/>
                <a:ea typeface="ＭＳ Ｐゴシック" charset="-128"/>
              </a:rPr>
              <a:t/>
            </a:r>
            <a:br>
              <a:rPr lang="en-GB" altLang="cy-GB" sz="3200" kern="0" dirty="0">
                <a:solidFill>
                  <a:srgbClr val="000000"/>
                </a:solidFill>
                <a:latin typeface="Lucida Sans" pitchFamily="34" charset="0"/>
                <a:ea typeface="ＭＳ Ｐゴシック" charset="-128"/>
              </a:rPr>
            </a:br>
            <a:r>
              <a:rPr lang="en-GB" altLang="cy-GB" sz="3200" kern="0" dirty="0" smtClean="0">
                <a:solidFill>
                  <a:srgbClr val="0000FF"/>
                </a:solidFill>
                <a:latin typeface="Lucida Sans" pitchFamily="34" charset="0"/>
                <a:ea typeface="ＭＳ Ｐゴシック" charset="-128"/>
              </a:rPr>
              <a:t>Multilingualism</a:t>
            </a:r>
            <a:endParaRPr lang="en-GB" altLang="cy-GB" sz="3200" dirty="0" smtClean="0">
              <a:solidFill>
                <a:schemeClr val="tx1"/>
              </a:solidFill>
              <a:latin typeface="Lucida Sans" pitchFamily="34" charset="0"/>
            </a:endParaRPr>
          </a:p>
        </p:txBody>
      </p:sp>
      <p:sp>
        <p:nvSpPr>
          <p:cNvPr id="2" name="Content Placeholder 1"/>
          <p:cNvSpPr>
            <a:spLocks noGrp="1"/>
          </p:cNvSpPr>
          <p:nvPr>
            <p:ph sz="half" idx="1"/>
          </p:nvPr>
        </p:nvSpPr>
        <p:spPr/>
        <p:txBody>
          <a:bodyPr>
            <a:normAutofit/>
          </a:bodyPr>
          <a:lstStyle/>
          <a:p>
            <a:r>
              <a:rPr lang="cy-GB" dirty="0" smtClean="0">
                <a:latin typeface="Lucida Sans" panose="020B0602030504020204" pitchFamily="34" charset="0"/>
              </a:rPr>
              <a:t>Deall 3+ iaith</a:t>
            </a:r>
          </a:p>
          <a:p>
            <a:r>
              <a:rPr lang="cy-GB" dirty="0" smtClean="0">
                <a:latin typeface="Lucida Sans" panose="020B0602030504020204" pitchFamily="34" charset="0"/>
              </a:rPr>
              <a:t>Rhywbeth cyffredin ac yn ddigwyddiad naturiol</a:t>
            </a:r>
          </a:p>
          <a:p>
            <a:r>
              <a:rPr lang="cy-GB" dirty="0" smtClean="0">
                <a:latin typeface="Lucida Sans" panose="020B0602030504020204" pitchFamily="34" charset="0"/>
              </a:rPr>
              <a:t>Tuedd i fod ar lafar na’n lythrennol</a:t>
            </a:r>
          </a:p>
          <a:p>
            <a:r>
              <a:rPr lang="cy-GB" dirty="0" smtClean="0">
                <a:latin typeface="Lucida Sans" panose="020B0602030504020204" pitchFamily="34" charset="0"/>
              </a:rPr>
              <a:t>Ymchwil teirieithog</a:t>
            </a:r>
          </a:p>
          <a:p>
            <a:r>
              <a:rPr lang="cy-GB" dirty="0" smtClean="0">
                <a:latin typeface="Lucida Sans" panose="020B0602030504020204" pitchFamily="34" charset="0"/>
              </a:rPr>
              <a:t>(Sgandinafia)</a:t>
            </a:r>
            <a:endParaRPr lang="cy-GB" dirty="0"/>
          </a:p>
        </p:txBody>
      </p:sp>
      <p:sp>
        <p:nvSpPr>
          <p:cNvPr id="3" name="Content Placeholder 2"/>
          <p:cNvSpPr>
            <a:spLocks noGrp="1"/>
          </p:cNvSpPr>
          <p:nvPr>
            <p:ph sz="half" idx="2"/>
          </p:nvPr>
        </p:nvSpPr>
        <p:spPr/>
        <p:txBody>
          <a:bodyPr/>
          <a:lstStyle/>
          <a:p>
            <a:r>
              <a:rPr lang="en-GB" dirty="0" smtClean="0">
                <a:solidFill>
                  <a:srgbClr val="0000FF"/>
                </a:solidFill>
                <a:latin typeface="Lucida Sans" panose="020B0602030504020204" pitchFamily="34" charset="0"/>
              </a:rPr>
              <a:t>Understanding 3+ languages</a:t>
            </a:r>
          </a:p>
          <a:p>
            <a:r>
              <a:rPr lang="en-GB" dirty="0" smtClean="0">
                <a:solidFill>
                  <a:srgbClr val="0000FF"/>
                </a:solidFill>
                <a:latin typeface="Lucida Sans" panose="020B0602030504020204" pitchFamily="34" charset="0"/>
              </a:rPr>
              <a:t>Usual and a natural occurrence</a:t>
            </a:r>
          </a:p>
          <a:p>
            <a:r>
              <a:rPr lang="en-GB" dirty="0" smtClean="0">
                <a:solidFill>
                  <a:srgbClr val="0000FF"/>
                </a:solidFill>
                <a:latin typeface="Lucida Sans" panose="020B0602030504020204" pitchFamily="34" charset="0"/>
              </a:rPr>
              <a:t>Tends to be more oral than literal</a:t>
            </a:r>
          </a:p>
          <a:p>
            <a:r>
              <a:rPr lang="en-GB" dirty="0" smtClean="0">
                <a:solidFill>
                  <a:srgbClr val="0000FF"/>
                </a:solidFill>
                <a:latin typeface="Lucida Sans" panose="020B0602030504020204" pitchFamily="34" charset="0"/>
              </a:rPr>
              <a:t>Trilingual research (Scandinavia)</a:t>
            </a:r>
            <a:endParaRPr lang="en-US"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177390518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sz="3600" dirty="0" err="1" smtClean="0">
                <a:latin typeface="Lucida Sans" panose="020B0602030504020204" pitchFamily="34" charset="0"/>
              </a:rPr>
              <a:t>Trafodwch</a:t>
            </a:r>
            <a:r>
              <a:rPr lang="en-GB" sz="3600" dirty="0" smtClean="0">
                <a:latin typeface="Lucida Sans" panose="020B0602030504020204" pitchFamily="34" charset="0"/>
              </a:rPr>
              <a:t/>
            </a:r>
            <a:br>
              <a:rPr lang="en-GB" sz="3600" dirty="0" smtClean="0">
                <a:latin typeface="Lucida Sans" panose="020B0602030504020204" pitchFamily="34" charset="0"/>
              </a:rPr>
            </a:br>
            <a:r>
              <a:rPr lang="en-GB" sz="3600" dirty="0" smtClean="0">
                <a:solidFill>
                  <a:srgbClr val="0000FF"/>
                </a:solidFill>
                <a:latin typeface="Lucida Sans" panose="020B0602030504020204" pitchFamily="34" charset="0"/>
              </a:rPr>
              <a:t>Discuss</a:t>
            </a:r>
            <a:endParaRPr lang="en-US" sz="3600" dirty="0">
              <a:solidFill>
                <a:srgbClr val="0000FF"/>
              </a:solidFill>
              <a:latin typeface="Lucida Sans" panose="020B0602030504020204" pitchFamily="34" charset="0"/>
            </a:endParaRPr>
          </a:p>
        </p:txBody>
      </p:sp>
      <p:sp>
        <p:nvSpPr>
          <p:cNvPr id="6" name="Content Placeholder 5"/>
          <p:cNvSpPr>
            <a:spLocks noGrp="1"/>
          </p:cNvSpPr>
          <p:nvPr>
            <p:ph idx="1"/>
          </p:nvPr>
        </p:nvSpPr>
        <p:spPr/>
        <p:txBody>
          <a:bodyPr>
            <a:normAutofit fontScale="85000" lnSpcReduction="20000"/>
          </a:bodyPr>
          <a:lstStyle/>
          <a:p>
            <a:pPr marL="0" indent="0" algn="just">
              <a:buNone/>
            </a:pPr>
            <a:endParaRPr lang="en-GB" dirty="0">
              <a:latin typeface="Lucida Sans" panose="020B0602030504020204" pitchFamily="34" charset="0"/>
            </a:endParaRPr>
          </a:p>
          <a:p>
            <a:pPr marL="0" indent="0" algn="just">
              <a:buNone/>
            </a:pPr>
            <a:r>
              <a:rPr lang="en-GB" dirty="0" smtClean="0">
                <a:latin typeface="Lucida Sans" panose="020B0602030504020204" pitchFamily="34" charset="0"/>
              </a:rPr>
              <a:t>“If mother tongue (MT) is not utilised children tend to remain illiterate in both (all) languages. If MT is not developed sufficiently for them to become fluent readers and writers, their understanding of the vocabulary and syntax of their own language will be limited. This gap in their understanding of the structure of their first language limits their ability to learn the second language.”</a:t>
            </a:r>
          </a:p>
          <a:p>
            <a:pPr marL="0" indent="0" algn="r">
              <a:buNone/>
            </a:pPr>
            <a:r>
              <a:rPr lang="en-GB" sz="2400" dirty="0" smtClean="0">
                <a:latin typeface="Lucida Sans" panose="020B0602030504020204" pitchFamily="34" charset="0"/>
              </a:rPr>
              <a:t>(</a:t>
            </a:r>
            <a:r>
              <a:rPr lang="en-GB" sz="2400" dirty="0" err="1" smtClean="0">
                <a:latin typeface="Lucida Sans" panose="020B0602030504020204" pitchFamily="34" charset="0"/>
              </a:rPr>
              <a:t>MacKenzie</a:t>
            </a:r>
            <a:r>
              <a:rPr lang="en-GB" sz="2400" dirty="0" smtClean="0">
                <a:latin typeface="Lucida Sans" panose="020B0602030504020204" pitchFamily="34" charset="0"/>
              </a:rPr>
              <a:t>, 2008:8)</a:t>
            </a:r>
          </a:p>
          <a:p>
            <a:pPr marL="0" indent="0">
              <a:buNone/>
            </a:pPr>
            <a:endParaRPr lang="en-US" dirty="0"/>
          </a:p>
        </p:txBody>
      </p:sp>
    </p:spTree>
    <p:extLst>
      <p:ext uri="{BB962C8B-B14F-4D97-AF65-F5344CB8AC3E}">
        <p14:creationId xmlns:p14="http://schemas.microsoft.com/office/powerpoint/2010/main" val="96851364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274638"/>
            <a:ext cx="8229600" cy="778098"/>
          </a:xfrm>
        </p:spPr>
        <p:txBody>
          <a:bodyPr>
            <a:noAutofit/>
          </a:bodyPr>
          <a:lstStyle/>
          <a:p>
            <a:r>
              <a:rPr lang="en-GB" altLang="cy-GB" sz="3200" dirty="0" err="1" smtClean="0">
                <a:latin typeface="Lucida Sans" pitchFamily="34" charset="0"/>
              </a:rPr>
              <a:t>Ystadegau</a:t>
            </a:r>
            <a:r>
              <a:rPr lang="en-GB" altLang="cy-GB" sz="3200" dirty="0" smtClean="0">
                <a:latin typeface="Lucida Sans" pitchFamily="34" charset="0"/>
              </a:rPr>
              <a:t> EAL (2013)</a:t>
            </a:r>
            <a:r>
              <a:rPr lang="en-GB" altLang="cy-GB" sz="3200" dirty="0" smtClean="0">
                <a:solidFill>
                  <a:schemeClr val="tx1"/>
                </a:solidFill>
                <a:latin typeface="Lucida Sans" pitchFamily="34" charset="0"/>
              </a:rPr>
              <a:t/>
            </a:r>
            <a:br>
              <a:rPr lang="en-GB" altLang="cy-GB" sz="3200" dirty="0" smtClean="0">
                <a:solidFill>
                  <a:schemeClr val="tx1"/>
                </a:solidFill>
                <a:latin typeface="Lucida Sans" pitchFamily="34" charset="0"/>
              </a:rPr>
            </a:br>
            <a:r>
              <a:rPr lang="en-GB" altLang="cy-GB" sz="3200" dirty="0" smtClean="0">
                <a:solidFill>
                  <a:srgbClr val="0000FF"/>
                </a:solidFill>
                <a:latin typeface="Lucida Sans" pitchFamily="34" charset="0"/>
              </a:rPr>
              <a:t>EAL Statistics (2013)</a:t>
            </a:r>
          </a:p>
        </p:txBody>
      </p:sp>
      <p:sp>
        <p:nvSpPr>
          <p:cNvPr id="5" name="Content Placeholder 4"/>
          <p:cNvSpPr>
            <a:spLocks noGrp="1"/>
          </p:cNvSpPr>
          <p:nvPr>
            <p:ph sz="half" idx="1"/>
          </p:nvPr>
        </p:nvSpPr>
        <p:spPr>
          <a:xfrm>
            <a:off x="457200" y="1340768"/>
            <a:ext cx="3898776" cy="4248473"/>
          </a:xfrm>
        </p:spPr>
        <p:txBody>
          <a:bodyPr>
            <a:noAutofit/>
          </a:bodyPr>
          <a:lstStyle/>
          <a:p>
            <a:pPr marL="0" indent="0" eaLnBrk="0" fontAlgn="base" hangingPunct="0">
              <a:spcAft>
                <a:spcPct val="0"/>
              </a:spcAft>
              <a:buNone/>
            </a:pPr>
            <a:r>
              <a:rPr lang="cy-GB" sz="1800" dirty="0" smtClean="0">
                <a:latin typeface="Lucida Sans" panose="020B0602040502020204" pitchFamily="34" charset="0"/>
              </a:rPr>
              <a:t>Cymru – 31,132 o blant cynradd ac uwchradd yn caffael Saesneg fel iaith ychwanegol</a:t>
            </a:r>
          </a:p>
          <a:p>
            <a:pPr marL="0" indent="0" eaLnBrk="0" fontAlgn="base" hangingPunct="0">
              <a:spcAft>
                <a:spcPct val="0"/>
              </a:spcAft>
              <a:buNone/>
            </a:pPr>
            <a:r>
              <a:rPr lang="cy-GB" sz="1800" dirty="0" smtClean="0">
                <a:latin typeface="Lucida Sans" panose="020B0602040502020204" pitchFamily="34" charset="0"/>
              </a:rPr>
              <a:t>Lloegr – 1,061,010</a:t>
            </a:r>
          </a:p>
          <a:p>
            <a:pPr marL="0" indent="0" eaLnBrk="0" fontAlgn="base" hangingPunct="0">
              <a:spcAft>
                <a:spcPct val="0"/>
              </a:spcAft>
              <a:buNone/>
            </a:pPr>
            <a:r>
              <a:rPr lang="cy-GB" sz="1800" dirty="0" smtClean="0">
                <a:latin typeface="Lucida Sans" panose="020B0602040502020204" pitchFamily="34" charset="0"/>
              </a:rPr>
              <a:t>Yr Alban – 29,532</a:t>
            </a:r>
          </a:p>
          <a:p>
            <a:pPr marL="0" indent="0" eaLnBrk="0" fontAlgn="base" hangingPunct="0">
              <a:spcAft>
                <a:spcPct val="0"/>
              </a:spcAft>
              <a:buNone/>
            </a:pPr>
            <a:r>
              <a:rPr lang="cy-GB" sz="1800" dirty="0" smtClean="0">
                <a:latin typeface="Lucida Sans" panose="020B0602040502020204" pitchFamily="34" charset="0"/>
              </a:rPr>
              <a:t>Gogledd Iwerddon – 10,357</a:t>
            </a:r>
          </a:p>
          <a:p>
            <a:pPr marL="0" indent="0" eaLnBrk="0" fontAlgn="base" hangingPunct="0">
              <a:spcAft>
                <a:spcPct val="0"/>
              </a:spcAft>
              <a:buNone/>
            </a:pPr>
            <a:r>
              <a:rPr lang="en-US" sz="1800" dirty="0" smtClean="0">
                <a:solidFill>
                  <a:srgbClr val="0000FF"/>
                </a:solidFill>
                <a:latin typeface="Lucida Sans" panose="020B0602040502020204" pitchFamily="34" charset="0"/>
              </a:rPr>
              <a:t>Wales </a:t>
            </a:r>
            <a:r>
              <a:rPr lang="en-US" sz="1800" dirty="0">
                <a:solidFill>
                  <a:srgbClr val="0000FF"/>
                </a:solidFill>
                <a:latin typeface="Lucida Sans" panose="020B0602040502020204" pitchFamily="34" charset="0"/>
              </a:rPr>
              <a:t>– 31,132  primary and secondary school children acquiring English as an additional language</a:t>
            </a:r>
          </a:p>
          <a:p>
            <a:pPr marL="0" indent="0" eaLnBrk="0" fontAlgn="base" hangingPunct="0">
              <a:spcAft>
                <a:spcPct val="0"/>
              </a:spcAft>
              <a:buNone/>
            </a:pPr>
            <a:r>
              <a:rPr lang="en-US" sz="1800" dirty="0">
                <a:solidFill>
                  <a:srgbClr val="0000FF"/>
                </a:solidFill>
                <a:latin typeface="Lucida Sans" panose="020B0602040502020204" pitchFamily="34" charset="0"/>
              </a:rPr>
              <a:t>England – 1,061,010</a:t>
            </a:r>
          </a:p>
          <a:p>
            <a:pPr marL="0" indent="0" eaLnBrk="0" fontAlgn="base" hangingPunct="0">
              <a:spcAft>
                <a:spcPct val="0"/>
              </a:spcAft>
              <a:buNone/>
            </a:pPr>
            <a:r>
              <a:rPr lang="en-US" sz="1800" dirty="0">
                <a:solidFill>
                  <a:srgbClr val="0000FF"/>
                </a:solidFill>
                <a:latin typeface="Lucida Sans" panose="020B0602040502020204" pitchFamily="34" charset="0"/>
              </a:rPr>
              <a:t>Scotland – 29,532</a:t>
            </a:r>
          </a:p>
          <a:p>
            <a:pPr marL="0" indent="0" eaLnBrk="0" fontAlgn="base" hangingPunct="0">
              <a:spcAft>
                <a:spcPct val="0"/>
              </a:spcAft>
              <a:buNone/>
            </a:pPr>
            <a:r>
              <a:rPr lang="en-US" sz="1800" dirty="0">
                <a:solidFill>
                  <a:srgbClr val="0000FF"/>
                </a:solidFill>
                <a:latin typeface="Lucida Sans" panose="020B0602040502020204" pitchFamily="34" charset="0"/>
              </a:rPr>
              <a:t>Northern Ireland – </a:t>
            </a:r>
            <a:r>
              <a:rPr lang="en-US" sz="1800" dirty="0" smtClean="0">
                <a:solidFill>
                  <a:srgbClr val="0000FF"/>
                </a:solidFill>
                <a:latin typeface="Lucida Sans" panose="020B0602040502020204" pitchFamily="34" charset="0"/>
              </a:rPr>
              <a:t>10,357</a:t>
            </a:r>
          </a:p>
          <a:p>
            <a:pPr marL="0" indent="0" algn="r" eaLnBrk="0" fontAlgn="base" hangingPunct="0">
              <a:spcAft>
                <a:spcPct val="0"/>
              </a:spcAft>
              <a:buNone/>
            </a:pPr>
            <a:r>
              <a:rPr lang="en-GB" sz="1400" dirty="0" smtClean="0">
                <a:solidFill>
                  <a:srgbClr val="0000FF"/>
                </a:solidFill>
                <a:latin typeface="Lucida Sans" panose="020B0602040502020204" pitchFamily="34" charset="0"/>
              </a:rPr>
              <a:t>(NALDIC, 2015)</a:t>
            </a:r>
            <a:endParaRPr lang="en-US" sz="1400" dirty="0">
              <a:solidFill>
                <a:srgbClr val="0000FF"/>
              </a:solidFill>
              <a:latin typeface="Lucida Sans" panose="020B0602040502020204" pitchFamily="34" charset="0"/>
            </a:endParaRPr>
          </a:p>
          <a:p>
            <a:pPr marL="0" indent="0" eaLnBrk="0" fontAlgn="base" hangingPunct="0">
              <a:spcAft>
                <a:spcPct val="0"/>
              </a:spcAft>
              <a:buNone/>
            </a:pPr>
            <a:endParaRPr lang="cy-GB" sz="1800" dirty="0" smtClean="0">
              <a:latin typeface="Lucida Sans" panose="020B0602040502020204" pitchFamily="34" charset="0"/>
            </a:endParaRPr>
          </a:p>
          <a:p>
            <a:pPr marL="0" indent="0" eaLnBrk="0" fontAlgn="base" hangingPunct="0">
              <a:spcAft>
                <a:spcPct val="0"/>
              </a:spcAft>
              <a:buNone/>
            </a:pPr>
            <a:endParaRPr lang="cy-GB" sz="1800" dirty="0" smtClean="0">
              <a:latin typeface="Lucida Sans" panose="020B0602040502020204" pitchFamily="34" charset="0"/>
            </a:endParaRPr>
          </a:p>
        </p:txBody>
      </p:sp>
      <p:sp>
        <p:nvSpPr>
          <p:cNvPr id="2" name="Content Placeholder 1"/>
          <p:cNvSpPr>
            <a:spLocks noGrp="1"/>
          </p:cNvSpPr>
          <p:nvPr>
            <p:ph sz="half" idx="2"/>
          </p:nvPr>
        </p:nvSpPr>
        <p:spPr>
          <a:xfrm>
            <a:off x="4648200" y="1340768"/>
            <a:ext cx="4038600" cy="4248473"/>
          </a:xfrm>
        </p:spPr>
        <p:txBody>
          <a:bodyPr>
            <a:normAutofit fontScale="92500"/>
          </a:bodyPr>
          <a:lstStyle/>
          <a:p>
            <a:pPr marL="0" indent="0">
              <a:buNone/>
            </a:pPr>
            <a:r>
              <a:rPr lang="en-GB" sz="2400" dirty="0" smtClean="0">
                <a:solidFill>
                  <a:srgbClr val="0000FF"/>
                </a:solidFill>
                <a:latin typeface="Lucida Sans" panose="020B0602030504020204" pitchFamily="34" charset="0"/>
                <a:hlinkClick r:id="rId3"/>
              </a:rPr>
              <a:t>https://statswales.wales.gov.uk/Catalogue/Education-and-Skills/Schools-and-Teachers/Schools-Census/Pupil-Level-Annual-School-Census/Ethnicity-National-Identity-and-Language/PupilsAcquiringEnglishAsAdditionalLanguage-by-LocalAuthorityRegion-StageDevelopment</a:t>
            </a:r>
            <a:endParaRPr lang="en-GB" sz="2400" dirty="0">
              <a:solidFill>
                <a:srgbClr val="0000FF"/>
              </a:solidFill>
              <a:latin typeface="Lucida Sans" panose="020B0602030504020204" pitchFamily="34" charset="0"/>
            </a:endParaRPr>
          </a:p>
          <a:p>
            <a:pPr marL="0" indent="0">
              <a:buNone/>
            </a:pPr>
            <a:endParaRPr lang="en-GB" sz="2400" dirty="0" smtClean="0">
              <a:solidFill>
                <a:srgbClr val="0000FF"/>
              </a:solidFill>
              <a:latin typeface="Lucida Sans" panose="020B0602030504020204" pitchFamily="34" charset="0"/>
            </a:endParaRPr>
          </a:p>
          <a:p>
            <a:pPr marL="0" indent="0">
              <a:buNone/>
            </a:pPr>
            <a:endParaRPr lang="en-US" dirty="0">
              <a:latin typeface="Lucida Sans" panose="020B0602030504020204" pitchFamily="34" charset="0"/>
            </a:endParaRPr>
          </a:p>
        </p:txBody>
      </p:sp>
    </p:spTree>
    <p:extLst>
      <p:ext uri="{BB962C8B-B14F-4D97-AF65-F5344CB8AC3E}">
        <p14:creationId xmlns:p14="http://schemas.microsoft.com/office/powerpoint/2010/main" val="334861967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Autofit/>
          </a:bodyPr>
          <a:lstStyle/>
          <a:p>
            <a:r>
              <a:rPr lang="en-GB" altLang="cy-GB" sz="3200" dirty="0" err="1" smtClean="0">
                <a:latin typeface="Lucida Sans" pitchFamily="34" charset="0"/>
              </a:rPr>
              <a:t>Ystadegau</a:t>
            </a:r>
            <a:r>
              <a:rPr lang="en-GB" altLang="cy-GB" sz="3200" dirty="0" smtClean="0">
                <a:latin typeface="Lucida Sans" pitchFamily="34" charset="0"/>
              </a:rPr>
              <a:t> EAL - </a:t>
            </a:r>
            <a:r>
              <a:rPr lang="en-GB" altLang="cy-GB" sz="3200" dirty="0" err="1" smtClean="0">
                <a:latin typeface="Lucida Sans" pitchFamily="34" charset="0"/>
              </a:rPr>
              <a:t>Lloegr</a:t>
            </a:r>
            <a:r>
              <a:rPr lang="en-GB" altLang="cy-GB" sz="3200" dirty="0" smtClean="0">
                <a:solidFill>
                  <a:schemeClr val="tx1"/>
                </a:solidFill>
                <a:latin typeface="Lucida Sans" pitchFamily="34" charset="0"/>
              </a:rPr>
              <a:t/>
            </a:r>
            <a:br>
              <a:rPr lang="en-GB" altLang="cy-GB" sz="3200" dirty="0" smtClean="0">
                <a:solidFill>
                  <a:schemeClr val="tx1"/>
                </a:solidFill>
                <a:latin typeface="Lucida Sans" pitchFamily="34" charset="0"/>
              </a:rPr>
            </a:br>
            <a:r>
              <a:rPr lang="en-GB" altLang="cy-GB" sz="3200" dirty="0" smtClean="0">
                <a:solidFill>
                  <a:srgbClr val="0000FF"/>
                </a:solidFill>
                <a:latin typeface="Lucida Sans" pitchFamily="34" charset="0"/>
              </a:rPr>
              <a:t>EAL Statistics - England</a:t>
            </a:r>
          </a:p>
        </p:txBody>
      </p:sp>
      <p:sp>
        <p:nvSpPr>
          <p:cNvPr id="5" name="Content Placeholder 4"/>
          <p:cNvSpPr>
            <a:spLocks noGrp="1"/>
          </p:cNvSpPr>
          <p:nvPr>
            <p:ph idx="1"/>
          </p:nvPr>
        </p:nvSpPr>
        <p:spPr/>
        <p:txBody>
          <a:bodyPr>
            <a:noAutofit/>
          </a:bodyPr>
          <a:lstStyle/>
          <a:p>
            <a:pPr marL="0" indent="0" eaLnBrk="0" fontAlgn="base" hangingPunct="0">
              <a:spcAft>
                <a:spcPct val="0"/>
              </a:spcAft>
              <a:buNone/>
            </a:pPr>
            <a:endParaRPr lang="cy-GB" sz="1800" dirty="0" smtClean="0">
              <a:latin typeface="Lucida Sans" panose="020B0602040502020204" pitchFamily="34" charset="0"/>
            </a:endParaRPr>
          </a:p>
          <a:p>
            <a:pPr marL="0" indent="0" eaLnBrk="0" fontAlgn="base" hangingPunct="0">
              <a:spcAft>
                <a:spcPct val="0"/>
              </a:spcAft>
              <a:buNone/>
            </a:pPr>
            <a:endParaRPr lang="cy-GB" sz="1800" dirty="0" smtClean="0">
              <a:latin typeface="Lucida Sans" panose="020B0602040502020204" pitchFamily="34" charset="0"/>
            </a:endParaRPr>
          </a:p>
        </p:txBody>
      </p:sp>
      <p:sp>
        <p:nvSpPr>
          <p:cNvPr id="2" name="Content Placeholder 1"/>
          <p:cNvSpPr>
            <a:spLocks noGrp="1"/>
          </p:cNvSpPr>
          <p:nvPr>
            <p:ph sz="half" idx="4294967295"/>
          </p:nvPr>
        </p:nvSpPr>
        <p:spPr>
          <a:xfrm>
            <a:off x="5105400" y="1341438"/>
            <a:ext cx="4038600" cy="4248150"/>
          </a:xfrm>
        </p:spPr>
        <p:txBody>
          <a:bodyPr>
            <a:normAutofit/>
          </a:bodyPr>
          <a:lstStyle/>
          <a:p>
            <a:pPr marL="0" indent="0">
              <a:buNone/>
            </a:pPr>
            <a:endParaRPr lang="en-GB" sz="2400" dirty="0" smtClean="0">
              <a:solidFill>
                <a:srgbClr val="0000FF"/>
              </a:solidFill>
              <a:latin typeface="Lucida Sans" panose="020B0602030504020204" pitchFamily="34" charset="0"/>
            </a:endParaRPr>
          </a:p>
          <a:p>
            <a:pPr marL="0" indent="0">
              <a:buNone/>
            </a:pPr>
            <a:endParaRPr lang="en-US" dirty="0">
              <a:latin typeface="Lucida Sans" panose="020B0602030504020204"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528" y="1600201"/>
            <a:ext cx="8640960" cy="5056187"/>
          </a:xfrm>
          <a:prstGeom prst="rect">
            <a:avLst/>
          </a:prstGeom>
        </p:spPr>
      </p:pic>
    </p:spTree>
    <p:extLst>
      <p:ext uri="{BB962C8B-B14F-4D97-AF65-F5344CB8AC3E}">
        <p14:creationId xmlns:p14="http://schemas.microsoft.com/office/powerpoint/2010/main" val="251418063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err="1" smtClean="0">
                <a:latin typeface="Lucida Sans" panose="020B0602030504020204" pitchFamily="34" charset="0"/>
              </a:rPr>
              <a:t>Darllen</a:t>
            </a:r>
            <a:r>
              <a:rPr lang="en-GB" sz="3200" dirty="0" smtClean="0">
                <a:latin typeface="Lucida Sans" panose="020B0602030504020204" pitchFamily="34" charset="0"/>
              </a:rPr>
              <a:t> </a:t>
            </a:r>
            <a:r>
              <a:rPr lang="en-GB" sz="3200" dirty="0" err="1" smtClean="0">
                <a:latin typeface="Lucida Sans" panose="020B0602030504020204" pitchFamily="34" charset="0"/>
              </a:rPr>
              <a:t>pellach</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00FF"/>
                </a:solidFill>
                <a:latin typeface="Lucida Sans" panose="020B0602030504020204" pitchFamily="34" charset="0"/>
              </a:rPr>
              <a:t>Further reading</a:t>
            </a:r>
            <a:endParaRPr lang="en-US" sz="3200" dirty="0">
              <a:solidFill>
                <a:srgbClr val="0000FF"/>
              </a:solidFill>
              <a:latin typeface="Lucida Sans" panose="020B0602030504020204" pitchFamily="34" charset="0"/>
            </a:endParaRPr>
          </a:p>
        </p:txBody>
      </p:sp>
      <p:sp>
        <p:nvSpPr>
          <p:cNvPr id="3" name="Content Placeholder 2"/>
          <p:cNvSpPr>
            <a:spLocks noGrp="1"/>
          </p:cNvSpPr>
          <p:nvPr>
            <p:ph idx="1"/>
          </p:nvPr>
        </p:nvSpPr>
        <p:spPr/>
        <p:txBody>
          <a:bodyPr/>
          <a:lstStyle/>
          <a:p>
            <a:pPr marL="0" indent="0">
              <a:buNone/>
            </a:pPr>
            <a:r>
              <a:rPr lang="en-GB" dirty="0" smtClean="0">
                <a:latin typeface="Lucida Sans" panose="020B0602030504020204" pitchFamily="34" charset="0"/>
              </a:rPr>
              <a:t>NALDIC</a:t>
            </a:r>
          </a:p>
          <a:p>
            <a:pPr marL="0" indent="0">
              <a:buNone/>
            </a:pPr>
            <a:r>
              <a:rPr lang="en-US" dirty="0">
                <a:latin typeface="Lucida Sans" panose="020B0602030504020204" pitchFamily="34" charset="0"/>
              </a:rPr>
              <a:t>National Association for Language Development In the </a:t>
            </a:r>
            <a:r>
              <a:rPr lang="en-US" dirty="0" smtClean="0">
                <a:latin typeface="Lucida Sans" panose="020B0602030504020204" pitchFamily="34" charset="0"/>
              </a:rPr>
              <a:t>Curriculum</a:t>
            </a:r>
          </a:p>
          <a:p>
            <a:pPr marL="0" indent="0">
              <a:buNone/>
            </a:pPr>
            <a:endParaRPr lang="en-GB" dirty="0">
              <a:latin typeface="Lucida Sans" panose="020B0602030504020204" pitchFamily="34" charset="0"/>
            </a:endParaRPr>
          </a:p>
          <a:p>
            <a:pPr marL="0" indent="0">
              <a:buNone/>
            </a:pPr>
            <a:r>
              <a:rPr lang="en-US" sz="2000" dirty="0" smtClean="0">
                <a:latin typeface="Lucida Sans" panose="020B0602030504020204" pitchFamily="34" charset="0"/>
              </a:rPr>
              <a:t>“Our </a:t>
            </a:r>
            <a:r>
              <a:rPr lang="en-US" sz="2000" dirty="0">
                <a:latin typeface="Lucida Sans" panose="020B0602030504020204" pitchFamily="34" charset="0"/>
              </a:rPr>
              <a:t>mission is to promote the effective teaching and learning of EAL and bilingual pupils in our schools. We do this by engaging with teachers, schools and other </a:t>
            </a:r>
            <a:r>
              <a:rPr lang="en-US" sz="2000" dirty="0" err="1">
                <a:latin typeface="Lucida Sans" panose="020B0602030504020204" pitchFamily="34" charset="0"/>
              </a:rPr>
              <a:t>organisations</a:t>
            </a:r>
            <a:r>
              <a:rPr lang="en-US" sz="2000" dirty="0">
                <a:latin typeface="Lucida Sans" panose="020B0602030504020204" pitchFamily="34" charset="0"/>
              </a:rPr>
              <a:t> to promote understanding, research and best practice in relation to EAL and bilingualism</a:t>
            </a:r>
            <a:r>
              <a:rPr lang="en-US" sz="2000" dirty="0" smtClean="0">
                <a:latin typeface="Lucida Sans" panose="020B0602030504020204" pitchFamily="34" charset="0"/>
              </a:rPr>
              <a:t>.”</a:t>
            </a:r>
            <a:endParaRPr lang="en-US" sz="2000" dirty="0">
              <a:latin typeface="Lucida Sans" panose="020B0602030504020204" pitchFamily="34" charset="0"/>
            </a:endParaRPr>
          </a:p>
        </p:txBody>
      </p:sp>
    </p:spTree>
    <p:extLst>
      <p:ext uri="{BB962C8B-B14F-4D97-AF65-F5344CB8AC3E}">
        <p14:creationId xmlns:p14="http://schemas.microsoft.com/office/powerpoint/2010/main" val="227972153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3200" dirty="0" err="1" smtClean="0">
                <a:latin typeface="Lucida Sans" panose="020B0602040502020204" pitchFamily="34" charset="0"/>
              </a:rPr>
              <a:t>Trafodwch</a:t>
            </a:r>
            <a:r>
              <a:rPr lang="en-GB" sz="3200" dirty="0" smtClean="0">
                <a:latin typeface="Lucida Sans" panose="020B0602040502020204" pitchFamily="34" charset="0"/>
              </a:rPr>
              <a:t>…</a:t>
            </a:r>
            <a:br>
              <a:rPr lang="en-GB" sz="3200" dirty="0" smtClean="0">
                <a:latin typeface="Lucida Sans" panose="020B0602040502020204" pitchFamily="34" charset="0"/>
              </a:rPr>
            </a:br>
            <a:r>
              <a:rPr lang="en-GB" sz="3200" dirty="0" smtClean="0">
                <a:solidFill>
                  <a:srgbClr val="0000FF"/>
                </a:solidFill>
                <a:latin typeface="Lucida Sans" panose="020B0602040502020204" pitchFamily="34" charset="0"/>
              </a:rPr>
              <a:t>Discuss…</a:t>
            </a:r>
            <a:endParaRPr lang="en-GB" sz="3200" dirty="0">
              <a:solidFill>
                <a:srgbClr val="0000FF"/>
              </a:solidFill>
              <a:latin typeface="Lucida Sans" panose="020B0602040502020204" pitchFamily="34" charset="0"/>
            </a:endParaRPr>
          </a:p>
        </p:txBody>
      </p:sp>
      <p:sp>
        <p:nvSpPr>
          <p:cNvPr id="6" name="Content Placeholder 5"/>
          <p:cNvSpPr>
            <a:spLocks noGrp="1"/>
          </p:cNvSpPr>
          <p:nvPr>
            <p:ph idx="1"/>
          </p:nvPr>
        </p:nvSpPr>
        <p:spPr/>
        <p:txBody>
          <a:bodyPr>
            <a:normAutofit/>
          </a:bodyPr>
          <a:lstStyle/>
          <a:p>
            <a:pPr marL="0" indent="0" algn="just">
              <a:buNone/>
            </a:pPr>
            <a:r>
              <a:rPr lang="en-GB" sz="2400" dirty="0" smtClean="0">
                <a:latin typeface="Lucida Sans" panose="020B0602040502020204" pitchFamily="34" charset="0"/>
              </a:rPr>
              <a:t>“The death of a language leads to the disappearance of many forms of intangible cultural heritage, especially the invaluable heritage of traditions and oral expressions of the community that spoke it – from poems and legends to proverbs and jokes. The loss of languages is also detrimental to humanity’s grasp of biodiversity, as they transmit much knowledge about nature and the universe.”</a:t>
            </a:r>
          </a:p>
          <a:p>
            <a:pPr marL="0" indent="0" algn="r">
              <a:buNone/>
            </a:pPr>
            <a:r>
              <a:rPr lang="en-GB" sz="2400" dirty="0" smtClean="0">
                <a:latin typeface="Lucida Sans" panose="020B0602040502020204" pitchFamily="34" charset="0"/>
              </a:rPr>
              <a:t>(UNESCO, 2009, cited in </a:t>
            </a:r>
            <a:r>
              <a:rPr lang="en-GB" sz="2400" dirty="0" err="1" smtClean="0">
                <a:latin typeface="Lucida Sans" panose="020B0602040502020204" pitchFamily="34" charset="0"/>
              </a:rPr>
              <a:t>Devarakonda</a:t>
            </a:r>
            <a:r>
              <a:rPr lang="en-GB" sz="2400" dirty="0" smtClean="0">
                <a:latin typeface="Lucida Sans" panose="020B0602040502020204" pitchFamily="34" charset="0"/>
              </a:rPr>
              <a:t>, 2013: 75).</a:t>
            </a:r>
          </a:p>
        </p:txBody>
      </p:sp>
    </p:spTree>
    <p:extLst>
      <p:ext uri="{BB962C8B-B14F-4D97-AF65-F5344CB8AC3E}">
        <p14:creationId xmlns:p14="http://schemas.microsoft.com/office/powerpoint/2010/main" val="81785285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a:xfrm>
            <a:off x="457200" y="274638"/>
            <a:ext cx="8229600" cy="706090"/>
          </a:xfrm>
        </p:spPr>
        <p:txBody>
          <a:bodyPr/>
          <a:lstStyle/>
          <a:p>
            <a:pPr eaLnBrk="1" hangingPunct="1">
              <a:defRPr/>
            </a:pPr>
            <a:r>
              <a:rPr lang="en-US" altLang="en-US" sz="3200" kern="0" dirty="0" err="1" smtClean="0">
                <a:latin typeface="Lucida Sans" panose="020B0602030504020204" pitchFamily="34" charset="0"/>
              </a:rPr>
              <a:t>Symboleiddiaeth</a:t>
            </a:r>
            <a:r>
              <a:rPr lang="en-US" altLang="en-US" sz="3200" kern="0" dirty="0" smtClean="0">
                <a:latin typeface="Lucida Sans" panose="020B0602030504020204" pitchFamily="34" charset="0"/>
              </a:rPr>
              <a:t> </a:t>
            </a:r>
            <a:r>
              <a:rPr lang="en-US" altLang="en-US" sz="3200" kern="0" dirty="0" err="1" smtClean="0">
                <a:latin typeface="Lucida Sans" panose="020B0602030504020204" pitchFamily="34" charset="0"/>
              </a:rPr>
              <a:t>Ddiwylliannol</a:t>
            </a:r>
            <a:r>
              <a:rPr lang="en-US" altLang="en-US" sz="3200" kern="0" dirty="0">
                <a:latin typeface="Lucida Sans" panose="020B0602030504020204" pitchFamily="34" charset="0"/>
              </a:rPr>
              <a:t/>
            </a:r>
            <a:br>
              <a:rPr lang="en-US" altLang="en-US" sz="3200" kern="0" dirty="0">
                <a:latin typeface="Lucida Sans" panose="020B0602030504020204" pitchFamily="34" charset="0"/>
              </a:rPr>
            </a:br>
            <a:r>
              <a:rPr lang="en-US" altLang="en-US" sz="3200" kern="0" dirty="0" smtClean="0">
                <a:solidFill>
                  <a:srgbClr val="0000FF"/>
                </a:solidFill>
                <a:latin typeface="Lucida Sans" panose="020B0602030504020204" pitchFamily="34" charset="0"/>
              </a:rPr>
              <a:t>Cultural Tokenism</a:t>
            </a:r>
            <a:endParaRPr lang="en-US" altLang="en-US" sz="3200" dirty="0" smtClean="0">
              <a:solidFill>
                <a:srgbClr val="0000FF"/>
              </a:solidFill>
              <a:latin typeface="Lucida Sans" panose="020B0602030504020204" pitchFamily="34" charset="0"/>
            </a:endParaRPr>
          </a:p>
        </p:txBody>
      </p:sp>
      <p:sp>
        <p:nvSpPr>
          <p:cNvPr id="2" name="Content Placeholder 1"/>
          <p:cNvSpPr>
            <a:spLocks noGrp="1"/>
          </p:cNvSpPr>
          <p:nvPr>
            <p:ph sz="half" idx="1"/>
          </p:nvPr>
        </p:nvSpPr>
        <p:spPr>
          <a:xfrm>
            <a:off x="179512" y="1196752"/>
            <a:ext cx="4316288" cy="4392489"/>
          </a:xfrm>
        </p:spPr>
        <p:txBody>
          <a:bodyPr/>
          <a:lstStyle/>
          <a:p>
            <a:r>
              <a:rPr lang="en-US" sz="2200" dirty="0" err="1" smtClean="0">
                <a:latin typeface="Lucida Sans" panose="020B0602030504020204" pitchFamily="34" charset="0"/>
              </a:rPr>
              <a:t>Cydnabyddiaeth</a:t>
            </a:r>
            <a:r>
              <a:rPr lang="en-US" sz="2200" dirty="0" smtClean="0">
                <a:latin typeface="Lucida Sans" panose="020B0602030504020204" pitchFamily="34" charset="0"/>
              </a:rPr>
              <a:t> </a:t>
            </a:r>
            <a:r>
              <a:rPr lang="en-US" sz="2200" dirty="0" err="1">
                <a:latin typeface="Lucida Sans" panose="020B0602030504020204" pitchFamily="34" charset="0"/>
              </a:rPr>
              <a:t>annigonol</a:t>
            </a:r>
            <a:r>
              <a:rPr lang="en-US" sz="2200" dirty="0">
                <a:latin typeface="Lucida Sans" panose="020B0602030504020204" pitchFamily="34" charset="0"/>
              </a:rPr>
              <a:t> o </a:t>
            </a:r>
            <a:r>
              <a:rPr lang="en-US" sz="2200" dirty="0" err="1" smtClean="0">
                <a:latin typeface="Lucida Sans" panose="020B0602030504020204" pitchFamily="34" charset="0"/>
              </a:rPr>
              <a:t>ddiwylliant</a:t>
            </a:r>
            <a:r>
              <a:rPr lang="en-US" sz="2200" dirty="0" smtClean="0">
                <a:latin typeface="Lucida Sans" panose="020B0602030504020204" pitchFamily="34" charset="0"/>
              </a:rPr>
              <a:t>/au</a:t>
            </a:r>
            <a:endParaRPr lang="en-US" sz="2200" dirty="0">
              <a:latin typeface="Lucida Sans" panose="020B0602030504020204" pitchFamily="34" charset="0"/>
            </a:endParaRPr>
          </a:p>
          <a:p>
            <a:r>
              <a:rPr lang="en-US" sz="2200" dirty="0" err="1">
                <a:latin typeface="Lucida Sans" panose="020B0602030504020204" pitchFamily="34" charset="0"/>
              </a:rPr>
              <a:t>Yn</a:t>
            </a:r>
            <a:r>
              <a:rPr lang="en-US" sz="2200" dirty="0">
                <a:latin typeface="Lucida Sans" panose="020B0602030504020204" pitchFamily="34" charset="0"/>
              </a:rPr>
              <a:t> </a:t>
            </a:r>
            <a:r>
              <a:rPr lang="en-US" sz="2200" dirty="0" err="1">
                <a:latin typeface="Lucida Sans" panose="020B0602030504020204" pitchFamily="34" charset="0"/>
              </a:rPr>
              <a:t>dangos</a:t>
            </a:r>
            <a:r>
              <a:rPr lang="en-US" sz="2200" dirty="0">
                <a:latin typeface="Lucida Sans" panose="020B0602030504020204" pitchFamily="34" charset="0"/>
              </a:rPr>
              <a:t> </a:t>
            </a:r>
            <a:r>
              <a:rPr lang="en-US" sz="2200" dirty="0" err="1">
                <a:latin typeface="Lucida Sans" panose="020B0602030504020204" pitchFamily="34" charset="0"/>
              </a:rPr>
              <a:t>arteffactau</a:t>
            </a:r>
            <a:r>
              <a:rPr lang="en-US" sz="2200" dirty="0">
                <a:latin typeface="Lucida Sans" panose="020B0602030504020204" pitchFamily="34" charset="0"/>
              </a:rPr>
              <a:t> </a:t>
            </a:r>
            <a:r>
              <a:rPr lang="en-US" sz="2200" dirty="0" err="1">
                <a:latin typeface="Lucida Sans" panose="020B0602030504020204" pitchFamily="34" charset="0"/>
              </a:rPr>
              <a:t>diwylliannol</a:t>
            </a:r>
            <a:endParaRPr lang="en-US" sz="2200" dirty="0">
              <a:latin typeface="Lucida Sans" panose="020B0602030504020204" pitchFamily="34" charset="0"/>
            </a:endParaRPr>
          </a:p>
          <a:p>
            <a:r>
              <a:rPr lang="en-US" sz="2200" dirty="0" err="1">
                <a:latin typeface="Lucida Sans" panose="020B0602030504020204" pitchFamily="34" charset="0"/>
              </a:rPr>
              <a:t>Dathlu</a:t>
            </a:r>
            <a:r>
              <a:rPr lang="en-US" sz="2200" dirty="0">
                <a:latin typeface="Lucida Sans" panose="020B0602030504020204" pitchFamily="34" charset="0"/>
              </a:rPr>
              <a:t> </a:t>
            </a:r>
            <a:r>
              <a:rPr lang="en-US" sz="2200" dirty="0" err="1">
                <a:latin typeface="Lucida Sans" panose="020B0602030504020204" pitchFamily="34" charset="0"/>
              </a:rPr>
              <a:t>digwyddiadau</a:t>
            </a:r>
            <a:r>
              <a:rPr lang="en-US" sz="2200" dirty="0">
                <a:latin typeface="Lucida Sans" panose="020B0602030504020204" pitchFamily="34" charset="0"/>
              </a:rPr>
              <a:t> </a:t>
            </a:r>
            <a:r>
              <a:rPr lang="en-US" sz="2200" dirty="0" err="1">
                <a:latin typeface="Lucida Sans" panose="020B0602030504020204" pitchFamily="34" charset="0"/>
              </a:rPr>
              <a:t>diwylliannol</a:t>
            </a:r>
            <a:r>
              <a:rPr lang="en-US" sz="2200" dirty="0">
                <a:latin typeface="Lucida Sans" panose="020B0602030504020204" pitchFamily="34" charset="0"/>
              </a:rPr>
              <a:t> am </a:t>
            </a:r>
            <a:r>
              <a:rPr lang="en-US" sz="2200" dirty="0" err="1">
                <a:latin typeface="Lucida Sans" panose="020B0602030504020204" pitchFamily="34" charset="0"/>
              </a:rPr>
              <a:t>ddim</a:t>
            </a:r>
            <a:r>
              <a:rPr lang="en-US" sz="2200" dirty="0">
                <a:latin typeface="Lucida Sans" panose="020B0602030504020204" pitchFamily="34" charset="0"/>
              </a:rPr>
              <a:t> </a:t>
            </a:r>
            <a:r>
              <a:rPr lang="en-US" sz="2200" dirty="0" err="1">
                <a:latin typeface="Lucida Sans" panose="020B0602030504020204" pitchFamily="34" charset="0"/>
              </a:rPr>
              <a:t>ond</a:t>
            </a:r>
            <a:r>
              <a:rPr lang="en-US" sz="2200" dirty="0">
                <a:latin typeface="Lucida Sans" panose="020B0602030504020204" pitchFamily="34" charset="0"/>
              </a:rPr>
              <a:t> 1 </a:t>
            </a:r>
            <a:r>
              <a:rPr lang="en-US" sz="2200" dirty="0" err="1">
                <a:latin typeface="Lucida Sans" panose="020B0602030504020204" pitchFamily="34" charset="0"/>
              </a:rPr>
              <a:t>diwrnod</a:t>
            </a:r>
            <a:endParaRPr lang="en-US" sz="2200" dirty="0">
              <a:latin typeface="Lucida Sans" panose="020B0602030504020204" pitchFamily="34" charset="0"/>
            </a:endParaRPr>
          </a:p>
          <a:p>
            <a:r>
              <a:rPr lang="en-US" sz="2200" dirty="0" err="1">
                <a:latin typeface="Lucida Sans" panose="020B0602030504020204" pitchFamily="34" charset="0"/>
              </a:rPr>
              <a:t>Defnyddio</a:t>
            </a:r>
            <a:r>
              <a:rPr lang="en-US" sz="2200" dirty="0">
                <a:latin typeface="Lucida Sans" panose="020B0602030504020204" pitchFamily="34" charset="0"/>
              </a:rPr>
              <a:t> </a:t>
            </a:r>
            <a:r>
              <a:rPr lang="en-US" sz="2200" dirty="0" err="1" smtClean="0">
                <a:latin typeface="Lucida Sans" panose="020B0602030504020204" pitchFamily="34" charset="0"/>
              </a:rPr>
              <a:t>dillad</a:t>
            </a:r>
            <a:r>
              <a:rPr lang="en-US" sz="2200" dirty="0" smtClean="0">
                <a:latin typeface="Lucida Sans" panose="020B0602030504020204" pitchFamily="34" charset="0"/>
              </a:rPr>
              <a:t>/</a:t>
            </a:r>
            <a:r>
              <a:rPr lang="en-US" sz="2200" dirty="0" err="1" smtClean="0">
                <a:latin typeface="Lucida Sans" panose="020B0602030504020204" pitchFamily="34" charset="0"/>
              </a:rPr>
              <a:t>bwyd</a:t>
            </a:r>
            <a:r>
              <a:rPr lang="en-US" sz="2200" dirty="0" smtClean="0">
                <a:latin typeface="Lucida Sans" panose="020B0602030504020204" pitchFamily="34" charset="0"/>
              </a:rPr>
              <a:t> </a:t>
            </a:r>
            <a:r>
              <a:rPr lang="en-US" sz="2200" dirty="0" err="1">
                <a:latin typeface="Lucida Sans" panose="020B0602030504020204" pitchFamily="34" charset="0"/>
              </a:rPr>
              <a:t>fel</a:t>
            </a:r>
            <a:r>
              <a:rPr lang="en-US" sz="2200" dirty="0">
                <a:latin typeface="Lucida Sans" panose="020B0602030504020204" pitchFamily="34" charset="0"/>
              </a:rPr>
              <a:t> </a:t>
            </a:r>
            <a:r>
              <a:rPr lang="en-US" sz="2200" dirty="0" smtClean="0">
                <a:latin typeface="Lucida Sans" panose="020B0602030504020204" pitchFamily="34" charset="0"/>
              </a:rPr>
              <a:t>un dull </a:t>
            </a:r>
            <a:r>
              <a:rPr lang="en-US" sz="2200" dirty="0" err="1">
                <a:latin typeface="Lucida Sans" panose="020B0602030504020204" pitchFamily="34" charset="0"/>
              </a:rPr>
              <a:t>yn</a:t>
            </a:r>
            <a:r>
              <a:rPr lang="en-US" sz="2200" dirty="0">
                <a:latin typeface="Lucida Sans" panose="020B0602030504020204" pitchFamily="34" charset="0"/>
              </a:rPr>
              <a:t> </a:t>
            </a:r>
            <a:r>
              <a:rPr lang="en-US" sz="2200" dirty="0" err="1">
                <a:latin typeface="Lucida Sans" panose="020B0602030504020204" pitchFamily="34" charset="0"/>
              </a:rPr>
              <a:t>unig</a:t>
            </a:r>
            <a:r>
              <a:rPr lang="en-US" sz="2200" dirty="0">
                <a:latin typeface="Lucida Sans" panose="020B0602030504020204" pitchFamily="34" charset="0"/>
              </a:rPr>
              <a:t> o </a:t>
            </a:r>
            <a:r>
              <a:rPr lang="en-US" sz="2200" dirty="0" err="1">
                <a:latin typeface="Lucida Sans" panose="020B0602030504020204" pitchFamily="34" charset="0"/>
              </a:rPr>
              <a:t>esbonio</a:t>
            </a:r>
            <a:r>
              <a:rPr lang="en-US" sz="2200" dirty="0">
                <a:latin typeface="Lucida Sans" panose="020B0602030504020204" pitchFamily="34" charset="0"/>
              </a:rPr>
              <a:t> </a:t>
            </a:r>
            <a:r>
              <a:rPr lang="en-US" sz="2200" dirty="0" err="1">
                <a:latin typeface="Lucida Sans" panose="020B0602030504020204" pitchFamily="34" charset="0"/>
              </a:rPr>
              <a:t>amrywiaeth</a:t>
            </a:r>
            <a:endParaRPr lang="en-US" sz="2200" dirty="0">
              <a:latin typeface="Lucida Sans" panose="020B0602030504020204" pitchFamily="34" charset="0"/>
            </a:endParaRPr>
          </a:p>
          <a:p>
            <a:r>
              <a:rPr lang="en-US" sz="2200" dirty="0" err="1">
                <a:latin typeface="Lucida Sans" panose="020B0602030504020204" pitchFamily="34" charset="0"/>
              </a:rPr>
              <a:t>D</a:t>
            </a:r>
            <a:r>
              <a:rPr lang="en-US" sz="2200" dirty="0" err="1" smtClean="0">
                <a:latin typeface="Lucida Sans" panose="020B0602030504020204" pitchFamily="34" charset="0"/>
              </a:rPr>
              <a:t>angos</a:t>
            </a:r>
            <a:r>
              <a:rPr lang="en-US" sz="2200" dirty="0" smtClean="0">
                <a:latin typeface="Lucida Sans" panose="020B0602030504020204" pitchFamily="34" charset="0"/>
              </a:rPr>
              <a:t> </a:t>
            </a:r>
            <a:r>
              <a:rPr lang="en-US" sz="2200" dirty="0" err="1">
                <a:latin typeface="Lucida Sans" panose="020B0602030504020204" pitchFamily="34" charset="0"/>
              </a:rPr>
              <a:t>posteri</a:t>
            </a:r>
            <a:r>
              <a:rPr lang="en-US" sz="2200" dirty="0">
                <a:latin typeface="Lucida Sans" panose="020B0602030504020204" pitchFamily="34" charset="0"/>
              </a:rPr>
              <a:t> </a:t>
            </a:r>
            <a:r>
              <a:rPr lang="en-US" sz="2200" dirty="0" err="1" smtClean="0">
                <a:latin typeface="Lucida Sans" panose="020B0602030504020204" pitchFamily="34" charset="0"/>
              </a:rPr>
              <a:t>mewn</a:t>
            </a:r>
            <a:r>
              <a:rPr lang="en-US" sz="2200" dirty="0" smtClean="0">
                <a:latin typeface="Lucida Sans" panose="020B0602030504020204" pitchFamily="34" charset="0"/>
              </a:rPr>
              <a:t> </a:t>
            </a:r>
            <a:r>
              <a:rPr lang="en-US" sz="2200" dirty="0" err="1" smtClean="0">
                <a:latin typeface="Lucida Sans" panose="020B0602030504020204" pitchFamily="34" charset="0"/>
              </a:rPr>
              <a:t>modd</a:t>
            </a:r>
            <a:r>
              <a:rPr lang="en-US" sz="2200" dirty="0" smtClean="0">
                <a:latin typeface="Lucida Sans" panose="020B0602030504020204" pitchFamily="34" charset="0"/>
              </a:rPr>
              <a:t> </a:t>
            </a:r>
            <a:r>
              <a:rPr lang="en-US" sz="2200" dirty="0" err="1" smtClean="0">
                <a:latin typeface="Lucida Sans" panose="020B0602030504020204" pitchFamily="34" charset="0"/>
              </a:rPr>
              <a:t>arwynebol</a:t>
            </a:r>
            <a:endParaRPr lang="en-US" sz="2200" dirty="0">
              <a:latin typeface="Lucida Sans" panose="020B0602030504020204" pitchFamily="34" charset="0"/>
            </a:endParaRPr>
          </a:p>
        </p:txBody>
      </p:sp>
      <p:sp>
        <p:nvSpPr>
          <p:cNvPr id="3" name="Content Placeholder 2"/>
          <p:cNvSpPr>
            <a:spLocks noGrp="1"/>
          </p:cNvSpPr>
          <p:nvPr>
            <p:ph sz="half" idx="2"/>
          </p:nvPr>
        </p:nvSpPr>
        <p:spPr>
          <a:xfrm>
            <a:off x="4648200" y="1196752"/>
            <a:ext cx="4316288" cy="4392489"/>
          </a:xfrm>
        </p:spPr>
        <p:txBody>
          <a:bodyPr/>
          <a:lstStyle/>
          <a:p>
            <a:r>
              <a:rPr lang="en-US" sz="2200" dirty="0" smtClean="0">
                <a:solidFill>
                  <a:srgbClr val="0000FF"/>
                </a:solidFill>
                <a:latin typeface="Lucida Sans" panose="020B0602030504020204" pitchFamily="34" charset="0"/>
              </a:rPr>
              <a:t>Inadequate acknowledgement of culture/s</a:t>
            </a:r>
            <a:endParaRPr lang="en-US" sz="2200" dirty="0">
              <a:solidFill>
                <a:srgbClr val="0000FF"/>
              </a:solidFill>
              <a:latin typeface="Lucida Sans" panose="020B0602030504020204" pitchFamily="34" charset="0"/>
            </a:endParaRPr>
          </a:p>
          <a:p>
            <a:pPr>
              <a:buFontTx/>
              <a:buChar char="-"/>
            </a:pPr>
            <a:r>
              <a:rPr lang="en-US" sz="2200" dirty="0" smtClean="0">
                <a:solidFill>
                  <a:srgbClr val="0000FF"/>
                </a:solidFill>
                <a:latin typeface="Lucida Sans" panose="020B0602030504020204" pitchFamily="34" charset="0"/>
              </a:rPr>
              <a:t>Displaying cultural artifacts</a:t>
            </a:r>
          </a:p>
          <a:p>
            <a:pPr>
              <a:buFontTx/>
              <a:buChar char="-"/>
            </a:pPr>
            <a:r>
              <a:rPr lang="en-US" sz="2200" dirty="0" smtClean="0">
                <a:solidFill>
                  <a:srgbClr val="0000FF"/>
                </a:solidFill>
                <a:latin typeface="Lucida Sans" panose="020B0602030504020204" pitchFamily="34" charset="0"/>
              </a:rPr>
              <a:t>Celebrating cultural events for only 1 day</a:t>
            </a:r>
          </a:p>
          <a:p>
            <a:pPr>
              <a:buFontTx/>
              <a:buChar char="-"/>
            </a:pPr>
            <a:r>
              <a:rPr lang="en-US" sz="2200" dirty="0" smtClean="0">
                <a:solidFill>
                  <a:srgbClr val="0000FF"/>
                </a:solidFill>
                <a:latin typeface="Lucida Sans" panose="020B0602030504020204" pitchFamily="34" charset="0"/>
              </a:rPr>
              <a:t>Using clothing/food as only method of explaining diversity</a:t>
            </a:r>
          </a:p>
          <a:p>
            <a:pPr>
              <a:buFontTx/>
              <a:buChar char="-"/>
            </a:pPr>
            <a:r>
              <a:rPr lang="en-US" sz="2200" dirty="0" smtClean="0">
                <a:solidFill>
                  <a:srgbClr val="0000FF"/>
                </a:solidFill>
                <a:latin typeface="Lucida Sans" panose="020B0602030504020204" pitchFamily="34" charset="0"/>
              </a:rPr>
              <a:t>Displaying posters for the sake of it</a:t>
            </a:r>
            <a:endParaRPr lang="en-US" sz="2200"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281612362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r>
              <a:rPr lang="en-US" altLang="en-US" sz="3200" kern="0" dirty="0" err="1" smtClean="0">
                <a:latin typeface="Lucida Sans" panose="020B0602030504020204" pitchFamily="34" charset="0"/>
              </a:rPr>
              <a:t>Arddangosfa</a:t>
            </a:r>
            <a:r>
              <a:rPr lang="en-US" altLang="en-US" sz="3200" kern="0" dirty="0" smtClean="0">
                <a:latin typeface="Lucida Sans" panose="020B0602030504020204" pitchFamily="34" charset="0"/>
              </a:rPr>
              <a:t> </a:t>
            </a:r>
            <a:r>
              <a:rPr lang="en-US" altLang="en-US" sz="3200" kern="0" dirty="0" err="1" smtClean="0">
                <a:latin typeface="Lucida Sans" panose="020B0602030504020204" pitchFamily="34" charset="0"/>
              </a:rPr>
              <a:t>Ddiwylliannol</a:t>
            </a:r>
            <a:r>
              <a:rPr lang="en-US" altLang="en-US" sz="3200" kern="0" dirty="0">
                <a:latin typeface="Lucida Sans" panose="020B0602030504020204" pitchFamily="34" charset="0"/>
              </a:rPr>
              <a:t/>
            </a:r>
            <a:br>
              <a:rPr lang="en-US" altLang="en-US" sz="3200" kern="0" dirty="0">
                <a:latin typeface="Lucida Sans" panose="020B0602030504020204" pitchFamily="34" charset="0"/>
              </a:rPr>
            </a:br>
            <a:r>
              <a:rPr lang="en-US" altLang="en-US" sz="3200" kern="0" dirty="0" smtClean="0">
                <a:solidFill>
                  <a:srgbClr val="0000FF"/>
                </a:solidFill>
                <a:latin typeface="Lucida Sans" panose="020B0602030504020204" pitchFamily="34" charset="0"/>
              </a:rPr>
              <a:t>Cultural Display</a:t>
            </a:r>
            <a:endParaRPr lang="en-US" altLang="en-US" sz="3200" dirty="0" smtClean="0">
              <a:solidFill>
                <a:srgbClr val="0000FF"/>
              </a:solidFill>
              <a:latin typeface="Lucida Sans" panose="020B0602030504020204" pitchFamily="34" charset="0"/>
            </a:endParaRP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504" y="1417638"/>
            <a:ext cx="8822528" cy="4315618"/>
          </a:xfrm>
        </p:spPr>
      </p:pic>
    </p:spTree>
    <p:extLst>
      <p:ext uri="{BB962C8B-B14F-4D97-AF65-F5344CB8AC3E}">
        <p14:creationId xmlns:p14="http://schemas.microsoft.com/office/powerpoint/2010/main" val="409496106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r>
              <a:rPr lang="en-US" altLang="en-US" sz="3200" kern="0" dirty="0">
                <a:latin typeface="Lucida Sans" panose="020B0602030504020204" pitchFamily="34" charset="0"/>
              </a:rPr>
              <a:t>Rhwystrau</a:t>
            </a:r>
            <a:br>
              <a:rPr lang="en-US" altLang="en-US" sz="3200" kern="0" dirty="0">
                <a:latin typeface="Lucida Sans" panose="020B0602030504020204" pitchFamily="34" charset="0"/>
              </a:rPr>
            </a:br>
            <a:r>
              <a:rPr lang="en-US" altLang="en-US" sz="3200" kern="0" dirty="0">
                <a:solidFill>
                  <a:srgbClr val="0000FF"/>
                </a:solidFill>
                <a:latin typeface="Lucida Sans" panose="020B0602030504020204" pitchFamily="34" charset="0"/>
              </a:rPr>
              <a:t>Barriers</a:t>
            </a:r>
            <a:endParaRPr lang="en-US" altLang="en-US" sz="3200" dirty="0" smtClean="0">
              <a:solidFill>
                <a:srgbClr val="0000FF"/>
              </a:solidFill>
              <a:latin typeface="Lucida Sans" panose="020B0602030504020204" pitchFamily="34" charset="0"/>
            </a:endParaRPr>
          </a:p>
        </p:txBody>
      </p:sp>
      <p:sp>
        <p:nvSpPr>
          <p:cNvPr id="2" name="Content Placeholder 1"/>
          <p:cNvSpPr>
            <a:spLocks noGrp="1"/>
          </p:cNvSpPr>
          <p:nvPr>
            <p:ph sz="half" idx="1"/>
          </p:nvPr>
        </p:nvSpPr>
        <p:spPr>
          <a:xfrm>
            <a:off x="755576" y="1600201"/>
            <a:ext cx="3740224" cy="3989040"/>
          </a:xfrm>
        </p:spPr>
        <p:txBody>
          <a:bodyPr/>
          <a:lstStyle/>
          <a:p>
            <a:r>
              <a:rPr lang="en-US" dirty="0">
                <a:latin typeface="Lucida Sans" panose="020B0602030504020204" pitchFamily="34" charset="0"/>
              </a:rPr>
              <a:t>Hiliaeth</a:t>
            </a:r>
          </a:p>
          <a:p>
            <a:r>
              <a:rPr lang="en-US" dirty="0" err="1">
                <a:latin typeface="Lucida Sans" panose="020B0602030504020204" pitchFamily="34" charset="0"/>
              </a:rPr>
              <a:t>Rhagfarn</a:t>
            </a:r>
            <a:endParaRPr lang="en-US" dirty="0">
              <a:latin typeface="Lucida Sans" panose="020B0602030504020204" pitchFamily="34" charset="0"/>
            </a:endParaRPr>
          </a:p>
          <a:p>
            <a:r>
              <a:rPr lang="en-US" dirty="0">
                <a:latin typeface="Lucida Sans" panose="020B0602030504020204" pitchFamily="34" charset="0"/>
              </a:rPr>
              <a:t>Bias</a:t>
            </a:r>
          </a:p>
          <a:p>
            <a:r>
              <a:rPr lang="en-US" dirty="0" err="1">
                <a:latin typeface="Lucida Sans" panose="020B0602030504020204" pitchFamily="34" charset="0"/>
              </a:rPr>
              <a:t>Ofergoeliaeth</a:t>
            </a:r>
            <a:endParaRPr lang="en-US" dirty="0">
              <a:latin typeface="Lucida Sans" panose="020B0602030504020204" pitchFamily="34" charset="0"/>
            </a:endParaRPr>
          </a:p>
          <a:p>
            <a:r>
              <a:rPr lang="en-US" dirty="0" err="1">
                <a:latin typeface="Lucida Sans" panose="020B0602030504020204" pitchFamily="34" charset="0"/>
              </a:rPr>
              <a:t>Ystrydebu</a:t>
            </a:r>
            <a:endParaRPr lang="en-US" dirty="0">
              <a:latin typeface="Lucida Sans" panose="020B0602030504020204" pitchFamily="34" charset="0"/>
            </a:endParaRPr>
          </a:p>
          <a:p>
            <a:pPr marL="0" indent="0">
              <a:buNone/>
            </a:pPr>
            <a:endParaRPr lang="en-US" dirty="0"/>
          </a:p>
        </p:txBody>
      </p:sp>
      <p:sp>
        <p:nvSpPr>
          <p:cNvPr id="3" name="Content Placeholder 2"/>
          <p:cNvSpPr>
            <a:spLocks noGrp="1"/>
          </p:cNvSpPr>
          <p:nvPr>
            <p:ph sz="half" idx="2"/>
          </p:nvPr>
        </p:nvSpPr>
        <p:spPr>
          <a:xfrm>
            <a:off x="4648200" y="1600201"/>
            <a:ext cx="3596208" cy="3989040"/>
          </a:xfrm>
        </p:spPr>
        <p:txBody>
          <a:bodyPr/>
          <a:lstStyle/>
          <a:p>
            <a:r>
              <a:rPr lang="en-US" dirty="0">
                <a:solidFill>
                  <a:srgbClr val="0000FF"/>
                </a:solidFill>
                <a:latin typeface="Lucida Sans" panose="020B0602030504020204" pitchFamily="34" charset="0"/>
              </a:rPr>
              <a:t>Racism</a:t>
            </a:r>
          </a:p>
          <a:p>
            <a:r>
              <a:rPr lang="en-US" dirty="0">
                <a:solidFill>
                  <a:srgbClr val="0000FF"/>
                </a:solidFill>
                <a:latin typeface="Lucida Sans" panose="020B0602030504020204" pitchFamily="34" charset="0"/>
              </a:rPr>
              <a:t>Prejudice</a:t>
            </a:r>
          </a:p>
          <a:p>
            <a:r>
              <a:rPr lang="en-US" dirty="0">
                <a:solidFill>
                  <a:srgbClr val="0000FF"/>
                </a:solidFill>
                <a:latin typeface="Lucida Sans" panose="020B0602030504020204" pitchFamily="34" charset="0"/>
              </a:rPr>
              <a:t>Bias</a:t>
            </a:r>
          </a:p>
          <a:p>
            <a:r>
              <a:rPr lang="en-US" dirty="0">
                <a:solidFill>
                  <a:srgbClr val="0000FF"/>
                </a:solidFill>
                <a:latin typeface="Lucida Sans" panose="020B0602030504020204" pitchFamily="34" charset="0"/>
              </a:rPr>
              <a:t>Superstition</a:t>
            </a:r>
          </a:p>
          <a:p>
            <a:r>
              <a:rPr lang="en-US" dirty="0">
                <a:solidFill>
                  <a:srgbClr val="0000FF"/>
                </a:solidFill>
                <a:latin typeface="Lucida Sans" panose="020B0602030504020204" pitchFamily="34" charset="0"/>
              </a:rPr>
              <a:t>Stereotyping</a:t>
            </a:r>
          </a:p>
          <a:p>
            <a:pPr marL="0" indent="0">
              <a:buNone/>
            </a:pPr>
            <a:endParaRPr lang="en-US" dirty="0"/>
          </a:p>
        </p:txBody>
      </p:sp>
    </p:spTree>
    <p:extLst>
      <p:ext uri="{BB962C8B-B14F-4D97-AF65-F5344CB8AC3E}">
        <p14:creationId xmlns:p14="http://schemas.microsoft.com/office/powerpoint/2010/main" val="10292127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r>
              <a:rPr lang="en-US" altLang="en-US" sz="3200" kern="0" dirty="0">
                <a:latin typeface="Lucida Sans" panose="020B0602030504020204" pitchFamily="34" charset="0"/>
              </a:rPr>
              <a:t>Hiliaeth</a:t>
            </a:r>
            <a:br>
              <a:rPr lang="en-US" altLang="en-US" sz="3200" kern="0" dirty="0">
                <a:latin typeface="Lucida Sans" panose="020B0602030504020204" pitchFamily="34" charset="0"/>
              </a:rPr>
            </a:br>
            <a:r>
              <a:rPr lang="en-US" altLang="en-US" sz="3200" kern="0" dirty="0">
                <a:solidFill>
                  <a:srgbClr val="0000FF"/>
                </a:solidFill>
                <a:latin typeface="Lucida Sans" panose="020B0602030504020204" pitchFamily="34" charset="0"/>
              </a:rPr>
              <a:t>Racism</a:t>
            </a:r>
            <a:endParaRPr lang="en-US" altLang="en-US" sz="3200" dirty="0" smtClean="0">
              <a:solidFill>
                <a:srgbClr val="0000FF"/>
              </a:solidFill>
              <a:latin typeface="Lucida Sans" panose="020B0602030504020204" pitchFamily="34" charset="0"/>
            </a:endParaRPr>
          </a:p>
        </p:txBody>
      </p:sp>
      <p:sp>
        <p:nvSpPr>
          <p:cNvPr id="2" name="Content Placeholder 1"/>
          <p:cNvSpPr>
            <a:spLocks noGrp="1"/>
          </p:cNvSpPr>
          <p:nvPr>
            <p:ph sz="half" idx="1"/>
          </p:nvPr>
        </p:nvSpPr>
        <p:spPr>
          <a:xfrm>
            <a:off x="755576" y="1600201"/>
            <a:ext cx="3740224" cy="3989040"/>
          </a:xfrm>
        </p:spPr>
        <p:txBody>
          <a:bodyPr/>
          <a:lstStyle/>
          <a:p>
            <a:r>
              <a:rPr lang="en-US" dirty="0" err="1">
                <a:latin typeface="Lucida Sans" panose="020B0602030504020204" pitchFamily="34" charset="0"/>
              </a:rPr>
              <a:t>Biolegol</a:t>
            </a:r>
            <a:endParaRPr lang="en-US" dirty="0">
              <a:latin typeface="Lucida Sans" panose="020B0602030504020204" pitchFamily="34" charset="0"/>
            </a:endParaRPr>
          </a:p>
          <a:p>
            <a:r>
              <a:rPr lang="en-US" dirty="0" err="1">
                <a:latin typeface="Lucida Sans" panose="020B0602030504020204" pitchFamily="34" charset="0"/>
              </a:rPr>
              <a:t>Diwylliannol</a:t>
            </a:r>
            <a:endParaRPr lang="en-US" dirty="0">
              <a:latin typeface="Lucida Sans" panose="020B0602030504020204" pitchFamily="34" charset="0"/>
            </a:endParaRPr>
          </a:p>
          <a:p>
            <a:pPr marL="0" indent="0">
              <a:buNone/>
            </a:pPr>
            <a:r>
              <a:rPr lang="en-US" dirty="0" smtClean="0">
                <a:latin typeface="Lucida Sans" panose="020B0602030504020204" pitchFamily="34" charset="0"/>
              </a:rPr>
              <a:t>- </a:t>
            </a:r>
            <a:r>
              <a:rPr lang="en-US" dirty="0">
                <a:latin typeface="Lucida Sans" panose="020B0602030504020204" pitchFamily="34" charset="0"/>
              </a:rPr>
              <a:t>Islamophobia</a:t>
            </a:r>
          </a:p>
          <a:p>
            <a:pPr marL="0" indent="0">
              <a:buNone/>
            </a:pPr>
            <a:r>
              <a:rPr lang="en-US" dirty="0" smtClean="0">
                <a:latin typeface="Lucida Sans" panose="020B0602030504020204" pitchFamily="34" charset="0"/>
              </a:rPr>
              <a:t>- </a:t>
            </a:r>
            <a:r>
              <a:rPr lang="en-US" dirty="0" err="1">
                <a:latin typeface="Lucida Sans" panose="020B0602030504020204" pitchFamily="34" charset="0"/>
              </a:rPr>
              <a:t>senoffobia</a:t>
            </a:r>
            <a:endParaRPr lang="en-US" dirty="0">
              <a:latin typeface="Lucida Sans" panose="020B0602030504020204" pitchFamily="34" charset="0"/>
            </a:endParaRPr>
          </a:p>
          <a:p>
            <a:r>
              <a:rPr lang="en-US" dirty="0" err="1">
                <a:latin typeface="Lucida Sans" panose="020B0602030504020204" pitchFamily="34" charset="0"/>
              </a:rPr>
              <a:t>Sefydliadol</a:t>
            </a:r>
            <a:endParaRPr lang="en-US" dirty="0">
              <a:latin typeface="Lucida Sans" panose="020B0602030504020204" pitchFamily="34" charset="0"/>
            </a:endParaRPr>
          </a:p>
          <a:p>
            <a:r>
              <a:rPr lang="en-US" dirty="0" err="1">
                <a:latin typeface="Lucida Sans" panose="020B0602030504020204" pitchFamily="34" charset="0"/>
              </a:rPr>
              <a:t>Lle</a:t>
            </a:r>
            <a:r>
              <a:rPr lang="en-US" dirty="0">
                <a:latin typeface="Lucida Sans" panose="020B0602030504020204" pitchFamily="34" charset="0"/>
              </a:rPr>
              <a:t>/</a:t>
            </a:r>
            <a:r>
              <a:rPr lang="en-US" dirty="0" err="1">
                <a:latin typeface="Lucida Sans" panose="020B0602030504020204" pitchFamily="34" charset="0"/>
              </a:rPr>
              <a:t>cae</a:t>
            </a:r>
            <a:r>
              <a:rPr lang="en-US" dirty="0">
                <a:latin typeface="Lucida Sans" panose="020B0602030504020204" pitchFamily="34" charset="0"/>
              </a:rPr>
              <a:t> </a:t>
            </a:r>
            <a:r>
              <a:rPr lang="en-US" dirty="0" err="1">
                <a:latin typeface="Lucida Sans" panose="020B0602030504020204" pitchFamily="34" charset="0"/>
              </a:rPr>
              <a:t>chwarae</a:t>
            </a:r>
            <a:endParaRPr lang="en-US" dirty="0">
              <a:latin typeface="Lucida Sans" panose="020B0602030504020204" pitchFamily="34" charset="0"/>
            </a:endParaRPr>
          </a:p>
          <a:p>
            <a:pPr marL="0" indent="0">
              <a:buNone/>
            </a:pPr>
            <a:endParaRPr lang="en-US" dirty="0"/>
          </a:p>
        </p:txBody>
      </p:sp>
      <p:sp>
        <p:nvSpPr>
          <p:cNvPr id="3" name="Content Placeholder 2"/>
          <p:cNvSpPr>
            <a:spLocks noGrp="1"/>
          </p:cNvSpPr>
          <p:nvPr>
            <p:ph sz="half" idx="2"/>
          </p:nvPr>
        </p:nvSpPr>
        <p:spPr>
          <a:xfrm>
            <a:off x="4648200" y="1600201"/>
            <a:ext cx="3596208" cy="3989040"/>
          </a:xfrm>
        </p:spPr>
        <p:txBody>
          <a:bodyPr/>
          <a:lstStyle/>
          <a:p>
            <a:r>
              <a:rPr lang="fr-FR" dirty="0" err="1">
                <a:solidFill>
                  <a:srgbClr val="0000FF"/>
                </a:solidFill>
                <a:latin typeface="Lucida Sans" panose="020B0602030504020204" pitchFamily="34" charset="0"/>
              </a:rPr>
              <a:t>Biological</a:t>
            </a:r>
            <a:endParaRPr lang="fr-FR" dirty="0">
              <a:solidFill>
                <a:srgbClr val="0000FF"/>
              </a:solidFill>
              <a:latin typeface="Lucida Sans" panose="020B0602030504020204" pitchFamily="34" charset="0"/>
            </a:endParaRPr>
          </a:p>
          <a:p>
            <a:r>
              <a:rPr lang="fr-FR" dirty="0" smtClean="0">
                <a:solidFill>
                  <a:srgbClr val="0000FF"/>
                </a:solidFill>
                <a:latin typeface="Lucida Sans" panose="020B0602030504020204" pitchFamily="34" charset="0"/>
              </a:rPr>
              <a:t>Cultural</a:t>
            </a:r>
          </a:p>
          <a:p>
            <a:pPr marL="0" indent="0">
              <a:buNone/>
            </a:pPr>
            <a:r>
              <a:rPr lang="fr-FR" dirty="0" smtClean="0">
                <a:solidFill>
                  <a:srgbClr val="0000FF"/>
                </a:solidFill>
                <a:latin typeface="Lucida Sans" panose="020B0602030504020204" pitchFamily="34" charset="0"/>
              </a:rPr>
              <a:t> - </a:t>
            </a:r>
            <a:r>
              <a:rPr lang="fr-FR" dirty="0" err="1" smtClean="0">
                <a:solidFill>
                  <a:srgbClr val="0000FF"/>
                </a:solidFill>
                <a:latin typeface="Lucida Sans" panose="020B0602030504020204" pitchFamily="34" charset="0"/>
              </a:rPr>
              <a:t>Islamophobia</a:t>
            </a:r>
            <a:endParaRPr lang="fr-FR" dirty="0" smtClean="0">
              <a:solidFill>
                <a:srgbClr val="0000FF"/>
              </a:solidFill>
              <a:latin typeface="Lucida Sans" panose="020B0602030504020204" pitchFamily="34" charset="0"/>
            </a:endParaRPr>
          </a:p>
          <a:p>
            <a:pPr marL="0" indent="0">
              <a:buNone/>
            </a:pPr>
            <a:r>
              <a:rPr lang="fr-FR" dirty="0" smtClean="0">
                <a:solidFill>
                  <a:srgbClr val="0000FF"/>
                </a:solidFill>
                <a:latin typeface="Lucida Sans" panose="020B0602030504020204" pitchFamily="34" charset="0"/>
              </a:rPr>
              <a:t>-  </a:t>
            </a:r>
            <a:r>
              <a:rPr lang="fr-FR" dirty="0" err="1" smtClean="0">
                <a:solidFill>
                  <a:srgbClr val="0000FF"/>
                </a:solidFill>
                <a:latin typeface="Lucida Sans" panose="020B0602030504020204" pitchFamily="34" charset="0"/>
              </a:rPr>
              <a:t>xenophobia</a:t>
            </a:r>
            <a:endParaRPr lang="fr-FR" dirty="0">
              <a:solidFill>
                <a:srgbClr val="0000FF"/>
              </a:solidFill>
              <a:latin typeface="Lucida Sans" panose="020B0602030504020204" pitchFamily="34" charset="0"/>
            </a:endParaRPr>
          </a:p>
          <a:p>
            <a:r>
              <a:rPr lang="fr-FR" dirty="0" err="1">
                <a:solidFill>
                  <a:srgbClr val="0000FF"/>
                </a:solidFill>
                <a:latin typeface="Lucida Sans" panose="020B0602030504020204" pitchFamily="34" charset="0"/>
              </a:rPr>
              <a:t>Institutional</a:t>
            </a:r>
            <a:endParaRPr lang="fr-FR" dirty="0">
              <a:solidFill>
                <a:srgbClr val="0000FF"/>
              </a:solidFill>
              <a:latin typeface="Lucida Sans" panose="020B0602030504020204" pitchFamily="34" charset="0"/>
            </a:endParaRPr>
          </a:p>
          <a:p>
            <a:r>
              <a:rPr lang="fr-FR" dirty="0" err="1">
                <a:solidFill>
                  <a:srgbClr val="0000FF"/>
                </a:solidFill>
                <a:latin typeface="Lucida Sans" panose="020B0602030504020204" pitchFamily="34" charset="0"/>
              </a:rPr>
              <a:t>Playground</a:t>
            </a:r>
            <a:endParaRPr lang="fr-FR" dirty="0">
              <a:solidFill>
                <a:srgbClr val="0000FF"/>
              </a:solidFill>
              <a:latin typeface="Lucida Sans" panose="020B0602030504020204" pitchFamily="34" charset="0"/>
            </a:endParaRPr>
          </a:p>
          <a:p>
            <a:pPr marL="0" indent="0">
              <a:buNone/>
            </a:pPr>
            <a:endParaRPr lang="en-US" dirty="0"/>
          </a:p>
        </p:txBody>
      </p:sp>
    </p:spTree>
    <p:extLst>
      <p:ext uri="{BB962C8B-B14F-4D97-AF65-F5344CB8AC3E}">
        <p14:creationId xmlns:p14="http://schemas.microsoft.com/office/powerpoint/2010/main" val="47079345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r>
              <a:rPr lang="en-US" altLang="en-US" sz="3200" kern="0" dirty="0" err="1" smtClean="0">
                <a:latin typeface="Lucida Sans" panose="020B0602030504020204" pitchFamily="34" charset="0"/>
              </a:rPr>
              <a:t>Gwaharddiadau</a:t>
            </a:r>
            <a:r>
              <a:rPr lang="en-US" altLang="en-US" sz="3200" kern="0" dirty="0" smtClean="0">
                <a:latin typeface="Lucida Sans" panose="020B0602030504020204" pitchFamily="34" charset="0"/>
              </a:rPr>
              <a:t> </a:t>
            </a:r>
            <a:r>
              <a:rPr lang="en-US" altLang="en-US" sz="3200" kern="0" dirty="0" err="1" smtClean="0">
                <a:latin typeface="Lucida Sans" panose="020B0602030504020204" pitchFamily="34" charset="0"/>
              </a:rPr>
              <a:t>yng</a:t>
            </a:r>
            <a:r>
              <a:rPr lang="en-US" altLang="en-US" sz="3200" kern="0" dirty="0" smtClean="0">
                <a:latin typeface="Lucida Sans" panose="020B0602030504020204" pitchFamily="34" charset="0"/>
              </a:rPr>
              <a:t> </a:t>
            </a:r>
            <a:r>
              <a:rPr lang="en-US" altLang="en-US" sz="3200" kern="0" dirty="0" err="1" smtClean="0">
                <a:latin typeface="Lucida Sans" panose="020B0602030504020204" pitchFamily="34" charset="0"/>
              </a:rPr>
              <a:t>Nghymru</a:t>
            </a:r>
            <a:r>
              <a:rPr lang="en-US" altLang="en-US" sz="3200" kern="0" dirty="0" smtClean="0">
                <a:latin typeface="Lucida Sans" panose="020B0602030504020204" pitchFamily="34" charset="0"/>
              </a:rPr>
              <a:t> (2014-15)</a:t>
            </a:r>
            <a:r>
              <a:rPr lang="en-US" altLang="en-US" sz="3200" kern="0" dirty="0">
                <a:latin typeface="Lucida Sans" panose="020B0602030504020204" pitchFamily="34" charset="0"/>
              </a:rPr>
              <a:t/>
            </a:r>
            <a:br>
              <a:rPr lang="en-US" altLang="en-US" sz="3200" kern="0" dirty="0">
                <a:latin typeface="Lucida Sans" panose="020B0602030504020204" pitchFamily="34" charset="0"/>
              </a:rPr>
            </a:br>
            <a:r>
              <a:rPr lang="en-US" altLang="en-US" sz="3200" kern="0" dirty="0" smtClean="0">
                <a:solidFill>
                  <a:srgbClr val="0000FF"/>
                </a:solidFill>
                <a:latin typeface="Lucida Sans" panose="020B0602030504020204" pitchFamily="34" charset="0"/>
              </a:rPr>
              <a:t>Exclusions in Wales (2014-15)</a:t>
            </a:r>
            <a:endParaRPr lang="en-US" altLang="en-US" sz="3200" dirty="0" smtClean="0">
              <a:solidFill>
                <a:srgbClr val="0000FF"/>
              </a:solidFill>
              <a:latin typeface="Lucida Sans" panose="020B0602030504020204" pitchFamily="34" charset="0"/>
            </a:endParaRPr>
          </a:p>
        </p:txBody>
      </p:sp>
      <p:sp>
        <p:nvSpPr>
          <p:cNvPr id="2" name="Content Placeholder 1"/>
          <p:cNvSpPr>
            <a:spLocks noGrp="1"/>
          </p:cNvSpPr>
          <p:nvPr>
            <p:ph sz="half" idx="1"/>
          </p:nvPr>
        </p:nvSpPr>
        <p:spPr>
          <a:xfrm>
            <a:off x="457200" y="1600201"/>
            <a:ext cx="4038600" cy="3989040"/>
          </a:xfrm>
        </p:spPr>
        <p:txBody>
          <a:bodyPr/>
          <a:lstStyle/>
          <a:p>
            <a:pPr marL="0" indent="0">
              <a:buNone/>
            </a:pPr>
            <a:r>
              <a:rPr lang="en-US" sz="2400" dirty="0" err="1">
                <a:latin typeface="Lucida Sans" panose="020B0602030504020204" pitchFamily="34" charset="0"/>
              </a:rPr>
              <a:t>Parhaol</a:t>
            </a:r>
            <a:r>
              <a:rPr lang="en-US" sz="2400" dirty="0">
                <a:latin typeface="Lucida Sans" panose="020B0602030504020204" pitchFamily="34" charset="0"/>
              </a:rPr>
              <a:t> - </a:t>
            </a:r>
            <a:r>
              <a:rPr lang="en-US" sz="2400" dirty="0" smtClean="0">
                <a:latin typeface="Lucida Sans" panose="020B0602030504020204" pitchFamily="34" charset="0"/>
              </a:rPr>
              <a:t>0</a:t>
            </a:r>
            <a:endParaRPr lang="en-US" sz="2400" dirty="0">
              <a:latin typeface="Lucida Sans" panose="020B0602030504020204" pitchFamily="34" charset="0"/>
            </a:endParaRPr>
          </a:p>
          <a:p>
            <a:pPr marL="0" indent="0">
              <a:buNone/>
            </a:pPr>
            <a:endParaRPr lang="en-US" sz="2400" dirty="0">
              <a:latin typeface="Lucida Sans" panose="020B0602030504020204" pitchFamily="34" charset="0"/>
            </a:endParaRPr>
          </a:p>
          <a:p>
            <a:pPr marL="0" indent="0">
              <a:buNone/>
            </a:pPr>
            <a:r>
              <a:rPr lang="en-US" sz="2400" dirty="0">
                <a:latin typeface="Lucida Sans" panose="020B0602030504020204" pitchFamily="34" charset="0"/>
              </a:rPr>
              <a:t>5 </a:t>
            </a:r>
            <a:r>
              <a:rPr lang="en-US" sz="2400" dirty="0" err="1">
                <a:latin typeface="Lucida Sans" panose="020B0602030504020204" pitchFamily="34" charset="0"/>
              </a:rPr>
              <a:t>diwrnod</a:t>
            </a:r>
            <a:r>
              <a:rPr lang="en-US" sz="2400" dirty="0">
                <a:latin typeface="Lucida Sans" panose="020B0602030504020204" pitchFamily="34" charset="0"/>
              </a:rPr>
              <a:t> </a:t>
            </a:r>
            <a:r>
              <a:rPr lang="en-US" sz="2400" dirty="0" err="1">
                <a:latin typeface="Lucida Sans" panose="020B0602030504020204" pitchFamily="34" charset="0"/>
              </a:rPr>
              <a:t>neu</a:t>
            </a:r>
            <a:r>
              <a:rPr lang="en-US" sz="2400" dirty="0">
                <a:latin typeface="Lucida Sans" panose="020B0602030504020204" pitchFamily="34" charset="0"/>
              </a:rPr>
              <a:t> </a:t>
            </a:r>
            <a:r>
              <a:rPr lang="en-US" sz="2400" dirty="0" err="1">
                <a:latin typeface="Lucida Sans" panose="020B0602030504020204" pitchFamily="34" charset="0"/>
              </a:rPr>
              <a:t>lai</a:t>
            </a:r>
            <a:endParaRPr lang="en-US" sz="2400" dirty="0">
              <a:latin typeface="Lucida Sans" panose="020B0602030504020204" pitchFamily="34" charset="0"/>
            </a:endParaRPr>
          </a:p>
          <a:p>
            <a:pPr>
              <a:buFontTx/>
              <a:buChar char="-"/>
            </a:pPr>
            <a:r>
              <a:rPr lang="en-US" sz="2400" dirty="0" err="1" smtClean="0">
                <a:latin typeface="Lucida Sans" panose="020B0602030504020204" pitchFamily="34" charset="0"/>
              </a:rPr>
              <a:t>Cynradd</a:t>
            </a:r>
            <a:r>
              <a:rPr lang="en-US" sz="2400" dirty="0" smtClean="0">
                <a:latin typeface="Lucida Sans" panose="020B0602030504020204" pitchFamily="34" charset="0"/>
              </a:rPr>
              <a:t> ***</a:t>
            </a:r>
          </a:p>
          <a:p>
            <a:pPr>
              <a:buFontTx/>
              <a:buChar char="-"/>
            </a:pPr>
            <a:r>
              <a:rPr lang="en-GB" sz="2400" dirty="0" err="1" smtClean="0">
                <a:latin typeface="Lucida Sans" panose="020B0602030504020204" pitchFamily="34" charset="0"/>
              </a:rPr>
              <a:t>Uwchradd</a:t>
            </a:r>
            <a:r>
              <a:rPr lang="en-US" sz="2400" dirty="0" smtClean="0">
                <a:latin typeface="Lucida Sans" panose="020B0602030504020204" pitchFamily="34" charset="0"/>
              </a:rPr>
              <a:t> </a:t>
            </a:r>
            <a:r>
              <a:rPr lang="en-US" sz="2400" dirty="0">
                <a:latin typeface="Lucida Sans" panose="020B0602030504020204" pitchFamily="34" charset="0"/>
              </a:rPr>
              <a:t>96</a:t>
            </a:r>
          </a:p>
          <a:p>
            <a:pPr marL="0" indent="0">
              <a:buNone/>
            </a:pPr>
            <a:endParaRPr lang="en-US" sz="2400" dirty="0">
              <a:latin typeface="Lucida Sans" panose="020B0602030504020204" pitchFamily="34" charset="0"/>
            </a:endParaRPr>
          </a:p>
          <a:p>
            <a:pPr marL="0" indent="0">
              <a:buNone/>
            </a:pPr>
            <a:r>
              <a:rPr lang="en-US" sz="2400" dirty="0">
                <a:latin typeface="Lucida Sans" panose="020B0602030504020204" pitchFamily="34" charset="0"/>
              </a:rPr>
              <a:t>Mwy </a:t>
            </a:r>
            <a:r>
              <a:rPr lang="en-US" sz="2400" dirty="0" err="1">
                <a:latin typeface="Lucida Sans" panose="020B0602030504020204" pitchFamily="34" charset="0"/>
              </a:rPr>
              <a:t>na</a:t>
            </a:r>
            <a:r>
              <a:rPr lang="en-US" sz="2400" dirty="0">
                <a:latin typeface="Lucida Sans" panose="020B0602030504020204" pitchFamily="34" charset="0"/>
              </a:rPr>
              <a:t> 5 </a:t>
            </a:r>
            <a:r>
              <a:rPr lang="en-US" sz="2400" dirty="0" err="1">
                <a:latin typeface="Lucida Sans" panose="020B0602030504020204" pitchFamily="34" charset="0"/>
              </a:rPr>
              <a:t>diwrnod</a:t>
            </a:r>
            <a:endParaRPr lang="en-US" sz="2400" dirty="0">
              <a:latin typeface="Lucida Sans" panose="020B0602030504020204" pitchFamily="34" charset="0"/>
            </a:endParaRPr>
          </a:p>
          <a:p>
            <a:pPr marL="0" indent="0">
              <a:buNone/>
            </a:pPr>
            <a:r>
              <a:rPr lang="en-US" sz="2400" dirty="0">
                <a:latin typeface="Lucida Sans" panose="020B0602030504020204" pitchFamily="34" charset="0"/>
              </a:rPr>
              <a:t>- </a:t>
            </a:r>
            <a:r>
              <a:rPr lang="en-US" sz="2400" dirty="0" err="1">
                <a:latin typeface="Lucida Sans" panose="020B0602030504020204" pitchFamily="34" charset="0"/>
              </a:rPr>
              <a:t>Cynradd</a:t>
            </a:r>
            <a:r>
              <a:rPr lang="en-US" sz="2400" dirty="0">
                <a:latin typeface="Lucida Sans" panose="020B0602030504020204" pitchFamily="34" charset="0"/>
              </a:rPr>
              <a:t> ***</a:t>
            </a:r>
          </a:p>
          <a:p>
            <a:pPr marL="0" indent="0">
              <a:buNone/>
            </a:pPr>
            <a:r>
              <a:rPr lang="en-US" sz="2400" dirty="0">
                <a:latin typeface="Lucida Sans" panose="020B0602030504020204" pitchFamily="34" charset="0"/>
              </a:rPr>
              <a:t>- </a:t>
            </a:r>
            <a:r>
              <a:rPr lang="en-US" sz="2400" dirty="0" err="1">
                <a:latin typeface="Lucida Sans" panose="020B0602030504020204" pitchFamily="34" charset="0"/>
              </a:rPr>
              <a:t>Uwchradd</a:t>
            </a:r>
            <a:r>
              <a:rPr lang="en-US" sz="2400" dirty="0">
                <a:latin typeface="Lucida Sans" panose="020B0602030504020204" pitchFamily="34" charset="0"/>
              </a:rPr>
              <a:t> 8</a:t>
            </a:r>
          </a:p>
        </p:txBody>
      </p:sp>
      <p:sp>
        <p:nvSpPr>
          <p:cNvPr id="3" name="Content Placeholder 2"/>
          <p:cNvSpPr>
            <a:spLocks noGrp="1"/>
          </p:cNvSpPr>
          <p:nvPr>
            <p:ph sz="half" idx="2"/>
          </p:nvPr>
        </p:nvSpPr>
        <p:spPr>
          <a:xfrm>
            <a:off x="4648200" y="1600201"/>
            <a:ext cx="3596208" cy="3989040"/>
          </a:xfrm>
        </p:spPr>
        <p:txBody>
          <a:bodyPr/>
          <a:lstStyle/>
          <a:p>
            <a:pPr marL="0" indent="0">
              <a:buNone/>
            </a:pPr>
            <a:r>
              <a:rPr lang="en-GB" sz="2400" dirty="0" smtClean="0">
                <a:solidFill>
                  <a:srgbClr val="0000FF"/>
                </a:solidFill>
                <a:latin typeface="Lucida Sans" panose="020B0602030504020204" pitchFamily="34" charset="0"/>
              </a:rPr>
              <a:t>Permanent – 0</a:t>
            </a:r>
          </a:p>
          <a:p>
            <a:pPr marL="0" indent="0">
              <a:buNone/>
            </a:pPr>
            <a:endParaRPr lang="en-GB" sz="2400" dirty="0">
              <a:solidFill>
                <a:srgbClr val="0000FF"/>
              </a:solidFill>
              <a:latin typeface="Lucida Sans" panose="020B0602030504020204" pitchFamily="34" charset="0"/>
            </a:endParaRPr>
          </a:p>
          <a:p>
            <a:pPr marL="0" indent="0">
              <a:buNone/>
            </a:pPr>
            <a:r>
              <a:rPr lang="en-GB" sz="2400" dirty="0" smtClean="0">
                <a:solidFill>
                  <a:srgbClr val="0000FF"/>
                </a:solidFill>
                <a:latin typeface="Lucida Sans" panose="020B0602030504020204" pitchFamily="34" charset="0"/>
              </a:rPr>
              <a:t>5 days or less</a:t>
            </a:r>
          </a:p>
          <a:p>
            <a:pPr>
              <a:buFontTx/>
              <a:buChar char="-"/>
            </a:pPr>
            <a:r>
              <a:rPr lang="en-GB" sz="2400" dirty="0" smtClean="0">
                <a:solidFill>
                  <a:srgbClr val="0000FF"/>
                </a:solidFill>
                <a:latin typeface="Lucida Sans" panose="020B0602030504020204" pitchFamily="34" charset="0"/>
              </a:rPr>
              <a:t>Primary ***</a:t>
            </a:r>
          </a:p>
          <a:p>
            <a:pPr>
              <a:buFontTx/>
              <a:buChar char="-"/>
            </a:pPr>
            <a:r>
              <a:rPr lang="en-GB" sz="2400" dirty="0" smtClean="0">
                <a:solidFill>
                  <a:srgbClr val="0000FF"/>
                </a:solidFill>
                <a:latin typeface="Lucida Sans" panose="020B0602030504020204" pitchFamily="34" charset="0"/>
              </a:rPr>
              <a:t>Secondary 96</a:t>
            </a:r>
          </a:p>
          <a:p>
            <a:pPr marL="0" indent="0">
              <a:buNone/>
            </a:pPr>
            <a:endParaRPr lang="en-GB" sz="2400" dirty="0">
              <a:solidFill>
                <a:srgbClr val="0000FF"/>
              </a:solidFill>
              <a:latin typeface="Lucida Sans" panose="020B0602030504020204" pitchFamily="34" charset="0"/>
            </a:endParaRPr>
          </a:p>
          <a:p>
            <a:pPr marL="0" indent="0">
              <a:buNone/>
            </a:pPr>
            <a:r>
              <a:rPr lang="en-GB" sz="2400" dirty="0" smtClean="0">
                <a:solidFill>
                  <a:srgbClr val="0000FF"/>
                </a:solidFill>
                <a:latin typeface="Lucida Sans" panose="020B0602030504020204" pitchFamily="34" charset="0"/>
              </a:rPr>
              <a:t>More than 5 days </a:t>
            </a:r>
          </a:p>
          <a:p>
            <a:pPr marL="0" indent="0">
              <a:buNone/>
            </a:pPr>
            <a:r>
              <a:rPr lang="en-GB" sz="2400" dirty="0" smtClean="0">
                <a:solidFill>
                  <a:srgbClr val="0000FF"/>
                </a:solidFill>
                <a:latin typeface="Lucida Sans" panose="020B0602030504020204" pitchFamily="34" charset="0"/>
              </a:rPr>
              <a:t>- Primary ***</a:t>
            </a:r>
          </a:p>
          <a:p>
            <a:pPr marL="0" indent="0">
              <a:buNone/>
            </a:pPr>
            <a:r>
              <a:rPr lang="en-GB" sz="2400" dirty="0" smtClean="0">
                <a:solidFill>
                  <a:srgbClr val="0000FF"/>
                </a:solidFill>
                <a:latin typeface="Lucida Sans" panose="020B0602030504020204" pitchFamily="34" charset="0"/>
              </a:rPr>
              <a:t>- Secondary 8</a:t>
            </a:r>
          </a:p>
          <a:p>
            <a:pPr marL="0" indent="0">
              <a:buNone/>
            </a:pPr>
            <a:endParaRPr lang="en-US"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21266413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r>
              <a:rPr lang="en-US" altLang="en-US" sz="3200" kern="0" dirty="0">
                <a:latin typeface="Lucida Sans" panose="020B0602030504020204" pitchFamily="34" charset="0"/>
              </a:rPr>
              <a:t>Bias</a:t>
            </a:r>
            <a:endParaRPr lang="en-US" altLang="en-US" sz="3200" dirty="0" smtClean="0">
              <a:solidFill>
                <a:srgbClr val="0000FF"/>
              </a:solidFill>
              <a:latin typeface="Lucida Sans" panose="020B0602030504020204" pitchFamily="34" charset="0"/>
            </a:endParaRPr>
          </a:p>
        </p:txBody>
      </p:sp>
      <p:sp>
        <p:nvSpPr>
          <p:cNvPr id="2" name="Content Placeholder 1"/>
          <p:cNvSpPr>
            <a:spLocks noGrp="1"/>
          </p:cNvSpPr>
          <p:nvPr>
            <p:ph sz="half" idx="1"/>
          </p:nvPr>
        </p:nvSpPr>
        <p:spPr>
          <a:xfrm>
            <a:off x="755576" y="1600201"/>
            <a:ext cx="3740224" cy="3989040"/>
          </a:xfrm>
        </p:spPr>
        <p:txBody>
          <a:bodyPr/>
          <a:lstStyle/>
          <a:p>
            <a:r>
              <a:rPr lang="en-US" dirty="0" err="1" smtClean="0">
                <a:latin typeface="Lucida Sans" panose="020B0602030504020204" pitchFamily="34" charset="0"/>
              </a:rPr>
              <a:t>Diwylliannol</a:t>
            </a:r>
            <a:endParaRPr lang="en-US" dirty="0">
              <a:latin typeface="Lucida Sans" panose="020B0602030504020204" pitchFamily="34" charset="0"/>
            </a:endParaRPr>
          </a:p>
          <a:p>
            <a:r>
              <a:rPr lang="en-US" dirty="0" err="1">
                <a:latin typeface="Lucida Sans" panose="020B0602030504020204" pitchFamily="34" charset="0"/>
              </a:rPr>
              <a:t>Dosbarth</a:t>
            </a:r>
            <a:r>
              <a:rPr lang="en-US" dirty="0">
                <a:latin typeface="Lucida Sans" panose="020B0602030504020204" pitchFamily="34" charset="0"/>
              </a:rPr>
              <a:t> </a:t>
            </a:r>
            <a:r>
              <a:rPr lang="en-US" dirty="0" err="1">
                <a:latin typeface="Lucida Sans" panose="020B0602030504020204" pitchFamily="34" charset="0"/>
              </a:rPr>
              <a:t>canol</a:t>
            </a:r>
            <a:r>
              <a:rPr lang="en-US" dirty="0">
                <a:latin typeface="Lucida Sans" panose="020B0602030504020204" pitchFamily="34" charset="0"/>
              </a:rPr>
              <a:t> </a:t>
            </a:r>
          </a:p>
          <a:p>
            <a:r>
              <a:rPr lang="en-US" dirty="0" err="1">
                <a:latin typeface="Lucida Sans" panose="020B0602030504020204" pitchFamily="34" charset="0"/>
              </a:rPr>
              <a:t>Aflonyddwch</a:t>
            </a:r>
            <a:r>
              <a:rPr lang="en-US" dirty="0">
                <a:latin typeface="Lucida Sans" panose="020B0602030504020204" pitchFamily="34" charset="0"/>
              </a:rPr>
              <a:t> </a:t>
            </a:r>
            <a:r>
              <a:rPr lang="en-US" dirty="0" err="1">
                <a:latin typeface="Lucida Sans" panose="020B0602030504020204" pitchFamily="34" charset="0"/>
              </a:rPr>
              <a:t>emosiynol</a:t>
            </a:r>
            <a:endParaRPr lang="en-US" dirty="0">
              <a:latin typeface="Lucida Sans" panose="020B0602030504020204" pitchFamily="34" charset="0"/>
            </a:endParaRPr>
          </a:p>
          <a:p>
            <a:pPr marL="0" indent="0">
              <a:buNone/>
            </a:pPr>
            <a:endParaRPr lang="en-US" dirty="0"/>
          </a:p>
        </p:txBody>
      </p:sp>
      <p:sp>
        <p:nvSpPr>
          <p:cNvPr id="3" name="Content Placeholder 2"/>
          <p:cNvSpPr>
            <a:spLocks noGrp="1"/>
          </p:cNvSpPr>
          <p:nvPr>
            <p:ph sz="half" idx="2"/>
          </p:nvPr>
        </p:nvSpPr>
        <p:spPr>
          <a:xfrm>
            <a:off x="4648200" y="1600201"/>
            <a:ext cx="3596208" cy="3989040"/>
          </a:xfrm>
        </p:spPr>
        <p:txBody>
          <a:bodyPr/>
          <a:lstStyle/>
          <a:p>
            <a:r>
              <a:rPr lang="en-US" dirty="0">
                <a:solidFill>
                  <a:srgbClr val="0000FF"/>
                </a:solidFill>
                <a:latin typeface="Lucida Sans" panose="020B0602030504020204" pitchFamily="34" charset="0"/>
              </a:rPr>
              <a:t>Cultural</a:t>
            </a:r>
          </a:p>
          <a:p>
            <a:r>
              <a:rPr lang="en-US" dirty="0">
                <a:solidFill>
                  <a:srgbClr val="0000FF"/>
                </a:solidFill>
                <a:latin typeface="Lucida Sans" panose="020B0602030504020204" pitchFamily="34" charset="0"/>
              </a:rPr>
              <a:t>Middle class</a:t>
            </a:r>
          </a:p>
          <a:p>
            <a:r>
              <a:rPr lang="en-US" dirty="0">
                <a:solidFill>
                  <a:srgbClr val="0000FF"/>
                </a:solidFill>
                <a:latin typeface="Lucida Sans" panose="020B0602030504020204" pitchFamily="34" charset="0"/>
              </a:rPr>
              <a:t>Emotional-disturbance</a:t>
            </a:r>
          </a:p>
          <a:p>
            <a:pPr marL="0" indent="0">
              <a:buNone/>
            </a:pPr>
            <a:endParaRPr lang="en-US" dirty="0"/>
          </a:p>
        </p:txBody>
      </p:sp>
    </p:spTree>
    <p:extLst>
      <p:ext uri="{BB962C8B-B14F-4D97-AF65-F5344CB8AC3E}">
        <p14:creationId xmlns:p14="http://schemas.microsoft.com/office/powerpoint/2010/main" val="157541402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r>
              <a:rPr lang="en-US" altLang="en-US" sz="3200" kern="0" dirty="0" err="1" smtClean="0">
                <a:latin typeface="Lucida Sans" panose="020B0602030504020204" pitchFamily="34" charset="0"/>
              </a:rPr>
              <a:t>Deddfwriaeth</a:t>
            </a:r>
            <a:r>
              <a:rPr lang="en-US" altLang="en-US" sz="3200" kern="0" dirty="0" smtClean="0">
                <a:latin typeface="Lucida Sans" panose="020B0602030504020204" pitchFamily="34" charset="0"/>
              </a:rPr>
              <a:t> a </a:t>
            </a:r>
            <a:r>
              <a:rPr lang="en-US" altLang="en-US" sz="3200" kern="0" dirty="0" err="1" smtClean="0">
                <a:latin typeface="Lucida Sans" panose="020B0602030504020204" pitchFamily="34" charset="0"/>
              </a:rPr>
              <a:t>Pholisi</a:t>
            </a:r>
            <a:r>
              <a:rPr lang="en-US" altLang="en-US" sz="3200" kern="0" dirty="0" smtClean="0">
                <a:latin typeface="Lucida Sans" panose="020B0602030504020204" pitchFamily="34" charset="0"/>
              </a:rPr>
              <a:t/>
            </a:r>
            <a:br>
              <a:rPr lang="en-US" altLang="en-US" sz="3200" kern="0" dirty="0" smtClean="0">
                <a:latin typeface="Lucida Sans" panose="020B0602030504020204" pitchFamily="34" charset="0"/>
              </a:rPr>
            </a:br>
            <a:r>
              <a:rPr lang="en-US" altLang="en-US" sz="3200" kern="0" dirty="0" smtClean="0">
                <a:solidFill>
                  <a:srgbClr val="0000FF"/>
                </a:solidFill>
                <a:latin typeface="Lucida Sans" panose="020B0602030504020204" pitchFamily="34" charset="0"/>
              </a:rPr>
              <a:t>Legislation and Policy</a:t>
            </a:r>
            <a:endParaRPr lang="en-US" altLang="en-US" sz="3200" dirty="0" smtClean="0">
              <a:solidFill>
                <a:srgbClr val="0000FF"/>
              </a:solidFill>
              <a:latin typeface="Lucida Sans" panose="020B0602030504020204" pitchFamily="34" charset="0"/>
            </a:endParaRPr>
          </a:p>
        </p:txBody>
      </p:sp>
      <p:sp>
        <p:nvSpPr>
          <p:cNvPr id="2" name="Content Placeholder 1"/>
          <p:cNvSpPr>
            <a:spLocks noGrp="1"/>
          </p:cNvSpPr>
          <p:nvPr>
            <p:ph sz="half" idx="1"/>
          </p:nvPr>
        </p:nvSpPr>
        <p:spPr>
          <a:xfrm>
            <a:off x="0" y="1600201"/>
            <a:ext cx="4648200" cy="3989040"/>
          </a:xfrm>
        </p:spPr>
        <p:txBody>
          <a:bodyPr/>
          <a:lstStyle/>
          <a:p>
            <a:r>
              <a:rPr lang="en-US" sz="3300" dirty="0">
                <a:latin typeface="Lucida Sans" panose="020B0602030504020204" pitchFamily="34" charset="0"/>
              </a:rPr>
              <a:t>Deddf </a:t>
            </a:r>
            <a:r>
              <a:rPr lang="en-US" sz="3300" dirty="0" err="1">
                <a:latin typeface="Lucida Sans" panose="020B0602030504020204" pitchFamily="34" charset="0"/>
              </a:rPr>
              <a:t>Diwygio</a:t>
            </a:r>
            <a:r>
              <a:rPr lang="en-US" sz="3300" dirty="0">
                <a:latin typeface="Lucida Sans" panose="020B0602030504020204" pitchFamily="34" charset="0"/>
              </a:rPr>
              <a:t> </a:t>
            </a:r>
            <a:r>
              <a:rPr lang="en-US" sz="3300" dirty="0" err="1">
                <a:latin typeface="Lucida Sans" panose="020B0602030504020204" pitchFamily="34" charset="0"/>
              </a:rPr>
              <a:t>Cysylltiadau</a:t>
            </a:r>
            <a:r>
              <a:rPr lang="en-US" sz="3300" dirty="0">
                <a:latin typeface="Lucida Sans" panose="020B0602030504020204" pitchFamily="34" charset="0"/>
              </a:rPr>
              <a:t> </a:t>
            </a:r>
            <a:r>
              <a:rPr lang="en-US" sz="3300" dirty="0" err="1">
                <a:latin typeface="Lucida Sans" panose="020B0602030504020204" pitchFamily="34" charset="0"/>
              </a:rPr>
              <a:t>Hiliol</a:t>
            </a:r>
            <a:r>
              <a:rPr lang="en-US" sz="3300" dirty="0">
                <a:latin typeface="Lucida Sans" panose="020B0602030504020204" pitchFamily="34" charset="0"/>
              </a:rPr>
              <a:t> 2000</a:t>
            </a:r>
          </a:p>
          <a:p>
            <a:r>
              <a:rPr lang="en-US" sz="3300" dirty="0">
                <a:latin typeface="Lucida Sans" panose="020B0602030504020204" pitchFamily="34" charset="0"/>
              </a:rPr>
              <a:t>Deddf </a:t>
            </a:r>
            <a:r>
              <a:rPr lang="en-US" sz="3300" dirty="0" err="1">
                <a:latin typeface="Lucida Sans" panose="020B0602030504020204" pitchFamily="34" charset="0"/>
              </a:rPr>
              <a:t>Cydraddoldeb</a:t>
            </a:r>
            <a:r>
              <a:rPr lang="en-US" sz="3300" dirty="0">
                <a:latin typeface="Lucida Sans" panose="020B0602030504020204" pitchFamily="34" charset="0"/>
              </a:rPr>
              <a:t> </a:t>
            </a:r>
            <a:r>
              <a:rPr lang="en-US" sz="3300" dirty="0" smtClean="0">
                <a:latin typeface="Lucida Sans" panose="020B0602030504020204" pitchFamily="34" charset="0"/>
              </a:rPr>
              <a:t>2010</a:t>
            </a:r>
          </a:p>
          <a:p>
            <a:r>
              <a:rPr lang="en-US" sz="3300" dirty="0" err="1">
                <a:latin typeface="Lucida Sans" panose="020B0602030504020204" pitchFamily="34" charset="0"/>
              </a:rPr>
              <a:t>Polisïau</a:t>
            </a:r>
            <a:r>
              <a:rPr lang="en-US" sz="3300" dirty="0">
                <a:latin typeface="Lucida Sans" panose="020B0602030504020204" pitchFamily="34" charset="0"/>
              </a:rPr>
              <a:t> </a:t>
            </a:r>
            <a:r>
              <a:rPr lang="en-US" sz="3300" dirty="0" err="1">
                <a:latin typeface="Lucida Sans" panose="020B0602030504020204" pitchFamily="34" charset="0"/>
              </a:rPr>
              <a:t>gwrth-hiliaeth</a:t>
            </a:r>
            <a:r>
              <a:rPr lang="en-US" sz="3300" dirty="0">
                <a:latin typeface="Lucida Sans" panose="020B0602030504020204" pitchFamily="34" charset="0"/>
              </a:rPr>
              <a:t> (</a:t>
            </a:r>
            <a:r>
              <a:rPr lang="en-US" sz="3300" dirty="0" err="1">
                <a:latin typeface="Lucida Sans" panose="020B0602030504020204" pitchFamily="34" charset="0"/>
              </a:rPr>
              <a:t>ysgolion</a:t>
            </a:r>
            <a:r>
              <a:rPr lang="en-US" sz="3300" dirty="0">
                <a:latin typeface="Lucida Sans" panose="020B0602030504020204" pitchFamily="34" charset="0"/>
              </a:rPr>
              <a:t>)</a:t>
            </a:r>
          </a:p>
        </p:txBody>
      </p:sp>
      <p:sp>
        <p:nvSpPr>
          <p:cNvPr id="3" name="Content Placeholder 2"/>
          <p:cNvSpPr>
            <a:spLocks noGrp="1"/>
          </p:cNvSpPr>
          <p:nvPr>
            <p:ph sz="half" idx="2"/>
          </p:nvPr>
        </p:nvSpPr>
        <p:spPr>
          <a:xfrm>
            <a:off x="4648200" y="1600201"/>
            <a:ext cx="4244280" cy="3989040"/>
          </a:xfrm>
        </p:spPr>
        <p:txBody>
          <a:bodyPr/>
          <a:lstStyle/>
          <a:p>
            <a:r>
              <a:rPr lang="en-GB" sz="3300" dirty="0" smtClean="0">
                <a:solidFill>
                  <a:srgbClr val="0000FF"/>
                </a:solidFill>
                <a:latin typeface="Lucida Sans" panose="020B0602030504020204" pitchFamily="34" charset="0"/>
              </a:rPr>
              <a:t>Race Relations Amendment Act 2000</a:t>
            </a:r>
          </a:p>
          <a:p>
            <a:r>
              <a:rPr lang="en-GB" sz="3300" dirty="0" smtClean="0">
                <a:solidFill>
                  <a:srgbClr val="0000FF"/>
                </a:solidFill>
                <a:latin typeface="Lucida Sans" panose="020B0602030504020204" pitchFamily="34" charset="0"/>
              </a:rPr>
              <a:t>Equality Act 2010</a:t>
            </a:r>
          </a:p>
          <a:p>
            <a:r>
              <a:rPr lang="en-GB" sz="3300" dirty="0" smtClean="0">
                <a:solidFill>
                  <a:srgbClr val="0000FF"/>
                </a:solidFill>
                <a:latin typeface="Lucida Sans" panose="020B0602030504020204" pitchFamily="34" charset="0"/>
              </a:rPr>
              <a:t>Anti-racism policies (schools)</a:t>
            </a:r>
            <a:endParaRPr lang="en-US" sz="3300"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365654716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a:xfrm>
            <a:off x="457200" y="274638"/>
            <a:ext cx="8229600" cy="562074"/>
          </a:xfrm>
        </p:spPr>
        <p:txBody>
          <a:bodyPr/>
          <a:lstStyle/>
          <a:p>
            <a:pPr eaLnBrk="1" hangingPunct="1">
              <a:defRPr/>
            </a:pPr>
            <a:r>
              <a:rPr lang="en-US" altLang="en-US" sz="3200" kern="0" dirty="0" err="1" smtClean="0">
                <a:latin typeface="Lucida Sans" panose="020B0602030504020204" pitchFamily="34" charset="0"/>
              </a:rPr>
              <a:t>Cymru</a:t>
            </a:r>
            <a:r>
              <a:rPr lang="en-US" altLang="en-US" sz="3200" kern="0" dirty="0" smtClean="0">
                <a:latin typeface="Lucida Sans" panose="020B0602030504020204" pitchFamily="34" charset="0"/>
              </a:rPr>
              <a:t/>
            </a:r>
            <a:br>
              <a:rPr lang="en-US" altLang="en-US" sz="3200" kern="0" dirty="0" smtClean="0">
                <a:latin typeface="Lucida Sans" panose="020B0602030504020204" pitchFamily="34" charset="0"/>
              </a:rPr>
            </a:br>
            <a:r>
              <a:rPr lang="en-US" altLang="en-US" sz="3200" kern="0" dirty="0" smtClean="0">
                <a:solidFill>
                  <a:srgbClr val="0000FF"/>
                </a:solidFill>
                <a:latin typeface="Lucida Sans" panose="020B0602030504020204" pitchFamily="34" charset="0"/>
              </a:rPr>
              <a:t>Wales</a:t>
            </a:r>
            <a:endParaRPr lang="en-US" altLang="en-US" sz="3200" dirty="0" smtClean="0">
              <a:solidFill>
                <a:srgbClr val="0000FF"/>
              </a:solidFill>
              <a:latin typeface="Lucida Sans" panose="020B0602030504020204" pitchFamily="34" charset="0"/>
            </a:endParaRPr>
          </a:p>
        </p:txBody>
      </p:sp>
      <p:sp>
        <p:nvSpPr>
          <p:cNvPr id="2" name="Content Placeholder 1"/>
          <p:cNvSpPr>
            <a:spLocks noGrp="1"/>
          </p:cNvSpPr>
          <p:nvPr>
            <p:ph sz="half" idx="1"/>
          </p:nvPr>
        </p:nvSpPr>
        <p:spPr>
          <a:xfrm>
            <a:off x="251520" y="1052736"/>
            <a:ext cx="4244280" cy="4536505"/>
          </a:xfrm>
        </p:spPr>
        <p:txBody>
          <a:bodyPr/>
          <a:lstStyle/>
          <a:p>
            <a:r>
              <a:rPr lang="en-US" i="1" dirty="0" smtClean="0">
                <a:latin typeface="Lucida Sans" panose="020B0602030504020204" pitchFamily="34" charset="0"/>
              </a:rPr>
              <a:t>Strategic Equality Plan 2016-2020</a:t>
            </a:r>
          </a:p>
          <a:p>
            <a:r>
              <a:rPr lang="en-US" dirty="0" err="1" smtClean="0">
                <a:latin typeface="Lucida Sans" panose="020B0602030504020204" pitchFamily="34" charset="0"/>
              </a:rPr>
              <a:t>Rhaglen</a:t>
            </a:r>
            <a:r>
              <a:rPr lang="en-US" dirty="0" smtClean="0">
                <a:latin typeface="Lucida Sans" panose="020B0602030504020204" pitchFamily="34" charset="0"/>
              </a:rPr>
              <a:t> </a:t>
            </a:r>
            <a:r>
              <a:rPr lang="en-US" dirty="0" err="1" smtClean="0">
                <a:latin typeface="Lucida Sans" panose="020B0602030504020204" pitchFamily="34" charset="0"/>
              </a:rPr>
              <a:t>Cydraddoldeb</a:t>
            </a:r>
            <a:r>
              <a:rPr lang="en-US" dirty="0" smtClean="0">
                <a:latin typeface="Lucida Sans" panose="020B0602030504020204" pitchFamily="34" charset="0"/>
              </a:rPr>
              <a:t> a </a:t>
            </a:r>
            <a:r>
              <a:rPr lang="en-US" dirty="0" err="1" smtClean="0">
                <a:latin typeface="Lucida Sans" panose="020B0602030504020204" pitchFamily="34" charset="0"/>
              </a:rPr>
              <a:t>Chynhwysiant</a:t>
            </a:r>
            <a:r>
              <a:rPr lang="en-US" dirty="0" smtClean="0">
                <a:latin typeface="Lucida Sans" panose="020B0602030504020204" pitchFamily="34" charset="0"/>
              </a:rPr>
              <a:t> 2017-2020</a:t>
            </a:r>
          </a:p>
          <a:p>
            <a:r>
              <a:rPr lang="en-US" i="1" dirty="0" smtClean="0">
                <a:latin typeface="Lucida Sans" panose="020B0602030504020204" pitchFamily="34" charset="0"/>
              </a:rPr>
              <a:t>Show Racism the Red Card</a:t>
            </a:r>
          </a:p>
          <a:p>
            <a:r>
              <a:rPr lang="en-US" i="1" dirty="0">
                <a:latin typeface="Lucida Sans" panose="020B0602030504020204" pitchFamily="34" charset="0"/>
              </a:rPr>
              <a:t>Hate Crime Delivery Plan</a:t>
            </a:r>
          </a:p>
          <a:p>
            <a:endParaRPr lang="en-US" i="1" dirty="0" smtClean="0">
              <a:latin typeface="Lucida Sans" panose="020B0602030504020204" pitchFamily="34" charset="0"/>
            </a:endParaRPr>
          </a:p>
          <a:p>
            <a:endParaRPr lang="en-US" sz="3600" dirty="0" smtClean="0">
              <a:latin typeface="Lucida Sans" panose="020B0602030504020204" pitchFamily="34" charset="0"/>
            </a:endParaRPr>
          </a:p>
          <a:p>
            <a:endParaRPr lang="en-US" sz="3600" dirty="0">
              <a:latin typeface="Lucida Sans" panose="020B0602030504020204" pitchFamily="34" charset="0"/>
            </a:endParaRPr>
          </a:p>
        </p:txBody>
      </p:sp>
      <p:sp>
        <p:nvSpPr>
          <p:cNvPr id="3" name="Content Placeholder 2"/>
          <p:cNvSpPr>
            <a:spLocks noGrp="1"/>
          </p:cNvSpPr>
          <p:nvPr>
            <p:ph sz="half" idx="2"/>
          </p:nvPr>
        </p:nvSpPr>
        <p:spPr>
          <a:xfrm>
            <a:off x="4648200" y="1268760"/>
            <a:ext cx="4244280" cy="4320481"/>
          </a:xfrm>
        </p:spPr>
        <p:txBody>
          <a:bodyPr/>
          <a:lstStyle/>
          <a:p>
            <a:r>
              <a:rPr lang="en-GB" dirty="0" smtClean="0">
                <a:solidFill>
                  <a:srgbClr val="0000FF"/>
                </a:solidFill>
                <a:latin typeface="Lucida Sans" panose="020B0602030504020204" pitchFamily="34" charset="0"/>
              </a:rPr>
              <a:t>Strategic Equality Plan 2016-2020</a:t>
            </a:r>
          </a:p>
          <a:p>
            <a:r>
              <a:rPr lang="en-GB" dirty="0" smtClean="0">
                <a:solidFill>
                  <a:srgbClr val="0000FF"/>
                </a:solidFill>
                <a:latin typeface="Lucida Sans" panose="020B0602030504020204" pitchFamily="34" charset="0"/>
              </a:rPr>
              <a:t>Equality and Inclusion Programme 2017-2020</a:t>
            </a:r>
          </a:p>
          <a:p>
            <a:r>
              <a:rPr lang="en-GB" dirty="0" smtClean="0">
                <a:solidFill>
                  <a:srgbClr val="0000FF"/>
                </a:solidFill>
                <a:latin typeface="Lucida Sans" panose="020B0602030504020204" pitchFamily="34" charset="0"/>
              </a:rPr>
              <a:t>Show Racism the Red Card</a:t>
            </a:r>
          </a:p>
          <a:p>
            <a:r>
              <a:rPr lang="en-GB" dirty="0" smtClean="0">
                <a:solidFill>
                  <a:srgbClr val="0000FF"/>
                </a:solidFill>
                <a:latin typeface="Lucida Sans" panose="020B0602030504020204" pitchFamily="34" charset="0"/>
              </a:rPr>
              <a:t>Hate Crime Delivery Plan</a:t>
            </a:r>
            <a:endParaRPr lang="en-US"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316032272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r>
              <a:rPr lang="en-US" altLang="en-US" sz="3200" kern="0" dirty="0" smtClean="0">
                <a:latin typeface="Lucida Sans" panose="020B0602030504020204" pitchFamily="34" charset="0"/>
              </a:rPr>
              <a:t>Strategaeth </a:t>
            </a:r>
            <a:r>
              <a:rPr lang="en-US" altLang="en-US" sz="3200" kern="0" dirty="0" err="1" smtClean="0">
                <a:latin typeface="Lucida Sans" panose="020B0602030504020204" pitchFamily="34" charset="0"/>
              </a:rPr>
              <a:t>priodol</a:t>
            </a:r>
            <a:r>
              <a:rPr lang="en-US" altLang="en-US" sz="3200" kern="0" dirty="0" smtClean="0">
                <a:latin typeface="Lucida Sans" panose="020B0602030504020204" pitchFamily="34" charset="0"/>
              </a:rPr>
              <a:t>?</a:t>
            </a:r>
            <a:r>
              <a:rPr lang="en-US" altLang="en-US" sz="3200" kern="0" dirty="0">
                <a:latin typeface="Lucida Sans" panose="020B0602030504020204" pitchFamily="34" charset="0"/>
              </a:rPr>
              <a:t/>
            </a:r>
            <a:br>
              <a:rPr lang="en-US" altLang="en-US" sz="3200" kern="0" dirty="0">
                <a:latin typeface="Lucida Sans" panose="020B0602030504020204" pitchFamily="34" charset="0"/>
              </a:rPr>
            </a:br>
            <a:r>
              <a:rPr lang="en-US" altLang="en-US" sz="3200" kern="0" dirty="0" smtClean="0">
                <a:solidFill>
                  <a:srgbClr val="0000FF"/>
                </a:solidFill>
                <a:latin typeface="Lucida Sans" panose="020B0602030504020204" pitchFamily="34" charset="0"/>
              </a:rPr>
              <a:t>Appropriate strategy?</a:t>
            </a:r>
            <a:endParaRPr lang="en-US" altLang="en-US" sz="3200" dirty="0" smtClean="0">
              <a:solidFill>
                <a:srgbClr val="0000FF"/>
              </a:solidFill>
              <a:latin typeface="Lucida Sans" panose="020B0602030504020204" pitchFamily="34" charset="0"/>
            </a:endParaRPr>
          </a:p>
        </p:txBody>
      </p:sp>
      <p:sp>
        <p:nvSpPr>
          <p:cNvPr id="2" name="Content Placeholder 1"/>
          <p:cNvSpPr>
            <a:spLocks noGrp="1"/>
          </p:cNvSpPr>
          <p:nvPr>
            <p:ph sz="half" idx="1"/>
          </p:nvPr>
        </p:nvSpPr>
        <p:spPr>
          <a:xfrm>
            <a:off x="755576" y="1600201"/>
            <a:ext cx="3740224" cy="3989040"/>
          </a:xfrm>
        </p:spPr>
        <p:txBody>
          <a:bodyPr/>
          <a:lstStyle/>
          <a:p>
            <a:pPr marL="0" indent="0">
              <a:buNone/>
            </a:pPr>
            <a:r>
              <a:rPr lang="en-US" dirty="0" smtClean="0">
                <a:latin typeface="Lucida Sans" panose="020B0602030504020204" pitchFamily="34" charset="0"/>
              </a:rPr>
              <a:t>1. </a:t>
            </a:r>
            <a:r>
              <a:rPr lang="en-US" dirty="0" err="1" smtClean="0">
                <a:latin typeface="Lucida Sans" panose="020B0602030504020204" pitchFamily="34" charset="0"/>
              </a:rPr>
              <a:t>Anwybyddu</a:t>
            </a:r>
            <a:endParaRPr lang="en-US" dirty="0">
              <a:latin typeface="Lucida Sans" panose="020B0602030504020204" pitchFamily="34" charset="0"/>
            </a:endParaRPr>
          </a:p>
          <a:p>
            <a:pPr marL="0" indent="0">
              <a:buNone/>
            </a:pPr>
            <a:r>
              <a:rPr lang="en-US" dirty="0" smtClean="0">
                <a:latin typeface="Lucida Sans" panose="020B0602030504020204" pitchFamily="34" charset="0"/>
              </a:rPr>
              <a:t>2. </a:t>
            </a:r>
            <a:r>
              <a:rPr lang="en-US" dirty="0" err="1" smtClean="0">
                <a:latin typeface="Lucida Sans" panose="020B0602030504020204" pitchFamily="34" charset="0"/>
              </a:rPr>
              <a:t>Anghymeradwyo</a:t>
            </a:r>
            <a:endParaRPr lang="en-US" dirty="0">
              <a:latin typeface="Lucida Sans" panose="020B0602030504020204" pitchFamily="34" charset="0"/>
            </a:endParaRPr>
          </a:p>
          <a:p>
            <a:pPr marL="0" indent="0">
              <a:buNone/>
            </a:pPr>
            <a:r>
              <a:rPr lang="en-US" dirty="0" smtClean="0">
                <a:latin typeface="Lucida Sans" panose="020B0602030504020204" pitchFamily="34" charset="0"/>
              </a:rPr>
              <a:t>3. </a:t>
            </a:r>
            <a:r>
              <a:rPr lang="en-US" dirty="0" err="1" smtClean="0">
                <a:latin typeface="Lucida Sans" panose="020B0602030504020204" pitchFamily="34" charset="0"/>
              </a:rPr>
              <a:t>Dadl</a:t>
            </a:r>
            <a:r>
              <a:rPr lang="en-US" dirty="0" smtClean="0">
                <a:latin typeface="Lucida Sans" panose="020B0602030504020204" pitchFamily="34" charset="0"/>
              </a:rPr>
              <a:t> </a:t>
            </a:r>
            <a:r>
              <a:rPr lang="en-US" dirty="0" err="1">
                <a:latin typeface="Lucida Sans" panose="020B0602030504020204" pitchFamily="34" charset="0"/>
              </a:rPr>
              <a:t>ddeallusol</a:t>
            </a:r>
            <a:endParaRPr lang="en-US" dirty="0">
              <a:latin typeface="Lucida Sans" panose="020B0602030504020204" pitchFamily="34" charset="0"/>
            </a:endParaRPr>
          </a:p>
          <a:p>
            <a:pPr marL="0" indent="0">
              <a:buNone/>
            </a:pPr>
            <a:r>
              <a:rPr lang="en-US" dirty="0" smtClean="0">
                <a:latin typeface="Lucida Sans" panose="020B0602030504020204" pitchFamily="34" charset="0"/>
              </a:rPr>
              <a:t>4. Ymagwedd </a:t>
            </a:r>
            <a:r>
              <a:rPr lang="en-US" dirty="0" err="1">
                <a:latin typeface="Lucida Sans" panose="020B0602030504020204" pitchFamily="34" charset="0"/>
              </a:rPr>
              <a:t>gyfannol</a:t>
            </a:r>
            <a:endParaRPr lang="en-US" dirty="0"/>
          </a:p>
        </p:txBody>
      </p:sp>
      <p:sp>
        <p:nvSpPr>
          <p:cNvPr id="3" name="Content Placeholder 2"/>
          <p:cNvSpPr>
            <a:spLocks noGrp="1"/>
          </p:cNvSpPr>
          <p:nvPr>
            <p:ph sz="half" idx="2"/>
          </p:nvPr>
        </p:nvSpPr>
        <p:spPr>
          <a:xfrm>
            <a:off x="4648200" y="1600201"/>
            <a:ext cx="3596208" cy="3989040"/>
          </a:xfrm>
        </p:spPr>
        <p:txBody>
          <a:bodyPr/>
          <a:lstStyle/>
          <a:p>
            <a:pPr marL="514350" indent="-514350">
              <a:buAutoNum type="arabicPeriod"/>
            </a:pPr>
            <a:r>
              <a:rPr lang="en-GB" dirty="0" smtClean="0">
                <a:solidFill>
                  <a:srgbClr val="0000FF"/>
                </a:solidFill>
                <a:latin typeface="Lucida Sans" panose="020B0602030504020204" pitchFamily="34" charset="0"/>
              </a:rPr>
              <a:t>Ignoring</a:t>
            </a:r>
          </a:p>
          <a:p>
            <a:pPr marL="514350" indent="-514350">
              <a:buAutoNum type="arabicPeriod"/>
            </a:pPr>
            <a:r>
              <a:rPr lang="en-GB" dirty="0" smtClean="0">
                <a:solidFill>
                  <a:srgbClr val="0000FF"/>
                </a:solidFill>
                <a:latin typeface="Lucida Sans" panose="020B0602030504020204" pitchFamily="34" charset="0"/>
              </a:rPr>
              <a:t>Disapproval</a:t>
            </a:r>
          </a:p>
          <a:p>
            <a:pPr marL="514350" indent="-514350">
              <a:buAutoNum type="arabicPeriod"/>
            </a:pPr>
            <a:r>
              <a:rPr lang="en-GB" dirty="0" smtClean="0">
                <a:solidFill>
                  <a:srgbClr val="0000FF"/>
                </a:solidFill>
                <a:latin typeface="Lucida Sans" panose="020B0602030504020204" pitchFamily="34" charset="0"/>
              </a:rPr>
              <a:t>Intellectual argument</a:t>
            </a:r>
          </a:p>
          <a:p>
            <a:pPr marL="514350" indent="-514350">
              <a:buAutoNum type="arabicPeriod"/>
            </a:pPr>
            <a:r>
              <a:rPr lang="en-GB" dirty="0" smtClean="0">
                <a:solidFill>
                  <a:srgbClr val="0000FF"/>
                </a:solidFill>
                <a:latin typeface="Lucida Sans" panose="020B0602030504020204" pitchFamily="34" charset="0"/>
              </a:rPr>
              <a:t>Holistic approach</a:t>
            </a:r>
            <a:endParaRPr lang="en-US" dirty="0">
              <a:solidFill>
                <a:srgbClr val="0000FF"/>
              </a:solidFill>
              <a:latin typeface="Lucida Sans" panose="020B0602030504020204" pitchFamily="34" charset="0"/>
            </a:endParaRPr>
          </a:p>
          <a:p>
            <a:pPr marL="0" indent="0">
              <a:buNone/>
            </a:pPr>
            <a:endParaRPr lang="en-US" dirty="0"/>
          </a:p>
        </p:txBody>
      </p:sp>
    </p:spTree>
    <p:extLst>
      <p:ext uri="{BB962C8B-B14F-4D97-AF65-F5344CB8AC3E}">
        <p14:creationId xmlns:p14="http://schemas.microsoft.com/office/powerpoint/2010/main" val="401718459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r>
              <a:rPr lang="en-US" altLang="en-US" sz="3200" kern="0" dirty="0">
                <a:latin typeface="Lucida Sans" panose="020B0602030504020204" pitchFamily="34" charset="0"/>
              </a:rPr>
              <a:t>Cymuned y </a:t>
            </a:r>
            <a:r>
              <a:rPr lang="en-US" altLang="en-US" sz="3200" kern="0" dirty="0" err="1">
                <a:latin typeface="Lucida Sans" panose="020B0602030504020204" pitchFamily="34" charset="0"/>
              </a:rPr>
              <a:t>troseddwr</a:t>
            </a:r>
            <a:r>
              <a:rPr lang="en-US" altLang="en-US" sz="3200" kern="0" dirty="0">
                <a:latin typeface="Lucida Sans" panose="020B0602030504020204" pitchFamily="34" charset="0"/>
              </a:rPr>
              <a:t> </a:t>
            </a:r>
            <a:br>
              <a:rPr lang="en-US" altLang="en-US" sz="3200" kern="0" dirty="0">
                <a:latin typeface="Lucida Sans" panose="020B0602030504020204" pitchFamily="34" charset="0"/>
              </a:rPr>
            </a:br>
            <a:r>
              <a:rPr lang="en-US" altLang="en-US" sz="3200" kern="0" dirty="0">
                <a:solidFill>
                  <a:srgbClr val="0000FF"/>
                </a:solidFill>
                <a:latin typeface="Lucida Sans" panose="020B0602030504020204" pitchFamily="34" charset="0"/>
              </a:rPr>
              <a:t>Offender community </a:t>
            </a:r>
          </a:p>
        </p:txBody>
      </p:sp>
      <p:pic>
        <p:nvPicPr>
          <p:cNvPr id="5" name="Content Placeholder 4"/>
          <p:cNvPicPr>
            <a:picLocks noGrp="1" noChangeAspect="1"/>
          </p:cNvPicPr>
          <p:nvPr>
            <p:ph idx="1"/>
          </p:nvPr>
        </p:nvPicPr>
        <p:blipFill>
          <a:blip r:embed="rId3"/>
          <a:stretch>
            <a:fillRect/>
          </a:stretch>
        </p:blipFill>
        <p:spPr>
          <a:xfrm>
            <a:off x="0" y="1600200"/>
            <a:ext cx="8964488" cy="5257800"/>
          </a:xfrm>
          <a:prstGeom prst="rect">
            <a:avLst/>
          </a:prstGeom>
        </p:spPr>
      </p:pic>
    </p:spTree>
    <p:extLst>
      <p:ext uri="{BB962C8B-B14F-4D97-AF65-F5344CB8AC3E}">
        <p14:creationId xmlns:p14="http://schemas.microsoft.com/office/powerpoint/2010/main" val="427864278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163504268"/>
              </p:ext>
            </p:extLst>
          </p:nvPr>
        </p:nvGraphicFramePr>
        <p:xfrm>
          <a:off x="0" y="0"/>
          <a:ext cx="8924925" cy="74914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7908" name="Text Box 20"/>
          <p:cNvSpPr txBox="1">
            <a:spLocks noChangeArrowheads="1"/>
          </p:cNvSpPr>
          <p:nvPr/>
        </p:nvSpPr>
        <p:spPr bwMode="auto">
          <a:xfrm>
            <a:off x="3995738" y="6165850"/>
            <a:ext cx="3810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ltLang="en-US"/>
          </a:p>
        </p:txBody>
      </p:sp>
      <p:sp>
        <p:nvSpPr>
          <p:cNvPr id="37909" name="Text Box 21"/>
          <p:cNvSpPr txBox="1">
            <a:spLocks noChangeArrowheads="1"/>
          </p:cNvSpPr>
          <p:nvPr/>
        </p:nvSpPr>
        <p:spPr bwMode="auto">
          <a:xfrm>
            <a:off x="3687763" y="5969000"/>
            <a:ext cx="29146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cy-GB" altLang="en-US"/>
              <a:t>(Richardson a Miles, 2003)</a:t>
            </a:r>
          </a:p>
        </p:txBody>
      </p:sp>
      <p:graphicFrame>
        <p:nvGraphicFramePr>
          <p:cNvPr id="3" name="Diagram 2"/>
          <p:cNvGraphicFramePr/>
          <p:nvPr>
            <p:extLst>
              <p:ext uri="{D42A27DB-BD31-4B8C-83A1-F6EECF244321}">
                <p14:modId xmlns:p14="http://schemas.microsoft.com/office/powerpoint/2010/main" val="1089126982"/>
              </p:ext>
            </p:extLst>
          </p:nvPr>
        </p:nvGraphicFramePr>
        <p:xfrm>
          <a:off x="179513" y="332656"/>
          <a:ext cx="8745412" cy="543949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71759547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r>
              <a:rPr lang="en-US" altLang="en-US" sz="3200" kern="0" dirty="0" err="1" smtClean="0">
                <a:latin typeface="Lucida Sans" panose="020B0602030504020204" pitchFamily="34" charset="0"/>
              </a:rPr>
              <a:t>Strategaethau</a:t>
            </a:r>
            <a:r>
              <a:rPr lang="en-US" altLang="en-US" sz="3200" kern="0" dirty="0" smtClean="0">
                <a:latin typeface="Lucida Sans" panose="020B0602030504020204" pitchFamily="34" charset="0"/>
              </a:rPr>
              <a:t> </a:t>
            </a:r>
            <a:r>
              <a:rPr lang="en-US" altLang="en-US" sz="3200" kern="0" dirty="0" err="1" smtClean="0">
                <a:latin typeface="Lucida Sans" panose="020B0602030504020204" pitchFamily="34" charset="0"/>
              </a:rPr>
              <a:t>eraill</a:t>
            </a:r>
            <a:r>
              <a:rPr lang="en-US" altLang="en-US" sz="3200" kern="0" dirty="0" smtClean="0">
                <a:latin typeface="Lucida Sans" panose="020B0602030504020204" pitchFamily="34" charset="0"/>
              </a:rPr>
              <a:t> </a:t>
            </a:r>
            <a:r>
              <a:rPr lang="en-US" altLang="en-US" sz="3200" kern="0" dirty="0">
                <a:latin typeface="Lucida Sans" panose="020B0602030504020204" pitchFamily="34" charset="0"/>
              </a:rPr>
              <a:t/>
            </a:r>
            <a:br>
              <a:rPr lang="en-US" altLang="en-US" sz="3200" kern="0" dirty="0">
                <a:latin typeface="Lucida Sans" panose="020B0602030504020204" pitchFamily="34" charset="0"/>
              </a:rPr>
            </a:br>
            <a:r>
              <a:rPr lang="en-US" altLang="en-US" sz="3200" kern="0" dirty="0" smtClean="0">
                <a:solidFill>
                  <a:srgbClr val="0000FF"/>
                </a:solidFill>
                <a:latin typeface="Lucida Sans" panose="020B0602030504020204" pitchFamily="34" charset="0"/>
              </a:rPr>
              <a:t>Other strategies</a:t>
            </a:r>
            <a:endParaRPr lang="en-US" altLang="en-US" sz="3200" dirty="0" smtClean="0">
              <a:solidFill>
                <a:srgbClr val="0000FF"/>
              </a:solidFill>
              <a:latin typeface="Lucida Sans" panose="020B0602030504020204" pitchFamily="34" charset="0"/>
            </a:endParaRPr>
          </a:p>
        </p:txBody>
      </p:sp>
      <p:sp>
        <p:nvSpPr>
          <p:cNvPr id="2" name="Content Placeholder 1"/>
          <p:cNvSpPr>
            <a:spLocks noGrp="1"/>
          </p:cNvSpPr>
          <p:nvPr>
            <p:ph sz="half" idx="1"/>
          </p:nvPr>
        </p:nvSpPr>
        <p:spPr>
          <a:xfrm>
            <a:off x="0" y="1600201"/>
            <a:ext cx="4648200" cy="3989040"/>
          </a:xfrm>
        </p:spPr>
        <p:txBody>
          <a:bodyPr/>
          <a:lstStyle/>
          <a:p>
            <a:r>
              <a:rPr lang="en-US" dirty="0" err="1">
                <a:latin typeface="Lucida Sans" panose="020B0602030504020204" pitchFamily="34" charset="0"/>
              </a:rPr>
              <a:t>Datblygiad</a:t>
            </a:r>
            <a:r>
              <a:rPr lang="en-US" dirty="0">
                <a:latin typeface="Lucida Sans" panose="020B0602030504020204" pitchFamily="34" charset="0"/>
              </a:rPr>
              <a:t> </a:t>
            </a:r>
            <a:r>
              <a:rPr lang="en-US" dirty="0" err="1">
                <a:latin typeface="Lucida Sans" panose="020B0602030504020204" pitchFamily="34" charset="0"/>
              </a:rPr>
              <a:t>proffesiynol</a:t>
            </a:r>
            <a:endParaRPr lang="en-US" dirty="0">
              <a:latin typeface="Lucida Sans" panose="020B0602030504020204" pitchFamily="34" charset="0"/>
            </a:endParaRPr>
          </a:p>
          <a:p>
            <a:r>
              <a:rPr lang="en-US" dirty="0" err="1">
                <a:latin typeface="Lucida Sans" panose="020B0602030504020204" pitchFamily="34" charset="0"/>
              </a:rPr>
              <a:t>Hyfforddiant</a:t>
            </a:r>
            <a:r>
              <a:rPr lang="en-US" dirty="0">
                <a:latin typeface="Lucida Sans" panose="020B0602030504020204" pitchFamily="34" charset="0"/>
              </a:rPr>
              <a:t> </a:t>
            </a:r>
            <a:r>
              <a:rPr lang="en-US" dirty="0" err="1">
                <a:latin typeface="Lucida Sans" panose="020B0602030504020204" pitchFamily="34" charset="0"/>
              </a:rPr>
              <a:t>ymwybyddiaeth</a:t>
            </a:r>
            <a:r>
              <a:rPr lang="en-US" dirty="0">
                <a:latin typeface="Lucida Sans" panose="020B0602030504020204" pitchFamily="34" charset="0"/>
              </a:rPr>
              <a:t> o </a:t>
            </a:r>
            <a:r>
              <a:rPr lang="en-US" dirty="0" err="1" smtClean="0">
                <a:latin typeface="Lucida Sans" panose="020B0602030504020204" pitchFamily="34" charset="0"/>
              </a:rPr>
              <a:t>hiliaeth</a:t>
            </a:r>
            <a:r>
              <a:rPr lang="en-US" dirty="0" smtClean="0">
                <a:latin typeface="Lucida Sans" panose="020B0602030504020204" pitchFamily="34" charset="0"/>
              </a:rPr>
              <a:t> </a:t>
            </a:r>
          </a:p>
          <a:p>
            <a:r>
              <a:rPr lang="en-US" dirty="0" err="1" smtClean="0">
                <a:latin typeface="Lucida Sans" panose="020B0602030504020204" pitchFamily="34" charset="0"/>
              </a:rPr>
              <a:t>Arddulliau</a:t>
            </a:r>
            <a:r>
              <a:rPr lang="en-US" dirty="0" smtClean="0">
                <a:latin typeface="Lucida Sans" panose="020B0602030504020204" pitchFamily="34" charset="0"/>
              </a:rPr>
              <a:t> </a:t>
            </a:r>
            <a:r>
              <a:rPr lang="en-US" dirty="0" err="1" smtClean="0">
                <a:latin typeface="Lucida Sans" panose="020B0602030504020204" pitchFamily="34" charset="0"/>
              </a:rPr>
              <a:t>dysgu</a:t>
            </a:r>
            <a:endParaRPr lang="en-US" dirty="0" smtClean="0">
              <a:latin typeface="Lucida Sans" panose="020B0602030504020204" pitchFamily="34" charset="0"/>
            </a:endParaRPr>
          </a:p>
          <a:p>
            <a:r>
              <a:rPr lang="en-US" dirty="0" err="1" smtClean="0">
                <a:latin typeface="Lucida Sans" panose="020B0602030504020204" pitchFamily="34" charset="0"/>
              </a:rPr>
              <a:t>Ymglymiad</a:t>
            </a:r>
            <a:r>
              <a:rPr lang="en-US" dirty="0" smtClean="0">
                <a:latin typeface="Lucida Sans" panose="020B0602030504020204" pitchFamily="34" charset="0"/>
              </a:rPr>
              <a:t> </a:t>
            </a:r>
            <a:r>
              <a:rPr lang="en-US" dirty="0" err="1">
                <a:latin typeface="Lucida Sans" panose="020B0602030504020204" pitchFamily="34" charset="0"/>
              </a:rPr>
              <a:t>rhieiniol</a:t>
            </a:r>
            <a:endParaRPr lang="en-US" dirty="0">
              <a:latin typeface="Lucida Sans" panose="020B0602030504020204" pitchFamily="34" charset="0"/>
            </a:endParaRPr>
          </a:p>
          <a:p>
            <a:r>
              <a:rPr lang="en-US" dirty="0" err="1">
                <a:latin typeface="Lucida Sans" panose="020B0602030504020204" pitchFamily="34" charset="0"/>
              </a:rPr>
              <a:t>Lleoliadau</a:t>
            </a:r>
            <a:r>
              <a:rPr lang="en-US" dirty="0">
                <a:latin typeface="Lucida Sans" panose="020B0602030504020204" pitchFamily="34" charset="0"/>
              </a:rPr>
              <a:t>/</a:t>
            </a:r>
            <a:r>
              <a:rPr lang="en-US" dirty="0" err="1">
                <a:latin typeface="Lucida Sans" panose="020B0602030504020204" pitchFamily="34" charset="0"/>
              </a:rPr>
              <a:t>adnoddau</a:t>
            </a:r>
            <a:r>
              <a:rPr lang="en-US" dirty="0">
                <a:latin typeface="Lucida Sans" panose="020B0602030504020204" pitchFamily="34" charset="0"/>
              </a:rPr>
              <a:t> </a:t>
            </a:r>
            <a:r>
              <a:rPr lang="en-US" dirty="0" err="1">
                <a:latin typeface="Lucida Sans" panose="020B0602030504020204" pitchFamily="34" charset="0"/>
              </a:rPr>
              <a:t>unigolaidd</a:t>
            </a:r>
            <a:endParaRPr lang="en-US" dirty="0">
              <a:latin typeface="Lucida Sans" panose="020B0602030504020204" pitchFamily="34" charset="0"/>
            </a:endParaRPr>
          </a:p>
          <a:p>
            <a:pPr marL="0" indent="0">
              <a:buNone/>
            </a:pPr>
            <a:endParaRPr lang="en-US" dirty="0"/>
          </a:p>
        </p:txBody>
      </p:sp>
      <p:sp>
        <p:nvSpPr>
          <p:cNvPr id="3" name="Content Placeholder 2"/>
          <p:cNvSpPr>
            <a:spLocks noGrp="1"/>
          </p:cNvSpPr>
          <p:nvPr>
            <p:ph sz="half" idx="2"/>
          </p:nvPr>
        </p:nvSpPr>
        <p:spPr>
          <a:xfrm>
            <a:off x="4648200" y="1600201"/>
            <a:ext cx="4244280" cy="3989040"/>
          </a:xfrm>
        </p:spPr>
        <p:txBody>
          <a:bodyPr/>
          <a:lstStyle/>
          <a:p>
            <a:r>
              <a:rPr lang="en-US" dirty="0">
                <a:solidFill>
                  <a:srgbClr val="0000FF"/>
                </a:solidFill>
                <a:latin typeface="Lucida Sans" panose="020B0602030504020204" pitchFamily="34" charset="0"/>
              </a:rPr>
              <a:t>Professional development</a:t>
            </a:r>
          </a:p>
          <a:p>
            <a:r>
              <a:rPr lang="en-US" dirty="0">
                <a:solidFill>
                  <a:srgbClr val="0000FF"/>
                </a:solidFill>
                <a:latin typeface="Lucida Sans" panose="020B0602030504020204" pitchFamily="34" charset="0"/>
              </a:rPr>
              <a:t>Racism Awareness Training </a:t>
            </a:r>
            <a:endParaRPr lang="en-US" dirty="0" smtClean="0">
              <a:solidFill>
                <a:srgbClr val="0000FF"/>
              </a:solidFill>
              <a:latin typeface="Lucida Sans" panose="020B0602030504020204" pitchFamily="34" charset="0"/>
            </a:endParaRPr>
          </a:p>
          <a:p>
            <a:r>
              <a:rPr lang="en-US" dirty="0" smtClean="0">
                <a:solidFill>
                  <a:srgbClr val="0000FF"/>
                </a:solidFill>
                <a:latin typeface="Lucida Sans" panose="020B0602030504020204" pitchFamily="34" charset="0"/>
              </a:rPr>
              <a:t>Learning styles</a:t>
            </a:r>
          </a:p>
          <a:p>
            <a:r>
              <a:rPr lang="en-US" dirty="0" smtClean="0">
                <a:solidFill>
                  <a:srgbClr val="0000FF"/>
                </a:solidFill>
                <a:latin typeface="Lucida Sans" panose="020B0602030504020204" pitchFamily="34" charset="0"/>
              </a:rPr>
              <a:t>Parental </a:t>
            </a:r>
            <a:r>
              <a:rPr lang="en-US" dirty="0">
                <a:solidFill>
                  <a:srgbClr val="0000FF"/>
                </a:solidFill>
                <a:latin typeface="Lucida Sans" panose="020B0602030504020204" pitchFamily="34" charset="0"/>
              </a:rPr>
              <a:t>involvement</a:t>
            </a:r>
          </a:p>
          <a:p>
            <a:r>
              <a:rPr lang="en-US" dirty="0" err="1">
                <a:solidFill>
                  <a:srgbClr val="0000FF"/>
                </a:solidFill>
                <a:latin typeface="Lucida Sans" panose="020B0602030504020204" pitchFamily="34" charset="0"/>
              </a:rPr>
              <a:t>Individualised</a:t>
            </a:r>
            <a:r>
              <a:rPr lang="en-US" dirty="0">
                <a:solidFill>
                  <a:srgbClr val="0000FF"/>
                </a:solidFill>
                <a:latin typeface="Lucida Sans" panose="020B0602030504020204" pitchFamily="34" charset="0"/>
              </a:rPr>
              <a:t> settings/resources</a:t>
            </a:r>
          </a:p>
          <a:p>
            <a:pPr marL="0" indent="0">
              <a:buNone/>
            </a:pPr>
            <a:endParaRPr lang="en-US" dirty="0"/>
          </a:p>
        </p:txBody>
      </p:sp>
    </p:spTree>
    <p:extLst>
      <p:ext uri="{BB962C8B-B14F-4D97-AF65-F5344CB8AC3E}">
        <p14:creationId xmlns:p14="http://schemas.microsoft.com/office/powerpoint/2010/main" val="152176572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0" dirty="0" err="1">
                <a:latin typeface="Lucida Sans" panose="020B0602030504020204" pitchFamily="34" charset="0"/>
              </a:rPr>
              <a:t>Cofiwch</a:t>
            </a:r>
            <a:r>
              <a:rPr lang="en-US" sz="3200" b="0" dirty="0">
                <a:latin typeface="Lucida Sans" panose="020B0602030504020204" pitchFamily="34" charset="0"/>
              </a:rPr>
              <a:t>…</a:t>
            </a:r>
            <a:br>
              <a:rPr lang="en-US" sz="3200" b="0" dirty="0">
                <a:latin typeface="Lucida Sans" panose="020B0602030504020204" pitchFamily="34" charset="0"/>
              </a:rPr>
            </a:br>
            <a:r>
              <a:rPr lang="en-US" sz="3200" b="0" dirty="0">
                <a:solidFill>
                  <a:srgbClr val="0000FF"/>
                </a:solidFill>
                <a:latin typeface="Lucida Sans" panose="020B0602030504020204" pitchFamily="34" charset="0"/>
              </a:rPr>
              <a:t>Remember…</a:t>
            </a:r>
          </a:p>
        </p:txBody>
      </p:sp>
      <p:sp>
        <p:nvSpPr>
          <p:cNvPr id="3" name="Content Placeholder 2"/>
          <p:cNvSpPr>
            <a:spLocks noGrp="1"/>
          </p:cNvSpPr>
          <p:nvPr>
            <p:ph idx="1"/>
          </p:nvPr>
        </p:nvSpPr>
        <p:spPr>
          <a:xfrm>
            <a:off x="3995936" y="273050"/>
            <a:ext cx="5148064" cy="5172173"/>
          </a:xfrm>
        </p:spPr>
        <p:txBody>
          <a:bodyPr/>
          <a:lstStyle/>
          <a:p>
            <a:pPr marL="0" indent="0">
              <a:buNone/>
            </a:pPr>
            <a:r>
              <a:rPr lang="en-US" sz="2800" dirty="0" smtClean="0">
                <a:latin typeface="Lucida Sans" panose="020B0602030504020204" pitchFamily="34" charset="0"/>
              </a:rPr>
              <a:t>"</a:t>
            </a:r>
            <a:r>
              <a:rPr lang="en-US" sz="2800" dirty="0">
                <a:latin typeface="Lucida Sans" panose="020B0602030504020204" pitchFamily="34" charset="0"/>
              </a:rPr>
              <a:t>No one is born hating another person because of the color of his skin or his background or his religion. People must learn to hate, and if they can learn to hate, they can be taught to love, for love comes more naturally to the human heart than its opposite." </a:t>
            </a:r>
            <a:endParaRPr lang="en-US" sz="2800" dirty="0" smtClean="0">
              <a:latin typeface="Lucida Sans" panose="020B0602030504020204" pitchFamily="34" charset="0"/>
            </a:endParaRPr>
          </a:p>
          <a:p>
            <a:pPr marL="0" indent="0" algn="r">
              <a:buNone/>
            </a:pPr>
            <a:r>
              <a:rPr lang="en-US" sz="2000" dirty="0">
                <a:latin typeface="Lucida Sans" panose="020B0602030504020204" pitchFamily="34" charset="0"/>
              </a:rPr>
              <a:t>No One Is Born to Hate </a:t>
            </a:r>
            <a:endParaRPr lang="en-US" sz="2000" dirty="0" smtClean="0">
              <a:latin typeface="Lucida Sans" panose="020B0602030504020204" pitchFamily="34" charset="0"/>
            </a:endParaRPr>
          </a:p>
          <a:p>
            <a:pPr marL="0" indent="0" algn="r">
              <a:buNone/>
            </a:pPr>
            <a:r>
              <a:rPr lang="en-US" sz="2000" dirty="0" smtClean="0">
                <a:latin typeface="Lucida Sans" panose="020B0602030504020204" pitchFamily="34" charset="0"/>
              </a:rPr>
              <a:t>(</a:t>
            </a:r>
            <a:r>
              <a:rPr lang="en-US" sz="2000" dirty="0">
                <a:latin typeface="Lucida Sans" panose="020B0602030504020204" pitchFamily="34" charset="0"/>
              </a:rPr>
              <a:t>Nelson Mandela, 2014)</a:t>
            </a:r>
          </a:p>
          <a:p>
            <a:pPr marL="0" indent="0">
              <a:buNone/>
            </a:pPr>
            <a:endParaRPr lang="en-US" sz="2800" dirty="0">
              <a:latin typeface="Lucida Sans" panose="020B0602030504020204" pitchFamily="34" charset="0"/>
            </a:endParaRPr>
          </a:p>
          <a:p>
            <a:endParaRPr lang="en-US" dirty="0"/>
          </a:p>
        </p:txBody>
      </p:sp>
      <p:sp>
        <p:nvSpPr>
          <p:cNvPr id="4" name="Text Placeholder 3"/>
          <p:cNvSpPr>
            <a:spLocks noGrp="1"/>
          </p:cNvSpPr>
          <p:nvPr>
            <p:ph type="body" sz="half" idx="2"/>
          </p:nvPr>
        </p:nvSpPr>
        <p:spPr/>
        <p:txBody>
          <a:bodyPr/>
          <a:lstStyle/>
          <a:p>
            <a:endParaRPr lang="en-US"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1435100"/>
            <a:ext cx="3456384" cy="4029891"/>
          </a:xfrm>
          <a:prstGeom prst="rect">
            <a:avLst/>
          </a:prstGeom>
        </p:spPr>
      </p:pic>
    </p:spTree>
    <p:extLst>
      <p:ext uri="{BB962C8B-B14F-4D97-AF65-F5344CB8AC3E}">
        <p14:creationId xmlns:p14="http://schemas.microsoft.com/office/powerpoint/2010/main" val="41083458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p:cNvSpPr>
            <a:spLocks noGrp="1"/>
          </p:cNvSpPr>
          <p:nvPr>
            <p:ph type="title"/>
          </p:nvPr>
        </p:nvSpPr>
        <p:spPr>
          <a:xfrm>
            <a:off x="457200" y="274638"/>
            <a:ext cx="8229600" cy="706090"/>
          </a:xfrm>
        </p:spPr>
        <p:txBody>
          <a:bodyPr/>
          <a:lstStyle/>
          <a:p>
            <a:pPr eaLnBrk="1" hangingPunct="1"/>
            <a:r>
              <a:rPr lang="en-GB" altLang="en-US" sz="2400" dirty="0" err="1" smtClean="0">
                <a:latin typeface="Lucida Sans" panose="020B0602030504020204" pitchFamily="34" charset="0"/>
              </a:rPr>
              <a:t>Cyfeiriadau</a:t>
            </a:r>
            <a:r>
              <a:rPr lang="en-GB" altLang="en-US" sz="2400" dirty="0" smtClean="0">
                <a:latin typeface="Lucida Sans" panose="020B0602030504020204" pitchFamily="34" charset="0"/>
              </a:rPr>
              <a:t/>
            </a:r>
            <a:br>
              <a:rPr lang="en-GB" altLang="en-US" sz="2400" dirty="0" smtClean="0">
                <a:latin typeface="Lucida Sans" panose="020B0602030504020204" pitchFamily="34" charset="0"/>
              </a:rPr>
            </a:br>
            <a:r>
              <a:rPr lang="en-GB" altLang="en-US" sz="2400" dirty="0" smtClean="0">
                <a:solidFill>
                  <a:srgbClr val="0000FF"/>
                </a:solidFill>
                <a:latin typeface="Lucida Sans" panose="020B0602030504020204" pitchFamily="34" charset="0"/>
              </a:rPr>
              <a:t>References</a:t>
            </a:r>
            <a:endParaRPr lang="en-US" altLang="en-US" sz="2400" dirty="0" smtClean="0">
              <a:solidFill>
                <a:srgbClr val="0000FF"/>
              </a:solidFill>
              <a:latin typeface="Lucida Sans" panose="020B0602030504020204" pitchFamily="34" charset="0"/>
            </a:endParaRPr>
          </a:p>
        </p:txBody>
      </p:sp>
      <p:sp>
        <p:nvSpPr>
          <p:cNvPr id="47107" name="Content Placeholder 2"/>
          <p:cNvSpPr>
            <a:spLocks noGrp="1"/>
          </p:cNvSpPr>
          <p:nvPr>
            <p:ph idx="1"/>
          </p:nvPr>
        </p:nvSpPr>
        <p:spPr/>
        <p:txBody>
          <a:bodyPr/>
          <a:lstStyle/>
          <a:p>
            <a:pPr eaLnBrk="1" hangingPunct="1">
              <a:lnSpc>
                <a:spcPct val="90000"/>
              </a:lnSpc>
              <a:buFontTx/>
              <a:buNone/>
              <a:defRPr/>
            </a:pPr>
            <a:endParaRPr lang="cy-GB" altLang="en-US" sz="2000" dirty="0" smtClean="0">
              <a:latin typeface="Lucida Sans" panose="020B0602030504020204" pitchFamily="34" charset="0"/>
            </a:endParaRPr>
          </a:p>
          <a:p>
            <a:pPr marL="0" indent="0" eaLnBrk="1" hangingPunct="1">
              <a:buFont typeface="Arial" panose="020B0604020202020204" pitchFamily="34" charset="0"/>
              <a:buNone/>
              <a:defRPr/>
            </a:pPr>
            <a:endParaRPr lang="en-US" altLang="en-US" sz="1800" dirty="0" smtClean="0">
              <a:latin typeface="Lucida Sans" panose="020B0602030504020204" pitchFamily="34" charset="0"/>
            </a:endParaRPr>
          </a:p>
        </p:txBody>
      </p:sp>
      <p:sp>
        <p:nvSpPr>
          <p:cNvPr id="3" name="Rectangle 2"/>
          <p:cNvSpPr/>
          <p:nvPr/>
        </p:nvSpPr>
        <p:spPr>
          <a:xfrm>
            <a:off x="251520" y="1166843"/>
            <a:ext cx="8712968" cy="4499693"/>
          </a:xfrm>
          <a:prstGeom prst="rect">
            <a:avLst/>
          </a:prstGeom>
        </p:spPr>
        <p:txBody>
          <a:bodyPr wrap="square">
            <a:spAutoFit/>
          </a:bodyPr>
          <a:lstStyle/>
          <a:p>
            <a:pPr>
              <a:lnSpc>
                <a:spcPct val="80000"/>
              </a:lnSpc>
              <a:buFontTx/>
              <a:buNone/>
            </a:pPr>
            <a:r>
              <a:rPr lang="en-GB" altLang="en-US" sz="1400" dirty="0">
                <a:latin typeface="Lucida Sans" panose="020B0602030504020204" pitchFamily="34" charset="0"/>
              </a:rPr>
              <a:t>Betancourt, T. S. a Khan, K. T. (2008) ‘The mental health of children affected by armed conflict: Protective processes and pathways to resilience,’ </a:t>
            </a:r>
            <a:r>
              <a:rPr lang="en-GB" altLang="en-US" sz="1400" i="1" dirty="0">
                <a:latin typeface="Lucida Sans" panose="020B0602030504020204" pitchFamily="34" charset="0"/>
              </a:rPr>
              <a:t>International Review of Psychiatry, </a:t>
            </a:r>
            <a:r>
              <a:rPr lang="en-GB" altLang="en-US" sz="1400" dirty="0">
                <a:latin typeface="Lucida Sans" panose="020B0602030504020204" pitchFamily="34" charset="0"/>
              </a:rPr>
              <a:t>20, 3, </a:t>
            </a:r>
            <a:r>
              <a:rPr lang="en-GB" altLang="en-US" sz="1400" dirty="0" err="1">
                <a:latin typeface="Lucida Sans" panose="020B0602030504020204" pitchFamily="34" charset="0"/>
              </a:rPr>
              <a:t>tt</a:t>
            </a:r>
            <a:r>
              <a:rPr lang="en-GB" altLang="en-US" sz="1400" dirty="0">
                <a:latin typeface="Lucida Sans" panose="020B0602030504020204" pitchFamily="34" charset="0"/>
              </a:rPr>
              <a:t>./pp. 317-328.</a:t>
            </a:r>
          </a:p>
          <a:p>
            <a:pPr>
              <a:lnSpc>
                <a:spcPct val="80000"/>
              </a:lnSpc>
              <a:buFontTx/>
              <a:buNone/>
            </a:pPr>
            <a:r>
              <a:rPr lang="en-GB" altLang="en-US" sz="1400" dirty="0" err="1">
                <a:latin typeface="Lucida Sans" panose="020B0602030504020204" pitchFamily="34" charset="0"/>
              </a:rPr>
              <a:t>Brind</a:t>
            </a:r>
            <a:r>
              <a:rPr lang="en-GB" altLang="en-US" sz="1400" dirty="0">
                <a:latin typeface="Lucida Sans" panose="020B0602030504020204" pitchFamily="34" charset="0"/>
              </a:rPr>
              <a:t>, T., Harper, C., Moore, K. (2008) ‘Education for Migrant, Minority and Marginalised Children in Europe,’ </a:t>
            </a:r>
            <a:r>
              <a:rPr lang="en-GB" altLang="en-US" sz="1400" i="1" dirty="0">
                <a:latin typeface="Lucida Sans" panose="020B0602030504020204" pitchFamily="34" charset="0"/>
              </a:rPr>
              <a:t>Open Society Institute.</a:t>
            </a:r>
            <a:endParaRPr lang="en-GB" altLang="en-US" sz="1400" dirty="0">
              <a:latin typeface="Lucida Sans" panose="020B0602030504020204" pitchFamily="34" charset="0"/>
            </a:endParaRPr>
          </a:p>
          <a:p>
            <a:pPr>
              <a:lnSpc>
                <a:spcPct val="80000"/>
              </a:lnSpc>
              <a:buFontTx/>
              <a:buNone/>
            </a:pPr>
            <a:r>
              <a:rPr lang="en-GB" altLang="en-US" sz="1400" dirty="0" err="1">
                <a:latin typeface="Lucida Sans" panose="020B0602030504020204" pitchFamily="34" charset="0"/>
              </a:rPr>
              <a:t>Dustmann</a:t>
            </a:r>
            <a:r>
              <a:rPr lang="en-GB" altLang="en-US" sz="1400" dirty="0">
                <a:latin typeface="Lucida Sans" panose="020B0602030504020204" pitchFamily="34" charset="0"/>
              </a:rPr>
              <a:t>, C. a </a:t>
            </a:r>
            <a:r>
              <a:rPr lang="en-GB" altLang="en-US" sz="1400" dirty="0" err="1">
                <a:latin typeface="Lucida Sans" panose="020B0602030504020204" pitchFamily="34" charset="0"/>
              </a:rPr>
              <a:t>Theodoropoulos</a:t>
            </a:r>
            <a:r>
              <a:rPr lang="en-GB" altLang="en-US" sz="1400" dirty="0">
                <a:latin typeface="Lucida Sans" panose="020B0602030504020204" pitchFamily="34" charset="0"/>
              </a:rPr>
              <a:t>, N. (2010) </a:t>
            </a:r>
            <a:r>
              <a:rPr lang="en-GB" altLang="en-US" sz="1400" i="1" dirty="0">
                <a:latin typeface="Lucida Sans" panose="020B0602030504020204" pitchFamily="34" charset="0"/>
              </a:rPr>
              <a:t>Ethnic Minority Immigrants and their Children in Britain. </a:t>
            </a:r>
            <a:r>
              <a:rPr lang="en-GB" altLang="en-US" sz="1400" dirty="0">
                <a:latin typeface="Lucida Sans" panose="020B0602030504020204" pitchFamily="34" charset="0"/>
              </a:rPr>
              <a:t> </a:t>
            </a:r>
            <a:r>
              <a:rPr lang="en-GB" altLang="en-US" sz="1400" dirty="0" err="1">
                <a:latin typeface="Lucida Sans" panose="020B0602030504020204" pitchFamily="34" charset="0"/>
              </a:rPr>
              <a:t>Llundain</a:t>
            </a:r>
            <a:r>
              <a:rPr lang="en-GB" altLang="en-US" sz="1400" dirty="0">
                <a:latin typeface="Lucida Sans" panose="020B0602030504020204" pitchFamily="34" charset="0"/>
              </a:rPr>
              <a:t>: Centre for Research and Analysis of Migration.</a:t>
            </a:r>
          </a:p>
          <a:p>
            <a:pPr>
              <a:lnSpc>
                <a:spcPct val="80000"/>
              </a:lnSpc>
              <a:buFontTx/>
              <a:buNone/>
            </a:pPr>
            <a:r>
              <a:rPr lang="en-GB" altLang="en-US" sz="1400" dirty="0">
                <a:latin typeface="Lucida Sans" panose="020B0602030504020204" pitchFamily="34" charset="0"/>
              </a:rPr>
              <a:t>Halsey, A. H. (1995) </a:t>
            </a:r>
            <a:r>
              <a:rPr lang="en-GB" altLang="en-US" sz="1400" i="1" dirty="0">
                <a:latin typeface="Lucida Sans" panose="020B0602030504020204" pitchFamily="34" charset="0"/>
              </a:rPr>
              <a:t>Change in British society: From 1900 to the present day. </a:t>
            </a:r>
            <a:r>
              <a:rPr lang="en-GB" altLang="en-US" sz="1400" dirty="0">
                <a:latin typeface="Lucida Sans" panose="020B0602030504020204" pitchFamily="34" charset="0"/>
              </a:rPr>
              <a:t>Oxford: Oxford University Press.</a:t>
            </a:r>
          </a:p>
          <a:p>
            <a:pPr>
              <a:lnSpc>
                <a:spcPct val="80000"/>
              </a:lnSpc>
              <a:buFontTx/>
              <a:buNone/>
            </a:pPr>
            <a:r>
              <a:rPr lang="en-GB" altLang="en-US" sz="1400" dirty="0" err="1">
                <a:latin typeface="Lucida Sans" panose="020B0602030504020204" pitchFamily="34" charset="0"/>
              </a:rPr>
              <a:t>Kiddle</a:t>
            </a:r>
            <a:r>
              <a:rPr lang="en-GB" altLang="en-US" sz="1400" dirty="0">
                <a:latin typeface="Lucida Sans" panose="020B0602030504020204" pitchFamily="34" charset="0"/>
              </a:rPr>
              <a:t>, C. (2000)</a:t>
            </a:r>
            <a:r>
              <a:rPr lang="en-GB" altLang="en-US" sz="1400" i="1" dirty="0">
                <a:latin typeface="Lucida Sans" panose="020B0602030504020204" pitchFamily="34" charset="0"/>
              </a:rPr>
              <a:t>Traveller Children: A Voice for Themselves. </a:t>
            </a:r>
            <a:r>
              <a:rPr lang="en-GB" altLang="en-US" sz="1400" dirty="0" err="1">
                <a:latin typeface="Lucida Sans" panose="020B0602030504020204" pitchFamily="34" charset="0"/>
              </a:rPr>
              <a:t>Llundain</a:t>
            </a:r>
            <a:r>
              <a:rPr lang="en-GB" altLang="en-US" sz="1400" dirty="0">
                <a:latin typeface="Lucida Sans" panose="020B0602030504020204" pitchFamily="34" charset="0"/>
              </a:rPr>
              <a:t>: Jessica Kingsley Publishers</a:t>
            </a:r>
            <a:r>
              <a:rPr lang="en-GB" altLang="en-US" sz="1400" dirty="0" smtClean="0">
                <a:latin typeface="Lucida Sans" panose="020B0602030504020204" pitchFamily="34" charset="0"/>
              </a:rPr>
              <a:t>.</a:t>
            </a:r>
          </a:p>
          <a:p>
            <a:pPr>
              <a:lnSpc>
                <a:spcPct val="80000"/>
              </a:lnSpc>
              <a:buFontTx/>
              <a:buNone/>
            </a:pPr>
            <a:r>
              <a:rPr lang="en-US" altLang="en-US" sz="1400" dirty="0">
                <a:latin typeface="Lucida Sans" panose="020B0602030504020204" pitchFamily="34" charset="0"/>
              </a:rPr>
              <a:t>O’Hanlon, C. a Holmes, P. (2004) The education of Gypsy and </a:t>
            </a:r>
            <a:r>
              <a:rPr lang="en-US" altLang="en-US" sz="1400" dirty="0" err="1">
                <a:latin typeface="Lucida Sans" panose="020B0602030504020204" pitchFamily="34" charset="0"/>
              </a:rPr>
              <a:t>Traveller</a:t>
            </a:r>
            <a:r>
              <a:rPr lang="en-US" altLang="en-US" sz="1400" dirty="0">
                <a:latin typeface="Lucida Sans" panose="020B0602030504020204" pitchFamily="34" charset="0"/>
              </a:rPr>
              <a:t> children: Towards inclusion and educational achievement. Stoke on Trent: Trentham Books</a:t>
            </a:r>
            <a:r>
              <a:rPr lang="en-US" altLang="en-US" sz="1400" dirty="0" smtClean="0">
                <a:latin typeface="Lucida Sans" panose="020B0602030504020204" pitchFamily="34" charset="0"/>
              </a:rPr>
              <a:t>.</a:t>
            </a:r>
          </a:p>
          <a:p>
            <a:pPr>
              <a:lnSpc>
                <a:spcPct val="80000"/>
              </a:lnSpc>
              <a:buFontTx/>
              <a:buNone/>
            </a:pPr>
            <a:r>
              <a:rPr lang="en-US" altLang="en-US" sz="1400" dirty="0">
                <a:latin typeface="Lucida Sans" panose="020B0602030504020204" pitchFamily="34" charset="0"/>
              </a:rPr>
              <a:t>Richardson, B. (</a:t>
            </a:r>
            <a:r>
              <a:rPr lang="en-US" altLang="en-US" sz="1400" dirty="0" err="1">
                <a:latin typeface="Lucida Sans" panose="020B0602030504020204" pitchFamily="34" charset="0"/>
              </a:rPr>
              <a:t>gol</a:t>
            </a:r>
            <a:r>
              <a:rPr lang="en-US" altLang="en-US" sz="1400" dirty="0">
                <a:latin typeface="Lucida Sans" panose="020B0602030504020204" pitchFamily="34" charset="0"/>
              </a:rPr>
              <a:t>.) (2007) Tell it like it is: How our schools fail Black children. Stoke on Trent: Trentham Books.</a:t>
            </a:r>
          </a:p>
          <a:p>
            <a:pPr>
              <a:lnSpc>
                <a:spcPct val="80000"/>
              </a:lnSpc>
              <a:buFontTx/>
              <a:buNone/>
            </a:pPr>
            <a:r>
              <a:rPr lang="en-US" altLang="en-US" sz="1400" dirty="0">
                <a:latin typeface="Lucida Sans" panose="020B0602030504020204" pitchFamily="34" charset="0"/>
              </a:rPr>
              <a:t>Richardson, R. a Miles, B. (2003) Equality stories: Recognition, respect and raising achievement.’ Stoke on Trent: Trentham Books.</a:t>
            </a:r>
          </a:p>
          <a:p>
            <a:pPr>
              <a:lnSpc>
                <a:spcPct val="80000"/>
              </a:lnSpc>
              <a:buFontTx/>
              <a:buNone/>
            </a:pPr>
            <a:r>
              <a:rPr lang="en-US" altLang="en-US" sz="1400" dirty="0">
                <a:latin typeface="Lucida Sans" panose="020B0602030504020204" pitchFamily="34" charset="0"/>
              </a:rPr>
              <a:t>Rutter, J. (2006) Refugee Children in the UK. Berkshire: Open University Press.</a:t>
            </a:r>
          </a:p>
          <a:p>
            <a:pPr>
              <a:lnSpc>
                <a:spcPct val="80000"/>
              </a:lnSpc>
              <a:buFontTx/>
              <a:buNone/>
            </a:pPr>
            <a:r>
              <a:rPr lang="en-US" altLang="en-US" sz="1400" dirty="0">
                <a:latin typeface="Lucida Sans" panose="020B0602030504020204" pitchFamily="34" charset="0"/>
              </a:rPr>
              <a:t>Tyler, C. (2005) </a:t>
            </a:r>
            <a:r>
              <a:rPr lang="en-US" altLang="en-US" sz="1400" dirty="0" err="1">
                <a:latin typeface="Lucida Sans" panose="020B0602030504020204" pitchFamily="34" charset="0"/>
              </a:rPr>
              <a:t>Traveller</a:t>
            </a:r>
            <a:r>
              <a:rPr lang="en-US" altLang="en-US" sz="1400" dirty="0">
                <a:latin typeface="Lucida Sans" panose="020B0602030504020204" pitchFamily="34" charset="0"/>
              </a:rPr>
              <a:t> education: Accounts of good practice. Stoke on Trent: Trentham Books.</a:t>
            </a:r>
          </a:p>
          <a:p>
            <a:pPr>
              <a:lnSpc>
                <a:spcPct val="80000"/>
              </a:lnSpc>
              <a:buFontTx/>
              <a:buNone/>
            </a:pPr>
            <a:r>
              <a:rPr lang="en-US" altLang="en-US" sz="1400" dirty="0">
                <a:latin typeface="Lucida Sans" panose="020B0602030504020204" pitchFamily="34" charset="0"/>
              </a:rPr>
              <a:t>Whittaker, D. J. (2006) Asylum seekers and refugees in the contemporary world. London: Routledge.</a:t>
            </a:r>
          </a:p>
          <a:p>
            <a:pPr>
              <a:lnSpc>
                <a:spcPct val="80000"/>
              </a:lnSpc>
              <a:buFontTx/>
              <a:buNone/>
            </a:pPr>
            <a:r>
              <a:rPr lang="en-US" altLang="en-US" sz="1400" dirty="0">
                <a:latin typeface="Lucida Sans" panose="020B0602030504020204" pitchFamily="34" charset="0"/>
              </a:rPr>
              <a:t>Wilkin, A., </a:t>
            </a:r>
            <a:r>
              <a:rPr lang="en-US" altLang="en-US" sz="1400" dirty="0" err="1">
                <a:latin typeface="Lucida Sans" panose="020B0602030504020204" pitchFamily="34" charset="0"/>
              </a:rPr>
              <a:t>Derrington</a:t>
            </a:r>
            <a:r>
              <a:rPr lang="en-US" altLang="en-US" sz="1400" dirty="0">
                <a:latin typeface="Lucida Sans" panose="020B0602030504020204" pitchFamily="34" charset="0"/>
              </a:rPr>
              <a:t>, C., Foster, B. (2009) ‘Improving the Outcomes for Gypsy, Roma and </a:t>
            </a:r>
            <a:r>
              <a:rPr lang="en-US" altLang="en-US" sz="1400" dirty="0" err="1">
                <a:latin typeface="Lucida Sans" panose="020B0602030504020204" pitchFamily="34" charset="0"/>
              </a:rPr>
              <a:t>Traveller</a:t>
            </a:r>
            <a:r>
              <a:rPr lang="en-US" altLang="en-US" sz="1400" dirty="0">
                <a:latin typeface="Lucida Sans" panose="020B0602030504020204" pitchFamily="34" charset="0"/>
              </a:rPr>
              <a:t> Pupils: Literature Review,’ (Research Report DCSF-RR077) </a:t>
            </a:r>
            <a:r>
              <a:rPr lang="en-US" altLang="en-US" sz="1400" dirty="0" err="1">
                <a:latin typeface="Lucida Sans" panose="020B0602030504020204" pitchFamily="34" charset="0"/>
              </a:rPr>
              <a:t>Llundain:National</a:t>
            </a:r>
            <a:r>
              <a:rPr lang="en-US" altLang="en-US" sz="1400" dirty="0">
                <a:latin typeface="Lucida Sans" panose="020B0602030504020204" pitchFamily="34" charset="0"/>
              </a:rPr>
              <a:t> Foundation for Educational Research.</a:t>
            </a:r>
          </a:p>
          <a:p>
            <a:pPr>
              <a:lnSpc>
                <a:spcPct val="80000"/>
              </a:lnSpc>
              <a:buFontTx/>
              <a:buNone/>
            </a:pPr>
            <a:endParaRPr lang="en-US" altLang="en-US" dirty="0"/>
          </a:p>
          <a:p>
            <a:pPr>
              <a:lnSpc>
                <a:spcPct val="80000"/>
              </a:lnSpc>
              <a:buFontTx/>
              <a:buNone/>
            </a:pPr>
            <a:endParaRPr lang="en-GB" altLang="en-US" dirty="0"/>
          </a:p>
        </p:txBody>
      </p:sp>
    </p:spTree>
    <p:extLst>
      <p:ext uri="{BB962C8B-B14F-4D97-AF65-F5344CB8AC3E}">
        <p14:creationId xmlns:p14="http://schemas.microsoft.com/office/powerpoint/2010/main" val="1998459059"/>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1774</TotalTime>
  <Words>1606</Words>
  <Application>Microsoft Office PowerPoint</Application>
  <PresentationFormat>On-screen Show (4:3)</PresentationFormat>
  <Paragraphs>349</Paragraphs>
  <Slides>34</Slides>
  <Notes>33</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34</vt:i4>
      </vt:variant>
    </vt:vector>
  </HeadingPairs>
  <TitlesOfParts>
    <vt:vector size="42" baseType="lpstr">
      <vt:lpstr>MS PGothic</vt:lpstr>
      <vt:lpstr>MS PGothic</vt:lpstr>
      <vt:lpstr>Arial</vt:lpstr>
      <vt:lpstr>Calibri</vt:lpstr>
      <vt:lpstr>Lucida Sans</vt:lpstr>
      <vt:lpstr>Myriad Pro</vt:lpstr>
      <vt:lpstr>20140311PresentationUWTSDTemplate</vt:lpstr>
      <vt:lpstr>1_20140311PresentationUWTSDTemplate</vt:lpstr>
      <vt:lpstr>Dathlu amrywiaeth: Anghenion diwylliannol, ethnig, ieithyddol plant ifainc  Celebrating diversity: Cultural, ethnic, linguistic needs of young children</vt:lpstr>
      <vt:lpstr>Cynnwys y ddarlith Content of lecture</vt:lpstr>
      <vt:lpstr>Grwpiau sy’n agored i niwed Vulnerable groups</vt:lpstr>
      <vt:lpstr>Lleiafrifoedd ethnig Ethnic minorities</vt:lpstr>
      <vt:lpstr>Plant Children</vt:lpstr>
      <vt:lpstr>Ffoaduriaid/Mewnfudwyr Refugees/Immigrants</vt:lpstr>
      <vt:lpstr>Plant Children</vt:lpstr>
      <vt:lpstr>Teithwyr Travellers</vt:lpstr>
      <vt:lpstr>Plant Children</vt:lpstr>
      <vt:lpstr>Eich dealltwriaeth chi? Your understanding?</vt:lpstr>
      <vt:lpstr>Penawdau Headlines</vt:lpstr>
      <vt:lpstr>Saesneg fel Iaith Ychwanegol (SIY) English as an Additional Language (EAL)</vt:lpstr>
      <vt:lpstr>Dwyieithrwydd gostyngol Subtractive bilingualism</vt:lpstr>
      <vt:lpstr>Dwyieithrwydd cynyddol Additive bilingualism</vt:lpstr>
      <vt:lpstr>Amlieithrwydd Multilingualism</vt:lpstr>
      <vt:lpstr>Trafodwch Discuss</vt:lpstr>
      <vt:lpstr>Ystadegau EAL (2013) EAL Statistics (2013)</vt:lpstr>
      <vt:lpstr>Ystadegau EAL - Lloegr EAL Statistics - England</vt:lpstr>
      <vt:lpstr>Darllen pellach Further reading</vt:lpstr>
      <vt:lpstr>Trafodwch… Discuss…</vt:lpstr>
      <vt:lpstr>Symboleiddiaeth Ddiwylliannol Cultural Tokenism</vt:lpstr>
      <vt:lpstr>Arddangosfa Ddiwylliannol Cultural Display</vt:lpstr>
      <vt:lpstr>Rhwystrau Barriers</vt:lpstr>
      <vt:lpstr>Hiliaeth Racism</vt:lpstr>
      <vt:lpstr>Gwaharddiadau yng Nghymru (2014-15) Exclusions in Wales (2014-15)</vt:lpstr>
      <vt:lpstr>Bias</vt:lpstr>
      <vt:lpstr>Deddfwriaeth a Pholisi Legislation and Policy</vt:lpstr>
      <vt:lpstr>Cymru Wales</vt:lpstr>
      <vt:lpstr>Strategaeth priodol? Appropriate strategy?</vt:lpstr>
      <vt:lpstr>Cymuned y troseddwr  Offender community </vt:lpstr>
      <vt:lpstr>PowerPoint Presentation</vt:lpstr>
      <vt:lpstr>Strategaethau eraill  Other strategies</vt:lpstr>
      <vt:lpstr>Cofiwch… Remember…</vt:lpstr>
      <vt:lpstr>Cyfeiriadau References</vt:lpstr>
    </vt:vector>
  </TitlesOfParts>
  <Company>Geiriau Bach</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Saesneg fel Iaith Ychwanegol English as an Additional Language</dc:title>
  <dc:creator>edureea</dc:creator>
  <cp:lastModifiedBy>Alison Rees-Edwards</cp:lastModifiedBy>
  <cp:revision>45</cp:revision>
  <dcterms:created xsi:type="dcterms:W3CDTF">2006-04-22T22:14:59Z</dcterms:created>
  <dcterms:modified xsi:type="dcterms:W3CDTF">2018-05-10T20:11:09Z</dcterms:modified>
</cp:coreProperties>
</file>