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5" r:id="rId1"/>
  </p:sldMasterIdLst>
  <p:handoutMasterIdLst>
    <p:handoutMasterId r:id="rId28"/>
  </p:handoutMasterIdLst>
  <p:sldIdLst>
    <p:sldId id="256" r:id="rId2"/>
    <p:sldId id="266" r:id="rId3"/>
    <p:sldId id="285" r:id="rId4"/>
    <p:sldId id="284" r:id="rId5"/>
    <p:sldId id="286" r:id="rId6"/>
    <p:sldId id="287" r:id="rId7"/>
    <p:sldId id="288" r:id="rId8"/>
    <p:sldId id="262" r:id="rId9"/>
    <p:sldId id="264" r:id="rId10"/>
    <p:sldId id="265" r:id="rId11"/>
    <p:sldId id="267" r:id="rId12"/>
    <p:sldId id="289" r:id="rId13"/>
    <p:sldId id="268" r:id="rId14"/>
    <p:sldId id="269" r:id="rId15"/>
    <p:sldId id="270" r:id="rId16"/>
    <p:sldId id="273" r:id="rId17"/>
    <p:sldId id="274" r:id="rId18"/>
    <p:sldId id="275" r:id="rId19"/>
    <p:sldId id="276" r:id="rId20"/>
    <p:sldId id="277" r:id="rId21"/>
    <p:sldId id="278" r:id="rId22"/>
    <p:sldId id="290" r:id="rId23"/>
    <p:sldId id="279" r:id="rId24"/>
    <p:sldId id="282" r:id="rId25"/>
    <p:sldId id="283" r:id="rId26"/>
    <p:sldId id="291" r:id="rId27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62" autoAdjust="0"/>
    <p:restoredTop sz="94660"/>
  </p:normalViewPr>
  <p:slideViewPr>
    <p:cSldViewPr>
      <p:cViewPr varScale="1">
        <p:scale>
          <a:sx n="105" d="100"/>
          <a:sy n="105" d="100"/>
        </p:scale>
        <p:origin x="126" y="3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EDBFE8-7AC9-4A30-901F-1C15E0FB8B58}" type="datetimeFigureOut">
              <a:rPr lang="en-GB" smtClean="0"/>
              <a:t>21/09/2016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0CDE00-1B95-4E7E-87E8-4F170B65FB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62603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62000"/>
            <a:ext cx="6856214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6952697" y="762000"/>
            <a:ext cx="2193989" cy="5334001"/>
          </a:xfrm>
          <a:prstGeom prst="rect">
            <a:avLst/>
          </a:prstGeom>
          <a:solidFill>
            <a:srgbClr val="C3C3C3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2386" y="1298448"/>
            <a:ext cx="5486400" cy="3255264"/>
          </a:xfrm>
        </p:spPr>
        <p:txBody>
          <a:bodyPr anchor="b">
            <a:normAutofit/>
          </a:bodyPr>
          <a:lstStyle>
            <a:lvl1pPr algn="l">
              <a:defRPr sz="5400" spc="-10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11" y="4670246"/>
            <a:ext cx="54864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21/09/2016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768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21/09/2016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2389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00934" y="1298448"/>
            <a:ext cx="5486400" cy="3255264"/>
          </a:xfrm>
        </p:spPr>
        <p:txBody>
          <a:bodyPr anchor="b">
            <a:normAutofit/>
          </a:bodyPr>
          <a:lstStyle>
            <a:lvl1pPr>
              <a:defRPr sz="54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14650" y="4672584"/>
            <a:ext cx="54864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0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21/09/2016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979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00934" y="868680"/>
            <a:ext cx="2606040" cy="5120640"/>
          </a:xfrm>
        </p:spPr>
        <p:txBody>
          <a:bodyPr/>
          <a:lstStyle>
            <a:lvl1pPr>
              <a:defRPr sz="19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63590" y="868680"/>
            <a:ext cx="2606040" cy="5120640"/>
          </a:xfrm>
        </p:spPr>
        <p:txBody>
          <a:bodyPr/>
          <a:lstStyle>
            <a:lvl1pPr>
              <a:defRPr sz="19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21/09/2016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3868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00934" y="1023586"/>
            <a:ext cx="260604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9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00934" y="1930936"/>
            <a:ext cx="2606040" cy="4023360"/>
          </a:xfrm>
        </p:spPr>
        <p:txBody>
          <a:bodyPr/>
          <a:lstStyle>
            <a:lvl1pPr>
              <a:defRPr sz="19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63847" y="1023587"/>
            <a:ext cx="260604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9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63847" y="1930936"/>
            <a:ext cx="2606040" cy="4023360"/>
          </a:xfrm>
        </p:spPr>
        <p:txBody>
          <a:bodyPr/>
          <a:lstStyle>
            <a:lvl1pPr>
              <a:defRPr sz="19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21/09/2016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3938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21/09/2016</a:t>
            </a:fld>
            <a:endParaRPr lang="en-GB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376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21/09/2016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3052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024" y="1143000"/>
            <a:ext cx="2125980" cy="2194560"/>
          </a:xfrm>
        </p:spPr>
        <p:txBody>
          <a:bodyPr anchor="b">
            <a:normAutofit/>
          </a:bodyPr>
          <a:lstStyle>
            <a:lvl1pPr>
              <a:defRPr sz="2800" b="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00934" y="868680"/>
            <a:ext cx="54864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2024" y="3337560"/>
            <a:ext cx="2125980" cy="256032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5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21/09/2016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5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024" y="1143000"/>
            <a:ext cx="2125980" cy="21945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77983" y="767419"/>
            <a:ext cx="6086423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2024" y="3340602"/>
            <a:ext cx="2125980" cy="256032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5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21/09/2016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2624326" y="6356351"/>
            <a:ext cx="4433638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0864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21/09/2016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927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85750" y="990600"/>
            <a:ext cx="2114550" cy="4953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00934" y="868680"/>
            <a:ext cx="5486400" cy="512064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21/09/2016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154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2582693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9689" y="1123838"/>
            <a:ext cx="221061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8861898" y="758952"/>
            <a:ext cx="288036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01951" y="864108"/>
            <a:ext cx="54864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96849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21/09/2016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01951" y="6356351"/>
            <a:ext cx="4433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75602" y="6356351"/>
            <a:ext cx="11481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accent1"/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5930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19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7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5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hyperlink" Target="http://www.google.co.uk/url?sa=i&amp;rct=j&amp;q=&amp;esrc=s&amp;source=images&amp;cd=&amp;cad=rja&amp;uact=8&amp;docid=KXzBAagaeb442M&amp;tbnid=c0I0hQB_haDDGM:&amp;ved=0CAcQjRw&amp;url=http://en.wikipedia.org/wiki/Fear&amp;ei=ktYSVIrdLYnVarbqgrgO&amp;bvm=bv.75097201,d.ZGU&amp;psig=AFQjCNFvwKYhUsEegC6fGFj0Ys4kzryvAQ&amp;ust=1410607039856776" TargetMode="External"/><Relationship Id="rId7" Type="http://schemas.openxmlformats.org/officeDocument/2006/relationships/hyperlink" Target="http://www.google.co.uk/url?sa=i&amp;rct=j&amp;q=&amp;esrc=s&amp;source=images&amp;cd=&amp;cad=rja&amp;uact=8&amp;docid=KXzBAagaeb442M&amp;tbnid=c0I0hQB_haDDGM:&amp;ved=0CAcQjRw&amp;url=http://seriousfacts.com/amygdala-part-human-brain-controls-fear-remove-wouldnt-able-feel-afraid/&amp;ei=A9cSVMzsKMHwaP7qgmg&amp;bvm=bv.75097201,d.ZGU&amp;psig=AFQjCNFvwKYhUsEegC6fGFj0Ys4kzryvAQ&amp;ust=1410607039856776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hyperlink" Target="http://www.google.co.uk/url?sa=i&amp;rct=j&amp;q=&amp;esrc=s&amp;source=images&amp;cd=&amp;cad=rja&amp;uact=8&amp;docid=KXzBAagaeb442M&amp;tbnid=c0I0hQB_haDDGM:&amp;ved=0CAcQjRw&amp;url=http://www.all-about-body-language.com/facial-expression.html&amp;ei=8dYSVKQhk91omv6BgA0&amp;bvm=bv.75097201,d.ZGU&amp;psig=AFQjCNFvwKYhUsEegC6fGFj0Ys4kzryvAQ&amp;ust=1410607039856776" TargetMode="External"/><Relationship Id="rId10" Type="http://schemas.openxmlformats.org/officeDocument/2006/relationships/image" Target="../media/image5.jpeg"/><Relationship Id="rId4" Type="http://schemas.openxmlformats.org/officeDocument/2006/relationships/image" Target="../media/image2.jpeg"/><Relationship Id="rId9" Type="http://schemas.openxmlformats.org/officeDocument/2006/relationships/hyperlink" Target="https://www.google.co.uk/imgres?imgurl=http://3.bp.blogspot.com/-YLjYWzl1IIk/UrwmB9r6HbI/AAAAAAAAC1U/Tq_wfOxSz0k/s1600/IMG_20131226_140854.jpg&amp;imgrefurl=http://processoflife.blogspot.com/2013/12/2013-changing-fear-reaction-towards.html&amp;docid=BT8hDphW935KGM&amp;tbnid=tfzhtT3jOltS8M&amp;w=530&amp;h=530&amp;ei=fdYSVKPaLY_laKPggLAP&amp;ved=0CAcQxiAwBQ&amp;iact=c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hyperlink" Target="http://www.google.co.uk/url?sa=i&amp;rct=j&amp;q=&amp;esrc=s&amp;source=images&amp;cd=&amp;cad=rja&amp;uact=8&amp;docid=aniKPBNZ6ZUbiM&amp;tbnid=_J7PdfnT-O0z1M:&amp;ved=0CAcQjRw&amp;url=http://www.wymandillon.co.uk/market-social-research.php&amp;ei=HtkSVNvINobvaKLDgegK&amp;psig=AFQjCNEGzo4vHFnyJK44Cs0ZegGMnrrGWw&amp;ust=1410607770058925" TargetMode="Externa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mazon.co.uk/s/ref=dp_byline_sr_book_2?ie=UTF8&amp;field-author=Geoffrey+C+Elliott&amp;search-alias=books-uk&amp;text=Geoffrey+C+Elliott&amp;sort=relevancerank" TargetMode="External"/><Relationship Id="rId2" Type="http://schemas.openxmlformats.org/officeDocument/2006/relationships/hyperlink" Target="http://www.amazon.co.uk/Carol-Costley/e/B003VMXEKC/ref=dp_byline_cont_book_1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jpeg"/><Relationship Id="rId4" Type="http://schemas.openxmlformats.org/officeDocument/2006/relationships/hyperlink" Target="http://www.amazon.co.uk/s/ref=dp_byline_sr_book_3?ie=UTF8&amp;field-author=Paul+Gibbs&amp;search-alias=books-uk&amp;text=Paul+Gibbs&amp;sort=relevancerank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16832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sz="2800" dirty="0" smtClean="0"/>
              <a:t>MA Youth and Community </a:t>
            </a:r>
            <a:br>
              <a:rPr lang="en-GB" sz="2800" dirty="0" smtClean="0"/>
            </a:br>
            <a:r>
              <a:rPr lang="en-GB" sz="2800" dirty="0" smtClean="0"/>
              <a:t/>
            </a:r>
            <a:br>
              <a:rPr lang="en-GB" sz="2800" dirty="0" smtClean="0"/>
            </a:br>
            <a:r>
              <a:rPr lang="en-GB" sz="2800" dirty="0" smtClean="0"/>
              <a:t>SJYW7011 </a:t>
            </a:r>
            <a:r>
              <a:rPr lang="en-GB" sz="2800" dirty="0" smtClean="0"/>
              <a:t>Researching and reflection </a:t>
            </a:r>
            <a:br>
              <a:rPr lang="en-GB" sz="2800" dirty="0" smtClean="0"/>
            </a:br>
            <a:r>
              <a:rPr lang="en-GB" sz="2800" dirty="0" smtClean="0"/>
              <a:t>on Youth Work Practice </a:t>
            </a:r>
            <a:endParaRPr lang="en-GB" sz="2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What is Research?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Aims </a:t>
            </a:r>
            <a:r>
              <a:rPr lang="en-GB" dirty="0" smtClean="0"/>
              <a:t>Of Session 1 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Overview of Module and Assessment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Explore </a:t>
            </a:r>
            <a:r>
              <a:rPr lang="en-GB" dirty="0" smtClean="0"/>
              <a:t>Social Science Research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Research Design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Research and Youth Work : Participatory Approaches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Research </a:t>
            </a:r>
            <a:r>
              <a:rPr lang="en-GB" dirty="0"/>
              <a:t>proposals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 </a:t>
            </a:r>
            <a:r>
              <a:rPr lang="en-GB" dirty="0" smtClean="0"/>
              <a:t>Introduce the importance of ethics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Address </a:t>
            </a:r>
            <a:r>
              <a:rPr lang="en-GB" dirty="0" smtClean="0"/>
              <a:t>any issues </a:t>
            </a:r>
            <a:r>
              <a:rPr lang="en-GB" dirty="0" smtClean="0"/>
              <a:t>questions</a:t>
            </a:r>
          </a:p>
        </p:txBody>
      </p:sp>
    </p:spTree>
    <p:extLst>
      <p:ext uri="{BB962C8B-B14F-4D97-AF65-F5344CB8AC3E}">
        <p14:creationId xmlns:p14="http://schemas.microsoft.com/office/powerpoint/2010/main" val="42636463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Module Learning Outcomes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hangingPunct="0"/>
            <a:endParaRPr lang="en-GB" dirty="0" smtClean="0"/>
          </a:p>
          <a:p>
            <a:pPr hangingPunct="0"/>
            <a:r>
              <a:rPr lang="en-GB" dirty="0" smtClean="0"/>
              <a:t>Upon </a:t>
            </a:r>
            <a:r>
              <a:rPr lang="en-GB" dirty="0"/>
              <a:t>the successful completion of this module, the student should be able to demonstrate the ability to:</a:t>
            </a:r>
          </a:p>
          <a:p>
            <a:pPr hangingPunct="0"/>
            <a:endParaRPr lang="en-GB" dirty="0"/>
          </a:p>
          <a:p>
            <a:pPr lvl="1" hangingPunct="0"/>
            <a:r>
              <a:rPr lang="en-GB" dirty="0"/>
              <a:t>Critically evaluate the nature of concepts in qualitative research and how they differ from concepts of quantitative research.</a:t>
            </a:r>
          </a:p>
          <a:p>
            <a:pPr hangingPunct="0"/>
            <a:endParaRPr lang="en-GB" dirty="0"/>
          </a:p>
          <a:p>
            <a:pPr lvl="1" hangingPunct="0"/>
            <a:r>
              <a:rPr lang="en-GB" dirty="0"/>
              <a:t>Critically discuss and apply participatory research methodology and methods  with young people.</a:t>
            </a:r>
          </a:p>
          <a:p>
            <a:endParaRPr lang="en-GB" dirty="0"/>
          </a:p>
          <a:p>
            <a:pPr lvl="1" hangingPunct="0"/>
            <a:r>
              <a:rPr lang="en-GB" dirty="0"/>
              <a:t>Evaluate ethical issues when carrying out research in a non-formal educational context, with young people. </a:t>
            </a:r>
          </a:p>
          <a:p>
            <a:endParaRPr lang="en-GB" dirty="0"/>
          </a:p>
          <a:p>
            <a:pPr lvl="1" hangingPunct="0"/>
            <a:r>
              <a:rPr lang="en-GB" dirty="0"/>
              <a:t>Reflect on potential connections and discontinuities between </a:t>
            </a:r>
            <a:r>
              <a:rPr lang="en-GB" dirty="0" smtClean="0"/>
              <a:t>each </a:t>
            </a:r>
            <a:r>
              <a:rPr lang="en-GB" dirty="0"/>
              <a:t>of the aspects of subject knowledge and their application in policies and contexts.</a:t>
            </a:r>
          </a:p>
          <a:p>
            <a:pPr marL="0" indent="0">
              <a:buNone/>
            </a:pPr>
            <a:endParaRPr lang="en-GB" dirty="0"/>
          </a:p>
          <a:p>
            <a:pPr lvl="1" hangingPunct="0"/>
            <a:r>
              <a:rPr lang="en-GB" dirty="0"/>
              <a:t>Organise their knowledge and learning through the use of information resources, present their work at the appropriate level and reflect upon sustainable literacy skills developed.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74898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Module Aims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hangingPunct="0"/>
            <a:r>
              <a:rPr lang="en-GB" dirty="0"/>
              <a:t>To critically explore quantitative and qualitative research methods and to equip students with the necessary skills and knowledge to design a small scale research project focused in the area of youth work.</a:t>
            </a:r>
          </a:p>
          <a:p>
            <a:pPr hangingPunct="0"/>
            <a:endParaRPr lang="en-GB" dirty="0"/>
          </a:p>
          <a:p>
            <a:pPr lvl="0" hangingPunct="0"/>
            <a:r>
              <a:rPr lang="en-GB" dirty="0"/>
              <a:t>To develop an in-depth knowledge, understanding and skills of social research methodologies and research methods appropriate to youth work. </a:t>
            </a:r>
          </a:p>
          <a:p>
            <a:pPr hangingPunct="0"/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34082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Assessment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 hangingPunct="0"/>
            <a:r>
              <a:rPr lang="en-GB" b="1" dirty="0"/>
              <a:t>Assessment Component 1 – 25% </a:t>
            </a:r>
            <a:endParaRPr lang="en-GB" dirty="0"/>
          </a:p>
          <a:p>
            <a:pPr lvl="1" fontAlgn="base" hangingPunct="0"/>
            <a:r>
              <a:rPr lang="en-GB" dirty="0" smtClean="0"/>
              <a:t>Coursework</a:t>
            </a:r>
            <a:r>
              <a:rPr lang="en-GB" dirty="0"/>
              <a:t>: Research Proposal Based on youth work Practice (2500 words)</a:t>
            </a:r>
          </a:p>
          <a:p>
            <a:pPr marL="0" indent="0" fontAlgn="base" hangingPunct="0">
              <a:buNone/>
            </a:pPr>
            <a:endParaRPr lang="en-GB" dirty="0"/>
          </a:p>
          <a:p>
            <a:pPr fontAlgn="base" hangingPunct="0"/>
            <a:r>
              <a:rPr lang="en-GB" dirty="0" smtClean="0"/>
              <a:t>Develop </a:t>
            </a:r>
            <a:r>
              <a:rPr lang="en-GB" dirty="0"/>
              <a:t>a research proposal—rationale for a small scale participatory research project that includes</a:t>
            </a:r>
            <a:r>
              <a:rPr lang="en-GB" dirty="0" smtClean="0"/>
              <a:t>:</a:t>
            </a:r>
          </a:p>
          <a:p>
            <a:pPr fontAlgn="base" hangingPunct="0"/>
            <a:endParaRPr lang="en-GB" dirty="0"/>
          </a:p>
          <a:p>
            <a:pPr marL="902970" lvl="1" indent="-400050" fontAlgn="base" hangingPunct="0">
              <a:buFont typeface="+mj-lt"/>
              <a:buAutoNum type="romanLcPeriod"/>
            </a:pPr>
            <a:r>
              <a:rPr lang="en-GB" dirty="0"/>
              <a:t>the choice of focus and its potential impact on the student’s practice,</a:t>
            </a:r>
          </a:p>
          <a:p>
            <a:pPr marL="902970" lvl="1" indent="-400050" fontAlgn="base" hangingPunct="0">
              <a:buFont typeface="+mj-lt"/>
              <a:buAutoNum type="romanLcPeriod"/>
            </a:pPr>
            <a:r>
              <a:rPr lang="en-GB" dirty="0"/>
              <a:t>methodology and methods to be adopted, </a:t>
            </a:r>
          </a:p>
          <a:p>
            <a:pPr marL="902970" lvl="1" indent="-400050" fontAlgn="base" hangingPunct="0">
              <a:buFont typeface="+mj-lt"/>
              <a:buAutoNum type="romanLcPeriod"/>
            </a:pPr>
            <a:r>
              <a:rPr lang="en-GB" dirty="0"/>
              <a:t>outline of  literature,</a:t>
            </a:r>
          </a:p>
          <a:p>
            <a:pPr marL="902970" lvl="1" indent="-400050" fontAlgn="base" hangingPunct="0">
              <a:buFont typeface="+mj-lt"/>
              <a:buAutoNum type="romanLcPeriod"/>
            </a:pPr>
            <a:r>
              <a:rPr lang="en-GB" dirty="0"/>
              <a:t>ethical considerations.</a:t>
            </a:r>
          </a:p>
          <a:p>
            <a:r>
              <a:rPr lang="en-GB" b="1" i="1" u="sng" dirty="0" smtClean="0"/>
              <a:t>Submission 7</a:t>
            </a:r>
            <a:r>
              <a:rPr lang="en-GB" b="1" i="1" u="sng" baseline="30000" dirty="0" smtClean="0"/>
              <a:t>th</a:t>
            </a:r>
            <a:r>
              <a:rPr lang="en-GB" b="1" i="1" u="sng" dirty="0" smtClean="0"/>
              <a:t> </a:t>
            </a:r>
            <a:r>
              <a:rPr lang="en-GB" b="1" i="1" u="sng" dirty="0"/>
              <a:t>November </a:t>
            </a:r>
            <a:endParaRPr lang="en-GB" i="1" u="sng" dirty="0"/>
          </a:p>
        </p:txBody>
      </p:sp>
    </p:spTree>
    <p:extLst>
      <p:ext uri="{BB962C8B-B14F-4D97-AF65-F5344CB8AC3E}">
        <p14:creationId xmlns:p14="http://schemas.microsoft.com/office/powerpoint/2010/main" val="26843221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Assessment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 hangingPunct="0"/>
            <a:r>
              <a:rPr lang="en-GB" b="1" dirty="0"/>
              <a:t>Assessment Component 2 – 75% </a:t>
            </a:r>
            <a:endParaRPr lang="en-GB" dirty="0"/>
          </a:p>
          <a:p>
            <a:pPr lvl="1" fontAlgn="base" hangingPunct="0"/>
            <a:r>
              <a:rPr lang="en-GB" dirty="0"/>
              <a:t>Coursework: Case Study of a Small Scale participatory research project carried out in a Practice Setting (5000 words</a:t>
            </a:r>
            <a:r>
              <a:rPr lang="en-GB" dirty="0" smtClean="0"/>
              <a:t>)</a:t>
            </a:r>
            <a:endParaRPr lang="en-GB" dirty="0"/>
          </a:p>
          <a:p>
            <a:pPr fontAlgn="base" hangingPunct="0"/>
            <a:r>
              <a:rPr lang="en-GB" dirty="0" smtClean="0"/>
              <a:t>Present </a:t>
            </a:r>
            <a:r>
              <a:rPr lang="en-GB" dirty="0"/>
              <a:t>a case study of research carried out in a practice setting, the case study should include:</a:t>
            </a:r>
          </a:p>
          <a:p>
            <a:pPr marL="902970" lvl="1" indent="-400050" fontAlgn="base" hangingPunct="0">
              <a:buFont typeface="+mj-lt"/>
              <a:buAutoNum type="romanLcPeriod"/>
            </a:pPr>
            <a:r>
              <a:rPr lang="en-GB" dirty="0"/>
              <a:t>The context of the research</a:t>
            </a:r>
          </a:p>
          <a:p>
            <a:pPr marL="902970" lvl="1" indent="-400050" fontAlgn="base" hangingPunct="0">
              <a:buFont typeface="+mj-lt"/>
              <a:buAutoNum type="romanLcPeriod"/>
            </a:pPr>
            <a:r>
              <a:rPr lang="en-GB" dirty="0"/>
              <a:t>An outline of how you  implemented your methodology and methods </a:t>
            </a:r>
          </a:p>
          <a:p>
            <a:pPr marL="902970" lvl="1" indent="-400050" fontAlgn="base" hangingPunct="0">
              <a:buFont typeface="+mj-lt"/>
              <a:buAutoNum type="romanLcPeriod"/>
            </a:pPr>
            <a:r>
              <a:rPr lang="en-GB" dirty="0"/>
              <a:t>The impact </a:t>
            </a:r>
          </a:p>
          <a:p>
            <a:pPr marL="902970" lvl="1" indent="-400050">
              <a:buFont typeface="+mj-lt"/>
              <a:buAutoNum type="romanLcPeriod"/>
            </a:pPr>
            <a:r>
              <a:rPr lang="en-GB" dirty="0"/>
              <a:t>A reflective / reflexive account of the process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46851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Expectations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???????</a:t>
            </a:r>
          </a:p>
          <a:p>
            <a:r>
              <a:rPr lang="en-GB" dirty="0" smtClean="0"/>
              <a:t>Best way of working?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28621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200" y="116632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smtClean="0"/>
              <a:t>Research – your first thoughts?</a:t>
            </a: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mtClean="0"/>
          </a:p>
          <a:p>
            <a:endParaRPr lang="en-GB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75861"/>
            <a:ext cx="3894181" cy="4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https://encrypted-tbn2.gstatic.com/images?q=tbn:ANd9GcRzGLsLL1XXqrVDC7CSEjO7FFvPYpXs7fnBytJaZbHyan1JlGNh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4301" y="1124744"/>
            <a:ext cx="2381250" cy="2981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s://encrypted-tbn1.gstatic.com/images?q=tbn:ANd9GcTMlFe0At_9bHf6BogDq9u9TfTjM5cnuvGH3B_c7bs8V94lXaSK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1641" y="1275861"/>
            <a:ext cx="2171700" cy="2895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https://encrypted-tbn2.gstatic.com/images?q=tbn:ANd9GcRdm2bLD1TbNKmSHi-s6IIppMjLC-W6pVPHDRW72nZ8OgBZd5d2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2914" y="4171462"/>
            <a:ext cx="2857500" cy="2343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 descr="https://encrypted-tbn1.gstatic.com/images?q=tbn:ANd9GcQWccwiXlOWNQwp3uDY5Fmm9KlD6m9KwdqQqFtC11pRkwz6bXGqdl2HPA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775629"/>
            <a:ext cx="2858021" cy="2858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56021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2"/>
          <p:cNvSpPr txBox="1">
            <a:spLocks/>
          </p:cNvSpPr>
          <p:nvPr/>
        </p:nvSpPr>
        <p:spPr>
          <a:xfrm>
            <a:off x="7239000" y="6248400"/>
            <a:ext cx="19050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r" rtl="0" fontAlgn="auto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>
              <a:defRPr/>
            </a:pPr>
            <a:fld id="{BC4A76D4-DA25-4BC0-B7D2-3867260B0891}" type="slidenum">
              <a:rPr lang="cy-GB" smtClean="0"/>
              <a:pPr>
                <a:defRPr/>
              </a:pPr>
              <a:t>9</a:t>
            </a:fld>
            <a:endParaRPr lang="cy-GB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smtClean="0"/>
              <a:t>Research – First thoughts (cont’d)</a:t>
            </a:r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endParaRPr lang="en-GB" smtClean="0"/>
          </a:p>
          <a:p>
            <a:pPr marL="0" indent="0">
              <a:buFont typeface="Arial" charset="0"/>
              <a:buNone/>
            </a:pPr>
            <a:endParaRPr lang="en-GB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1534733"/>
            <a:ext cx="4999180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https://encrypted-tbn1.gstatic.com/images?q=tbn:ANd9GcQTC70jama5a8w5mx7-YjeD04tV7AnMhjySE6aZz__kNWA1SWp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627" y="1600200"/>
            <a:ext cx="3730014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6" descr="data:image/jpeg;base64,/9j/4AAQSkZJRgABAQAAAQABAAD/2wCEAAkGBxQTEhUSEhQUFBQUGBoYGBcVFRQWGBcXFxQXGBUVGhoYHyggGBolHBQUITEhJSkrLi8uFx8zODMsNygtLisBCgoKDg0OGxAQGywkHyQsLCwtLCwsNCwsLCwsLCwsLCwsLSwsLCwsLCwsLCwsLCwsLCwsLCwsLCwsLCwsLCwsLP/AABEIALcBEwMBIgACEQEDEQH/xAAcAAABBQEBAQAAAAAAAAAAAAAAAQIEBQYDBwj/xABBEAABAwIEAggEBAQFAgcAAAABAAIRAyEEEjFBBVEGEyJSYXGBkQcyobEUQmLwFSPB0TNygpLhQ1MWNGNzosLx/8QAGQEBAQEBAQEAAAAAAAAAAAAAAAECAwQF/8QAKBEAAgICAQQCAQQDAAAAAAAAAAECEQMSIRMxQVEEYTIiI6HwM3GR/9oADAMBAAIRAxEAPwD1iEsJ0JYXazz0NhEJ+VLCWWhkJYT4SwpYo5wlyp8JcqWWhmVGVdIRCCjnCIXSEkIKOcJIXWEkIKORCQhdCEhCpKOcJIT4SQhBkIToRCoGIToRCEGoToSQgEQlhEIBqE5IgEQlQgEQlQqBEickQgiEqEBKASwnQlhczrQ2EsJ0JYQUNhEJyEKJCISoUAkIhKhAJCzPGekuQltKDFpIJkx6QtJiH5WucBJa0mOcCYXj/FOKNgOGaXk2Ejz/ALErjmk1SR3wQTts0tDpZUDpJBaDBbFoPIjf/jmtxQqB7Q4aOErxhmLhuwg2nVzjHYAHzWGpjZeodDa5fh5IIGYwDqNLLGGTumbzwVWXMJCF0hJC9R5KOZCbC6wkyqko5wkhdISQgo5wiF0hGVCUcoRC6ZUZUsUcoRC6ZUZVbFHOEkLpCMqWKOcIhPyoypZKOcIhdMqSFQMhEJ8IhAMhCdCVAS4QlhKuZ0EQlQhREJUIBEKk4z0uwmGOWrWbnH5GS9w8w35fWFkuMfFWkabmYWnV602a+o1gY2dXxmJJGwI1QF70t6bMwT2tLM/eJdlE9xtjLoueUj0xTvi1V2bSJ1gsfcejra6+SxeJrPrVGCvXeWl4l9Ql5aHOGdwG8Akx6WWi6f1eH4bD0sHw97Xku6ytVa4Pc+GkMD6gsTLicos2NBKlmqJ+D+I+M7PXdUKNTOBUygOkAEgAP2LmjTRwMrlhuloL8rhLDIBOgJ87t9yPJZzom5xaH1GzTYSym47OJzvA73zAnzA5LYUq5i4EOsGZWmR5EGfPTw3Xux4Vkx0/P0ePLncMtok8H4YzEVAxnZcZcXROUxd0eZhel4HBtpMbTYIa39knxWR+G5ZOIY1g7DwM41iAerMnQGYjYQdBO2XgWJY20e2ebqJMSEkJyRaOYkJITkQgGwkhPhJCoGwkhPhEIKGQiE+EkIKGQiE+EQlkoZCTKukIhBRzhGVdIRCCjllRlXSEQqKOeVJlXWEZUJRyyoXXKhQUdUJUQsmxEJYRCARVnSPhz8Rh6lGlVNF7wIeJ2IJaYIMECDHP0VpCIVB83dI+j+IwTstdmUH5Xtux/wDldz8DB8FWUMwa5wBMCXGCQ1sgS4/lEkXPML2L4xcRYMOzCmC+o4VNQMrWE3E3km1tg5UPQTCGhRNYgB1a8/8ApAQ1pGhBuY8QhpHmD8QSYGvMXP8AZdeH4Nri4mTlECby5zg0ewL3f6V6Nxrotha4JoxhKh7jZokf+3Y0/wDTb9KwmMw/4V7qb3U3OYQew4lpMQ0CwMwTqB82y1jjcuTGR1Hg1HRLCVcQ1lPI3q8IHgZYBc6o8vJdmMF1o9ArvBxUrdSyRULg17TZ4DjEmZlviCRZL8OeJt/D5MpY9znOdI+aTYjwiPqtB0d6LN/iL8c4l2RgFMTGVzgWu01tm173gtQ+ZJZHBLjx7E/hReJZG226v1/fBr+G8MpYdpZRY1jScxgXc46ucdSbC5UtLCIXMtCISwiFAIhLCIQDUJyEA2EQnIVA2EQnIQDUJyRANhEJyEA2EQnIhANhEJ0IhANhEJ0IhANhCdCEA5CVChREJUIBEJUIDzX4odB6+LrMxNA54a2m+nIDg0OJzsmAfnMtkaCJVJiuJ9W7q6jXUstsrgWmBYWPkvXOJYsUaT6pBcGiYaCSbwNATqRfbVfOnTXimJxNfrK/WsmTTa4OphrJgZWna1zeSNSqU02O4/Ta2QSXGwAFyeQVBheDSTWqQajjmM3AnYA2t48tlYdFuAMqNFQ1B1mVp7QL/maDa4i5Vlj8A9guOz3hcefMfZej488N/qfJ5vkRzV+lcFf/ADaJbWp5XssHlkwJ1a4G7CDodDzuvQuivHASHbOs7w8fRea5n0X9Yx2WRqCIcOXj5LbdF+H5sOcSKXVlzolhJYMp7RybMcHAyNMuwscfMw3+5H8l/J0+Dnr9uX4v+D0wIVbw3EhrWsc4E6NMi/IKzXnhNSVo7Tg4umIhKhaMiISoQCISoQCISoQCISoQCISoQCISoQCISoQCISoQCISoQCISoQAhEpZQAhEolACESjMOaAFkfiPwxteg3M1jshJBdFiQBry1tvbktYag5j3VT0maH0SBDtwNZIFlmfETUPyPGsKX0ao3aeyXC7f07QBoFpv4xmOV1MafMwi3elrmkEeUlNxPB21gQXOAiS3KGARtYXUfAnrWkdkPYYIIALtpJF5j7ry2ek5u4Wx/+GWtMzHai+stcBEjkvTeiOHFPC06bcsMkdnSS4kn6rBMeW9l7T5iD/bMPWfNa/olioBpk7TpEbb/ALsuuOb7HLJBfkD+iYZU63DuykunK8ktHzTlNyB2tPK4iFf0sRJyuGV/dO/i0/mC6dc3vD3C51ixwhxBHnBB5g7HxXeMUvBynNyq2d0KEMVks5we3vbj/MN/MewUoVmn8w9wq4tGVJMehcjimd4e6YcazvD3SmLRIQoxxrO833SsxjTbM33TVjZEhCZ1ze833CacSzvN9woWzqhR/wAbT77fdBx1Pvt91aZNkSEKKcezvt9008QZ32pqybImIUQ49nfH0TDxBneCasbInIUIY5vfHunjFM/7g901GxKQoxxTO+PdNOOp98e6UWyWhRfx1Pvj3QeIU++PdShZKQov8Rp99vuhKLZgjWdNs3uV0bWMXn3Ke3Cn9Sayg6TAMei9do8moCqdpj1QXu3ke6HYc6jMLrr1MiO1KWhqNa8nn7lNc8t2J9V2Zw07Ep7+FvFy4aq2hqRILtj7rniKjmtMeG/mp/4B3ev5KDxwmlQBdoXiXOMDQgX21XD5El02dvjwfURSYnEOd+YidfLkko4fNSc9gg5y8RrAAB9bEqDi8WDZrmGeTwZ8AtRwTAnqKYBIlsxBsSST915PjwUm0/R6/kScUq9kPBY5zmta9jXuGhzFpI3cI3U7C0yTLJykwWvAJE6w5sGPORbTdRq3C6jS5tjTbL2nQtMXbpMf3TeBCvlFR7y3NpTboPEnUn2HguUk8b5OsUsq4J5mdEhd5JXYer3z7LqzBOjUklfXs+Tqc2zy9koLm6iW8puP8p28tPLVd6WEdycnHAuj5XE+JsljUjVZiWXA1OhHgRt9uRTWm91ZU8PlGa7THMH0I3CaMO0XgHzH7CqVmWqIQeExw5XVicAx2rY8RZcqfCSTAdHLxRxrkLnghFxH5U1rjpYK0/h53fp4FOHCS64qC36SubkjpoyAGRuEhneCrdnBSR84PkE3EcPa3UmfJN0NGVg8VzcwkbyrZ+AaW5i6APBdqGHpESHNjebKbIuhRNaea6sYdplW1SvhabS7MwxreYWfq9KMB1wHWOvYAfKs7o1oTDbYlLnO4CuKVOnlL2tkRIvqq+hiqdSXEBkHQkTbexTYuhypgpQJNl0xXFaNNsktuYAVNiOmOEa7K7UG8CVNkXRloSZhFRx5Kmf8QsMLBjyOcBcXfEfDadVU9hb6rO6Loy9ZSdHypVQj4l4f/tVD7f3Qm6Gh6LSpse2WgEcxcJRgG6lq+b8Fj8TRJZRxFemC0GA8gGDpGgVjQ6a41zerfiKsg2Mx4wSLrl1GddD6AGBbs0J4wQ5LwnhPSLEhwH4moxrj2iXF0eMFehficUabTTxVKoTo4QCR7rDz0WMEzZHADcfVBwLAJifIrzPinE69IPzYtpcRBYBJ9I0WSPS2vTllN7+ZzPLjPhKizbeCuFHvdYhjZjQb8+SyXSDEucOrYMz3mGt5uNh5f0VT0P4zWxFF9Sq4kNIaJ5gS4/8AyaqviHSk0K+doD3NBAHKdT5xI9V58kt5UevEljx7G56M9G2YVuUMzPcZqVIAl3Ibho0A9dStIKInUey8v4d8THF7RVYAw69oghaPD9PMK90F0DmXL0LIkqPK1s7L3i72to1AYktI/wB3Z/qs00dukwWlzR7uAKtMfxOhWouFO5OWDIP5gdj4LPV8RUZUa6izrHsvl25T9V5sstpo9mBa4pG+q4ZoFhmPKAujMI2OXoFin9MqwaGnDubVJ3d2T5bqVhekuJgF+DdG+WoJ9ivT1o+zxaP0a38MPH2Cf+HChcN4lSqtkHK7djzDgeUTf0Uus5jRLiB/qj+q3tatEoR1Bs5Y18Ao1Oi0dh1j6XHMLnV4thm/NWYPN/8AyoHEuP4DJ267TyyOLnA8xCscldzMoluxkD08FWP7OIawfmM223/oVlMV0zaDloufUA/M6m7/AOrpJ9FW4TpqynWNWrTrPcBAgZBpG916I5IRTeyODTbSpnrD6ITPw4jRefD4p0hrhq4E7Om3qr3CdN8HUbmmqDF2lj5H9PqvJuj0mkZhWjT7lK/CNOolZur02wbWFxdUBGjS1wJ8tkzh/T7CPMF7qfLPp7puhRqPw7dMoXHE8NY8ZSxpB1lFHilF4ltamfJ7f7qQyq12jgfIhb2JRU/+FcLBHUtE2tKqanw7wpcSGwDpBMjyWmxGKLCP5b3DctvHpqhuPadnDzEfdRsqXopmdD6WXIX1S3lnI+yj0OgOGY/O3OD/AJp+61LHgodVA1IQGaxHQXCvMvDnRpLior/hvgj+R3o4rWGu06H2EpRUHNOC8mSHw4wQ/wCm4jlmKc/4e4I/9E/7itUCN3H3T7c/qpQsyA+HOC/7J/3lC1+QIVolnzNh8M6wMDnm5/mEqdS4SX6uEbbG3LYhU9bjWWo7sjIDazoECLE3mdVPL65ZmzO6t9wQCBYiRO0GF5ZbI6VH7IVRxYcpaYJjaxmPa67Yaux0hr8rhsRcKXhOB1arsoBkG5dIAJEyf3urZvQ8lwYalPS8tddG0Y0b7IqAwd6UDDNJsLjwvbUq7q9F6zB2HU3jwJEe65YfhrqZa8uYHZi0gzpo4ydRBCjkI4pN0aLh9M0MAxsQ94dVdGzXElpP+nKsJXpOJL4kHtF15E7Hkdrq2xPHq4e/Buyve6GhzXEksLbGTqI5xoVU53teBMBw1JuQbgZeRBCkU+Wd87pKK8DX0Ju1oJ8U9mGffstI1snAu0iRaCWut5xZSKcnSxnW/wBeStnlsmdDyTimgsLQ1rieXy/8q86R4mrSe3qS4OM5iCBa3PUX+ipuEY6qx/8AL6skggmoQAOcE68kcZxhBbWxLX04dAJzNYcv5Rl/xGHlcGbrFXKz2Y/8NLyQ8fiajnZ6rnF2xL4jy5Lu/iNWINV3L5zom08W+tHUN61l3RD6bDJvla8hx82t1MSoNV7iZdTfT5SxwbMfrE//AKulI88oteTvVp54JcSfO/ulqYN7tHE+Bfsq9zyBs6+0/ZdqZqbctN1LS7nMe7h5aZ18J0TTRPr9k/M46EgjmDBP73U3DZfzQBqYjQa66K7L0KfshMY8GQYI3DiCp+E4ziGTDi5v6gHn3IVNxSo4vd1LTkGl2knmR+9lHoveCGkz4EtEb85O6uqaKnXk3FLpm8MDTh2vPMiPoq7FdMKjgQ2lSaeeQmPSVRV+tLWghpAvGaI3OmqTqSbwD6iYF/6rLijXUl7LfD8fcAS6nRqTs5hb7XUOvxx0kijRPg1gt7lR6JgXnXzH70SmraQ1hB3OVSibs6YTi9SS5g6s6g5QNdhOyusBxzEsYSahyP1Ja31hwFo8FQ1Kw3bl8BpZDMQXCBJaNtvHldWyxlzyeiYXpQHsy9Y9pAkEus48lU4zpdiqFUVGuc9k5QHw4EDR1joZj0WSeGkeH/FlxaYbMwPVRJp3ZqWRNVRv2/FLETHUUB55/tKg8U6eYuq2A2nS8WNuR5uJWSpv0Bj97Jpo7g76i1v3K6XJrucjTcM6ZYzDn/EDwJGSp2hJvMiD9VaUfirX0fQpHxaXiR7mFhGCSQIMXIJH3T3MMwWgRr6eSicvYPST8VW5f/Kkumw6wAR5xM+iUfFFlpwlW+sVGnyiRdebdaW6BvgS0n+tyuDwTvBNjLTHmLrW0vZePZtsT8S8Rnd1dINZPZDnOLgNpi0pVhm0rfMD6PH9Uqlstm3wPCqVMxTDBvZp97n7KfTxNEEkvEi13GB6Ss/TrvDAx4GYEiC6C5uxDoVZRrEExh3iDBEl1xvPJcafk9t+jb1sQwx/MAvAiLnYQLruHtiM7QfGJWXwvFKgaQ5jA8CWhwnsnSwVbwWs2sTUqFzXglpItHMRupRLN1maCILXSOarekHBaWJAFVrmuHyvpRmafMXjwKjMpgOImWWyiIIIvMrr/EanWDLGTck3ceQAUV3waZGwfAaWVrXOqYjqgW9tznFoOtuWnspVHgNEi9A9glvaLnWGhEuPpfw2UivjZcAxxBJg20sdUzC4GpTBh83mHe9jF0bfslJjqnAaRHZptafAAHTwPuoeL6PEkmnmbyzH7RO/NSzxAtDnVXWbcxyi8qlqdOKTXgBpI1JknzEBWKk+xiUYeUdDwk0gOsfXcS63VNs2IM9gZgJA35Kj4/h676g/k1azwf8AEcaj+zDoHaJ5jlutlhuLiu0uoVQP0mxmdIU2j19g57JOuW33Tdpm1Fa0jBng+NZUZkaKQm2U3ECBOUFpBEzPePgrnA8AqOk4nEPrOjLDZDQL7vAJBnTbnpGl/F1AXNy2AgEEEn3XDB4Ck0FrQM25cczr73sq5tk1RRUui7etmo0NpAahzpLtiA1xygXtdXGG4Vh6ZswOiLu7XrBt9FLq4VmQNiI3BPv5qN+DfBy1BHiLz6arNtjSPoeWUfm6mkdLBjTHMzFl0bhaTpHVMEaEgD6BcGYWpbNUAHIAqU3DcquuwaFC0vQtLA0mi1MN/U0ifWbqi6T8AxFZgFHq/ma+ScjiGmcsxvbfZTuMYSs7IadRgAIJcbOIBEgbCYUulxGcrA4Fx2zDZLadl1TVGdwfDMUGkCgymf0vZBPjGt11/gOLfGapTY28sBOaJ1kCP2VoXMqXBIaNewJd6yuVOt1kglzTsXAajy0Ku79E1RGwnRktaA+sXkTcjY6C0ToNVMrcFpmxeTzjX7qPT4fVZUP85paQOzBmecyn1mFrS4ua2LlxJso5MqQwcEZpNQiSZfkdqN94tsm1uA0csZWdZ3sgA9tEz8VUsXvbD/lcA64ifRScNjgLEjzgmfBTZjVGW4v0exL3nqW0nMBAhmVrwIBJcLAqid0Y4gCTUY0kaAOZPO9gNN16UMbTmd51G650uKS42Jp7F2pPkV1WR12ObxRbPLcSarSGPpNpPmM1U9m28yAPNcn4Su2o4Oa14sSGOYQAL5mwbiFv+OVKdcjrKDXMbMEzA2dI3Wc41h6TRlw9Nuk5m8h4rcZJ+Dm8SRTMrt03IgzYi4+tgg4hwHZJA0AuQPKFXnDZj2ZLi76r0ngdEsotD2hp3s0qzqJiOPY89r4twMyfQcxBudFyZXE6m+wcvUiKRtlafNrVDrcIpO1pMnwEFY3Rvovwzz44o95x8xP1lC3LuA0psAPDIChb3+/7/wAOfSn6IXDsa6q0vkQbNzjWPA6KyoMqhoEMM6luyj4erky0wyWho9o1lTKNcAAAxGxXFnrRxo4VkvBDmk2lxm+xHhKqP4YKJLrh86/Mw87LQYgh5DpAgeCSiaTQZYXTrBPvGyJsNEHE8eFIZWjNVe2YgxG0yovCOMOLXGoBn/TsCbEBWOJ4ZScYznS0gSPCdVXYCkcOXBlydn3Lh4ckVJEd2P49xAty5TmymTAg+C78L4vUccpzFw8reaHYNtQPDmua54jsCRm10VXw7BVMPn65hDXe5HelOKHNl5juJdc0sqsMOsSIFpuZWI4zhSyqTSEh2kxMbeq29KsysczXHI0fI0AQYi51Ko+P0mF4DSMoaNCZsd1qEqZmatFT0apV21mEAiHXvqPRemVaj98oMba+Cy3DsQygxrhDhUnKXXLSPmUjCY83OubWf7KTezssf08F9h8Y4kjV4iWyNOYUnGUWNAqQcxA01KqGVACIA58rpv49wLnGzRO/2WOUdOGd34jKRDiJkQTP3TqPEwwXg96NlUYTGPxTbtLWzcutYaQVOpcOax+ftOBG5t5q/wCyEhuNzvgST6iPNSagdHZI9eS4VMVF2wD5I607AX+qhRw4e1wmpVmbZWyFQP4Y44llQAMYwfblCvG1dQQBH3VXisXl5+qqfojRN4txp1JhcNdMwvt4rKnjlRge51X5jJa0bwuHSHiQc3KHc5His005tQb2An6r0Y8fHJwnPng1/DelFcA56nZ0aSAYO0lOxXTCoS1rmtcA4ZwLBwhZKi+oAGgZpsWkTIXbG4cOylrXNcJLpECeS04xsypSo1+G6TufTqh1IljXdk6gDkVx4d0mo/4bmkXsZj6qB0dxjGtdnIBcIINlXVuEPc51RmR1MHn91zSjbRu5VZvqPEaNTstq5MurTf68lxqVWmpDazIOgG3ovOG1Q2pIMWvG5CdVIeWljiH667LXRRnqM9MxNFwHZe1867LJvac7gWvZLiJaYtGqoMNiawzA1JjkSCCrPDdIS1obXHWDn+YTvO6nTa7Gt0+5W06oFWG7O+oW5w3EHVA05TO8fdY6tQaHmq05qWsjadirrDY8u07LBomR3RYKu5qMNh5/NlP3TcVVqU7jtge6rsDxVtmlwlP4hjZ+WoG891w8nXiuCDiukJDz2yPCNEJzsNRdcxJ1QuloxTI9PFEEiT5ea54jjeSWkSZ3HPxQhVRTJKTRJwdUznPynZTmYrKdCZMDbXdCFzfc2uxMrghuxi91Drvzs3zDcG48PEJEKMeaEfjjTpAkmANl0q8Qz0pNxBsZ3CEKIplaGMqUHfyzuDBXHF1g+uMziwuOmovqhC9KS7/R5/obxLEup5qQdmYHQDEGfDkpvBePMDpqXIGVtifElCFdE0TZ2a3FjNTLx2ezmA8lFbjRTaOs38CUIXmXo9HixtTi1Nw7JIBMQAQEYTiIgubnA89SPApULeqM2d8JjCZna8wFZOxo6slozOHMQhC5s2cnEkAkXIk3ULFB5Dny0NjSJQhZvk1XBieLUB2szrsdsNZVVny6aAzO90IXsxs8c/yND0Tois8kuIe2IMSFoOk3C6rgxsty6yBB0QhccjqZ2hzEwON1I7s+qkcAxJpE7g2IvdKhemSuJxi6ZZUKTTUdlgAiYIkQlZwZhM3GbblzQhedtrsdkkyJxzgYpAdXuueH4e4tGYiTohC3Gb1RhxVl+7gzRT7FjHaB+V3moHDcKav8tpyxshC53wzpXKHiac9kGDvzUjDOa9x7MHeNEqFAT24JhEyUIQs2wf/Z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5851" y="4206077"/>
            <a:ext cx="3081708" cy="2050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AutoShape 9" descr="data:image/jpeg;base64,/9j/4AAQSkZJRgABAQAAAQABAAD/2wCEAAkGBxQSEhQUEhQUFBUUFxcVFxcUFBQVFxQUFxQWFhQVFRUYHCggGBwlHBQUITEhJSkrLi4uFx8zODMsNygtLiwBCgoKDg0OGhAQGiwkHCQtLC8sLCwsLCwsLCwsLCwsLCwsLCwsLCwsLCwsLCwsLCwsLCwsLCwsLCwsLCwsLCwsLP/AABEIAHcBpwMBEQACEQEDEQH/xAAbAAACAgMBAAAAAAAAAAAAAAABAgAEAwUGB//EAEEQAAIBAgMFBQUFBgUEAwAAAAECAAMRBBIhBQYxUYETIkFhkTJxobHBQlJictEHFCOCsuEkQ5KiwlPS4vAVM2P/xAAaAQEAAgMBAAAAAAAAAAAAAAAAAQUCAwQG/8QANBEAAgIBAwMDAgQEBgMAAAAAAAECAxEEITEFEkETUWEicTJCgaEjUpGxFBXB0eHwM0Px/9oADAMBAAIRAxEAPwDQbw7eq4yq1SozEEnIl+6i30UDw08fGCTVFoAA0AJaALAFaAQQBkMAgaAK4kAVX90kGRZAN7uiL1KhPggHq3/jKTrcv4cI+7LPpq+qTOnnmy3YZIJlkZACIApSSmBeyEnuApw8nvAv7sJPqMYMiYUTF2MYMe2FCYeqdPZIHvPdHznX09ylqYLPk59XhUyfwcMJ7M86QwBXgg2W7g7rn8QHov8Aedem4Z57rL/iRXwbi86SmKGKxpWsqXATIzsT4WNhr4TW54lg7KtMrKJT37spIarim7ami2IZWZvHQWy2Mly+pJEQoj6E7JcppI1mFxlRXrLTTOe0ZmJNgBpp79JpjJptJFjdp6pwrnZLH0pIvVNrDLTKKXaqLqo0PnczZ6uyx5OOOgl3SU3hR5YUxZqXpOGo1CCRre4HirDTpJ7u7Z7Mxlp1Vi2LU4ef+Sgmzy1dlarUOVFuwIB1Ps+6a1BueMnfLVRhp4zVaWXx428m9pJlUC5Nha5NyfeZvSwsFNZNyk5DgyTBMobbb+H72UfX6TTf+As+lRzqM/DNLOE9OS0AloApEAkAUiALAFMAIMAZYA0ANoAIALQBSIBv9zd6a2BqgqzNTNw1Mk5W0NjbwINtRANHmgAzQAiAB4AIALwCQBnOloBh7SAMWgBQi8Ac3kA6XdBO7Ub8QX0H955zrcvrhH4ZcdNj9En8nRgSjLIkEjgyASQCWkgBEAFoJCBIAwgg029lS2HI+8yj43+ktOjxzqc+yZxa94pf3OPE9aUJDAFcyQbzduneiTzdvkB9J26f8J5nq+9/6G17Kbyqwc/t3Dk10VeNVMnTPcn0nPasyS9y86dOMaJSf5Xn9jLsWg3buH40UFO/MZjY9QBJrz37+DDXdvoRcPzPP7f7mbB0WVcSQpzGo5UW9rui1ufGTFNKRrulCU6U3thZ/qVqFH93NJ6gIHZZCcpOV75iDy4zFLsabN1snqozhXz3Z+6Go4g1MTTbIypldULC2bTUyU+6aeDGytVaSUe5OWVn4MmZ6datamzl8uUjRbAeLeEnLUnsYOFdtFeZpKOc+5tkU2Ga17a24X8bTcVk8J/TwHsoMcGs3h9hR+L5KZz6j8KLfo6/iyfwaOcZ6MaASAAwCQAEQBWEAQwAWgDGAFYAQYAYBIApEAiDWAITABAGBMAOaAGAAiARRAEcmAJaQBlEAzILQAM0A6/dRLUL/edj6WH0nlesSzqMeyRe9PWKc+7N0DKo7gmQCt++fxuyt/l9pmvw72UDrN/o/wAH1c+cGvv/AInZ8FwTQbCQAQCSCQ2gAEkg5/fR+5SXm5Potv8AlLzocfrnL4RW9Sf0RXyctPSFMEiSDHVMA6zdnD/4ZDzLH/cZ30fgR5bqf1ahmz7GbThwBqAuDbUcNNRzgnfjJMnlBO+NyEQRgloG4CsEEyQSL2cENEywPBot6P8ALHmx9AP1nLqXsi66Ot5v7GkRpyl6N4wCEwCWgAMAggAgCEQAFYAogBJtAGEAN4BIBDAIvGAYjABADAJAGEAkAYQDGRfX5QCSAZKa+MAYtAMZ4wDud36dsPT8wT6sTPHdSl3amf3PQ6RYpiPtvFNSw9V09pUJXT7XAfEzVpK42XRjLhvc2Xyca21yJitojsKzK3eohlYgcKmUcOepEzhp368E1tLf9DGVy9OTT3W36moxBrNiadJGs70KYep4qLlnYDn4TvgqlRKyS2Unhe/hHNLvdqhF7tLLM+G2s9Ogo1q1GqVKdPMbXVGIzu3IAcZrs0kbL3+WKSbx8+EZxvcK15eXgFLeF0Ssz5KophbNSBCF2NslzxtobiJ9PrnKEY5jnOz5wvJEdVJRk3h49uMmxw+06xs1Wh2VMC7O1Ve6LcctuE5Z6albQn3S8JI3RtnzKOF75Dh9uoxHcqhCcoqslkLE2Av5ngYnoJxXKcvZPcR1MZeHj38G2vOA6TC2klA5XfKtepSXkrH1IH/Gek6JDEJy+So6k/qijSiXhVisZIMNU6SAejbt4a2FoeaA+ussa/wo8vrF3XSfyXzQmZy9onYwR2imjAwKcPBHaKaEkYFNGBgBpQQLkMDAOygjtOZ3t0emPwsfUj9JyanlF70hYhN/KNIOs5i5GUwAmACAEmAC8AMAUiAIYBIABACsAaAC8AMAKCxgFcwAhoAbwCCANaAOsAjrAMNjAGEAyCABj75AMbGAeiYFMtOmOSKPgJ4bUS7rZS92z09SxBL4K+8GHepQdaQzOStgSBwYE8fdNuhshXepT43MNRGUq2o8mixOz3pZKF8/70yF2/8A0Vs1XoVAt7jLSGortzdx2J4Xw1hfuccqpQxX/NjP+pvDgnWtiKwAJamq0gDrdVJI14d7LK5XwlVXU3+bMjq9OSnOfxhGqxGzUpphjXQtTSmy1OJyOxDZmA1tfMOs7K9ROyVqqeJNrHyltg0SqjBQc1lJbjY/F061MU8MjMivTZiiEIqiotxrxPHhMaarKrHZdLdp+d+CbJxsio1rbK8bclzevDu1LRiFDA1AFDXTMO9zNuNvGaOm2Qja8rdrbfz/AMm3WRbhs9vJXweHSvo2MeuBYlFyotgdLqBw0E223To3VPbny9zXCEbNnZn4OkzSnZ3gYiAcTvW3+It91F+Nz9Z6zo8cafPu2UXUH/Fx8GpD3lqcAW84BgxDaGAevbKo5aFJeVNB/tEsY8I8vY8zb+Sz2cyMMCvSkEOJjKySGgZYIQuWCMC5YIwDsYyO0BoyR2g7GB2nEb7f/ei8kHxY/pOPUP6i96WsVP7mopISbCaVFt4Rb1VStl2wWWQgg6jWGsGEouLw1uC8ggYGAAQAMIABAGgCsNYAloAogDE6wBjAJa8AKi0AiiAVzAIIBCYBBAGEAygwBXMAW8AmaAODIBHgCKuYgfeIHqbTGbxFsyistI9Kt8J4NvLyeoSJIJJJyyA3kEhvAGXTyhtvkcEkZBjSgovlULfjlAF/faZyslL8TyQopcDATAkyKsA893jbNiqvkQPRQJ7Lp0e3TQ+x57WPN0ignGdxylmthXRVZlZVcXUkGzA8jMVOMnhPcFGtrpfjp6zMh7I9pw7LlAVlNgBowPASwTPLtPO5mtJMQEQSKyQQIEkkYG7KQTgYU4JJkgANOBgASCDznfhv8Ww5Ig+BP1nJd+IvenrFP6j7N2cQgZhYtrbkPATfTX2xz5PZdO0vpV90uX/Yevs/MLW/XofCZyrUuTqu09dy+tGqxOzXThdhy+0P1nLOlx4KPU9Nsr3h9S/cqAzSVo6iAKYApEAIMAjCAJaAQCACAPABeAEwAodYBjtAIFgCsnlAABAGFoBlEAxvAEMAJaAFTIATAM+zFvWpD8a/A3+k5tZLtom/hm/TLNsV8noN54k9GGCQiAS0AIgBkAMEktAGAkEDCAeYY2rmq1G5u56ZjPd0R7aox+EeZufdOT+WZ9k4Q1qq0x4m58lAuT9OsX2qqtyZqPSKgJXIQMtrZSARYaAWnmlOSl3Z3Bye1t1KZJakTTJ4rqyHoeHSWNOvnFYmsg5DaOzqlA95SB95TcHqOHWWtWohZ+FmLSfgqJjaq+zVqD8tRx8jN/czB1QfKX9C3S3lxieziao97Zv6gZl6kvc1vS0vmKL2H36xycaqv+emh/pAmaul7mqWhpfjBcX9pGLH2KB/kb/uk+vIw/y6v3ZnX9p+I8aFE/zOI9d+xj/l0f5mWE/ai/2sMvSq31WZev8ABg+m+0v2LNL9qCfaw1T+V0PztJ9dGP8Al0/5kXaH7S8M3tUq69Eb5NJ9aJhLp9vjBep79YM/ace+m30k+rEx/wADd7fuc3VZMbj3qJc0hlJJFr5VAC28yD0ExhFWWZ8HpOjaJywprZbs6Z6YM7D15VqUbSMEmGol+MgxNXtDZwbXgeY49ec02VKRxanQ13b8P3RqamHKXv6jh15Gck63HkodRpLKX9S29zERMDlFMAggBgCmAAwAaQAiAS0Al4BBxEAggEtAFywAWgBy38DAHKGAYzABeAQQCWkAYGAX931viafIZj6Kf1nB1OXbppfOx16FZuR24M8gXwQ0YJHDSANeQZBBgEvBBAIJGAkZA+WRkCV2yqx5KT6An6TOtd04r5RjJ4i2eVU+fOe+SxseWb3O83G2bam1ZhrUOVfyKdT1PylL1K7ukq14/uQdDVpyuQKOISZA11elMk/Yk57aW7VOpcr/AA2/CO6fev6Ttq11kNnuhg5rHbGrUdSuZfvLqOo4iWdWqrs4eH8kGvBBnSQHLBJMsEEywAhIA6rBJlUcLC5Og8z4QSk28I9A2DguxphftHvMfxHw6cJZVw7Y4PV6TTqmtR8+fubdWmw6xgIAj0rwCrUpSCMFDEYflMWiGk1hmqxGD5aH4H9JzToXMSp1PTIy+qrZ+xRdSDZhYzmaa5KSyqdbxNYYsg1ktAA8AUwAQB0gEMAFoAU4wAAwCGAAGAFmgER9YAc8EGMveCSGAYyYAYBkAgG23aX+OT91D8SBKnq7xQl7tf6nf06ObW/g6rPPM4LoYNIwB1aQyR1aYkj3kAIgDhZBI8YIDIBQ3gqZcNWP4CP9XdHznZoId2pgvk0amXbVJ/B59s3CGtUSknFzb3DxPQXnsbbFXBzZ5xnrdGkEVUUWVQAB5CeYlJybbMQNIBXqpMsklKvRHlJXwCq9CSSYTRk5BqtpbvUqupXI33l09RwM6KtZZX5yvknBzOO3brUtVHaLzXj1Xj6XlpVrqp7PZ/JjhmpA/wDeU7QErACFgDwSbzdbZ+d+1Yd1DZfN7anpf1nTp4Z+plt0zTd0vVlwuPv/AMHZU1naX5ZVYAc0EhBgCkwDA9IGQwUq+HmODE1uIw/gReYSinyaraYWLE1k11XCEarr5eP95zTpa4KTU9MnDevdfuYLTQVeMCg8YIFMAkAI4wAgQAGANTOsAUmAISYAsAZTAITAIDAJaAAwBgIApUQDIik6AEnjYeUlJvgyjCUniKyISfAke4kH4TCUE9pIJuPBDiqy+zVqD+Yn5zRLSUS5gjatTauJMZdu4pf8wH8yKflaaJdN08vy/ubFrbl5LFLezEL7S0m6MvxzTRLpFL4bRuj1CxcpMtUt+CPaof6X/UTnl0T+Wf7G1dS94l6lvvQPtJVXorfIzml0W5cSTNq6jX5TL9HfLBn/ADGX81Nx8QDOeXSdUvCf6o2rXUvz+xdp7x4VuFel1bL85oloNTHmDNq1NL4ki5TxlNtVdG9zqfkZpdNkeYv+hsU4vhozo15raxyZGl3zrWwrD7zIv+4Mf6ZZdHhnUp+yZx6+WKX8lb9nmA0eu3j3E932z62HQy06ldlqtfdlAztCZVkCMJINXvDjv3ehUq6XUd2/DMdBfqZu09XqWKLJODO62MrgVXykuM3ffvWOouLWHult/jKK32LhfAKdaljMGde0QeBBzIfms2p6e9YWH/ck7LdvaQxVK5AFRdHA4eTDyP6yq1VHozx4fANn2E5chCGhBOTXbR2JSre2ve+8NG9fHrN1Wpsq/C9vYcnL7S3UqprTPaLy0DjodD0lpT1GuW09n+xDRo6lMqbMCpHEEWPoZYKSe6CGw+Gao6ontMbeQ5k+QmcY9zwjbVVKyahHlnoGDwopIqLwUWHnzJ85ZxiorCPWVVxrgox4RbQzI2FbG44o9JFAZqjcOSDVmmEpYaSNNtrjKMY7t/2LxaZm/grriwarU7aqgcn3kgD4SO76sGtWJ2OHsslkTI2CmQBWF4wCpWoSGiMFCvhphggpV8PfiOvjNcq1I5NRo6rlusP3RQq0cs5Z1uJQarSToeXuvcxWms5BSYBPGAO0AFoAycYBhLQAQAWgEvAJAGgAgDWgEgEeAdFuvg+41Qj2u6vuHE9T8p2aaG3ceg6TR2xdr5ey+xZx+zVfW2vMaH+/WbbKoyO2/RVXbyW/uv8Au5oMXsx1vbvfP08ZyTolHgpNR0y2veP1L9zWsvgZoK7GNmY2SAI1KAYnoyAY2oyQY2pyBkUUoJyWKNV19l3X8rMPkZg64S5Sf6Eqclw2X6NatXZKRqO+ZgFDMzAHhfXkCZrddVKc1FLbwiZWzksN5PWdnYRaVNKa8EAHv5nqbnrPNzm5ycn5NTLY1mICRBGTHWoqwIZQwPgQCPQyVJrdEgZYJMFfDqykOAVI7wbhbxveZRk4tOL3Bw24dv3iqEvkytbzXtO4T0Mtuof+KPdySzuuzlOQA0pIF7KCRWw8gHm+9eN7SuwX2afcFvEg94+unSeh0FPp1LPL3JNjuns7KvbMNX0XyTn1+kutPXhdx6Dpmm7Y+pLl8fY6ILOktQjSAzjMXiqlY1qqiynLTDcO7mACL7zqZySlJ5fgorbLLXKcdlxn49l9/Ju6dTt6ga/8HD65v+pUUcfcLfGbk+558I7ov1pp/kh+7KWzdsd96mRm7WoqluARfZRRzPE2mELN8+7NFGq+pz7W+58+Pg6m86S2+4SIAkABEAwVKUjBDKdSjMMEHP4urmY24DQfUzgsn3M8vrtR61u3C4/3K7TWcQhEAYcYA7QCCAQcYBgJgAgBgBJgE6wA2gBAgBvIATwgCUaBqOqLxY2/U9ALzKMe6SSN1NTsmoLyd9h0VVVV4KAB7hLRLCwj2EIKEVFcIUiSZGNqd5BBr8bsxX4i55+PrNc6oy5Oa/SVXfiW/uaTFbFdNV768jo395yzokuNyl1HS7K94PuX7lApxHAjnoeomhla008MBoyCDHkvAMZSAIaUgEy2gHX/ALPdmZmeu3BO4n5iO+egIHUyq6ldhKtfdkHoCSnIGJgAgFPaO0aVAZqrqgPC/E+4DUzZXVOx4isg5vFb+UBpTSo/nog+OvwndDptj/E0iTn9sb3V8QDTRQit3bLdmYHwzefICdlOhrqfc3l/sDrdz9gHDUiXH8WpYt+FR7Ke/iTK7W6j1Z4XCDN8VnGAhJABkgGq3o2l+7Yd3HtHuJ+duB6C56Tp0tPq2KPjySea7F2ca9VU+yO85/CPDrwnqqa+6WPB2aPTu6xLwuT0EKBoOA0A5Dwllg9SkksIMGQYIKm0MAlVOza6rcHu2HA3tMZQUlg020Rth2Pgr7QwDNTSjSASmTZ+YTjpzvIlDKUVwa7qG4KqvaPn7Gsxrnii2pYY5Kake3WJC3I8QCZqfxwjjsb5ivpg9vmReXd5W1rPUqNxPest/IDhaZqpeWdC0SlvZJt/cz7Hcg1KRYuKTAKx1OVhfKT4kG4mUHzH2NmmbTlXnPa+f++xsJsOsl4IARANLvBici5F9px6L4+vD1nNqJ9qwvJWdT1Pp19i5f8AY58CcJ5snygCGAMkAJgEAgBTiIBXvAARAJAJAJeAEQBhAHA8LyAI5vfyglG83XwehqHie6vu+0fp0nbpofmL7pNGIu1/ZG/CzqLkcwCWgCvTjBBhZZAKeK2elTiNefA+vGa51xlyc92mquX1L9fJpcXsd11U5hyOh9eBnNPTtcFNf0qyO9byv3NWGIJUrlPIznaa5KuUXF4aIVkEClYIFFMlgqi7MbAcydAJDkkssHreycAKFJKa/ZFiebHVj1JM8tdY7JubILgM1EhvAEr1gqszaKoLHyAFz8pkk28Ig83wuzq21Kz1iclO9rm5yjwRB4m2p98vJWw0kFBbv/vJOcHU4bcjCqNQ7nmWIv0WcEuo3PjCINtgtkUKJvTpIp+9a7f6jrOed9k/xSYL15pBLQSS0AFoB5jv7tXtcR2am6Ue7p41DbMemi9DL7p1HZDufLMkb3dvZnYURcd9+83lyXoPrPRU19kfk9TodN6NW/L5NoVE2nYIyGCRBAGgEBgGLFUFqIUbg3I2IPEEHneQ1lYNdlcZxcX5Nd/8ZW9k4psnkoz282vMOyXHdscv+Hta7fU2+25sMDg0pKFQacSTxY+JJ8TM4xUVhHRVVGqPbH/6Z2EyNosgCV6oRSzGwUXMhvtWWYzmoRcnwjiq2JNRy7cW4DkPBekrJTcnk8jqLpW2ObEJmJoIeEAWAOhtAJAITACvGAVrwCQAWgBvAJeAG8AcCAQnwEgEp0i7Kq8WNvcPEnpMoR7ng3U1OyagvJ2OHphVCjgosOktIrtWD19cFCKjHhFkSTMcQQGAGCQMt4IMLUpAMbCQCli8CrcRf6e4zCdcZco0Xaau1fWjS4rZjL7Oo5HQ+vjOWdDXBTX9LnHet5Xt5Nc4todDOdprkqpQcXho6PcHZvaVjWYd2lovnUYcegv6iVnUru2CgvP9jE9BIlGQLaSA2jAOZ3j3oGGrLTyB1y5qtzqFbgF8DoDcHyndptJ6sHLOH4JOhwlBEQLTUKvEBRYa68Os45ylKWZPLBmvMSCQCXtAyNADBJrd4dpDDYepV8QLKObnRR6/KbtPV6tiiDyPZ+LFOqtSopqANmIva51N/U3nqa2otbbI30TjCxSkspHomzdq0sQL02ufFToy+8fUSzhZGfB6qjU13LMH+hbmZuDeAKwgCFYAsAloJIIAbwQS8kAMA5refHXIorwFmf3/AGV+vpOPUz/Kik6rqf8A1R/X/Y1KmchRkOsAUwAQDKwgAMAkAK8YBuN8t1quArMrAGmxJpsCDmW+gI4gjhAOeUQAiALABeAOjQBiYACbDWCUbzdbC6NVbXii+4WzH5Cdemh+YvulUYTtf2R0aqOU6y4GtAJAJAJAJAJAMbJIJMTJBBhqU7yCDT7ZphaZNr+AB5nTpNF+FFtnB1DsVLcln2+53mwNmjD4enT8QLsebtqx+Nuk8TqLXbY5Hl2y+RNBAtoRIpkgoYvY9GrUWpUpqzrYAnyNxccDbzm2N9kIuKewL5mlAEkEJgBkEEvBIc0A86/aNtIvVSgPZpDM3m7AW9B/UZd9MpxF2PySckyyzJRiDFWDKSrDUEEgjrMk2nlGcJSi8xeGdNsnfQrZcSLj/qKNf5l8fePSddep8SLjTdV4jb/U7SmwIBBuCLg8x1nWXSaaygwZBggQiAKRABaAIZJIYBW2hi+yps5+yNBzPgPWYWS7Y5NOotVVbm/BxAYklmNyTcnmTKxtt7nkJzc5OT5ZlWQYEMAS8Ay0oBL6wA8IALwDq9xNzqmOqZ2suHW+Zri5NjlVV48dbnlAP//Z">
            <a:hlinkClick r:id="rId5"/>
          </p:cNvPr>
          <p:cNvSpPr>
            <a:spLocks noChangeAspect="1" noChangeArrowheads="1"/>
          </p:cNvSpPr>
          <p:nvPr/>
        </p:nvSpPr>
        <p:spPr bwMode="auto">
          <a:xfrm>
            <a:off x="57150" y="-914400"/>
            <a:ext cx="676275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9297" y="5559425"/>
            <a:ext cx="4029075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20807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51520" y="26064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843808" y="1196752"/>
            <a:ext cx="5781328" cy="4732859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 smtClean="0"/>
              <a:t>Discuss as a group any previous experience of being involved in any research, either as a participant or researcher.</a:t>
            </a:r>
          </a:p>
          <a:p>
            <a:pPr lvl="6"/>
            <a:r>
              <a:rPr lang="en-GB" dirty="0" smtClean="0"/>
              <a:t>Where?</a:t>
            </a:r>
          </a:p>
          <a:p>
            <a:pPr lvl="6"/>
            <a:r>
              <a:rPr lang="en-GB" dirty="0" smtClean="0"/>
              <a:t>When?</a:t>
            </a:r>
          </a:p>
          <a:p>
            <a:pPr lvl="6"/>
            <a:r>
              <a:rPr lang="en-GB" dirty="0" smtClean="0"/>
              <a:t>What?</a:t>
            </a:r>
          </a:p>
          <a:p>
            <a:pPr lvl="6"/>
            <a:r>
              <a:rPr lang="en-GB" dirty="0" smtClean="0"/>
              <a:t>How?</a:t>
            </a:r>
          </a:p>
          <a:p>
            <a:pPr lvl="6"/>
            <a:r>
              <a:rPr lang="en-GB" dirty="0" smtClean="0"/>
              <a:t>Why?</a:t>
            </a:r>
          </a:p>
          <a:p>
            <a:pPr marL="457200" lvl="1" indent="0">
              <a:buFont typeface="Arial" charset="0"/>
              <a:buNone/>
            </a:pPr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179512" y="1844824"/>
            <a:ext cx="223224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Your </a:t>
            </a:r>
            <a:endParaRPr lang="en-GB" sz="3200" dirty="0" smtClean="0">
              <a:solidFill>
                <a:schemeClr val="bg1"/>
              </a:solidFill>
            </a:endParaRPr>
          </a:p>
          <a:p>
            <a:r>
              <a:rPr lang="en-GB" sz="3200" dirty="0">
                <a:solidFill>
                  <a:schemeClr val="bg1"/>
                </a:solidFill>
              </a:rPr>
              <a:t>E</a:t>
            </a:r>
            <a:r>
              <a:rPr lang="en-GB" sz="3200" dirty="0" smtClean="0">
                <a:solidFill>
                  <a:schemeClr val="bg1"/>
                </a:solidFill>
              </a:rPr>
              <a:t>xperiences</a:t>
            </a:r>
            <a:endParaRPr lang="en-GB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4807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Resources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Resources to support </a:t>
            </a:r>
            <a:r>
              <a:rPr lang="en-GB" dirty="0" smtClean="0"/>
              <a:t>you </a:t>
            </a:r>
          </a:p>
          <a:p>
            <a:pPr lvl="1"/>
            <a:r>
              <a:rPr lang="en-GB" dirty="0" smtClean="0"/>
              <a:t>notes </a:t>
            </a:r>
            <a:r>
              <a:rPr lang="en-GB" dirty="0" smtClean="0"/>
              <a:t>will be available on moodle..</a:t>
            </a:r>
          </a:p>
          <a:p>
            <a:pPr lvl="1"/>
            <a:r>
              <a:rPr lang="en-GB" dirty="0" smtClean="0"/>
              <a:t>key books (see slides)</a:t>
            </a:r>
          </a:p>
          <a:p>
            <a:pPr lvl="1"/>
            <a:r>
              <a:rPr lang="en-GB" dirty="0" smtClean="0"/>
              <a:t>UWTSD Library has a very good selection of research methodology / methods books available hardcopies and e-books.</a:t>
            </a:r>
          </a:p>
          <a:p>
            <a:pPr lvl="1"/>
            <a:r>
              <a:rPr lang="en-GB" dirty="0" smtClean="0"/>
              <a:t>There are also some good resources available on-line </a:t>
            </a:r>
          </a:p>
        </p:txBody>
      </p:sp>
    </p:spTree>
    <p:extLst>
      <p:ext uri="{BB962C8B-B14F-4D97-AF65-F5344CB8AC3E}">
        <p14:creationId xmlns:p14="http://schemas.microsoft.com/office/powerpoint/2010/main" val="10263523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Postgraduate </a:t>
            </a:r>
            <a:br>
              <a:rPr lang="en-GB" dirty="0" smtClean="0"/>
            </a:br>
            <a:r>
              <a:rPr lang="en-GB" dirty="0" smtClean="0"/>
              <a:t>Research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82880" lvl="1">
              <a:spcBef>
                <a:spcPts val="1200"/>
              </a:spcBef>
              <a:spcAft>
                <a:spcPts val="0"/>
              </a:spcAft>
            </a:pPr>
            <a:r>
              <a:rPr lang="en-GB" dirty="0" smtClean="0"/>
              <a:t>An opportunity to take part in a research day 21</a:t>
            </a:r>
            <a:r>
              <a:rPr lang="en-GB" baseline="30000" dirty="0" smtClean="0"/>
              <a:t>st</a:t>
            </a:r>
            <a:r>
              <a:rPr lang="en-GB" dirty="0" smtClean="0"/>
              <a:t> October </a:t>
            </a:r>
          </a:p>
          <a:p>
            <a:pPr marL="640080" lvl="2">
              <a:spcBef>
                <a:spcPts val="1200"/>
              </a:spcBef>
              <a:spcAft>
                <a:spcPts val="0"/>
              </a:spcAft>
            </a:pPr>
            <a:r>
              <a:rPr lang="en-GB" dirty="0" smtClean="0"/>
              <a:t>This </a:t>
            </a:r>
            <a:r>
              <a:rPr lang="en-GB" dirty="0"/>
              <a:t>will be a very valuable session that will enhance your knowledge and understanding as well as an opportunity to get together with other postgraduate students in the university. </a:t>
            </a:r>
            <a:endParaRPr lang="en-GB" dirty="0" smtClean="0"/>
          </a:p>
          <a:p>
            <a:r>
              <a:rPr lang="en-GB" dirty="0" smtClean="0"/>
              <a:t>UWTSD postgraduate conference Summer : July 2017 </a:t>
            </a:r>
          </a:p>
          <a:p>
            <a:pPr marL="502920" lvl="1" indent="0">
              <a:buNone/>
            </a:pPr>
            <a:endParaRPr lang="en-GB" dirty="0" smtClean="0"/>
          </a:p>
          <a:p>
            <a:r>
              <a:rPr lang="en-GB" dirty="0" smtClean="0"/>
              <a:t>Student conferences? </a:t>
            </a:r>
          </a:p>
          <a:p>
            <a:endParaRPr lang="en-GB" dirty="0" smtClean="0"/>
          </a:p>
          <a:p>
            <a:r>
              <a:rPr lang="en-GB" dirty="0" smtClean="0"/>
              <a:t>BERA Youth work and Informal Education SIG group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63127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rodImage" descr="Introduction to Social Research: Quantitative and Qualitative Approaches (Essential Resource Books for Social Research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595" y="2152323"/>
            <a:ext cx="3148882" cy="3148882"/>
          </a:xfrm>
          <a:prstGeom prst="rect">
            <a:avLst/>
          </a:prstGeom>
        </p:spPr>
      </p:pic>
      <p:sp>
        <p:nvSpPr>
          <p:cNvPr id="6" name="Rectangle 11"/>
          <p:cNvSpPr txBox="1">
            <a:spLocks/>
          </p:cNvSpPr>
          <p:nvPr/>
        </p:nvSpPr>
        <p:spPr>
          <a:xfrm>
            <a:off x="4139955" y="2119314"/>
            <a:ext cx="4248476" cy="3605214"/>
          </a:xfrm>
          <a:prstGeom prst="rect">
            <a:avLst/>
          </a:prstGeom>
        </p:spPr>
        <p:txBody>
          <a:bodyPr/>
          <a:lstStyle>
            <a:lvl1pPr marL="274320" marR="0" lvl="0" indent="-274320" algn="l" defTabSz="914400" rtl="0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24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1pPr>
            <a:lvl2pPr marL="640080" marR="0" lvl="1" indent="-274320" algn="l" defTabSz="914400" rtl="0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22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2pPr>
            <a:lvl3pPr marL="914400" marR="0" lvl="2" indent="-228600" algn="l" defTabSz="914400" rtl="0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20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3pPr>
            <a:lvl4pPr marL="1280160" marR="0" lvl="3" indent="-228600" algn="l" defTabSz="914400" rtl="0" fontAlgn="auto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4pPr>
            <a:lvl5pPr marL="1645920" marR="0" lvl="4" indent="-228600" algn="l" defTabSz="914400" rtl="0" fontAlgn="auto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5pPr>
          </a:lstStyle>
          <a:p>
            <a:pPr lvl="1"/>
            <a:r>
              <a:rPr lang="en-GB" smtClean="0"/>
              <a:t>Punch K, </a:t>
            </a:r>
            <a:r>
              <a:rPr lang="en-GB" i="1" smtClean="0"/>
              <a:t>Introduction to Social Research Methods: Quantitative and Qualitative Approaches, </a:t>
            </a:r>
            <a:r>
              <a:rPr lang="en-GB" smtClean="0"/>
              <a:t>London: Sage, 2005.</a:t>
            </a:r>
          </a:p>
          <a:p>
            <a:endParaRPr lang="en-GB"/>
          </a:p>
        </p:txBody>
      </p:sp>
      <p:sp>
        <p:nvSpPr>
          <p:cNvPr id="7" name="Rectangle 8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none" lIns="92070" tIns="46040" rIns="92070" bIns="0" anchor="ctr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Franklin Gothic Book"/>
              <a:ea typeface=""/>
              <a:cs typeface=""/>
            </a:endParaRPr>
          </a:p>
        </p:txBody>
      </p:sp>
      <p:sp>
        <p:nvSpPr>
          <p:cNvPr id="8" name="Rectangle 9"/>
          <p:cNvSpPr/>
          <p:nvPr/>
        </p:nvSpPr>
        <p:spPr>
          <a:xfrm>
            <a:off x="0" y="2286000"/>
            <a:ext cx="184151" cy="639759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none" lIns="92070" tIns="46040" rIns="92070" bIns="46040" anchor="ctr" anchorCtr="0" compatLnSpc="1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2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"/>
              <a:cs typeface="Times New Roman" pitchFamily="18"/>
            </a:endParaRP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4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0564076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rodImage" descr="The Students' Guide to Research Ethic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7" y="2041379"/>
            <a:ext cx="3024332" cy="3024332"/>
          </a:xfrm>
          <a:prstGeom prst="rect">
            <a:avLst/>
          </a:prstGeom>
        </p:spPr>
      </p:pic>
      <p:sp>
        <p:nvSpPr>
          <p:cNvPr id="4" name="Rectangle 3"/>
          <p:cNvSpPr txBox="1">
            <a:spLocks/>
          </p:cNvSpPr>
          <p:nvPr/>
        </p:nvSpPr>
        <p:spPr>
          <a:xfrm>
            <a:off x="3779910" y="2119314"/>
            <a:ext cx="4680520" cy="3605214"/>
          </a:xfrm>
          <a:prstGeom prst="rect">
            <a:avLst/>
          </a:prstGeom>
        </p:spPr>
        <p:txBody>
          <a:bodyPr/>
          <a:lstStyle>
            <a:lvl1pPr marL="274320" marR="0" lvl="0" indent="-274320" algn="l" defTabSz="914400" rtl="0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24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1pPr>
            <a:lvl2pPr marL="640080" marR="0" lvl="1" indent="-274320" algn="l" defTabSz="914400" rtl="0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22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2pPr>
            <a:lvl3pPr marL="914400" marR="0" lvl="2" indent="-228600" algn="l" defTabSz="914400" rtl="0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20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3pPr>
            <a:lvl4pPr marL="1280160" marR="0" lvl="3" indent="-228600" algn="l" defTabSz="914400" rtl="0" fontAlgn="auto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4pPr>
            <a:lvl5pPr marL="1645920" marR="0" lvl="4" indent="-228600" algn="l" defTabSz="914400" rtl="0" fontAlgn="auto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5pPr>
          </a:lstStyle>
          <a:p>
            <a:pPr>
              <a:spcBef>
                <a:spcPts val="500"/>
              </a:spcBef>
            </a:pPr>
            <a:r>
              <a:rPr lang="en-GB" sz="2200" i="1" smtClean="0"/>
              <a:t>Oliver P, (2003)The Students' Guide to Research Ethics, Buckingham: Open University Press.</a:t>
            </a:r>
            <a:endParaRPr lang="en-GB" sz="2200" i="1" dirty="0"/>
          </a:p>
        </p:txBody>
      </p:sp>
      <p:sp>
        <p:nvSpPr>
          <p:cNvPr id="5" name="Rectangle 5"/>
          <p:cNvSpPr/>
          <p:nvPr/>
        </p:nvSpPr>
        <p:spPr>
          <a:xfrm>
            <a:off x="0" y="1966910"/>
            <a:ext cx="9144000" cy="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none" lIns="92070" tIns="46040" rIns="92070" bIns="0" anchor="ctr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Franklin Gothic Book"/>
              <a:ea typeface=""/>
              <a:cs typeface=""/>
            </a:endParaRPr>
          </a:p>
        </p:txBody>
      </p:sp>
      <p:sp>
        <p:nvSpPr>
          <p:cNvPr id="6" name="Rectangle 6"/>
          <p:cNvSpPr/>
          <p:nvPr/>
        </p:nvSpPr>
        <p:spPr>
          <a:xfrm>
            <a:off x="0" y="4252910"/>
            <a:ext cx="184151" cy="639759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none" lIns="92070" tIns="46040" rIns="92070" bIns="46040" anchor="ctr" anchorCtr="0" compatLnSpc="1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2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"/>
              <a:cs typeface="Times New Roman" pitchFamily="18"/>
            </a:endParaRP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4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36088456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539552" y="1844824"/>
            <a:ext cx="4038600" cy="3989040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sz="2400" dirty="0" err="1" smtClean="0">
                <a:hlinkClick r:id="rId2" action="ppaction://hlinkfile"/>
              </a:rPr>
              <a:t>Costley</a:t>
            </a:r>
            <a:r>
              <a:rPr lang="en-GB" sz="2400" dirty="0" smtClean="0"/>
              <a:t>, C; </a:t>
            </a:r>
            <a:r>
              <a:rPr lang="en-GB" sz="2400" dirty="0" smtClean="0">
                <a:hlinkClick r:id="rId3" action="ppaction://hlinkfile"/>
              </a:rPr>
              <a:t>Elliott</a:t>
            </a:r>
            <a:r>
              <a:rPr lang="en-GB" sz="2400" dirty="0" smtClean="0"/>
              <a:t>, C,G;</a:t>
            </a:r>
            <a:r>
              <a:rPr lang="en-GB" sz="2400" dirty="0" smtClean="0">
                <a:hlinkClick r:id="rId4" action="ppaction://hlinkfile"/>
              </a:rPr>
              <a:t> Gibbs</a:t>
            </a:r>
            <a:r>
              <a:rPr lang="en-GB" sz="2400" dirty="0" smtClean="0"/>
              <a:t>, P (2010) </a:t>
            </a:r>
            <a:r>
              <a:rPr lang="en-GB" sz="2400" b="1" i="1" dirty="0" smtClean="0"/>
              <a:t>Doing </a:t>
            </a:r>
            <a:r>
              <a:rPr lang="en-GB" sz="2400" b="1" i="1" dirty="0"/>
              <a:t>Work Based Research: Approaches to Enquiry for </a:t>
            </a:r>
            <a:r>
              <a:rPr lang="en-GB" sz="2400" b="1" i="1" dirty="0" smtClean="0"/>
              <a:t>Insider-Researchers. </a:t>
            </a:r>
            <a:r>
              <a:rPr lang="en-GB" sz="2400" dirty="0" smtClean="0"/>
              <a:t>London: Sage </a:t>
            </a:r>
            <a:endParaRPr lang="en-GB" sz="2400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025" name="Picture 1" descr="http://ecx.images-amazon.com/images/I/51es14Qbsy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697" y="764704"/>
            <a:ext cx="2989428" cy="4258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99008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/>
          </p:cNvSpPr>
          <p:nvPr/>
        </p:nvSpPr>
        <p:spPr>
          <a:xfrm>
            <a:off x="-92863" y="1124744"/>
            <a:ext cx="2880320" cy="72008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y-GB" sz="2800" dirty="0" smtClean="0"/>
              <a:t/>
            </a:r>
            <a:br>
              <a:rPr lang="cy-GB" sz="2800" dirty="0" smtClean="0"/>
            </a:br>
            <a:r>
              <a:rPr lang="en-GB" sz="3200" dirty="0" smtClean="0">
                <a:solidFill>
                  <a:schemeClr val="bg1"/>
                </a:solidFill>
              </a:rPr>
              <a:t>Why Research in the Social Context</a:t>
            </a:r>
            <a:r>
              <a:rPr lang="en-GB" sz="4000" dirty="0" smtClean="0">
                <a:solidFill>
                  <a:schemeClr val="bg1"/>
                </a:solidFill>
              </a:rPr>
              <a:t>?</a:t>
            </a:r>
            <a:endParaRPr lang="en-GB" sz="4000" dirty="0">
              <a:solidFill>
                <a:schemeClr val="bg1"/>
              </a:solidFill>
            </a:endParaRPr>
          </a:p>
        </p:txBody>
      </p:sp>
      <p:sp>
        <p:nvSpPr>
          <p:cNvPr id="3" name="Content Placeholder 4"/>
          <p:cNvSpPr txBox="1">
            <a:spLocks/>
          </p:cNvSpPr>
          <p:nvPr/>
        </p:nvSpPr>
        <p:spPr>
          <a:xfrm>
            <a:off x="-1772457" y="1844824"/>
            <a:ext cx="3544914" cy="4818949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lvl="1" indent="0">
              <a:buFont typeface="Arial" charset="0"/>
              <a:buNone/>
            </a:pPr>
            <a:endParaRPr lang="en-GB" dirty="0" smtClean="0"/>
          </a:p>
          <a:p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half" idx="1"/>
          </p:nvPr>
        </p:nvSpPr>
        <p:spPr>
          <a:xfrm>
            <a:off x="2807977" y="-171400"/>
            <a:ext cx="2606040" cy="5120640"/>
          </a:xfrm>
        </p:spPr>
        <p:txBody>
          <a:bodyPr>
            <a:normAutofit/>
          </a:bodyPr>
          <a:lstStyle/>
          <a:p>
            <a:r>
              <a:rPr lang="en-GB" dirty="0"/>
              <a:t>Inform </a:t>
            </a:r>
            <a:r>
              <a:rPr lang="en-GB" dirty="0" smtClean="0"/>
              <a:t>Policy?</a:t>
            </a:r>
            <a:endParaRPr lang="en-GB" dirty="0"/>
          </a:p>
          <a:p>
            <a:pPr lvl="1"/>
            <a:r>
              <a:rPr lang="en-GB" dirty="0"/>
              <a:t>Political slant	 </a:t>
            </a:r>
          </a:p>
          <a:p>
            <a:endParaRPr lang="en-GB" dirty="0"/>
          </a:p>
        </p:txBody>
      </p:sp>
      <p:sp>
        <p:nvSpPr>
          <p:cNvPr id="14" name="Content Placeholder 1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dirty="0"/>
              <a:t>To Inform Practice….</a:t>
            </a:r>
          </a:p>
          <a:p>
            <a:pPr lvl="1"/>
            <a:r>
              <a:rPr lang="en-GB" dirty="0"/>
              <a:t>your own…</a:t>
            </a:r>
          </a:p>
          <a:p>
            <a:pPr lvl="1"/>
            <a:r>
              <a:rPr lang="en-GB" dirty="0"/>
              <a:t>Youth Work,</a:t>
            </a:r>
          </a:p>
          <a:p>
            <a:pPr lvl="1"/>
            <a:r>
              <a:rPr lang="en-GB" dirty="0"/>
              <a:t>Social Work,</a:t>
            </a:r>
          </a:p>
          <a:p>
            <a:pPr lvl="1"/>
            <a:r>
              <a:rPr lang="en-GB" dirty="0"/>
              <a:t>Education, </a:t>
            </a:r>
          </a:p>
          <a:p>
            <a:pPr lvl="1"/>
            <a:r>
              <a:rPr lang="en-GB" dirty="0"/>
              <a:t>Nursing,</a:t>
            </a:r>
          </a:p>
          <a:p>
            <a:pPr lvl="1"/>
            <a:r>
              <a:rPr lang="en-GB" dirty="0"/>
              <a:t>Community Development, </a:t>
            </a:r>
          </a:p>
          <a:p>
            <a:pPr lvl="1"/>
            <a:r>
              <a:rPr lang="en-GB" dirty="0"/>
              <a:t>Evidence based practice etc……….</a:t>
            </a:r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2138304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/>
          </p:cNvSpPr>
          <p:nvPr/>
        </p:nvSpPr>
        <p:spPr>
          <a:xfrm>
            <a:off x="845390" y="188640"/>
            <a:ext cx="6965240" cy="601241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dirty="0"/>
              <a:t>Real world enquiry </a:t>
            </a:r>
          </a:p>
          <a:p>
            <a:r>
              <a:rPr lang="cy-GB" dirty="0" smtClean="0"/>
              <a:t/>
            </a:r>
            <a:br>
              <a:rPr lang="cy-GB" dirty="0" smtClean="0"/>
            </a:br>
            <a:endParaRPr lang="en-GB" dirty="0"/>
          </a:p>
        </p:txBody>
      </p:sp>
      <p:sp>
        <p:nvSpPr>
          <p:cNvPr id="3" name="Rectangle 3"/>
          <p:cNvSpPr txBox="1">
            <a:spLocks/>
          </p:cNvSpPr>
          <p:nvPr/>
        </p:nvSpPr>
        <p:spPr>
          <a:xfrm>
            <a:off x="1079764" y="1052736"/>
            <a:ext cx="6196404" cy="3603814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charset="0"/>
              <a:buNone/>
            </a:pPr>
            <a:r>
              <a:rPr lang="en-GB" dirty="0" smtClean="0"/>
              <a:t>‘Social research does not exist in a bubble’ (</a:t>
            </a:r>
            <a:r>
              <a:rPr lang="en-GB" noProof="1" smtClean="0"/>
              <a:t>Bryman</a:t>
            </a:r>
            <a:r>
              <a:rPr lang="en-GB" dirty="0" smtClean="0"/>
              <a:t> 2001)</a:t>
            </a:r>
            <a:endParaRPr lang="en-GB" dirty="0"/>
          </a:p>
        </p:txBody>
      </p:sp>
      <p:pic>
        <p:nvPicPr>
          <p:cNvPr id="4" name="Picture 5" descr="cartoo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549674" y="2132856"/>
            <a:ext cx="5256583" cy="32654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182744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/>
          </p:cNvSpPr>
          <p:nvPr/>
        </p:nvSpPr>
        <p:spPr>
          <a:xfrm>
            <a:off x="976099" y="260649"/>
            <a:ext cx="6965240" cy="100811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4400" b="0" i="0" u="none" strike="noStrike" kern="1200" cap="none" spc="0" baseline="0">
                <a:solidFill>
                  <a:srgbClr val="000000"/>
                </a:solidFill>
                <a:uFillTx/>
                <a:latin typeface="Constantia"/>
              </a:defRPr>
            </a:lvl1pPr>
          </a:lstStyle>
          <a:p>
            <a:r>
              <a:rPr lang="cy-GB" sz="3200" dirty="0" smtClean="0">
                <a:latin typeface="+mn-lt"/>
              </a:rPr>
              <a:t>Sut beth yw Ymchwil Cymdeithasol?</a:t>
            </a:r>
          </a:p>
          <a:p>
            <a:r>
              <a:rPr lang="en-GB" sz="3200" dirty="0" smtClean="0">
                <a:latin typeface="+mn-lt"/>
              </a:rPr>
              <a:t>What </a:t>
            </a:r>
            <a:r>
              <a:rPr lang="en-GB" sz="3200" dirty="0">
                <a:latin typeface="+mn-lt"/>
              </a:rPr>
              <a:t>does Social Research Look like? </a:t>
            </a:r>
          </a:p>
        </p:txBody>
      </p:sp>
      <p:sp>
        <p:nvSpPr>
          <p:cNvPr id="15" name="Text Box 14"/>
          <p:cNvSpPr txBox="1"/>
          <p:nvPr/>
        </p:nvSpPr>
        <p:spPr>
          <a:xfrm>
            <a:off x="6034469" y="2554360"/>
            <a:ext cx="2138885" cy="397941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2070" tIns="46040" rIns="92070" bIns="46040" anchor="t" anchorCtr="0" compatLnSpc="1">
            <a:spAutoFit/>
          </a:bodyPr>
          <a:lstStyle/>
          <a:p>
            <a:pPr marL="0" marR="0" lvl="0" indent="0" algn="ctr" defTabSz="914400" rtl="0" fontAlgn="auto" hangingPunct="0">
              <a:lnSpc>
                <a:spcPct val="100000"/>
              </a:lnSpc>
              <a:spcBef>
                <a:spcPts val="1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1" i="0" u="none" strike="noStrike" kern="1200" cap="none" spc="0" baseline="0" dirty="0" smtClean="0">
                <a:solidFill>
                  <a:srgbClr val="000000"/>
                </a:solidFill>
                <a:uFillTx/>
                <a:ea typeface=""/>
                <a:cs typeface=""/>
              </a:rPr>
              <a:t>Methodology</a:t>
            </a:r>
            <a:endParaRPr lang="en-GB" sz="2000" b="1" i="0" u="none" strike="noStrike" kern="1200" cap="none" spc="0" baseline="0" dirty="0">
              <a:solidFill>
                <a:srgbClr val="000000"/>
              </a:solidFill>
              <a:uFillTx/>
              <a:ea typeface=""/>
              <a:cs typeface=""/>
            </a:endParaRPr>
          </a:p>
        </p:txBody>
      </p:sp>
      <p:grpSp>
        <p:nvGrpSpPr>
          <p:cNvPr id="16" name="Group 20"/>
          <p:cNvGrpSpPr/>
          <p:nvPr/>
        </p:nvGrpSpPr>
        <p:grpSpPr>
          <a:xfrm>
            <a:off x="797458" y="1484783"/>
            <a:ext cx="5516763" cy="4037265"/>
            <a:chOff x="905969" y="1975141"/>
            <a:chExt cx="4804871" cy="4065828"/>
          </a:xfrm>
        </p:grpSpPr>
        <p:sp>
          <p:nvSpPr>
            <p:cNvPr id="17" name="Text Box 15"/>
            <p:cNvSpPr txBox="1"/>
            <p:nvPr/>
          </p:nvSpPr>
          <p:spPr>
            <a:xfrm>
              <a:off x="905969" y="5157202"/>
              <a:ext cx="1879604" cy="400756"/>
            </a:xfrm>
            <a:prstGeom prst="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2070" tIns="46040" rIns="92070" bIns="46040" anchor="t" anchorCtr="0" compatLnSpc="1">
              <a:spAutoFit/>
            </a:bodyPr>
            <a:lstStyle/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2000" b="1" i="0" u="none" strike="noStrike" kern="1200" cap="none" spc="0" baseline="0" dirty="0" smtClean="0">
                  <a:solidFill>
                    <a:srgbClr val="000000"/>
                  </a:solidFill>
                  <a:uFillTx/>
                  <a:ea typeface=""/>
                  <a:cs typeface=""/>
                </a:rPr>
                <a:t>Values</a:t>
              </a:r>
              <a:endParaRPr lang="en-GB" sz="2000" b="1" i="0" u="none" strike="noStrike" kern="1200" cap="none" spc="0" baseline="0" dirty="0">
                <a:solidFill>
                  <a:srgbClr val="000000"/>
                </a:solidFill>
                <a:uFillTx/>
                <a:ea typeface=""/>
                <a:cs typeface=""/>
              </a:endParaRPr>
            </a:p>
          </p:txBody>
        </p:sp>
        <p:sp>
          <p:nvSpPr>
            <p:cNvPr id="18" name="Oval 6"/>
            <p:cNvSpPr/>
            <p:nvPr/>
          </p:nvSpPr>
          <p:spPr>
            <a:xfrm>
              <a:off x="2271915" y="3465583"/>
              <a:ext cx="3438925" cy="1752603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vert="horz" wrap="none" lIns="92070" tIns="46040" rIns="92070" bIns="46040" anchor="ctr" anchorCtr="0" compatLnSpc="1"/>
            <a:lstStyle/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80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2800" b="1" i="0" u="none" strike="noStrike" kern="1200" cap="none" spc="0" baseline="0" dirty="0" smtClean="0">
                  <a:solidFill>
                    <a:srgbClr val="000000"/>
                  </a:solidFill>
                  <a:uFillTx/>
                  <a:ea typeface=""/>
                  <a:cs typeface=""/>
                </a:rPr>
                <a:t>Research Design </a:t>
              </a:r>
              <a:endParaRPr lang="en-GB" sz="2800" b="1" i="0" u="none" strike="noStrike" kern="1200" cap="none" spc="0" baseline="0" dirty="0">
                <a:solidFill>
                  <a:srgbClr val="000000"/>
                </a:solidFill>
                <a:uFillTx/>
                <a:ea typeface=""/>
                <a:cs typeface=""/>
              </a:endParaRPr>
            </a:p>
          </p:txBody>
        </p:sp>
        <p:sp>
          <p:nvSpPr>
            <p:cNvPr id="19" name="Text Box 12"/>
            <p:cNvSpPr txBox="1"/>
            <p:nvPr/>
          </p:nvSpPr>
          <p:spPr>
            <a:xfrm>
              <a:off x="3167302" y="5640213"/>
              <a:ext cx="2057400" cy="400756"/>
            </a:xfrm>
            <a:prstGeom prst="rect">
              <a:avLst/>
            </a:prstGeom>
            <a:ln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vert="horz" wrap="square" lIns="92070" tIns="46040" rIns="92070" bIns="46040" anchor="t" anchorCtr="0" compatLnSpc="1">
              <a:spAutoFit/>
            </a:bodyPr>
            <a:lstStyle/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2000" b="1" i="0" u="none" strike="noStrike" kern="1200" cap="none" spc="0" baseline="0" dirty="0" smtClean="0">
                  <a:solidFill>
                    <a:srgbClr val="000000"/>
                  </a:solidFill>
                  <a:uFillTx/>
                  <a:ea typeface=""/>
                  <a:cs typeface=""/>
                </a:rPr>
                <a:t>Theory</a:t>
              </a:r>
              <a:endParaRPr lang="en-GB" sz="2000" b="1" i="0" u="none" strike="noStrike" kern="1200" cap="none" spc="0" baseline="0" dirty="0">
                <a:solidFill>
                  <a:srgbClr val="000000"/>
                </a:solidFill>
                <a:uFillTx/>
                <a:ea typeface=""/>
                <a:cs typeface=""/>
              </a:endParaRPr>
            </a:p>
          </p:txBody>
        </p:sp>
        <p:sp>
          <p:nvSpPr>
            <p:cNvPr id="20" name="Text Box 13"/>
            <p:cNvSpPr txBox="1"/>
            <p:nvPr/>
          </p:nvSpPr>
          <p:spPr>
            <a:xfrm>
              <a:off x="2683612" y="1975141"/>
              <a:ext cx="2624857" cy="708532"/>
            </a:xfrm>
            <a:prstGeom prst="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wrap="square" lIns="92070" tIns="46040" rIns="92070" bIns="46040" anchor="t" anchorCtr="0" compatLnSpc="1">
              <a:spAutoFit/>
            </a:bodyPr>
            <a:lstStyle/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190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2000" b="1" i="0" u="none" strike="noStrike" kern="1200" cap="none" spc="0" baseline="0" dirty="0" smtClean="0">
                  <a:solidFill>
                    <a:srgbClr val="000000"/>
                  </a:solidFill>
                  <a:uFillTx/>
                  <a:ea typeface=""/>
                  <a:cs typeface=""/>
                </a:rPr>
                <a:t>Practical </a:t>
              </a:r>
              <a:r>
                <a:rPr lang="en-GB" sz="2000" b="1" dirty="0">
                  <a:solidFill>
                    <a:srgbClr val="000000"/>
                  </a:solidFill>
                  <a:ea typeface=""/>
                  <a:cs typeface=""/>
                </a:rPr>
                <a:t>C</a:t>
              </a:r>
              <a:r>
                <a:rPr lang="en-GB" sz="2000" b="1" i="0" u="none" strike="noStrike" kern="1200" cap="none" spc="0" baseline="0" dirty="0" smtClean="0">
                  <a:solidFill>
                    <a:srgbClr val="000000"/>
                  </a:solidFill>
                  <a:uFillTx/>
                  <a:ea typeface=""/>
                  <a:cs typeface=""/>
                </a:rPr>
                <a:t>onsiderations</a:t>
              </a:r>
              <a:endParaRPr lang="en-GB" sz="2000" b="1" i="0" u="none" strike="noStrike" kern="1200" cap="none" spc="0" baseline="0" dirty="0">
                <a:solidFill>
                  <a:srgbClr val="000000"/>
                </a:solidFill>
                <a:uFillTx/>
                <a:ea typeface=""/>
                <a:cs typeface="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024446" y="2616557"/>
            <a:ext cx="1458194" cy="39729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cs typeface="Times New Roman" panose="02020603050405020304" pitchFamily="18" charset="0"/>
              </a:rPr>
              <a:t>Ethics</a:t>
            </a:r>
            <a:r>
              <a:rPr lang="en-GB" sz="2000" dirty="0" smtClean="0">
                <a:cs typeface="Times New Roman" panose="02020603050405020304" pitchFamily="18" charset="0"/>
              </a:rPr>
              <a:t> </a:t>
            </a:r>
            <a:endParaRPr lang="en-US" sz="2000" dirty="0">
              <a:cs typeface="Times New Roman" panose="02020603050405020304" pitchFamily="18" charset="0"/>
            </a:endParaRPr>
          </a:p>
        </p:txBody>
      </p:sp>
      <p:cxnSp>
        <p:nvCxnSpPr>
          <p:cNvPr id="22" name="Straight Connector 21"/>
          <p:cNvCxnSpPr>
            <a:stCxn id="20" idx="2"/>
          </p:cNvCxnSpPr>
          <p:nvPr/>
        </p:nvCxnSpPr>
        <p:spPr>
          <a:xfrm flipH="1">
            <a:off x="4280079" y="2188337"/>
            <a:ext cx="65277" cy="74447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18" idx="7"/>
            <a:endCxn id="15" idx="2"/>
          </p:cNvCxnSpPr>
          <p:nvPr/>
        </p:nvCxnSpPr>
        <p:spPr>
          <a:xfrm flipV="1">
            <a:off x="5735986" y="2952301"/>
            <a:ext cx="1367926" cy="2673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18" idx="4"/>
            <a:endCxn id="21" idx="2"/>
          </p:cNvCxnSpPr>
          <p:nvPr/>
        </p:nvCxnSpPr>
        <p:spPr>
          <a:xfrm flipH="1" flipV="1">
            <a:off x="1753543" y="3013856"/>
            <a:ext cx="1190475" cy="20575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stCxn id="17" idx="0"/>
            <a:endCxn id="18" idx="5"/>
          </p:cNvCxnSpPr>
          <p:nvPr/>
        </p:nvCxnSpPr>
        <p:spPr>
          <a:xfrm flipV="1">
            <a:off x="1876502" y="4450185"/>
            <a:ext cx="1067516" cy="19430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 Box 12"/>
          <p:cNvSpPr txBox="1"/>
          <p:nvPr/>
        </p:nvSpPr>
        <p:spPr>
          <a:xfrm>
            <a:off x="6148465" y="4440718"/>
            <a:ext cx="2362225" cy="397941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2070" tIns="46040" rIns="92070" bIns="46040" anchor="t" anchorCtr="0" compatLnSpc="1">
            <a:spAutoFit/>
          </a:bodyPr>
          <a:lstStyle/>
          <a:p>
            <a:pPr marL="0" marR="0" lvl="0" indent="0" algn="ctr" defTabSz="914400" rtl="0" fontAlgn="auto" hangingPunct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1" dirty="0" smtClean="0">
                <a:solidFill>
                  <a:srgbClr val="000000"/>
                </a:solidFill>
                <a:ea typeface=""/>
                <a:cs typeface=""/>
              </a:rPr>
              <a:t>Methods</a:t>
            </a:r>
            <a:endParaRPr lang="en-GB" sz="2000" b="1" i="0" u="none" strike="noStrike" kern="1200" cap="none" spc="0" baseline="0" dirty="0">
              <a:solidFill>
                <a:srgbClr val="000000"/>
              </a:solidFill>
              <a:uFillTx/>
              <a:ea typeface=""/>
              <a:cs typeface=""/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 flipH="1" flipV="1">
            <a:off x="6070146" y="4253134"/>
            <a:ext cx="35393" cy="12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18" idx="2"/>
          </p:cNvCxnSpPr>
          <p:nvPr/>
        </p:nvCxnSpPr>
        <p:spPr>
          <a:xfrm flipH="1">
            <a:off x="4277032" y="4705045"/>
            <a:ext cx="62970" cy="3978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18" idx="1"/>
            <a:endCxn id="30" idx="1"/>
          </p:cNvCxnSpPr>
          <p:nvPr/>
        </p:nvCxnSpPr>
        <p:spPr>
          <a:xfrm flipV="1">
            <a:off x="6314221" y="3702468"/>
            <a:ext cx="805837" cy="1324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120058" y="3503818"/>
            <a:ext cx="1556398" cy="397299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Philosophy</a:t>
            </a:r>
            <a:endParaRPr lang="en-GB" sz="2000" b="1" dirty="0"/>
          </a:p>
        </p:txBody>
      </p:sp>
      <p:cxnSp>
        <p:nvCxnSpPr>
          <p:cNvPr id="31" name="Straight Connector 30"/>
          <p:cNvCxnSpPr>
            <a:stCxn id="18" idx="3"/>
            <a:endCxn id="32" idx="3"/>
          </p:cNvCxnSpPr>
          <p:nvPr/>
        </p:nvCxnSpPr>
        <p:spPr>
          <a:xfrm flipH="1" flipV="1">
            <a:off x="1775937" y="3822964"/>
            <a:ext cx="589846" cy="119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167936" y="3622909"/>
            <a:ext cx="1608001" cy="400110"/>
          </a:xfrm>
          <a:prstGeom prst="rect">
            <a:avLst/>
          </a:prstGeom>
          <a:noFill/>
          <a:ln w="28575"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C</a:t>
            </a:r>
            <a:r>
              <a:rPr lang="en-GB" sz="2000" b="1" dirty="0" smtClean="0"/>
              <a:t>ontext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32331191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Research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Using the diagram as a guide, think about your </a:t>
            </a:r>
            <a:r>
              <a:rPr lang="en-GB" dirty="0" smtClean="0"/>
              <a:t>own ideas for  </a:t>
            </a:r>
            <a:r>
              <a:rPr lang="en-GB" dirty="0" smtClean="0"/>
              <a:t>research and the relevance of each heading….</a:t>
            </a:r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583716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57478" y="476672"/>
            <a:ext cx="6965240" cy="1202481"/>
          </a:xfrm>
          <a:prstGeom prst="rect">
            <a:avLst/>
          </a:prstGeom>
        </p:spPr>
        <p:txBody>
          <a:bodyPr/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4400" b="0" i="0" u="none" strike="noStrike" kern="1200" cap="none" spc="0" baseline="0">
                <a:solidFill>
                  <a:srgbClr val="000000"/>
                </a:solidFill>
                <a:uFillTx/>
                <a:latin typeface="Constantia"/>
              </a:defRPr>
            </a:lvl1pPr>
          </a:lstStyle>
          <a:p>
            <a:r>
              <a:rPr lang="en-US" dirty="0" smtClean="0">
                <a:latin typeface="+mj-lt"/>
              </a:rPr>
              <a:t>Methodology  vs. Method </a:t>
            </a:r>
            <a:endParaRPr lang="en-US" dirty="0">
              <a:latin typeface="+mj-lt"/>
            </a:endParaRPr>
          </a:p>
        </p:txBody>
      </p:sp>
      <p:sp>
        <p:nvSpPr>
          <p:cNvPr id="5" name="Content Placeholder 5"/>
          <p:cNvSpPr txBox="1">
            <a:spLocks/>
          </p:cNvSpPr>
          <p:nvPr/>
        </p:nvSpPr>
        <p:spPr>
          <a:xfrm>
            <a:off x="1366105" y="1778403"/>
            <a:ext cx="6696747" cy="3605214"/>
          </a:xfrm>
          <a:prstGeom prst="rect">
            <a:avLst/>
          </a:prstGeom>
        </p:spPr>
        <p:txBody>
          <a:bodyPr/>
          <a:lstStyle>
            <a:lvl1pPr marL="274320" marR="0" lvl="0" indent="-274320" algn="l" defTabSz="914400" rtl="0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24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1pPr>
            <a:lvl2pPr marL="640080" marR="0" lvl="1" indent="-274320" algn="l" defTabSz="914400" rtl="0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22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2pPr>
            <a:lvl3pPr marL="914400" marR="0" lvl="2" indent="-228600" algn="l" defTabSz="914400" rtl="0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20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3pPr>
            <a:lvl4pPr marL="1280160" marR="0" lvl="3" indent="-228600" algn="l" defTabSz="914400" rtl="0" fontAlgn="auto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4pPr>
            <a:lvl5pPr marL="1645920" marR="0" lvl="4" indent="-228600" algn="l" defTabSz="914400" rtl="0" fontAlgn="auto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5pPr>
          </a:lstStyle>
          <a:p>
            <a:pPr marL="0" indent="0" algn="ctr">
              <a:buNone/>
            </a:pPr>
            <a:r>
              <a:rPr lang="en-US" b="1" dirty="0"/>
              <a:t>Methodology </a:t>
            </a:r>
          </a:p>
          <a:p>
            <a:r>
              <a:rPr lang="en-US" dirty="0"/>
              <a:t>The theoretical framework that outlines the rules to follow in a study.</a:t>
            </a:r>
          </a:p>
          <a:p>
            <a:pPr marL="0" indent="0" algn="ctr">
              <a:buFont typeface="Brush Script MT" pitchFamily="66"/>
              <a:buNone/>
            </a:pPr>
            <a:endParaRPr lang="en-US" b="1" dirty="0" smtClean="0"/>
          </a:p>
          <a:p>
            <a:pPr marL="0" indent="0" algn="ctr">
              <a:buFont typeface="Brush Script MT" pitchFamily="66"/>
              <a:buNone/>
            </a:pPr>
            <a:r>
              <a:rPr lang="en-US" b="1" dirty="0" smtClean="0"/>
              <a:t>Method</a:t>
            </a:r>
            <a:endParaRPr lang="en-US" dirty="0" smtClean="0"/>
          </a:p>
          <a:p>
            <a:r>
              <a:rPr lang="en-US" dirty="0" smtClean="0"/>
              <a:t>The actual tools/steps taken by which you conduct research into a subject or a topic.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80215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 bwMode="auto">
          <a:xfrm>
            <a:off x="457200" y="908050"/>
            <a:ext cx="4038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Tx/>
              <a:buNone/>
            </a:pPr>
            <a:endParaRPr lang="en-GB" sz="2800" smtClean="0">
              <a:latin typeface="Arial" charset="0"/>
            </a:endParaRPr>
          </a:p>
          <a:p>
            <a:pPr eaLnBrk="1" hangingPunct="1">
              <a:buFontTx/>
              <a:buNone/>
            </a:pPr>
            <a:endParaRPr lang="en-GB" sz="2800" smtClean="0">
              <a:latin typeface="Arial" charset="0"/>
            </a:endParaRPr>
          </a:p>
          <a:p>
            <a:pPr eaLnBrk="1" hangingPunct="1">
              <a:buFontTx/>
              <a:buNone/>
            </a:pPr>
            <a:endParaRPr lang="en-GB" sz="2800" smtClean="0">
              <a:latin typeface="Arial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467544" y="954088"/>
            <a:ext cx="7777162" cy="5643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3600" dirty="0" smtClean="0">
                <a:cs typeface="Arial" pitchFamily="34" charset="0"/>
              </a:rPr>
              <a:t>A Paradigm Constitutes the following: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GB" sz="800" dirty="0" smtClean="0">
              <a:cs typeface="Arial" pitchFamily="34" charset="0"/>
            </a:endParaRPr>
          </a:p>
          <a:p>
            <a:pPr marL="0" indent="0">
              <a:buFont typeface="Arial" charset="0"/>
              <a:buNone/>
            </a:pPr>
            <a:endParaRPr lang="en-GB" sz="2800" dirty="0" smtClean="0"/>
          </a:p>
          <a:p>
            <a:pPr marL="0" indent="0">
              <a:buFont typeface="Arial" charset="0"/>
              <a:buNone/>
            </a:pPr>
            <a:endParaRPr lang="en-US" sz="800" dirty="0" smtClean="0"/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endParaRPr lang="en-GB" sz="2800" dirty="0" smtClean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endParaRPr lang="en-GB" sz="2800" dirty="0" smtClean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639570" y="1760061"/>
          <a:ext cx="5864860" cy="40233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32430"/>
                <a:gridCol w="2932430"/>
              </a:tblGrid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Ontology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The fundamental beliefs we have about the world.  These can be: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Objectivism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Social phenomena and their meanings have an existence independent of social actors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Constructivism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Social phenomena and their meanings are constructed through social interaction and therefore are in a constant state of revision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Epistomology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The theory and study of knowledge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There is a distinction between ‘true’ and ‘false’ knowledge – what standard of evidence is sufficient to make a judgement?  This also encompasses issues of validity and reliability which are discussed later.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The types of evidence can include faith, trust, experience, logic, empiricism – depending on what philosophy you subscribe to.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639570" y="1760061"/>
          <a:ext cx="5864860" cy="40233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32430"/>
                <a:gridCol w="2932430"/>
              </a:tblGrid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Ontology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The fundamental beliefs we have about the world.  These can be: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Objectivism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Social phenomena and their meanings have an existence independent of social actors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Constructivism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Social phenomena and their meanings are constructed through social interaction and therefore are in a constant state of revision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Epistomology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The theory and study of knowledge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There is a distinction between ‘true’ and ‘false’ knowledge – what standard of evidence is sufficient to make a judgement?  This also encompasses issues of validity and reliability which are discussed later.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The types of evidence can include faith, trust, experience, logic, empiricism – depending on what philosophy you subscribe to.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7724596"/>
              </p:ext>
            </p:extLst>
          </p:nvPr>
        </p:nvGraphicFramePr>
        <p:xfrm>
          <a:off x="1639570" y="1760061"/>
          <a:ext cx="5864860" cy="40233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32430"/>
                <a:gridCol w="2932430"/>
              </a:tblGrid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Ontology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The fundamental beliefs we have about the world.  These can be: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Objectivism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Social phenomena and their meanings have an existence independent of social actors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Constructivism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Social phenomena and their meanings are constructed through social interaction and therefore are in a constant state of revision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 err="1">
                          <a:effectLst/>
                        </a:rPr>
                        <a:t>Epistomology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The theory and study of </a:t>
                      </a:r>
                      <a:r>
                        <a:rPr lang="en-GB" sz="1200" dirty="0" smtClean="0">
                          <a:effectLst/>
                        </a:rPr>
                        <a:t>knowledge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There is a distinction between ‘true’ and ‘false’ knowledge – what standard of evidence is sufficient to make a judgement?  This also encompasses issues of validity and reliability which are discussed later.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The types of evidence can include faith, trust, experience, logic, empiricism – depending on what philosophy you subscribe to.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20551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Qualitative versus Quantitative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https://youtu.be/MlU22hTyIs4</a:t>
            </a:r>
          </a:p>
        </p:txBody>
      </p:sp>
    </p:spTree>
    <p:extLst>
      <p:ext uri="{BB962C8B-B14F-4D97-AF65-F5344CB8AC3E}">
        <p14:creationId xmlns:p14="http://schemas.microsoft.com/office/powerpoint/2010/main" val="18373346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 bwMode="auto">
          <a:xfrm>
            <a:off x="457200" y="908050"/>
            <a:ext cx="4038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Tx/>
              <a:buNone/>
            </a:pPr>
            <a:endParaRPr lang="en-GB" sz="2800" smtClean="0">
              <a:latin typeface="Arial" charset="0"/>
            </a:endParaRPr>
          </a:p>
          <a:p>
            <a:pPr eaLnBrk="1" hangingPunct="1">
              <a:buFontTx/>
              <a:buNone/>
            </a:pPr>
            <a:endParaRPr lang="en-GB" sz="2800" smtClean="0">
              <a:latin typeface="Arial" charset="0"/>
            </a:endParaRPr>
          </a:p>
          <a:p>
            <a:pPr eaLnBrk="1" hangingPunct="1">
              <a:buFontTx/>
              <a:buNone/>
            </a:pPr>
            <a:endParaRPr lang="en-GB" sz="2800" smtClean="0">
              <a:latin typeface="Arial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467544" y="954088"/>
            <a:ext cx="7777162" cy="5643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GB" sz="800" smtClean="0"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GB" sz="800" smtClean="0"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en-GB" sz="2800" b="1" smtClean="0">
                <a:solidFill>
                  <a:srgbClr val="0070C0"/>
                </a:solidFill>
                <a:cs typeface="Arial" pitchFamily="34" charset="0"/>
              </a:rPr>
              <a:t>A Background to Research Methods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GB" sz="800" smtClean="0"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GB" sz="800" smtClean="0"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GB" sz="800" smtClean="0"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GB" sz="800" smtClean="0"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GB" sz="800" smtClean="0"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000" i="1" smtClean="0">
                <a:cs typeface="Arial" pitchFamily="34" charset="0"/>
              </a:rPr>
              <a:t>Which ontological position do you think you come from?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GB" sz="2000" i="1" smtClean="0"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GB" sz="2000" i="1" smtClean="0"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000" i="1" smtClean="0">
                <a:cs typeface="Arial" pitchFamily="34" charset="0"/>
              </a:rPr>
              <a:t>How might this impact on your research?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GB" sz="800" smtClean="0"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GB" sz="800" smtClean="0">
              <a:cs typeface="Arial" pitchFamily="34" charset="0"/>
            </a:endParaRPr>
          </a:p>
          <a:p>
            <a:pPr marL="0" indent="0">
              <a:buFont typeface="Arial" charset="0"/>
              <a:buNone/>
            </a:pPr>
            <a:endParaRPr lang="en-US" sz="800" smtClean="0"/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endParaRPr lang="en-GB" sz="2800" smtClean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en-GB" sz="2400" b="1" smtClean="0">
                <a:cs typeface="Arial" pitchFamily="34" charset="0"/>
              </a:rPr>
              <a:t>Our fundamental beliefs are likely to impact on our research choices</a:t>
            </a:r>
            <a:endParaRPr lang="en-GB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1644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078622" y="260648"/>
            <a:ext cx="7309802" cy="1163216"/>
          </a:xfrm>
          <a:prstGeom prst="rect">
            <a:avLst/>
          </a:prstGeom>
        </p:spPr>
        <p:txBody>
          <a:bodyPr/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4400" b="0" i="0" u="none" strike="noStrike" kern="1200" cap="none" spc="0" baseline="0">
                <a:solidFill>
                  <a:srgbClr val="000000"/>
                </a:solidFill>
                <a:uFillTx/>
                <a:latin typeface="Constantia"/>
              </a:defRPr>
            </a:lvl1pPr>
          </a:lstStyle>
          <a:p>
            <a:r>
              <a:rPr lang="en-US" sz="3200" dirty="0" smtClean="0">
                <a:latin typeface="+mj-lt"/>
              </a:rPr>
              <a:t>Combining Quantitative and Qualitative Methodologies</a:t>
            </a:r>
            <a:endParaRPr lang="en-US" sz="3200" dirty="0">
              <a:latin typeface="+mj-lt"/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1463040" y="2119259"/>
            <a:ext cx="6196404" cy="3603814"/>
          </a:xfrm>
          <a:prstGeom prst="rect">
            <a:avLst/>
          </a:prstGeom>
        </p:spPr>
        <p:txBody>
          <a:bodyPr/>
          <a:lstStyle>
            <a:lvl1pPr marL="274320" marR="0" lvl="0" indent="-274320" algn="l" defTabSz="914400" rtl="0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24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1pPr>
            <a:lvl2pPr marL="640080" marR="0" lvl="1" indent="-274320" algn="l" defTabSz="914400" rtl="0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22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2pPr>
            <a:lvl3pPr marL="914400" marR="0" lvl="2" indent="-228600" algn="l" defTabSz="914400" rtl="0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20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3pPr>
            <a:lvl4pPr marL="1280160" marR="0" lvl="3" indent="-228600" algn="l" defTabSz="914400" rtl="0" fontAlgn="auto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4pPr>
            <a:lvl5pPr marL="1645920" marR="0" lvl="4" indent="-228600" algn="l" defTabSz="914400" rtl="0" fontAlgn="auto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5pPr>
          </a:lstStyle>
          <a:p>
            <a:pPr marL="0" indent="0">
              <a:buNone/>
            </a:pPr>
            <a:endParaRPr lang="en-US" dirty="0"/>
          </a:p>
        </p:txBody>
      </p:sp>
      <p:sp>
        <p:nvSpPr>
          <p:cNvPr id="4" name="Content Placeholder 10"/>
          <p:cNvSpPr txBox="1">
            <a:spLocks/>
          </p:cNvSpPr>
          <p:nvPr/>
        </p:nvSpPr>
        <p:spPr>
          <a:xfrm>
            <a:off x="1143000" y="2819400"/>
            <a:ext cx="3200400" cy="3602736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y-GB" dirty="0"/>
          </a:p>
        </p:txBody>
      </p:sp>
      <p:sp>
        <p:nvSpPr>
          <p:cNvPr id="5" name="Content Placeholder 11"/>
          <p:cNvSpPr txBox="1">
            <a:spLocks/>
          </p:cNvSpPr>
          <p:nvPr/>
        </p:nvSpPr>
        <p:spPr>
          <a:xfrm>
            <a:off x="827584" y="1386252"/>
            <a:ext cx="7560840" cy="4058971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Mixed methodology  and mixed approaches often regarded  as a practical solution to research. </a:t>
            </a:r>
          </a:p>
          <a:p>
            <a:endParaRPr lang="en-US" dirty="0" smtClean="0"/>
          </a:p>
          <a:p>
            <a:r>
              <a:rPr lang="en-US" dirty="0" err="1" smtClean="0"/>
              <a:t>E.g</a:t>
            </a:r>
            <a:r>
              <a:rPr lang="en-US" dirty="0" smtClean="0"/>
              <a:t> Often you may engage in a Qualitative research design but use some quantitative data and vice versa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5168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research?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???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923458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n.welton.CAMPUS\AppData\Local\Microsoft\Windows\Temporary Internet Files\Content.IE5\6APW1NBK\rings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8913" y="2039938"/>
            <a:ext cx="2933700" cy="2778125"/>
          </a:xfrm>
          <a:prstGeom prst="rect">
            <a:avLst/>
          </a:prstGeom>
          <a:noFill/>
        </p:spPr>
      </p:pic>
      <p:sp>
        <p:nvSpPr>
          <p:cNvPr id="5" name="Plus 4"/>
          <p:cNvSpPr/>
          <p:nvPr/>
        </p:nvSpPr>
        <p:spPr bwMode="auto">
          <a:xfrm>
            <a:off x="2720975" y="2993200"/>
            <a:ext cx="842963" cy="792163"/>
          </a:xfrm>
          <a:prstGeom prst="mathPlus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GB">
              <a:latin typeface="Times"/>
            </a:endParaRPr>
          </a:p>
        </p:txBody>
      </p:sp>
      <p:sp>
        <p:nvSpPr>
          <p:cNvPr id="6" name="Equal 5"/>
          <p:cNvSpPr/>
          <p:nvPr/>
        </p:nvSpPr>
        <p:spPr bwMode="auto">
          <a:xfrm>
            <a:off x="7116763" y="2925763"/>
            <a:ext cx="914400" cy="914400"/>
          </a:xfrm>
          <a:prstGeom prst="mathEqual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GB">
              <a:latin typeface="Times"/>
            </a:endParaRPr>
          </a:p>
        </p:txBody>
      </p:sp>
      <p:pic>
        <p:nvPicPr>
          <p:cNvPr id="7" name="Picture 7" descr="C:\Users\n.welton.CAMPUS\AppData\Local\Microsoft\Windows\Temporary Internet Files\Content.IE5\CSZNAAOL\Ombr%C3%A9-Orange-Cake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1163" y="2019300"/>
            <a:ext cx="1014412" cy="152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0825" y="1052513"/>
            <a:ext cx="2808288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b="1" dirty="0">
                <a:solidFill>
                  <a:srgbClr val="C00000"/>
                </a:solidFill>
                <a:latin typeface="+mj-lt"/>
              </a:rPr>
              <a:t>Philosophy</a:t>
            </a:r>
            <a:r>
              <a:rPr lang="en-GB" dirty="0">
                <a:latin typeface="Times" charset="0"/>
              </a:rPr>
              <a:t>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859338" y="1111250"/>
            <a:ext cx="2808287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Methods</a:t>
            </a:r>
            <a:r>
              <a:rPr lang="en-GB" dirty="0">
                <a:latin typeface="Times" charset="0"/>
              </a:rPr>
              <a:t> 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005013" y="2628900"/>
            <a:ext cx="1366837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1200" b="1" dirty="0">
                <a:solidFill>
                  <a:srgbClr val="FF0000"/>
                </a:solidFill>
                <a:latin typeface="+mn-lt"/>
              </a:rPr>
              <a:t>Axiology</a:t>
            </a:r>
            <a:r>
              <a:rPr lang="en-GB" dirty="0">
                <a:latin typeface="Times" charset="0"/>
              </a:rPr>
              <a:t> </a:t>
            </a:r>
          </a:p>
        </p:txBody>
      </p:sp>
      <p:grpSp>
        <p:nvGrpSpPr>
          <p:cNvPr id="11" name="Group 1"/>
          <p:cNvGrpSpPr>
            <a:grpSpLocks/>
          </p:cNvGrpSpPr>
          <p:nvPr/>
        </p:nvGrpSpPr>
        <p:grpSpPr bwMode="auto">
          <a:xfrm>
            <a:off x="393700" y="2668588"/>
            <a:ext cx="2295525" cy="1695450"/>
            <a:chOff x="393700" y="2668588"/>
            <a:chExt cx="2295525" cy="1695450"/>
          </a:xfrm>
        </p:grpSpPr>
        <p:sp>
          <p:nvSpPr>
            <p:cNvPr id="12" name="TextBox 11"/>
            <p:cNvSpPr txBox="1"/>
            <p:nvPr/>
          </p:nvSpPr>
          <p:spPr>
            <a:xfrm>
              <a:off x="393700" y="2668588"/>
              <a:ext cx="1262063" cy="26193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GB" sz="1100" b="1" dirty="0">
                  <a:solidFill>
                    <a:schemeClr val="accent2"/>
                  </a:solidFill>
                  <a:latin typeface="+mj-lt"/>
                </a:rPr>
                <a:t>Epistemology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104900" y="3902075"/>
              <a:ext cx="1584325" cy="46196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GB" sz="1200" b="1" dirty="0">
                  <a:solidFill>
                    <a:srgbClr val="7030A0"/>
                  </a:solidFill>
                  <a:latin typeface="+mn-lt"/>
                </a:rPr>
                <a:t>Ontology</a:t>
              </a:r>
              <a:r>
                <a:rPr lang="en-GB" dirty="0">
                  <a:latin typeface="Times" charset="0"/>
                </a:rPr>
                <a:t> 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930275" y="3087688"/>
              <a:ext cx="1655763" cy="4603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1200" b="1" dirty="0">
                  <a:solidFill>
                    <a:srgbClr val="002060"/>
                  </a:solidFill>
                  <a:latin typeface="+mj-lt"/>
                </a:rPr>
                <a:t>Philosophical Alignment </a:t>
              </a:r>
            </a:p>
          </p:txBody>
        </p:sp>
      </p:grpSp>
      <p:pic>
        <p:nvPicPr>
          <p:cNvPr id="15" name="Picture 16" descr="C:\Users\n.welton.CAMPUS\AppData\Local\Microsoft\Windows\Temporary Internet Files\Content.IE5\6APW1NBK\recipe-book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150" y="2274888"/>
            <a:ext cx="1339850" cy="165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Plus 15"/>
          <p:cNvSpPr/>
          <p:nvPr/>
        </p:nvSpPr>
        <p:spPr bwMode="auto">
          <a:xfrm>
            <a:off x="4651375" y="2963863"/>
            <a:ext cx="844550" cy="792162"/>
          </a:xfrm>
          <a:prstGeom prst="mathPlus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GB">
              <a:latin typeface="Time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687638" y="1112838"/>
            <a:ext cx="2808287" cy="831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b="1" dirty="0">
                <a:solidFill>
                  <a:schemeClr val="accent6"/>
                </a:solidFill>
                <a:latin typeface="+mj-lt"/>
              </a:rPr>
              <a:t>Research Strategy</a:t>
            </a:r>
          </a:p>
        </p:txBody>
      </p:sp>
      <p:pic>
        <p:nvPicPr>
          <p:cNvPr id="18" name="Picture 18" descr="C:\Users\n.welton.CAMPUS\AppData\Local\Microsoft\Windows\Temporary Internet Files\Content.IE5\6APW1NBK\4698128083_21be0d1f34_z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625" y="3048000"/>
            <a:ext cx="1255713" cy="871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9" descr="C:\Users\n.welton.CAMPUS\AppData\Local\Microsoft\Windows\Temporary Internet Files\Content.IE5\X00UGV3Y\4164344917_b910cfef87_z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7638" y="3838575"/>
            <a:ext cx="1376362" cy="103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9682537"/>
      </p:ext>
    </p:extLst>
  </p:cSld>
  <p:clrMapOvr>
    <a:masterClrMapping/>
  </p:clrMapOvr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TM03457475[[fn=Frame]]</Template>
  <TotalTime>301</TotalTime>
  <Words>805</Words>
  <Application>Microsoft Office PowerPoint</Application>
  <PresentationFormat>On-screen Show (4:3)</PresentationFormat>
  <Paragraphs>215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5" baseType="lpstr">
      <vt:lpstr>Arial</vt:lpstr>
      <vt:lpstr>Brush Script MT</vt:lpstr>
      <vt:lpstr>Calibri</vt:lpstr>
      <vt:lpstr>Corbel</vt:lpstr>
      <vt:lpstr>Franklin Gothic Book</vt:lpstr>
      <vt:lpstr>Times</vt:lpstr>
      <vt:lpstr>Times New Roman</vt:lpstr>
      <vt:lpstr>Wingdings 2</vt:lpstr>
      <vt:lpstr>Frame</vt:lpstr>
      <vt:lpstr>MA Youth and Community   SJYW7011 Researching and reflection  on Youth Work Practice </vt:lpstr>
      <vt:lpstr>Aims Of Session 1  </vt:lpstr>
      <vt:lpstr>Module Learning Outcomes </vt:lpstr>
      <vt:lpstr>Module Aims</vt:lpstr>
      <vt:lpstr>Assessment </vt:lpstr>
      <vt:lpstr>Assessment </vt:lpstr>
      <vt:lpstr>Your Expectations</vt:lpstr>
      <vt:lpstr>PowerPoint Presentation</vt:lpstr>
      <vt:lpstr>PowerPoint Presentation</vt:lpstr>
      <vt:lpstr>PowerPoint Presentation</vt:lpstr>
      <vt:lpstr>Resources </vt:lpstr>
      <vt:lpstr>Postgraduate  Research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Research </vt:lpstr>
      <vt:lpstr>PowerPoint Presentation</vt:lpstr>
      <vt:lpstr>PowerPoint Presentation</vt:lpstr>
      <vt:lpstr>Qualitative versus Quantitative </vt:lpstr>
      <vt:lpstr>PowerPoint Presentation</vt:lpstr>
      <vt:lpstr>PowerPoint Presentation</vt:lpstr>
      <vt:lpstr>What is research?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DSAW 7003 Research Methods for Work-Based Learning</dc:title>
  <dc:creator>ucs</dc:creator>
  <cp:lastModifiedBy>Nicola Welton</cp:lastModifiedBy>
  <cp:revision>52</cp:revision>
  <cp:lastPrinted>2014-10-02T07:30:48Z</cp:lastPrinted>
  <dcterms:created xsi:type="dcterms:W3CDTF">2014-09-09T20:19:59Z</dcterms:created>
  <dcterms:modified xsi:type="dcterms:W3CDTF">2016-09-21T14:37:38Z</dcterms:modified>
</cp:coreProperties>
</file>