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38"/>
  </p:notesMasterIdLst>
  <p:handoutMasterIdLst>
    <p:handoutMasterId r:id="rId39"/>
  </p:handoutMasterIdLst>
  <p:sldIdLst>
    <p:sldId id="256" r:id="rId4"/>
    <p:sldId id="257" r:id="rId5"/>
    <p:sldId id="258" r:id="rId6"/>
    <p:sldId id="259" r:id="rId7"/>
    <p:sldId id="260" r:id="rId8"/>
    <p:sldId id="261" r:id="rId9"/>
    <p:sldId id="262" r:id="rId10"/>
    <p:sldId id="263" r:id="rId11"/>
    <p:sldId id="265" r:id="rId12"/>
    <p:sldId id="264"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9" r:id="rId26"/>
    <p:sldId id="280" r:id="rId27"/>
    <p:sldId id="281" r:id="rId28"/>
    <p:sldId id="283" r:id="rId29"/>
    <p:sldId id="282" r:id="rId30"/>
    <p:sldId id="278" r:id="rId31"/>
    <p:sldId id="284" r:id="rId32"/>
    <p:sldId id="285" r:id="rId33"/>
    <p:sldId id="286" r:id="rId34"/>
    <p:sldId id="287" r:id="rId35"/>
    <p:sldId id="288" r:id="rId36"/>
    <p:sldId id="289"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eraint Forster" initials="GF" lastIdx="1" clrIdx="0">
    <p:extLst>
      <p:ext uri="{19B8F6BF-5375-455C-9EA6-DF929625EA0E}">
        <p15:presenceInfo xmlns:p15="http://schemas.microsoft.com/office/powerpoint/2012/main" userId="8c02c943-4b4b-4de2-a38e-320edf23517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226" y="6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handoutMaster" Target="handoutMasters/handout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commentAuthors" Target="commentAuthors.xml"/><Relationship Id="rId45" Type="http://schemas.microsoft.com/office/2016/11/relationships/changesInfo" Target="changesInfos/changesInfo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raint Forster" userId="S::g.forster@uwtsd.ac.uk::8c02c943-4b4b-4de2-a38e-320edf235171" providerId="AD" clId="Web-{890D31B7-56F4-4DD2-3644-DA0764F1A683}"/>
    <pc:docChg chg="modSld">
      <pc:chgData name="Geraint Forster" userId="S::g.forster@uwtsd.ac.uk::8c02c943-4b4b-4de2-a38e-320edf235171" providerId="AD" clId="Web-{890D31B7-56F4-4DD2-3644-DA0764F1A683}" dt="2018-11-15T10:12:26.098" v="29" actId="20577"/>
      <pc:docMkLst>
        <pc:docMk/>
      </pc:docMkLst>
      <pc:sldChg chg="modSp">
        <pc:chgData name="Geraint Forster" userId="S::g.forster@uwtsd.ac.uk::8c02c943-4b4b-4de2-a38e-320edf235171" providerId="AD" clId="Web-{890D31B7-56F4-4DD2-3644-DA0764F1A683}" dt="2018-11-15T10:11:41.527" v="12" actId="20577"/>
        <pc:sldMkLst>
          <pc:docMk/>
          <pc:sldMk cId="1344839306" sldId="285"/>
        </pc:sldMkLst>
        <pc:spChg chg="mod">
          <ac:chgData name="Geraint Forster" userId="S::g.forster@uwtsd.ac.uk::8c02c943-4b4b-4de2-a38e-320edf235171" providerId="AD" clId="Web-{890D31B7-56F4-4DD2-3644-DA0764F1A683}" dt="2018-11-15T10:11:41.527" v="12" actId="20577"/>
          <ac:spMkLst>
            <pc:docMk/>
            <pc:sldMk cId="1344839306" sldId="285"/>
            <ac:spMk id="3" creationId="{C72AD0BB-E037-514E-BAFF-E5CE8CD90851}"/>
          </ac:spMkLst>
        </pc:spChg>
      </pc:sldChg>
      <pc:sldChg chg="modSp">
        <pc:chgData name="Geraint Forster" userId="S::g.forster@uwtsd.ac.uk::8c02c943-4b4b-4de2-a38e-320edf235171" providerId="AD" clId="Web-{890D31B7-56F4-4DD2-3644-DA0764F1A683}" dt="2018-11-15T10:12:26.094" v="28" actId="20577"/>
        <pc:sldMkLst>
          <pc:docMk/>
          <pc:sldMk cId="3843525197" sldId="289"/>
        </pc:sldMkLst>
        <pc:spChg chg="mod">
          <ac:chgData name="Geraint Forster" userId="S::g.forster@uwtsd.ac.uk::8c02c943-4b4b-4de2-a38e-320edf235171" providerId="AD" clId="Web-{890D31B7-56F4-4DD2-3644-DA0764F1A683}" dt="2018-11-15T10:12:26.094" v="28" actId="20577"/>
          <ac:spMkLst>
            <pc:docMk/>
            <pc:sldMk cId="3843525197" sldId="289"/>
            <ac:spMk id="3" creationId="{609AAB29-7883-7C4C-AC40-A18A63D30CC9}"/>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15/11/2018</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06F6F2-C313-6F44-B464-0E3ADC713A70}" type="datetimeFigureOut">
              <a:rPr lang="en-GB" smtClean="0"/>
              <a:t>15/11/2018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846C1A-FA1B-E448-9E9D-5CC5C5F25656}" type="slidenum">
              <a:rPr lang="en-GB" smtClean="0"/>
              <a:t>‹#›</a:t>
            </a:fld>
            <a:endParaRPr lang="en-GB"/>
          </a:p>
        </p:txBody>
      </p:sp>
    </p:spTree>
    <p:extLst>
      <p:ext uri="{BB962C8B-B14F-4D97-AF65-F5344CB8AC3E}">
        <p14:creationId xmlns:p14="http://schemas.microsoft.com/office/powerpoint/2010/main" val="2052711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15/11/2018</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15/11/2018</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15/11/2018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15/11/2018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15/11/2018</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15/11/2018</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15/11/2018</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15/11/2018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15/11/2018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15/11/2018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15/11/2018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15/11/2018</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researchgate.net"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F2CC81D-0481-484A-B9C4-B83CA27A50FB}"/>
              </a:ext>
            </a:extLst>
          </p:cNvPr>
          <p:cNvSpPr>
            <a:spLocks noGrp="1"/>
          </p:cNvSpPr>
          <p:nvPr>
            <p:ph type="ctrTitle"/>
          </p:nvPr>
        </p:nvSpPr>
        <p:spPr/>
        <p:txBody>
          <a:bodyPr>
            <a:normAutofit fontScale="90000"/>
          </a:bodyPr>
          <a:lstStyle/>
          <a:p>
            <a:r>
              <a:rPr lang="en-GB" dirty="0"/>
              <a:t>Evidence-Based Practice in Exercise Science (</a:t>
            </a:r>
            <a:r>
              <a:rPr lang="en-GB" dirty="0" err="1"/>
              <a:t>Amonette</a:t>
            </a:r>
            <a:r>
              <a:rPr lang="en-GB" dirty="0"/>
              <a:t>, 2016)</a:t>
            </a:r>
            <a:endParaRPr lang="en-US"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Six Steps of Evidence Based Practice</a:t>
            </a:r>
          </a:p>
        </p:txBody>
      </p:sp>
      <p:sp>
        <p:nvSpPr>
          <p:cNvPr id="5" name="Content Placeholder 4">
            <a:extLst>
              <a:ext uri="{FF2B5EF4-FFF2-40B4-BE49-F238E27FC236}">
                <a16:creationId xmlns:a16="http://schemas.microsoft.com/office/drawing/2014/main" id="{8DDB56DB-AC61-8641-A8DB-0F9637D457E7}"/>
              </a:ext>
            </a:extLst>
          </p:cNvPr>
          <p:cNvSpPr>
            <a:spLocks noGrp="1"/>
          </p:cNvSpPr>
          <p:nvPr>
            <p:ph idx="1"/>
          </p:nvPr>
        </p:nvSpPr>
        <p:spPr/>
        <p:txBody>
          <a:bodyPr/>
          <a:lstStyle/>
          <a:p>
            <a:pPr marL="514350" indent="-514350">
              <a:buFont typeface="+mj-lt"/>
              <a:buAutoNum type="arabicPeriod"/>
            </a:pPr>
            <a:r>
              <a:rPr lang="en-GB" dirty="0"/>
              <a:t>Develop a Question</a:t>
            </a:r>
          </a:p>
          <a:p>
            <a:pPr marL="514350" indent="-514350">
              <a:buFont typeface="+mj-lt"/>
              <a:buAutoNum type="arabicPeriod"/>
            </a:pPr>
            <a:r>
              <a:rPr lang="en-GB" dirty="0"/>
              <a:t>Search for Evidence</a:t>
            </a:r>
          </a:p>
          <a:p>
            <a:pPr marL="514350" indent="-514350">
              <a:buFont typeface="+mj-lt"/>
              <a:buAutoNum type="arabicPeriod"/>
            </a:pPr>
            <a:r>
              <a:rPr lang="en-GB" dirty="0"/>
              <a:t>Evaluate the Evidence</a:t>
            </a:r>
          </a:p>
          <a:p>
            <a:pPr marL="514350" indent="-514350">
              <a:buFont typeface="+mj-lt"/>
              <a:buAutoNum type="arabicPeriod"/>
            </a:pPr>
            <a:r>
              <a:rPr lang="en-GB" dirty="0"/>
              <a:t>Incorporate Evidence into Practice</a:t>
            </a:r>
          </a:p>
          <a:p>
            <a:pPr marL="514350" indent="-514350">
              <a:buFont typeface="+mj-lt"/>
              <a:buAutoNum type="arabicPeriod"/>
            </a:pPr>
            <a:r>
              <a:rPr lang="en-GB" dirty="0"/>
              <a:t>Confirm Evidence in Individual</a:t>
            </a:r>
          </a:p>
          <a:p>
            <a:pPr marL="514350" indent="-514350">
              <a:buFont typeface="+mj-lt"/>
              <a:buAutoNum type="arabicPeriod"/>
            </a:pPr>
            <a:r>
              <a:rPr lang="en-GB" dirty="0"/>
              <a:t>Re-evaluate the Evidence</a:t>
            </a:r>
            <a:endParaRPr lang="en-US" dirty="0"/>
          </a:p>
        </p:txBody>
      </p:sp>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Developing a Question</a:t>
            </a:r>
          </a:p>
        </p:txBody>
      </p:sp>
      <p:sp>
        <p:nvSpPr>
          <p:cNvPr id="3" name="Content Placeholder 2"/>
          <p:cNvSpPr>
            <a:spLocks noGrp="1"/>
          </p:cNvSpPr>
          <p:nvPr>
            <p:ph idx="1"/>
          </p:nvPr>
        </p:nvSpPr>
        <p:spPr/>
        <p:txBody>
          <a:bodyPr/>
          <a:lstStyle/>
          <a:p>
            <a:r>
              <a:rPr lang="en-GB" dirty="0"/>
              <a:t>Be specific - consider PICOT</a:t>
            </a:r>
          </a:p>
          <a:p>
            <a:pPr lvl="1"/>
            <a:r>
              <a:rPr lang="en-GB" dirty="0"/>
              <a:t>Population</a:t>
            </a:r>
          </a:p>
          <a:p>
            <a:pPr lvl="1"/>
            <a:r>
              <a:rPr lang="en-GB" dirty="0"/>
              <a:t>Intervention</a:t>
            </a:r>
          </a:p>
          <a:p>
            <a:pPr lvl="1"/>
            <a:r>
              <a:rPr lang="en-GB" dirty="0"/>
              <a:t>Comparison</a:t>
            </a:r>
          </a:p>
          <a:p>
            <a:pPr lvl="1"/>
            <a:r>
              <a:rPr lang="en-GB" dirty="0"/>
              <a:t>Outcome</a:t>
            </a:r>
          </a:p>
          <a:p>
            <a:pPr lvl="1"/>
            <a:r>
              <a:rPr lang="en-GB" dirty="0"/>
              <a:t>Time</a:t>
            </a:r>
          </a:p>
        </p:txBody>
      </p:sp>
    </p:spTree>
    <p:extLst>
      <p:ext uri="{BB962C8B-B14F-4D97-AF65-F5344CB8AC3E}">
        <p14:creationId xmlns:p14="http://schemas.microsoft.com/office/powerpoint/2010/main" val="4228389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44720071-A4CA-6840-90A6-26A8F7FA4C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311" y="0"/>
            <a:ext cx="8212052" cy="5593657"/>
          </a:xfrm>
          <a:prstGeom prst="rect">
            <a:avLst/>
          </a:prstGeom>
        </p:spPr>
      </p:pic>
    </p:spTree>
    <p:extLst>
      <p:ext uri="{BB962C8B-B14F-4D97-AF65-F5344CB8AC3E}">
        <p14:creationId xmlns:p14="http://schemas.microsoft.com/office/powerpoint/2010/main" val="3868814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675BA8E-F4C5-BB49-9136-097CFE15DE55}"/>
              </a:ext>
            </a:extLst>
          </p:cNvPr>
          <p:cNvSpPr>
            <a:spLocks noGrp="1"/>
          </p:cNvSpPr>
          <p:nvPr>
            <p:ph type="title"/>
          </p:nvPr>
        </p:nvSpPr>
        <p:spPr/>
        <p:txBody>
          <a:bodyPr/>
          <a:lstStyle/>
          <a:p>
            <a:r>
              <a:rPr lang="en-GB" dirty="0"/>
              <a:t>Example</a:t>
            </a:r>
            <a:endParaRPr lang="en-US" dirty="0"/>
          </a:p>
        </p:txBody>
      </p:sp>
      <p:pic>
        <p:nvPicPr>
          <p:cNvPr id="6" name="Picture 6">
            <a:extLst>
              <a:ext uri="{FF2B5EF4-FFF2-40B4-BE49-F238E27FC236}">
                <a16:creationId xmlns:a16="http://schemas.microsoft.com/office/drawing/2014/main" id="{8AD6D3AF-0395-9F4D-B84B-70DC6C864AF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212272"/>
            <a:ext cx="8957095" cy="4190248"/>
          </a:xfrm>
          <a:prstGeom prst="rect">
            <a:avLst/>
          </a:prstGeom>
        </p:spPr>
      </p:pic>
    </p:spTree>
    <p:extLst>
      <p:ext uri="{BB962C8B-B14F-4D97-AF65-F5344CB8AC3E}">
        <p14:creationId xmlns:p14="http://schemas.microsoft.com/office/powerpoint/2010/main" val="2113770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4E819-D8D8-2141-B738-64E9B2A28360}"/>
              </a:ext>
            </a:extLst>
          </p:cNvPr>
          <p:cNvSpPr>
            <a:spLocks noGrp="1"/>
          </p:cNvSpPr>
          <p:nvPr>
            <p:ph type="title"/>
          </p:nvPr>
        </p:nvSpPr>
        <p:spPr/>
        <p:txBody>
          <a:bodyPr/>
          <a:lstStyle/>
          <a:p>
            <a:r>
              <a:rPr lang="en-GB" dirty="0"/>
              <a:t>2. Search for Evidence</a:t>
            </a:r>
            <a:endParaRPr lang="en-US" dirty="0"/>
          </a:p>
        </p:txBody>
      </p:sp>
      <p:pic>
        <p:nvPicPr>
          <p:cNvPr id="4" name="Picture 4">
            <a:extLst>
              <a:ext uri="{FF2B5EF4-FFF2-40B4-BE49-F238E27FC236}">
                <a16:creationId xmlns:a16="http://schemas.microsoft.com/office/drawing/2014/main" id="{DD89CAE8-A365-F94C-8B41-4CFEB8E02975}"/>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43000" y="1207299"/>
            <a:ext cx="6607893" cy="4470900"/>
          </a:xfrm>
          <a:prstGeom prst="rect">
            <a:avLst/>
          </a:prstGeom>
        </p:spPr>
      </p:pic>
    </p:spTree>
    <p:extLst>
      <p:ext uri="{BB962C8B-B14F-4D97-AF65-F5344CB8AC3E}">
        <p14:creationId xmlns:p14="http://schemas.microsoft.com/office/powerpoint/2010/main" val="2890381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3FC3B-731E-B143-AFBD-4C8DB0F9EC0D}"/>
              </a:ext>
            </a:extLst>
          </p:cNvPr>
          <p:cNvSpPr>
            <a:spLocks noGrp="1"/>
          </p:cNvSpPr>
          <p:nvPr>
            <p:ph type="title"/>
          </p:nvPr>
        </p:nvSpPr>
        <p:spPr>
          <a:xfrm>
            <a:off x="434109" y="-111731"/>
            <a:ext cx="8229600" cy="1143000"/>
          </a:xfrm>
        </p:spPr>
        <p:txBody>
          <a:bodyPr/>
          <a:lstStyle/>
          <a:p>
            <a:r>
              <a:rPr lang="en-GB" dirty="0"/>
              <a:t>Finding Peer-reviewed articles</a:t>
            </a:r>
            <a:endParaRPr lang="en-US" dirty="0"/>
          </a:p>
        </p:txBody>
      </p:sp>
      <p:pic>
        <p:nvPicPr>
          <p:cNvPr id="4" name="Picture 4">
            <a:extLst>
              <a:ext uri="{FF2B5EF4-FFF2-40B4-BE49-F238E27FC236}">
                <a16:creationId xmlns:a16="http://schemas.microsoft.com/office/drawing/2014/main" id="{82DB2A6F-C33D-794E-A3E8-01499630B7A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37837" y="1031269"/>
            <a:ext cx="7067933" cy="4686647"/>
          </a:xfrm>
          <a:prstGeom prst="rect">
            <a:avLst/>
          </a:prstGeom>
        </p:spPr>
      </p:pic>
      <p:sp>
        <p:nvSpPr>
          <p:cNvPr id="6" name="TextBox 5">
            <a:extLst>
              <a:ext uri="{FF2B5EF4-FFF2-40B4-BE49-F238E27FC236}">
                <a16:creationId xmlns:a16="http://schemas.microsoft.com/office/drawing/2014/main" id="{40ADB755-6D13-6840-B2FA-F1845B22D7D7}"/>
              </a:ext>
            </a:extLst>
          </p:cNvPr>
          <p:cNvSpPr txBox="1"/>
          <p:nvPr/>
        </p:nvSpPr>
        <p:spPr>
          <a:xfrm>
            <a:off x="1373908" y="5331547"/>
            <a:ext cx="1627909" cy="461665"/>
          </a:xfrm>
          <a:prstGeom prst="rect">
            <a:avLst/>
          </a:prstGeom>
          <a:noFill/>
        </p:spPr>
        <p:txBody>
          <a:bodyPr wrap="square" rtlCol="0">
            <a:spAutoFit/>
          </a:bodyPr>
          <a:lstStyle/>
          <a:p>
            <a:pPr algn="l"/>
            <a:r>
              <a:rPr lang="en-GB" sz="2400" dirty="0">
                <a:solidFill>
                  <a:srgbClr val="FF0000"/>
                </a:solidFill>
              </a:rPr>
              <a:t>ProQuest</a:t>
            </a:r>
            <a:endParaRPr lang="en-US" sz="2400" dirty="0">
              <a:solidFill>
                <a:srgbClr val="FF0000"/>
              </a:solidFill>
            </a:endParaRPr>
          </a:p>
        </p:txBody>
      </p:sp>
    </p:spTree>
    <p:extLst>
      <p:ext uri="{BB962C8B-B14F-4D97-AF65-F5344CB8AC3E}">
        <p14:creationId xmlns:p14="http://schemas.microsoft.com/office/powerpoint/2010/main" val="2458877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BF377-D26A-1642-85EB-1932E4FBD88B}"/>
              </a:ext>
            </a:extLst>
          </p:cNvPr>
          <p:cNvSpPr>
            <a:spLocks noGrp="1"/>
          </p:cNvSpPr>
          <p:nvPr>
            <p:ph type="title"/>
          </p:nvPr>
        </p:nvSpPr>
        <p:spPr/>
        <p:txBody>
          <a:bodyPr/>
          <a:lstStyle/>
          <a:p>
            <a:r>
              <a:rPr lang="en-GB" dirty="0"/>
              <a:t>Tips for searching</a:t>
            </a:r>
            <a:endParaRPr lang="en-US" dirty="0"/>
          </a:p>
        </p:txBody>
      </p:sp>
      <p:sp>
        <p:nvSpPr>
          <p:cNvPr id="3" name="Content Placeholder 2">
            <a:extLst>
              <a:ext uri="{FF2B5EF4-FFF2-40B4-BE49-F238E27FC236}">
                <a16:creationId xmlns:a16="http://schemas.microsoft.com/office/drawing/2014/main" id="{789C3105-5BE1-E24B-925A-4BE3F533DF99}"/>
              </a:ext>
            </a:extLst>
          </p:cNvPr>
          <p:cNvSpPr>
            <a:spLocks noGrp="1"/>
          </p:cNvSpPr>
          <p:nvPr>
            <p:ph idx="1"/>
          </p:nvPr>
        </p:nvSpPr>
        <p:spPr/>
        <p:txBody>
          <a:bodyPr/>
          <a:lstStyle/>
          <a:p>
            <a:r>
              <a:rPr lang="en-GB" dirty="0"/>
              <a:t>Use specific Keywords</a:t>
            </a:r>
          </a:p>
          <a:p>
            <a:r>
              <a:rPr lang="en-GB" dirty="0"/>
              <a:t>Truncations e.g. </a:t>
            </a:r>
            <a:r>
              <a:rPr lang="en-GB" dirty="0" err="1"/>
              <a:t>Physiolog</a:t>
            </a:r>
            <a:r>
              <a:rPr lang="en-GB" dirty="0"/>
              <a:t>*</a:t>
            </a:r>
          </a:p>
          <a:p>
            <a:r>
              <a:rPr lang="en-GB" dirty="0"/>
              <a:t>Boolean searches e.g.</a:t>
            </a:r>
          </a:p>
          <a:p>
            <a:endParaRPr lang="en-US" dirty="0"/>
          </a:p>
        </p:txBody>
      </p:sp>
      <p:pic>
        <p:nvPicPr>
          <p:cNvPr id="4" name="Picture 4">
            <a:extLst>
              <a:ext uri="{FF2B5EF4-FFF2-40B4-BE49-F238E27FC236}">
                <a16:creationId xmlns:a16="http://schemas.microsoft.com/office/drawing/2014/main" id="{AD9BAA7C-5A43-E847-A1E4-DBEEBC9EBD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86063"/>
            <a:ext cx="8597088" cy="2413733"/>
          </a:xfrm>
          <a:prstGeom prst="rect">
            <a:avLst/>
          </a:prstGeom>
        </p:spPr>
      </p:pic>
    </p:spTree>
    <p:extLst>
      <p:ext uri="{BB962C8B-B14F-4D97-AF65-F5344CB8AC3E}">
        <p14:creationId xmlns:p14="http://schemas.microsoft.com/office/powerpoint/2010/main" val="2438236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599C2-AEBD-8A4C-96FA-1C4A00A824B2}"/>
              </a:ext>
            </a:extLst>
          </p:cNvPr>
          <p:cNvSpPr>
            <a:spLocks noGrp="1"/>
          </p:cNvSpPr>
          <p:nvPr>
            <p:ph type="title"/>
          </p:nvPr>
        </p:nvSpPr>
        <p:spPr>
          <a:xfrm>
            <a:off x="457199" y="-140999"/>
            <a:ext cx="8229600" cy="1143000"/>
          </a:xfrm>
        </p:spPr>
        <p:txBody>
          <a:bodyPr>
            <a:normAutofit fontScale="90000"/>
          </a:bodyPr>
          <a:lstStyle/>
          <a:p>
            <a:r>
              <a:rPr lang="en-GB" dirty="0"/>
              <a:t>Tips for reading research papers</a:t>
            </a:r>
            <a:endParaRPr lang="en-US" dirty="0"/>
          </a:p>
        </p:txBody>
      </p:sp>
      <p:pic>
        <p:nvPicPr>
          <p:cNvPr id="4" name="Picture 4">
            <a:extLst>
              <a:ext uri="{FF2B5EF4-FFF2-40B4-BE49-F238E27FC236}">
                <a16:creationId xmlns:a16="http://schemas.microsoft.com/office/drawing/2014/main" id="{374CC252-C79C-DA4D-8263-4F11FDFC300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69363" y="762000"/>
            <a:ext cx="6005273" cy="4927745"/>
          </a:xfrm>
          <a:prstGeom prst="rect">
            <a:avLst/>
          </a:prstGeom>
        </p:spPr>
      </p:pic>
    </p:spTree>
    <p:extLst>
      <p:ext uri="{BB962C8B-B14F-4D97-AF65-F5344CB8AC3E}">
        <p14:creationId xmlns:p14="http://schemas.microsoft.com/office/powerpoint/2010/main" val="34145396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9C94E-D1BD-9141-88DD-2639F32E8C2D}"/>
              </a:ext>
            </a:extLst>
          </p:cNvPr>
          <p:cNvSpPr>
            <a:spLocks noGrp="1"/>
          </p:cNvSpPr>
          <p:nvPr>
            <p:ph type="title"/>
          </p:nvPr>
        </p:nvSpPr>
        <p:spPr>
          <a:xfrm>
            <a:off x="457200" y="159184"/>
            <a:ext cx="8229600" cy="1143000"/>
          </a:xfrm>
        </p:spPr>
        <p:txBody>
          <a:bodyPr/>
          <a:lstStyle/>
          <a:p>
            <a:r>
              <a:rPr lang="en-GB" dirty="0"/>
              <a:t>3. Evaluate the Evidence</a:t>
            </a:r>
            <a:endParaRPr lang="en-US" dirty="0"/>
          </a:p>
        </p:txBody>
      </p:sp>
      <p:sp>
        <p:nvSpPr>
          <p:cNvPr id="7" name="Content Placeholder 6">
            <a:extLst>
              <a:ext uri="{FF2B5EF4-FFF2-40B4-BE49-F238E27FC236}">
                <a16:creationId xmlns:a16="http://schemas.microsoft.com/office/drawing/2014/main" id="{7057C455-2B13-2A43-B038-D9EEB2A95817}"/>
              </a:ext>
            </a:extLst>
          </p:cNvPr>
          <p:cNvSpPr>
            <a:spLocks noGrp="1"/>
          </p:cNvSpPr>
          <p:nvPr>
            <p:ph idx="1"/>
          </p:nvPr>
        </p:nvSpPr>
        <p:spPr/>
        <p:txBody>
          <a:bodyPr/>
          <a:lstStyle/>
          <a:p>
            <a:r>
              <a:rPr lang="en-GB" dirty="0"/>
              <a:t>Rank the evidence you have found in order to judge the strength of evidence.</a:t>
            </a:r>
          </a:p>
          <a:p>
            <a:r>
              <a:rPr lang="en-GB" dirty="0"/>
              <a:t>Critically appraise individual papers </a:t>
            </a:r>
            <a:endParaRPr lang="en-US" dirty="0"/>
          </a:p>
        </p:txBody>
      </p:sp>
    </p:spTree>
    <p:extLst>
      <p:ext uri="{BB962C8B-B14F-4D97-AF65-F5344CB8AC3E}">
        <p14:creationId xmlns:p14="http://schemas.microsoft.com/office/powerpoint/2010/main" val="1984122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B2B5B96-FD43-E746-8004-5DF16CE2C48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1727" y="127000"/>
            <a:ext cx="8413637" cy="5505017"/>
          </a:xfrm>
          <a:prstGeom prst="rect">
            <a:avLst/>
          </a:prstGeom>
        </p:spPr>
      </p:pic>
    </p:spTree>
    <p:extLst>
      <p:ext uri="{BB962C8B-B14F-4D97-AF65-F5344CB8AC3E}">
        <p14:creationId xmlns:p14="http://schemas.microsoft.com/office/powerpoint/2010/main" val="29043537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a:extLst>
              <a:ext uri="{FF2B5EF4-FFF2-40B4-BE49-F238E27FC236}">
                <a16:creationId xmlns:a16="http://schemas.microsoft.com/office/drawing/2014/main" id="{54C58BDB-7E08-7943-A788-946441D9FE1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7221" y="167544"/>
            <a:ext cx="7958051" cy="5410931"/>
          </a:xfrm>
          <a:prstGeom prst="rect">
            <a:avLst/>
          </a:prstGeom>
        </p:spPr>
      </p:pic>
    </p:spTree>
    <p:extLst>
      <p:ext uri="{BB962C8B-B14F-4D97-AF65-F5344CB8AC3E}">
        <p14:creationId xmlns:p14="http://schemas.microsoft.com/office/powerpoint/2010/main" val="3406577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25467A1D-3700-9E4B-A6F8-9DE080F6A0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948" y="1050636"/>
            <a:ext cx="8709276" cy="3572164"/>
          </a:xfrm>
          <a:prstGeom prst="rect">
            <a:avLst/>
          </a:prstGeom>
        </p:spPr>
      </p:pic>
    </p:spTree>
    <p:extLst>
      <p:ext uri="{BB962C8B-B14F-4D97-AF65-F5344CB8AC3E}">
        <p14:creationId xmlns:p14="http://schemas.microsoft.com/office/powerpoint/2010/main" val="1614892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a:extLst>
              <a:ext uri="{FF2B5EF4-FFF2-40B4-BE49-F238E27FC236}">
                <a16:creationId xmlns:a16="http://schemas.microsoft.com/office/drawing/2014/main" id="{3D10F0E9-1F65-134E-BB54-290FA36BA6E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480" y="0"/>
            <a:ext cx="7556579" cy="5668818"/>
          </a:xfrm>
          <a:prstGeom prst="rect">
            <a:avLst/>
          </a:prstGeom>
        </p:spPr>
      </p:pic>
    </p:spTree>
    <p:extLst>
      <p:ext uri="{BB962C8B-B14F-4D97-AF65-F5344CB8AC3E}">
        <p14:creationId xmlns:p14="http://schemas.microsoft.com/office/powerpoint/2010/main" val="2283951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E604225-186C-E04D-ADCE-10CBBC8C0A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765" y="0"/>
            <a:ext cx="7756651" cy="5818909"/>
          </a:xfrm>
          <a:prstGeom prst="rect">
            <a:avLst/>
          </a:prstGeom>
        </p:spPr>
      </p:pic>
    </p:spTree>
    <p:extLst>
      <p:ext uri="{BB962C8B-B14F-4D97-AF65-F5344CB8AC3E}">
        <p14:creationId xmlns:p14="http://schemas.microsoft.com/office/powerpoint/2010/main" val="6422979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B59E373-EEDF-1448-A039-37BB84900B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3310" y="0"/>
            <a:ext cx="7525799" cy="5645727"/>
          </a:xfrm>
          <a:prstGeom prst="rect">
            <a:avLst/>
          </a:prstGeom>
        </p:spPr>
      </p:pic>
    </p:spTree>
    <p:extLst>
      <p:ext uri="{BB962C8B-B14F-4D97-AF65-F5344CB8AC3E}">
        <p14:creationId xmlns:p14="http://schemas.microsoft.com/office/powerpoint/2010/main" val="7992454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9F2478-181F-8B43-A911-B1840A81115A}"/>
              </a:ext>
            </a:extLst>
          </p:cNvPr>
          <p:cNvSpPr>
            <a:spLocks noGrp="1"/>
          </p:cNvSpPr>
          <p:nvPr>
            <p:ph type="title"/>
          </p:nvPr>
        </p:nvSpPr>
        <p:spPr/>
        <p:txBody>
          <a:bodyPr>
            <a:normAutofit fontScale="90000"/>
          </a:bodyPr>
          <a:lstStyle/>
          <a:p>
            <a:r>
              <a:rPr lang="en-GB" dirty="0"/>
              <a:t>4. Incorporate Evidence into Practice</a:t>
            </a:r>
            <a:endParaRPr lang="en-US" dirty="0"/>
          </a:p>
        </p:txBody>
      </p:sp>
      <p:sp>
        <p:nvSpPr>
          <p:cNvPr id="5" name="Content Placeholder 4">
            <a:extLst>
              <a:ext uri="{FF2B5EF4-FFF2-40B4-BE49-F238E27FC236}">
                <a16:creationId xmlns:a16="http://schemas.microsoft.com/office/drawing/2014/main" id="{97FEB8E0-CB4B-4246-A3CC-4211F0CAEED3}"/>
              </a:ext>
            </a:extLst>
          </p:cNvPr>
          <p:cNvSpPr>
            <a:spLocks noGrp="1"/>
          </p:cNvSpPr>
          <p:nvPr>
            <p:ph idx="1"/>
          </p:nvPr>
        </p:nvSpPr>
        <p:spPr/>
        <p:txBody>
          <a:bodyPr/>
          <a:lstStyle/>
          <a:p>
            <a:r>
              <a:rPr lang="en-GB" dirty="0"/>
              <a:t>Deciding when to act on evidence?</a:t>
            </a:r>
          </a:p>
          <a:p>
            <a:pPr lvl="1"/>
            <a:r>
              <a:rPr lang="en-GB" dirty="0"/>
              <a:t>will it </a:t>
            </a:r>
            <a:r>
              <a:rPr lang="en-GB" i="1" dirty="0"/>
              <a:t>significantly</a:t>
            </a:r>
            <a:r>
              <a:rPr lang="en-GB" dirty="0"/>
              <a:t> improve outcomes?</a:t>
            </a:r>
          </a:p>
          <a:p>
            <a:pPr lvl="1"/>
            <a:r>
              <a:rPr lang="en-GB" dirty="0"/>
              <a:t>will client adhere to new intervention?</a:t>
            </a:r>
          </a:p>
          <a:p>
            <a:pPr lvl="1"/>
            <a:r>
              <a:rPr lang="en-GB" dirty="0"/>
              <a:t>Is intervention time-effective?</a:t>
            </a:r>
          </a:p>
          <a:p>
            <a:pPr lvl="1"/>
            <a:r>
              <a:rPr lang="en-GB" dirty="0"/>
              <a:t>Is intervention cost-effective?</a:t>
            </a:r>
            <a:endParaRPr lang="en-US" dirty="0"/>
          </a:p>
        </p:txBody>
      </p:sp>
    </p:spTree>
    <p:extLst>
      <p:ext uri="{BB962C8B-B14F-4D97-AF65-F5344CB8AC3E}">
        <p14:creationId xmlns:p14="http://schemas.microsoft.com/office/powerpoint/2010/main" val="3149839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FDA1B037-4CEB-2B46-AC8B-D0C70559D06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8767" y="230909"/>
            <a:ext cx="7406943" cy="5000048"/>
          </a:xfrm>
          <a:prstGeom prst="rect">
            <a:avLst/>
          </a:prstGeom>
        </p:spPr>
      </p:pic>
    </p:spTree>
    <p:extLst>
      <p:ext uri="{BB962C8B-B14F-4D97-AF65-F5344CB8AC3E}">
        <p14:creationId xmlns:p14="http://schemas.microsoft.com/office/powerpoint/2010/main" val="39650614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A7B6A0F-3F44-8E4A-A7F4-0AF5FF66ADB2}"/>
              </a:ext>
            </a:extLst>
          </p:cNvPr>
          <p:cNvSpPr>
            <a:spLocks noGrp="1"/>
          </p:cNvSpPr>
          <p:nvPr>
            <p:ph type="title"/>
          </p:nvPr>
        </p:nvSpPr>
        <p:spPr/>
        <p:txBody>
          <a:bodyPr/>
          <a:lstStyle/>
          <a:p>
            <a:r>
              <a:rPr lang="en-GB" dirty="0"/>
              <a:t>Influence of evidence</a:t>
            </a:r>
            <a:endParaRPr lang="en-US" dirty="0"/>
          </a:p>
        </p:txBody>
      </p:sp>
      <p:sp>
        <p:nvSpPr>
          <p:cNvPr id="5" name="Content Placeholder 4">
            <a:extLst>
              <a:ext uri="{FF2B5EF4-FFF2-40B4-BE49-F238E27FC236}">
                <a16:creationId xmlns:a16="http://schemas.microsoft.com/office/drawing/2014/main" id="{18002757-7281-5D4D-9588-AF54DFC09B85}"/>
              </a:ext>
            </a:extLst>
          </p:cNvPr>
          <p:cNvSpPr>
            <a:spLocks noGrp="1"/>
          </p:cNvSpPr>
          <p:nvPr>
            <p:ph idx="1"/>
          </p:nvPr>
        </p:nvSpPr>
        <p:spPr/>
        <p:txBody>
          <a:bodyPr/>
          <a:lstStyle/>
          <a:p>
            <a:r>
              <a:rPr lang="en-GB" dirty="0"/>
              <a:t>Confirmation of practice</a:t>
            </a:r>
          </a:p>
          <a:p>
            <a:r>
              <a:rPr lang="en-GB" dirty="0"/>
              <a:t>Modification or addition to practice</a:t>
            </a:r>
          </a:p>
          <a:p>
            <a:r>
              <a:rPr lang="en-GB" dirty="0"/>
              <a:t>Wholesale change (paradigm shift)</a:t>
            </a:r>
            <a:endParaRPr lang="en-US" dirty="0"/>
          </a:p>
        </p:txBody>
      </p:sp>
    </p:spTree>
    <p:extLst>
      <p:ext uri="{BB962C8B-B14F-4D97-AF65-F5344CB8AC3E}">
        <p14:creationId xmlns:p14="http://schemas.microsoft.com/office/powerpoint/2010/main" val="2693141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4C4E0-13E2-E948-8F42-19BE43E1D3AC}"/>
              </a:ext>
            </a:extLst>
          </p:cNvPr>
          <p:cNvSpPr>
            <a:spLocks noGrp="1"/>
          </p:cNvSpPr>
          <p:nvPr>
            <p:ph type="title"/>
          </p:nvPr>
        </p:nvSpPr>
        <p:spPr/>
        <p:txBody>
          <a:bodyPr>
            <a:normAutofit fontScale="90000"/>
          </a:bodyPr>
          <a:lstStyle/>
          <a:p>
            <a:r>
              <a:rPr lang="en-GB" dirty="0"/>
              <a:t>5. Confirming the evidence in the individual</a:t>
            </a:r>
            <a:endParaRPr lang="en-US" dirty="0"/>
          </a:p>
        </p:txBody>
      </p:sp>
      <p:sp>
        <p:nvSpPr>
          <p:cNvPr id="3" name="Content Placeholder 2">
            <a:extLst>
              <a:ext uri="{FF2B5EF4-FFF2-40B4-BE49-F238E27FC236}">
                <a16:creationId xmlns:a16="http://schemas.microsoft.com/office/drawing/2014/main" id="{0211A732-74B3-5344-8DE5-D06CADB48D6B}"/>
              </a:ext>
            </a:extLst>
          </p:cNvPr>
          <p:cNvSpPr>
            <a:spLocks noGrp="1"/>
          </p:cNvSpPr>
          <p:nvPr>
            <p:ph idx="1"/>
          </p:nvPr>
        </p:nvSpPr>
        <p:spPr/>
        <p:txBody>
          <a:bodyPr/>
          <a:lstStyle/>
          <a:p>
            <a:r>
              <a:rPr lang="en-GB" dirty="0"/>
              <a:t>Remember the principle of individuality</a:t>
            </a:r>
          </a:p>
          <a:p>
            <a:r>
              <a:rPr lang="en-GB" dirty="0"/>
              <a:t>Research studies involve </a:t>
            </a:r>
            <a:r>
              <a:rPr lang="en-GB" i="1" dirty="0"/>
              <a:t>generalising </a:t>
            </a:r>
          </a:p>
          <a:p>
            <a:endParaRPr lang="en-US" dirty="0"/>
          </a:p>
        </p:txBody>
      </p:sp>
      <p:pic>
        <p:nvPicPr>
          <p:cNvPr id="4" name="Picture 4">
            <a:extLst>
              <a:ext uri="{FF2B5EF4-FFF2-40B4-BE49-F238E27FC236}">
                <a16:creationId xmlns:a16="http://schemas.microsoft.com/office/drawing/2014/main" id="{B02ABFE4-D9ED-DF44-B1CB-0F35DB1014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32495" y="2805928"/>
            <a:ext cx="5201920" cy="2893868"/>
          </a:xfrm>
          <a:prstGeom prst="rect">
            <a:avLst/>
          </a:prstGeom>
        </p:spPr>
      </p:pic>
    </p:spTree>
    <p:extLst>
      <p:ext uri="{BB962C8B-B14F-4D97-AF65-F5344CB8AC3E}">
        <p14:creationId xmlns:p14="http://schemas.microsoft.com/office/powerpoint/2010/main" val="3378669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F7DA6-97D3-0F49-B3F8-6D9246AEE36C}"/>
              </a:ext>
            </a:extLst>
          </p:cNvPr>
          <p:cNvSpPr>
            <a:spLocks noGrp="1"/>
          </p:cNvSpPr>
          <p:nvPr>
            <p:ph type="title"/>
          </p:nvPr>
        </p:nvSpPr>
        <p:spPr/>
        <p:txBody>
          <a:bodyPr>
            <a:normAutofit fontScale="90000"/>
          </a:bodyPr>
          <a:lstStyle/>
          <a:p>
            <a:r>
              <a:rPr lang="en-GB" dirty="0"/>
              <a:t>How do we confirm evidence in individual?</a:t>
            </a:r>
            <a:endParaRPr lang="en-US" dirty="0"/>
          </a:p>
        </p:txBody>
      </p:sp>
      <p:sp>
        <p:nvSpPr>
          <p:cNvPr id="3" name="Content Placeholder 2">
            <a:extLst>
              <a:ext uri="{FF2B5EF4-FFF2-40B4-BE49-F238E27FC236}">
                <a16:creationId xmlns:a16="http://schemas.microsoft.com/office/drawing/2014/main" id="{D6857D8B-F467-D645-AB9B-8DB97D69F635}"/>
              </a:ext>
            </a:extLst>
          </p:cNvPr>
          <p:cNvSpPr>
            <a:spLocks noGrp="1"/>
          </p:cNvSpPr>
          <p:nvPr>
            <p:ph idx="1"/>
          </p:nvPr>
        </p:nvSpPr>
        <p:spPr/>
        <p:txBody>
          <a:bodyPr/>
          <a:lstStyle/>
          <a:p>
            <a:r>
              <a:rPr lang="en-GB" dirty="0"/>
              <a:t>Systematic testing</a:t>
            </a:r>
          </a:p>
          <a:p>
            <a:r>
              <a:rPr lang="en-GB" dirty="0"/>
              <a:t>Choice of test will have impact on results – tests must be reliable and valid</a:t>
            </a:r>
            <a:endParaRPr lang="en-US" dirty="0"/>
          </a:p>
        </p:txBody>
      </p:sp>
    </p:spTree>
    <p:extLst>
      <p:ext uri="{BB962C8B-B14F-4D97-AF65-F5344CB8AC3E}">
        <p14:creationId xmlns:p14="http://schemas.microsoft.com/office/powerpoint/2010/main" val="2278776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20F91-B056-5F48-8927-8832AAEA7C88}"/>
              </a:ext>
            </a:extLst>
          </p:cNvPr>
          <p:cNvSpPr>
            <a:spLocks noGrp="1"/>
          </p:cNvSpPr>
          <p:nvPr>
            <p:ph type="title"/>
          </p:nvPr>
        </p:nvSpPr>
        <p:spPr/>
        <p:txBody>
          <a:bodyPr/>
          <a:lstStyle/>
          <a:p>
            <a:r>
              <a:rPr lang="en-GB" dirty="0"/>
              <a:t>6. Re-evaluate the evidence</a:t>
            </a:r>
            <a:endParaRPr lang="en-US" dirty="0"/>
          </a:p>
        </p:txBody>
      </p:sp>
      <p:sp>
        <p:nvSpPr>
          <p:cNvPr id="3" name="Content Placeholder 2">
            <a:extLst>
              <a:ext uri="{FF2B5EF4-FFF2-40B4-BE49-F238E27FC236}">
                <a16:creationId xmlns:a16="http://schemas.microsoft.com/office/drawing/2014/main" id="{57FB8AB6-FC83-C040-B34D-A867902662A3}"/>
              </a:ext>
            </a:extLst>
          </p:cNvPr>
          <p:cNvSpPr>
            <a:spLocks noGrp="1"/>
          </p:cNvSpPr>
          <p:nvPr>
            <p:ph idx="1"/>
          </p:nvPr>
        </p:nvSpPr>
        <p:spPr/>
        <p:txBody>
          <a:bodyPr/>
          <a:lstStyle/>
          <a:p>
            <a:r>
              <a:rPr lang="en-GB" dirty="0"/>
              <a:t>Prompts to re-evaluate</a:t>
            </a:r>
          </a:p>
          <a:p>
            <a:pPr lvl="1"/>
            <a:r>
              <a:rPr lang="en-GB" dirty="0"/>
              <a:t>New research evidence</a:t>
            </a:r>
          </a:p>
          <a:p>
            <a:pPr lvl="1"/>
            <a:r>
              <a:rPr lang="en-GB" dirty="0"/>
              <a:t>New industry trends</a:t>
            </a:r>
          </a:p>
          <a:p>
            <a:pPr lvl="1"/>
            <a:r>
              <a:rPr lang="en-GB" dirty="0"/>
              <a:t>Passage of time</a:t>
            </a:r>
          </a:p>
          <a:p>
            <a:pPr lvl="1"/>
            <a:r>
              <a:rPr lang="en-GB" dirty="0"/>
              <a:t>New athlete/client</a:t>
            </a:r>
          </a:p>
          <a:p>
            <a:pPr lvl="1"/>
            <a:r>
              <a:rPr lang="en-GB" dirty="0"/>
              <a:t>Long-term effects and safety</a:t>
            </a:r>
          </a:p>
          <a:p>
            <a:pPr lvl="1"/>
            <a:r>
              <a:rPr lang="en-GB" dirty="0"/>
              <a:t>Technological advances</a:t>
            </a:r>
            <a:endParaRPr lang="en-US" dirty="0"/>
          </a:p>
        </p:txBody>
      </p:sp>
    </p:spTree>
    <p:extLst>
      <p:ext uri="{BB962C8B-B14F-4D97-AF65-F5344CB8AC3E}">
        <p14:creationId xmlns:p14="http://schemas.microsoft.com/office/powerpoint/2010/main" val="13468351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7E1E0-D8B8-FF42-89AA-B0DBB4CE198D}"/>
              </a:ext>
            </a:extLst>
          </p:cNvPr>
          <p:cNvSpPr>
            <a:spLocks noGrp="1"/>
          </p:cNvSpPr>
          <p:nvPr>
            <p:ph type="title"/>
          </p:nvPr>
        </p:nvSpPr>
        <p:spPr/>
        <p:txBody>
          <a:bodyPr/>
          <a:lstStyle/>
          <a:p>
            <a:r>
              <a:rPr lang="en-GB" dirty="0"/>
              <a:t>How to stay current</a:t>
            </a:r>
            <a:endParaRPr lang="en-US" dirty="0"/>
          </a:p>
        </p:txBody>
      </p:sp>
      <p:sp>
        <p:nvSpPr>
          <p:cNvPr id="3" name="Content Placeholder 2">
            <a:extLst>
              <a:ext uri="{FF2B5EF4-FFF2-40B4-BE49-F238E27FC236}">
                <a16:creationId xmlns:a16="http://schemas.microsoft.com/office/drawing/2014/main" id="{2B5550AA-C193-5B4D-BC2A-D35229C53CFA}"/>
              </a:ext>
            </a:extLst>
          </p:cNvPr>
          <p:cNvSpPr>
            <a:spLocks noGrp="1"/>
          </p:cNvSpPr>
          <p:nvPr>
            <p:ph idx="1"/>
          </p:nvPr>
        </p:nvSpPr>
        <p:spPr/>
        <p:txBody>
          <a:bodyPr>
            <a:normAutofit fontScale="92500" lnSpcReduction="10000"/>
          </a:bodyPr>
          <a:lstStyle/>
          <a:p>
            <a:r>
              <a:rPr lang="en-GB" dirty="0"/>
              <a:t>Membership of professional bodies</a:t>
            </a:r>
          </a:p>
          <a:p>
            <a:r>
              <a:rPr lang="en-GB" dirty="0"/>
              <a:t>Updates from journals</a:t>
            </a:r>
          </a:p>
          <a:p>
            <a:r>
              <a:rPr lang="en-GB" dirty="0" err="1">
                <a:hlinkClick r:id="rId2"/>
              </a:rPr>
              <a:t>Www.researchgate.net</a:t>
            </a:r>
            <a:r>
              <a:rPr lang="en-GB" dirty="0"/>
              <a:t> – follow researchers in your area of interest</a:t>
            </a:r>
          </a:p>
          <a:p>
            <a:r>
              <a:rPr lang="en-GB" dirty="0"/>
              <a:t>LinkedIn </a:t>
            </a:r>
          </a:p>
          <a:p>
            <a:r>
              <a:rPr lang="en-GB" dirty="0"/>
              <a:t>Twitter</a:t>
            </a:r>
          </a:p>
          <a:p>
            <a:r>
              <a:rPr lang="en-GB" dirty="0"/>
              <a:t>Conferences e.g. BASES student conference, UKSCA conference</a:t>
            </a:r>
            <a:endParaRPr lang="en-US" dirty="0"/>
          </a:p>
        </p:txBody>
      </p:sp>
    </p:spTree>
    <p:extLst>
      <p:ext uri="{BB962C8B-B14F-4D97-AF65-F5344CB8AC3E}">
        <p14:creationId xmlns:p14="http://schemas.microsoft.com/office/powerpoint/2010/main" val="18346190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7BA9D-8C41-EC49-82FE-10E66B6FD9A4}"/>
              </a:ext>
            </a:extLst>
          </p:cNvPr>
          <p:cNvSpPr>
            <a:spLocks noGrp="1"/>
          </p:cNvSpPr>
          <p:nvPr>
            <p:ph type="title"/>
          </p:nvPr>
        </p:nvSpPr>
        <p:spPr/>
        <p:txBody>
          <a:bodyPr>
            <a:normAutofit fontScale="90000"/>
          </a:bodyPr>
          <a:lstStyle/>
          <a:p>
            <a:r>
              <a:rPr lang="en-GB" dirty="0"/>
              <a:t>Case study example – single set vs multiple set</a:t>
            </a:r>
            <a:endParaRPr lang="en-US" dirty="0"/>
          </a:p>
        </p:txBody>
      </p:sp>
      <p:sp>
        <p:nvSpPr>
          <p:cNvPr id="3" name="Content Placeholder 2">
            <a:extLst>
              <a:ext uri="{FF2B5EF4-FFF2-40B4-BE49-F238E27FC236}">
                <a16:creationId xmlns:a16="http://schemas.microsoft.com/office/drawing/2014/main" id="{B7FCCED0-9E59-E346-B219-E7C5C38131BF}"/>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40025584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FA5C810-C2BA-DD47-BDFB-AC97DC0999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273" y="63455"/>
            <a:ext cx="8327505" cy="5397834"/>
          </a:xfrm>
          <a:prstGeom prst="rect">
            <a:avLst/>
          </a:prstGeom>
        </p:spPr>
      </p:pic>
    </p:spTree>
    <p:extLst>
      <p:ext uri="{BB962C8B-B14F-4D97-AF65-F5344CB8AC3E}">
        <p14:creationId xmlns:p14="http://schemas.microsoft.com/office/powerpoint/2010/main" val="2946121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D2AF9C1-5CDD-604F-A318-0EBAFCC7808B}"/>
              </a:ext>
            </a:extLst>
          </p:cNvPr>
          <p:cNvSpPr>
            <a:spLocks noGrp="1"/>
          </p:cNvSpPr>
          <p:nvPr>
            <p:ph type="title"/>
          </p:nvPr>
        </p:nvSpPr>
        <p:spPr/>
        <p:txBody>
          <a:bodyPr/>
          <a:lstStyle/>
          <a:p>
            <a:r>
              <a:rPr lang="en-GB" dirty="0"/>
              <a:t>1. Develop a question</a:t>
            </a:r>
            <a:endParaRPr lang="en-US" dirty="0"/>
          </a:p>
        </p:txBody>
      </p:sp>
      <p:sp>
        <p:nvSpPr>
          <p:cNvPr id="5" name="Content Placeholder 4">
            <a:extLst>
              <a:ext uri="{FF2B5EF4-FFF2-40B4-BE49-F238E27FC236}">
                <a16:creationId xmlns:a16="http://schemas.microsoft.com/office/drawing/2014/main" id="{BD514FA8-6441-7648-9D4B-D58937615068}"/>
              </a:ext>
            </a:extLst>
          </p:cNvPr>
          <p:cNvSpPr>
            <a:spLocks noGrp="1"/>
          </p:cNvSpPr>
          <p:nvPr>
            <p:ph idx="1"/>
          </p:nvPr>
        </p:nvSpPr>
        <p:spPr/>
        <p:txBody>
          <a:bodyPr/>
          <a:lstStyle/>
          <a:p>
            <a:r>
              <a:rPr lang="en-US" dirty="0"/>
              <a:t>In a college-aged female recreational athlete, is single- or multiple-set resistance exercise more effective to improve muscle strength and hypertrophy during a &gt;12-week period?</a:t>
            </a:r>
          </a:p>
        </p:txBody>
      </p:sp>
    </p:spTree>
    <p:extLst>
      <p:ext uri="{BB962C8B-B14F-4D97-AF65-F5344CB8AC3E}">
        <p14:creationId xmlns:p14="http://schemas.microsoft.com/office/powerpoint/2010/main" val="35029793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2B0063E-95C6-4047-A70F-FE19BFB8F17F}"/>
              </a:ext>
            </a:extLst>
          </p:cNvPr>
          <p:cNvSpPr>
            <a:spLocks noGrp="1"/>
          </p:cNvSpPr>
          <p:nvPr>
            <p:ph type="title"/>
          </p:nvPr>
        </p:nvSpPr>
        <p:spPr/>
        <p:txBody>
          <a:bodyPr/>
          <a:lstStyle/>
          <a:p>
            <a:r>
              <a:rPr lang="en-GB" dirty="0"/>
              <a:t>2. Search for evidence</a:t>
            </a:r>
            <a:endParaRPr lang="en-US" dirty="0"/>
          </a:p>
        </p:txBody>
      </p:sp>
      <p:sp>
        <p:nvSpPr>
          <p:cNvPr id="5" name="Content Placeholder 4">
            <a:extLst>
              <a:ext uri="{FF2B5EF4-FFF2-40B4-BE49-F238E27FC236}">
                <a16:creationId xmlns:a16="http://schemas.microsoft.com/office/drawing/2014/main" id="{3D5E8E80-FF1E-0E4B-9B77-FCB57FD0EBFB}"/>
              </a:ext>
            </a:extLst>
          </p:cNvPr>
          <p:cNvSpPr>
            <a:spLocks noGrp="1"/>
          </p:cNvSpPr>
          <p:nvPr>
            <p:ph idx="1"/>
          </p:nvPr>
        </p:nvSpPr>
        <p:spPr/>
        <p:txBody>
          <a:bodyPr>
            <a:normAutofit fontScale="92500"/>
          </a:bodyPr>
          <a:lstStyle/>
          <a:p>
            <a:r>
              <a:rPr lang="en-US" dirty="0"/>
              <a:t>Initially the position stand from the American College of Sports Medicine (ACSM) on exercise progressions was obtained (</a:t>
            </a:r>
            <a:r>
              <a:rPr lang="en-US" dirty="0" err="1"/>
              <a:t>Ratamess</a:t>
            </a:r>
            <a:r>
              <a:rPr lang="en-US" dirty="0"/>
              <a:t> et al., 2009)</a:t>
            </a:r>
            <a:r>
              <a:rPr lang="en-GB" dirty="0"/>
              <a:t> – </a:t>
            </a:r>
            <a:r>
              <a:rPr lang="en-GB" i="1" dirty="0"/>
              <a:t>this exhaustively reviewed the literature up to the year 2009.</a:t>
            </a:r>
          </a:p>
          <a:p>
            <a:r>
              <a:rPr lang="en-GB" i="1" dirty="0"/>
              <a:t>PubMed was then searched using the phrase “single versus multiple sets and resistance training.” </a:t>
            </a:r>
            <a:endParaRPr lang="en-US" i="1" dirty="0"/>
          </a:p>
        </p:txBody>
      </p:sp>
    </p:spTree>
    <p:extLst>
      <p:ext uri="{BB962C8B-B14F-4D97-AF65-F5344CB8AC3E}">
        <p14:creationId xmlns:p14="http://schemas.microsoft.com/office/powerpoint/2010/main" val="3241299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809F7134-3351-834D-8167-E7661EA0EF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8766" y="254000"/>
            <a:ext cx="7901029" cy="5111750"/>
          </a:xfrm>
          <a:prstGeom prst="rect">
            <a:avLst/>
          </a:prstGeom>
        </p:spPr>
      </p:pic>
    </p:spTree>
    <p:extLst>
      <p:ext uri="{BB962C8B-B14F-4D97-AF65-F5344CB8AC3E}">
        <p14:creationId xmlns:p14="http://schemas.microsoft.com/office/powerpoint/2010/main" val="13750095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CEEAA88-29DD-3A45-A904-8CEED4F3650F}"/>
              </a:ext>
            </a:extLst>
          </p:cNvPr>
          <p:cNvSpPr>
            <a:spLocks noGrp="1"/>
          </p:cNvSpPr>
          <p:nvPr>
            <p:ph type="title"/>
          </p:nvPr>
        </p:nvSpPr>
        <p:spPr/>
        <p:txBody>
          <a:bodyPr>
            <a:normAutofit fontScale="90000"/>
          </a:bodyPr>
          <a:lstStyle/>
          <a:p>
            <a:r>
              <a:rPr lang="en-GB" dirty="0"/>
              <a:t>Search findings produced two meta-analyses</a:t>
            </a:r>
            <a:endParaRPr lang="en-US" dirty="0"/>
          </a:p>
        </p:txBody>
      </p:sp>
      <p:sp>
        <p:nvSpPr>
          <p:cNvPr id="5" name="Content Placeholder 4">
            <a:extLst>
              <a:ext uri="{FF2B5EF4-FFF2-40B4-BE49-F238E27FC236}">
                <a16:creationId xmlns:a16="http://schemas.microsoft.com/office/drawing/2014/main" id="{2F159BE4-D4D0-6E48-A1C3-7C99A1277E72}"/>
              </a:ext>
            </a:extLst>
          </p:cNvPr>
          <p:cNvSpPr>
            <a:spLocks noGrp="1"/>
          </p:cNvSpPr>
          <p:nvPr>
            <p:ph idx="1"/>
          </p:nvPr>
        </p:nvSpPr>
        <p:spPr/>
        <p:txBody>
          <a:bodyPr/>
          <a:lstStyle/>
          <a:p>
            <a:r>
              <a:rPr lang="en-US" dirty="0"/>
              <a:t>These two meta-analyses compared muscle strength (</a:t>
            </a:r>
            <a:r>
              <a:rPr lang="en-US" dirty="0" err="1"/>
              <a:t>Krieger</a:t>
            </a:r>
            <a:r>
              <a:rPr lang="en-US" dirty="0"/>
              <a:t>, 2009) and hypertrophy outcomes (</a:t>
            </a:r>
            <a:r>
              <a:rPr lang="en-US" dirty="0" err="1"/>
              <a:t>Krieger</a:t>
            </a:r>
            <a:r>
              <a:rPr lang="en-US" dirty="0"/>
              <a:t>, 2010) from single versus multiple sets, providing a quantitative analysis of the different treatments</a:t>
            </a:r>
          </a:p>
        </p:txBody>
      </p:sp>
    </p:spTree>
    <p:extLst>
      <p:ext uri="{BB962C8B-B14F-4D97-AF65-F5344CB8AC3E}">
        <p14:creationId xmlns:p14="http://schemas.microsoft.com/office/powerpoint/2010/main" val="14470901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330A6-9F30-4148-BE5E-4E39E1DED2B6}"/>
              </a:ext>
            </a:extLst>
          </p:cNvPr>
          <p:cNvSpPr>
            <a:spLocks noGrp="1"/>
          </p:cNvSpPr>
          <p:nvPr>
            <p:ph type="title"/>
          </p:nvPr>
        </p:nvSpPr>
        <p:spPr/>
        <p:txBody>
          <a:bodyPr/>
          <a:lstStyle/>
          <a:p>
            <a:r>
              <a:rPr lang="en-GB" dirty="0"/>
              <a:t>3. Evaluate the evidence</a:t>
            </a:r>
            <a:endParaRPr lang="en-US" dirty="0"/>
          </a:p>
        </p:txBody>
      </p:sp>
      <p:sp>
        <p:nvSpPr>
          <p:cNvPr id="3" name="Content Placeholder 2">
            <a:extLst>
              <a:ext uri="{FF2B5EF4-FFF2-40B4-BE49-F238E27FC236}">
                <a16:creationId xmlns:a16="http://schemas.microsoft.com/office/drawing/2014/main" id="{C72AD0BB-E037-514E-BAFF-E5CE8CD90851}"/>
              </a:ext>
            </a:extLst>
          </p:cNvPr>
          <p:cNvSpPr>
            <a:spLocks noGrp="1"/>
          </p:cNvSpPr>
          <p:nvPr>
            <p:ph idx="1"/>
          </p:nvPr>
        </p:nvSpPr>
        <p:spPr/>
        <p:txBody>
          <a:bodyPr vert="horz" lIns="91440" tIns="45720" rIns="91440" bIns="45720" rtlCol="0" anchor="t">
            <a:normAutofit/>
          </a:bodyPr>
          <a:lstStyle/>
          <a:p>
            <a:r>
              <a:rPr lang="en-GB" dirty="0"/>
              <a:t>ACSM recommendations : one to three sets is effective for immediate strength gains in novices (level A), but higher-volume programs with systematic variation are required for optimal gains in intermediate and advanced athletes (level A).</a:t>
            </a:r>
            <a:endParaRPr lang="en-US" dirty="0"/>
          </a:p>
        </p:txBody>
      </p:sp>
    </p:spTree>
    <p:extLst>
      <p:ext uri="{BB962C8B-B14F-4D97-AF65-F5344CB8AC3E}">
        <p14:creationId xmlns:p14="http://schemas.microsoft.com/office/powerpoint/2010/main" val="13448393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508D9-FC36-F24C-B5DB-11C49CAE4AAC}"/>
              </a:ext>
            </a:extLst>
          </p:cNvPr>
          <p:cNvSpPr>
            <a:spLocks noGrp="1"/>
          </p:cNvSpPr>
          <p:nvPr>
            <p:ph type="title"/>
          </p:nvPr>
        </p:nvSpPr>
        <p:spPr/>
        <p:txBody>
          <a:bodyPr>
            <a:normAutofit fontScale="90000"/>
          </a:bodyPr>
          <a:lstStyle/>
          <a:p>
            <a:r>
              <a:rPr lang="en-GB" dirty="0"/>
              <a:t>Krieger (2009) strength meta analysis</a:t>
            </a:r>
            <a:endParaRPr lang="en-US" dirty="0"/>
          </a:p>
        </p:txBody>
      </p:sp>
      <p:sp>
        <p:nvSpPr>
          <p:cNvPr id="3" name="Content Placeholder 2">
            <a:extLst>
              <a:ext uri="{FF2B5EF4-FFF2-40B4-BE49-F238E27FC236}">
                <a16:creationId xmlns:a16="http://schemas.microsoft.com/office/drawing/2014/main" id="{BF891B77-DA92-AE46-9BB2-6383AF974820}"/>
              </a:ext>
            </a:extLst>
          </p:cNvPr>
          <p:cNvSpPr>
            <a:spLocks noGrp="1"/>
          </p:cNvSpPr>
          <p:nvPr>
            <p:ph idx="1"/>
          </p:nvPr>
        </p:nvSpPr>
        <p:spPr/>
        <p:txBody>
          <a:bodyPr>
            <a:normAutofit lnSpcReduction="10000"/>
          </a:bodyPr>
          <a:lstStyle/>
          <a:p>
            <a:r>
              <a:rPr lang="en-GB" dirty="0"/>
              <a:t>Multiple vs single sets on strength</a:t>
            </a:r>
          </a:p>
          <a:p>
            <a:r>
              <a:rPr lang="en-GB" dirty="0"/>
              <a:t>14 different studies on trained and untrained subjects</a:t>
            </a:r>
          </a:p>
          <a:p>
            <a:r>
              <a:rPr lang="en-GB" dirty="0"/>
              <a:t>Used 1RM strength test, used healthy subjects, minimum 4 weeks.</a:t>
            </a:r>
          </a:p>
          <a:p>
            <a:r>
              <a:rPr lang="en-GB" dirty="0"/>
              <a:t>Findings: 2 or 3 sets resulted in 46% greater strength gains than 1 set, &gt;3 sets = no change</a:t>
            </a:r>
          </a:p>
        </p:txBody>
      </p:sp>
    </p:spTree>
    <p:extLst>
      <p:ext uri="{BB962C8B-B14F-4D97-AF65-F5344CB8AC3E}">
        <p14:creationId xmlns:p14="http://schemas.microsoft.com/office/powerpoint/2010/main" val="42893764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ABD84-9B15-2349-BF21-3DAC215C8A6A}"/>
              </a:ext>
            </a:extLst>
          </p:cNvPr>
          <p:cNvSpPr>
            <a:spLocks noGrp="1"/>
          </p:cNvSpPr>
          <p:nvPr>
            <p:ph type="title"/>
          </p:nvPr>
        </p:nvSpPr>
        <p:spPr/>
        <p:txBody>
          <a:bodyPr>
            <a:normAutofit fontScale="90000"/>
          </a:bodyPr>
          <a:lstStyle/>
          <a:p>
            <a:r>
              <a:rPr lang="en-GB" dirty="0" err="1"/>
              <a:t>Krieger</a:t>
            </a:r>
            <a:r>
              <a:rPr lang="en-GB" dirty="0"/>
              <a:t> (2010) Hypertrophy meta-analysis</a:t>
            </a:r>
            <a:endParaRPr lang="en-US" dirty="0"/>
          </a:p>
        </p:txBody>
      </p:sp>
      <p:sp>
        <p:nvSpPr>
          <p:cNvPr id="3" name="Content Placeholder 2">
            <a:extLst>
              <a:ext uri="{FF2B5EF4-FFF2-40B4-BE49-F238E27FC236}">
                <a16:creationId xmlns:a16="http://schemas.microsoft.com/office/drawing/2014/main" id="{CD26D7FF-4F5B-8745-827A-A671FB5C2B5A}"/>
              </a:ext>
            </a:extLst>
          </p:cNvPr>
          <p:cNvSpPr>
            <a:spLocks noGrp="1"/>
          </p:cNvSpPr>
          <p:nvPr>
            <p:ph idx="1"/>
          </p:nvPr>
        </p:nvSpPr>
        <p:spPr/>
        <p:txBody>
          <a:bodyPr/>
          <a:lstStyle/>
          <a:p>
            <a:r>
              <a:rPr lang="en-GB" dirty="0"/>
              <a:t>Single vs multiple sets on hypertrophy</a:t>
            </a:r>
          </a:p>
          <a:p>
            <a:r>
              <a:rPr lang="en-GB" dirty="0"/>
              <a:t>Same inclusion characteristics</a:t>
            </a:r>
          </a:p>
          <a:p>
            <a:r>
              <a:rPr lang="en-GB" dirty="0"/>
              <a:t>8 studies included</a:t>
            </a:r>
          </a:p>
          <a:p>
            <a:r>
              <a:rPr lang="en-GB" dirty="0"/>
              <a:t>Findings: 2 or 3 sets resulted in 40% greater gains in hypertrophy compared to 1 set</a:t>
            </a:r>
          </a:p>
          <a:p>
            <a:endParaRPr lang="en-US" dirty="0"/>
          </a:p>
        </p:txBody>
      </p:sp>
    </p:spTree>
    <p:extLst>
      <p:ext uri="{BB962C8B-B14F-4D97-AF65-F5344CB8AC3E}">
        <p14:creationId xmlns:p14="http://schemas.microsoft.com/office/powerpoint/2010/main" val="19532200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5A91D-33E0-B04A-817A-BB499499E2DC}"/>
              </a:ext>
            </a:extLst>
          </p:cNvPr>
          <p:cNvSpPr>
            <a:spLocks noGrp="1"/>
          </p:cNvSpPr>
          <p:nvPr>
            <p:ph type="title"/>
          </p:nvPr>
        </p:nvSpPr>
        <p:spPr/>
        <p:txBody>
          <a:bodyPr/>
          <a:lstStyle/>
          <a:p>
            <a:r>
              <a:rPr lang="en-GB" dirty="0"/>
              <a:t>Conclusions based on evidence</a:t>
            </a:r>
            <a:endParaRPr lang="en-US" dirty="0"/>
          </a:p>
        </p:txBody>
      </p:sp>
      <p:sp>
        <p:nvSpPr>
          <p:cNvPr id="3" name="Content Placeholder 2">
            <a:extLst>
              <a:ext uri="{FF2B5EF4-FFF2-40B4-BE49-F238E27FC236}">
                <a16:creationId xmlns:a16="http://schemas.microsoft.com/office/drawing/2014/main" id="{B1408C39-EB6F-D642-BC66-42FB7D305934}"/>
              </a:ext>
            </a:extLst>
          </p:cNvPr>
          <p:cNvSpPr>
            <a:spLocks noGrp="1"/>
          </p:cNvSpPr>
          <p:nvPr>
            <p:ph idx="1"/>
          </p:nvPr>
        </p:nvSpPr>
        <p:spPr/>
        <p:txBody>
          <a:bodyPr/>
          <a:lstStyle/>
          <a:p>
            <a:r>
              <a:rPr lang="en-US" dirty="0"/>
              <a:t>Level A evidence supports the use of multiple versus single sets to improve muscular strength and hypertrophy in college-aged recreational athletes.</a:t>
            </a:r>
          </a:p>
        </p:txBody>
      </p:sp>
    </p:spTree>
    <p:extLst>
      <p:ext uri="{BB962C8B-B14F-4D97-AF65-F5344CB8AC3E}">
        <p14:creationId xmlns:p14="http://schemas.microsoft.com/office/powerpoint/2010/main" val="6745262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FC5A1-F66D-C74A-8B74-710040865BB9}"/>
              </a:ext>
            </a:extLst>
          </p:cNvPr>
          <p:cNvSpPr>
            <a:spLocks noGrp="1"/>
          </p:cNvSpPr>
          <p:nvPr>
            <p:ph type="title"/>
          </p:nvPr>
        </p:nvSpPr>
        <p:spPr/>
        <p:txBody>
          <a:bodyPr>
            <a:normAutofit fontScale="90000"/>
          </a:bodyPr>
          <a:lstStyle/>
          <a:p>
            <a:r>
              <a:rPr lang="en-GB" dirty="0"/>
              <a:t>4. Incorporating evidence into practice</a:t>
            </a:r>
            <a:endParaRPr lang="en-US" dirty="0"/>
          </a:p>
        </p:txBody>
      </p:sp>
      <p:sp>
        <p:nvSpPr>
          <p:cNvPr id="3" name="Content Placeholder 2">
            <a:extLst>
              <a:ext uri="{FF2B5EF4-FFF2-40B4-BE49-F238E27FC236}">
                <a16:creationId xmlns:a16="http://schemas.microsoft.com/office/drawing/2014/main" id="{609AAB29-7883-7C4C-AC40-A18A63D30CC9}"/>
              </a:ext>
            </a:extLst>
          </p:cNvPr>
          <p:cNvSpPr>
            <a:spLocks noGrp="1"/>
          </p:cNvSpPr>
          <p:nvPr>
            <p:ph idx="1"/>
          </p:nvPr>
        </p:nvSpPr>
        <p:spPr/>
        <p:txBody>
          <a:bodyPr vert="horz" lIns="91440" tIns="45720" rIns="91440" bIns="45720" rtlCol="0" anchor="t">
            <a:normAutofit fontScale="92500" lnSpcReduction="10000"/>
          </a:bodyPr>
          <a:lstStyle/>
          <a:p>
            <a:r>
              <a:rPr lang="en-US" dirty="0"/>
              <a:t>On the basis of the evidence, Billy should recommend that Mei perform approximately three sets per exercise, as the outcome  from multiple sets is clearly better. However, if Mei’s time is limited, she may use single sets for the first month of the</a:t>
            </a:r>
            <a:r>
              <a:rPr lang="en-GB" dirty="0"/>
              <a:t> </a:t>
            </a:r>
            <a:r>
              <a:rPr lang="en-US" dirty="0"/>
              <a:t>training program, as novices may see gains from such programs before progressing to higher-volume multiple-set programs.</a:t>
            </a:r>
          </a:p>
        </p:txBody>
      </p:sp>
    </p:spTree>
    <p:extLst>
      <p:ext uri="{BB962C8B-B14F-4D97-AF65-F5344CB8AC3E}">
        <p14:creationId xmlns:p14="http://schemas.microsoft.com/office/powerpoint/2010/main" val="384352519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documentManagement>
</p:properties>
</file>

<file path=customXml/itemProps1.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0/xmlns/"/>
    <ds:schemaRef ds:uri="http://www.w3.org/2001/XMLSchema"/>
    <ds:schemaRef ds:uri="303dbf9b-b85b-46a0-94f1-894078c07ecd"/>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terms/"/>
    <ds:schemaRef ds:uri="http://purl.org/dc/dcmitype/"/>
    <ds:schemaRef ds:uri="http://schemas.microsoft.com/office/2006/documentManagement/types"/>
    <ds:schemaRef ds:uri="303dbf9b-b85b-46a0-94f1-894078c07ecd"/>
    <ds:schemaRef ds:uri="http://schemas.openxmlformats.org/package/2006/metadata/core-properties"/>
    <ds:schemaRef ds:uri="http://schemas.microsoft.com/office/infopath/2007/PartnerControls"/>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83</TotalTime>
  <Words>627</Words>
  <Application>Microsoft Office PowerPoint</Application>
  <PresentationFormat>On-screen Show (4:3)</PresentationFormat>
  <Paragraphs>82</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20140311PresentationUWTSDTemplate</vt:lpstr>
      <vt:lpstr>Evidence-Based Practice in Exercise Science (Amonette, 2016)</vt:lpstr>
      <vt:lpstr>Six Steps of Evidence Based Practice</vt:lpstr>
      <vt:lpstr>1. Developing a Question</vt:lpstr>
      <vt:lpstr>PowerPoint Presentation</vt:lpstr>
      <vt:lpstr>Example</vt:lpstr>
      <vt:lpstr>2. Search for Evidence</vt:lpstr>
      <vt:lpstr>Finding Peer-reviewed articles</vt:lpstr>
      <vt:lpstr>Tips for searching</vt:lpstr>
      <vt:lpstr>Tips for reading research papers</vt:lpstr>
      <vt:lpstr>3. Evaluate the Evidence</vt:lpstr>
      <vt:lpstr>PowerPoint Presentation</vt:lpstr>
      <vt:lpstr>PowerPoint Presentation</vt:lpstr>
      <vt:lpstr>PowerPoint Presentation</vt:lpstr>
      <vt:lpstr>PowerPoint Presentation</vt:lpstr>
      <vt:lpstr>PowerPoint Presentation</vt:lpstr>
      <vt:lpstr>PowerPoint Presentation</vt:lpstr>
      <vt:lpstr>4. Incorporate Evidence into Practice</vt:lpstr>
      <vt:lpstr>PowerPoint Presentation</vt:lpstr>
      <vt:lpstr>Influence of evidence</vt:lpstr>
      <vt:lpstr>5. Confirming the evidence in the individual</vt:lpstr>
      <vt:lpstr>How do we confirm evidence in individual?</vt:lpstr>
      <vt:lpstr>6. Re-evaluate the evidence</vt:lpstr>
      <vt:lpstr>How to stay current</vt:lpstr>
      <vt:lpstr>Case study example – single set vs multiple set</vt:lpstr>
      <vt:lpstr>PowerPoint Presentation</vt:lpstr>
      <vt:lpstr>1. Develop a question</vt:lpstr>
      <vt:lpstr>2. Search for evidence</vt:lpstr>
      <vt:lpstr>PowerPoint Presentation</vt:lpstr>
      <vt:lpstr>Search findings produced two meta-analyses</vt:lpstr>
      <vt:lpstr>3. Evaluate the evidence</vt:lpstr>
      <vt:lpstr>Krieger (2009) strength meta analysis</vt:lpstr>
      <vt:lpstr>Krieger (2010) Hypertrophy meta-analysis</vt:lpstr>
      <vt:lpstr>Conclusions based on evidence</vt:lpstr>
      <vt:lpstr>4. Incorporating evidence into practice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Geraint Forster</cp:lastModifiedBy>
  <cp:revision>13</cp:revision>
  <dcterms:created xsi:type="dcterms:W3CDTF">2015-04-14T15:21:28Z</dcterms:created>
  <dcterms:modified xsi:type="dcterms:W3CDTF">2018-11-15T10:12:27Z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