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7" r:id="rId2"/>
  </p:sldIdLst>
  <p:sldSz cx="50292000" cy="26060400"/>
  <p:notesSz cx="6858000" cy="9144000"/>
  <p:embeddedFontLst>
    <p:embeddedFont>
      <p:font typeface="Oswald"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375E3EC-695E-40C0-B8E1-49E06D1DB5EC}">
  <a:tblStyle styleId="{3375E3EC-695E-40C0-B8E1-49E06D1DB5E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854"/>
    <p:restoredTop sz="93252" autoAdjust="0"/>
  </p:normalViewPr>
  <p:slideViewPr>
    <p:cSldViewPr snapToGrid="0">
      <p:cViewPr varScale="1">
        <p:scale>
          <a:sx n="27" d="100"/>
          <a:sy n="27" d="100"/>
        </p:scale>
        <p:origin x="1560"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notesMaster" Target="notesMasters/notesMaster1.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font" Target="fonts/font2.fntdata" /><Relationship Id="rId4" Type="http://schemas.openxmlformats.org/officeDocument/2006/relationships/font" Target="fonts/font1.fntdata"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20625" y="685800"/>
            <a:ext cx="6617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20650" y="685800"/>
            <a:ext cx="6616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l">
              <a:lnSpc>
                <a:spcPct val="150000"/>
              </a:lnSpc>
              <a:spcBef>
                <a:spcPts val="0"/>
              </a:spcBef>
              <a:spcAft>
                <a:spcPts val="800"/>
              </a:spcAft>
              <a:buNone/>
            </a:pP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rtl="0">
              <a:spcBef>
                <a:spcPts val="0"/>
              </a:spcBef>
              <a:spcAft>
                <a:spcPts val="0"/>
              </a:spcAft>
              <a:buClr>
                <a:schemeClr val="dk1"/>
              </a:buClr>
              <a:buSzPts val="1100"/>
              <a:buNone/>
            </a:pPr>
            <a:endParaRPr dirty="0"/>
          </a:p>
        </p:txBody>
      </p:sp>
    </p:spTree>
    <p:extLst>
      <p:ext uri="{BB962C8B-B14F-4D97-AF65-F5344CB8AC3E}">
        <p14:creationId xmlns:p14="http://schemas.microsoft.com/office/powerpoint/2010/main" val="2456261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hyperlink" Target="http://www.free-power-point-templates.com/" TargetMode="External"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714396" y="3772513"/>
            <a:ext cx="46863300" cy="103998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714350" y="14359567"/>
            <a:ext cx="46863300" cy="40158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714350" y="2254793"/>
            <a:ext cx="46863300" cy="29019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714350" y="5839207"/>
            <a:ext cx="46863300" cy="173097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714350" y="2254793"/>
            <a:ext cx="46863300" cy="29019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714350" y="5839207"/>
            <a:ext cx="21999300" cy="173097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6578200" y="5839207"/>
            <a:ext cx="21999300" cy="173097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714350" y="2254793"/>
            <a:ext cx="46863300" cy="29019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714350" y="2815040"/>
            <a:ext cx="15444000" cy="38289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714350" y="7040640"/>
            <a:ext cx="15444000" cy="161088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696375" y="2280760"/>
            <a:ext cx="35022900" cy="20726700"/>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5146000" y="-633"/>
            <a:ext cx="25146000" cy="26060400"/>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460250" y="6248087"/>
            <a:ext cx="22248600" cy="75102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460250" y="14202246"/>
            <a:ext cx="22248600" cy="62580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7167250" y="3668647"/>
            <a:ext cx="21103500" cy="18721800"/>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714350" y="21434914"/>
            <a:ext cx="32993400" cy="30660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714350" y="5604367"/>
            <a:ext cx="46863300" cy="99483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714350" y="15971274"/>
            <a:ext cx="46863300" cy="65907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690416" y="904875"/>
            <a:ext cx="5681792" cy="184727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theme" Target="../theme/theme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714350" y="2254793"/>
            <a:ext cx="46863300" cy="29019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714350" y="5839207"/>
            <a:ext cx="46863300" cy="173097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6598517" y="23626965"/>
            <a:ext cx="3017700" cy="19944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5.jpeg" /><Relationship Id="rId5" Type="http://schemas.openxmlformats.org/officeDocument/2006/relationships/image" Target="../media/image4.pn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13"/>
          <p:cNvSpPr/>
          <p:nvPr/>
        </p:nvSpPr>
        <p:spPr>
          <a:xfrm>
            <a:off x="8116740" y="722079"/>
            <a:ext cx="41153400" cy="1585692"/>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4000" b="1" u="sng" dirty="0">
                <a:latin typeface="Oswald" panose="00000500000000000000" pitchFamily="2" charset="0"/>
              </a:rPr>
              <a:t>Knowledge and Management (KM) System in practice at Microsoft </a:t>
            </a:r>
            <a:endParaRPr sz="4000" b="1" u="sng" dirty="0">
              <a:latin typeface="Oswald" panose="00000500000000000000" pitchFamily="2" charset="0"/>
            </a:endParaRPr>
          </a:p>
        </p:txBody>
      </p:sp>
      <p:sp>
        <p:nvSpPr>
          <p:cNvPr id="83" name="Google Shape;83;p13"/>
          <p:cNvSpPr/>
          <p:nvPr/>
        </p:nvSpPr>
        <p:spPr>
          <a:xfrm>
            <a:off x="548238" y="504364"/>
            <a:ext cx="755700" cy="2050488"/>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Oswald" panose="00000500000000000000" pitchFamily="2" charset="0"/>
            </a:endParaRPr>
          </a:p>
        </p:txBody>
      </p:sp>
      <p:pic>
        <p:nvPicPr>
          <p:cNvPr id="1026" name="Picture 2" descr="Microsoft Unveils a New Look - The Official Microsoft Blog">
            <a:extLst>
              <a:ext uri="{FF2B5EF4-FFF2-40B4-BE49-F238E27FC236}">
                <a16:creationId xmlns:a16="http://schemas.microsoft.com/office/drawing/2014/main" id="{746B9B8D-A9B4-2A39-5C42-0BD5F401F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2911" y="538512"/>
            <a:ext cx="5579557" cy="20504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1C146C3-461E-D238-D8A3-5FFDBFD32009}"/>
              </a:ext>
            </a:extLst>
          </p:cNvPr>
          <p:cNvSpPr txBox="1"/>
          <p:nvPr/>
        </p:nvSpPr>
        <p:spPr>
          <a:xfrm>
            <a:off x="1170480" y="2757651"/>
            <a:ext cx="13892519" cy="3170099"/>
          </a:xfrm>
          <a:prstGeom prst="rect">
            <a:avLst/>
          </a:prstGeom>
          <a:noFill/>
        </p:spPr>
        <p:txBody>
          <a:bodyPr wrap="square" rtlCol="0">
            <a:spAutoFit/>
          </a:bodyPr>
          <a:lstStyle/>
          <a:p>
            <a:r>
              <a:rPr lang="en-US" sz="3200" b="1" dirty="0"/>
              <a:t>About Microsoft</a:t>
            </a:r>
          </a:p>
          <a:p>
            <a:pPr algn="just"/>
            <a:r>
              <a:rPr lang="en-US" sz="2400" dirty="0"/>
              <a:t>Microsoft Corporation, a multinational technology corporation, was established on April 4, 1975, by Bill Gates and Paul Allen. The most widely recognized software offerings from Microsoft include the Windows series of operating systems, the Microsoft 365 suite of productivity applications, and the Internet Explorer and Edge web browsers. According to the 2022 Fortune 500 rankings, Microsoft secured the fourteenth position among the biggest businesses in the United States based on total revenue. Additionally, as of 2022, Microsoft held the distinction of being the leading software manufacturer worldwide in terms of revenue (Microsoft, 2019). </a:t>
            </a:r>
          </a:p>
        </p:txBody>
      </p:sp>
      <p:sp>
        <p:nvSpPr>
          <p:cNvPr id="3" name="TextBox 2">
            <a:extLst>
              <a:ext uri="{FF2B5EF4-FFF2-40B4-BE49-F238E27FC236}">
                <a16:creationId xmlns:a16="http://schemas.microsoft.com/office/drawing/2014/main" id="{89F62080-261B-5600-60F1-81211171F12E}"/>
              </a:ext>
            </a:extLst>
          </p:cNvPr>
          <p:cNvSpPr txBox="1"/>
          <p:nvPr/>
        </p:nvSpPr>
        <p:spPr>
          <a:xfrm>
            <a:off x="1170479" y="6166783"/>
            <a:ext cx="13892519" cy="6863417"/>
          </a:xfrm>
          <a:prstGeom prst="rect">
            <a:avLst/>
          </a:prstGeom>
          <a:noFill/>
        </p:spPr>
        <p:txBody>
          <a:bodyPr wrap="square" rtlCol="0">
            <a:spAutoFit/>
          </a:bodyPr>
          <a:lstStyle/>
          <a:p>
            <a:r>
              <a:rPr lang="en-US" sz="3200" b="1" dirty="0"/>
              <a:t>Knowledge management &amp; its importance </a:t>
            </a:r>
          </a:p>
          <a:p>
            <a:pPr algn="just"/>
            <a:r>
              <a:rPr lang="en-US" sz="2400" dirty="0"/>
              <a:t>Knowledge management refers to the systematic approach of acquiring, storing, and disseminating the knowledge and expertise possessed by employees, with the aim of enhancing the collective knowledge among the employee's boosting efficiency, and preserving vital information. The team efficiency can be optimized, and the decision-making capabilities of groups can be enhanced by effectively leveraging the most valuable asset at hand, which is the expertise and knowledge possessed by employees (Fernandez, 2015). </a:t>
            </a:r>
          </a:p>
          <a:p>
            <a:pPr algn="just"/>
            <a:r>
              <a:rPr lang="en-US" sz="2400" dirty="0"/>
              <a:t>Enhanced accessibility to knowledge facilitates increased productivity among employees. Numerous problem-solving methodologies entail the utilization of casual, spontaneous communication and the exchange of knowledge. One potential drawback is that teams may fail to access undocumented, tacit information. Individuals often devote additional effort to the pursuit of elusive knowledge or engage in redundant problem-solving activities, commonly referred to as "reinventing the wheel," when faced with frequently asked problems. In contrast, the implementation of intentional and successful knowledge management facilitates expedient access to comprehensive information for teams, enabling them to promptly seek more clarification from internal subject matter experts. Contemporary knowledge management systems facilitate the ability of employees to inquire anonymously or share their specialized information, thereby dismantling organizational barriers and establishing a dynamic repository of knowledge (</a:t>
            </a:r>
            <a:r>
              <a:rPr lang="en-US" sz="2400" dirty="0" err="1"/>
              <a:t>Huysman</a:t>
            </a:r>
            <a:r>
              <a:rPr lang="en-US" sz="2400" dirty="0"/>
              <a:t> and Wit, 2015). </a:t>
            </a:r>
          </a:p>
        </p:txBody>
      </p:sp>
      <p:pic>
        <p:nvPicPr>
          <p:cNvPr id="1028" name="Picture 4" descr="Knowledge Management Life Cycle Model | Download Scientific Diagram">
            <a:extLst>
              <a:ext uri="{FF2B5EF4-FFF2-40B4-BE49-F238E27FC236}">
                <a16:creationId xmlns:a16="http://schemas.microsoft.com/office/drawing/2014/main" id="{1D47A424-FCB9-8958-B8F9-83A5FF11D6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632" r="12706"/>
          <a:stretch/>
        </p:blipFill>
        <p:spPr bwMode="auto">
          <a:xfrm>
            <a:off x="11910352" y="19451787"/>
            <a:ext cx="8218615" cy="64566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A8B072-CF43-A050-7B09-D46546F08C9C}"/>
              </a:ext>
            </a:extLst>
          </p:cNvPr>
          <p:cNvSpPr txBox="1"/>
          <p:nvPr/>
        </p:nvSpPr>
        <p:spPr>
          <a:xfrm>
            <a:off x="1170479" y="13236213"/>
            <a:ext cx="10528456" cy="13665279"/>
          </a:xfrm>
          <a:prstGeom prst="rect">
            <a:avLst/>
          </a:prstGeom>
          <a:noFill/>
        </p:spPr>
        <p:txBody>
          <a:bodyPr wrap="square" rtlCol="0">
            <a:spAutoFit/>
          </a:bodyPr>
          <a:lstStyle/>
          <a:p>
            <a:r>
              <a:rPr lang="en-US" sz="3200" b="1" dirty="0"/>
              <a:t>Some Benefits of KM </a:t>
            </a:r>
            <a:endParaRPr lang="en-US" sz="2400" dirty="0"/>
          </a:p>
          <a:p>
            <a:pPr marL="342900" indent="-342900" algn="just">
              <a:buFont typeface="Arial" panose="020B0604020202020204" pitchFamily="34" charset="0"/>
              <a:buChar char="•"/>
            </a:pPr>
            <a:r>
              <a:rPr lang="en-US" sz="2600" b="1" dirty="0"/>
              <a:t>Lower Cost - </a:t>
            </a:r>
            <a:r>
              <a:rPr lang="en-US" sz="2600" dirty="0"/>
              <a:t>Implementing knowledge management within the organizations typically results in the presence of a more intelligent workforce, the availability of business guides, and the implementation of proper company choices. These factors contribute to the achievement of cost-effectiveness and time-saving procedures. The use of effective knowledge management practices typically results in reduced expenses associated with integrated learning and development (L&amp;D), as well as decreased dependence on external training programs as well as event vendors. </a:t>
            </a:r>
          </a:p>
          <a:p>
            <a:pPr marL="342900" indent="-342900" algn="just">
              <a:buFont typeface="Arial" panose="020B0604020202020204" pitchFamily="34" charset="0"/>
              <a:buChar char="•"/>
            </a:pPr>
            <a:r>
              <a:rPr lang="en-US" sz="2600" b="1" dirty="0"/>
              <a:t>Easy Accessibility - </a:t>
            </a:r>
            <a:r>
              <a:rPr lang="en-US" sz="2600" dirty="0"/>
              <a:t>At some point in time when faced with work responsibilities, such as responding to a client, handling several issues, applying pattern recognition and analysis, doing a market investigation and implementing innovative approaches. In order to make competent decisions, people often look for relevant metadata, examples, and advantages through conversations from the past. Each member of staff or individual may do each of these sharing of information tasks efficiently if they have quick and simple access to the information they need whenever they want it </a:t>
            </a:r>
            <a:r>
              <a:rPr lang="en-US" sz="2400" dirty="0"/>
              <a:t>(Ferraris et al., 2019).</a:t>
            </a:r>
            <a:endParaRPr lang="en-US" sz="2600" dirty="0"/>
          </a:p>
          <a:p>
            <a:pPr marL="342900" indent="-342900" algn="just">
              <a:buFont typeface="Arial" panose="020B0604020202020204" pitchFamily="34" charset="0"/>
              <a:buChar char="•"/>
            </a:pPr>
            <a:r>
              <a:rPr lang="en-US" sz="2600" b="1" dirty="0"/>
              <a:t>Better Decision making - </a:t>
            </a:r>
            <a:r>
              <a:rPr lang="en-US" sz="2600" dirty="0"/>
              <a:t>A Knowledge Management-centric environment facilitates the acquisition of a foundational understanding that enables the application of rational decision-making by effectively disseminating relevant knowledge in situations of limited availability, utilizing mechanisms such as organizational structure, search capabilities, membership networks, content distribution, and data backup </a:t>
            </a:r>
            <a:r>
              <a:rPr lang="en-US" sz="2600" dirty="0" err="1"/>
              <a:t>solutions.By</a:t>
            </a:r>
            <a:r>
              <a:rPr lang="en-US" sz="2600" dirty="0"/>
              <a:t> utilizing knowledge management (KM) assistance, individuals are able to effectively navigate through large volumes of information, diverse perspectives, market evaluations, and dynamic real-world work experiences when such support is implemented.</a:t>
            </a:r>
          </a:p>
          <a:p>
            <a:pPr marL="342900" indent="-342900" algn="just">
              <a:buFont typeface="Arial" panose="020B0604020202020204" pitchFamily="34" charset="0"/>
              <a:buChar char="•"/>
            </a:pPr>
            <a:endParaRPr lang="en-US" sz="2400" dirty="0"/>
          </a:p>
          <a:p>
            <a:pPr algn="just"/>
            <a:r>
              <a:rPr lang="en-US" sz="2400" dirty="0"/>
              <a:t> </a:t>
            </a:r>
          </a:p>
          <a:p>
            <a:pPr marL="342900" indent="-342900" algn="just">
              <a:buFont typeface="Arial" panose="020B0604020202020204" pitchFamily="34" charset="0"/>
              <a:buChar char="•"/>
            </a:pPr>
            <a:endParaRPr lang="en-US" sz="2400" b="1" dirty="0"/>
          </a:p>
        </p:txBody>
      </p:sp>
      <p:sp>
        <p:nvSpPr>
          <p:cNvPr id="8" name="TextBox 7">
            <a:extLst>
              <a:ext uri="{FF2B5EF4-FFF2-40B4-BE49-F238E27FC236}">
                <a16:creationId xmlns:a16="http://schemas.microsoft.com/office/drawing/2014/main" id="{40AD40ED-AC2A-C523-C460-C1A59C7E3077}"/>
              </a:ext>
            </a:extLst>
          </p:cNvPr>
          <p:cNvSpPr txBox="1"/>
          <p:nvPr/>
        </p:nvSpPr>
        <p:spPr>
          <a:xfrm>
            <a:off x="15529676" y="3066118"/>
            <a:ext cx="15656087" cy="10895290"/>
          </a:xfrm>
          <a:prstGeom prst="rect">
            <a:avLst/>
          </a:prstGeom>
          <a:noFill/>
        </p:spPr>
        <p:txBody>
          <a:bodyPr wrap="square" rtlCol="0">
            <a:spAutoFit/>
          </a:bodyPr>
          <a:lstStyle/>
          <a:p>
            <a:r>
              <a:rPr lang="en-US" sz="3200" b="1" dirty="0"/>
              <a:t>KM at Microsoft </a:t>
            </a:r>
            <a:endParaRPr lang="en-US" sz="2400" dirty="0"/>
          </a:p>
          <a:p>
            <a:pPr algn="just"/>
            <a:endParaRPr lang="en-US" sz="2400" dirty="0"/>
          </a:p>
          <a:p>
            <a:pPr algn="just"/>
            <a:r>
              <a:rPr lang="en-US" sz="2600" b="1" dirty="0"/>
              <a:t>Connecting People to Create, Share, and Exploit Knowledge More Effectively - </a:t>
            </a:r>
            <a:r>
              <a:rPr lang="en-US" sz="2600" dirty="0"/>
              <a:t>The Microsoft knowledge management system requires internal relationship restructuring. Microsoft can improve real-time idea and data flow with cutting-edge collaboration tools and platforms. A social intranet lets employees ask questions and voice ideas (</a:t>
            </a:r>
            <a:r>
              <a:rPr lang="en-US" sz="2600" dirty="0" err="1"/>
              <a:t>Razmerita</a:t>
            </a:r>
            <a:r>
              <a:rPr lang="en-US" sz="2600" dirty="0"/>
              <a:t>, Phillips-Wren and Jain, 2016). Sharing information and community while traveling fosters collaboration and connectivity. Microsoft's intranet-accessible knowledge management system may soon include intelligent chatbots to help workers solve problems (Sand, 2023). Conversational searching enhances search results, reduces research time, and promotes lifelong learning.</a:t>
            </a:r>
          </a:p>
          <a:p>
            <a:pPr algn="just"/>
            <a:endParaRPr lang="en-US" sz="2600" dirty="0"/>
          </a:p>
          <a:p>
            <a:pPr algn="just"/>
            <a:r>
              <a:rPr lang="en-US" sz="2600" b="1" dirty="0"/>
              <a:t>Connecting People to Data to Learn and Apply - </a:t>
            </a:r>
            <a:r>
              <a:rPr lang="en-US" sz="2600" dirty="0"/>
              <a:t>For a KM system to be effective, all employees must have access to learning and application tools (Fernandez, 2015). Microsoft provides a robust search engine and </a:t>
            </a:r>
            <a:r>
              <a:rPr lang="en-US" sz="2600" dirty="0" err="1"/>
              <a:t>centralised</a:t>
            </a:r>
            <a:r>
              <a:rPr lang="en-US" sz="2600" dirty="0"/>
              <a:t> data repository for this purpose. Data </a:t>
            </a:r>
            <a:r>
              <a:rPr lang="en-US" sz="2600" dirty="0" err="1"/>
              <a:t>organised</a:t>
            </a:r>
            <a:r>
              <a:rPr lang="en-US" sz="2600" dirty="0"/>
              <a:t> by department, initiative, and topic can be retrieved from a repository. Microsoft can do this by merging a powerful search engine with a </a:t>
            </a:r>
            <a:r>
              <a:rPr lang="en-US" sz="2600" dirty="0" err="1"/>
              <a:t>centralised</a:t>
            </a:r>
            <a:r>
              <a:rPr lang="en-US" sz="2600" dirty="0"/>
              <a:t> database. To retrieve repository data, </a:t>
            </a:r>
            <a:r>
              <a:rPr lang="en-US" sz="2600" dirty="0" err="1"/>
              <a:t>categorise</a:t>
            </a:r>
            <a:r>
              <a:rPr lang="en-US" sz="2600" dirty="0"/>
              <a:t> it by departments, initiatives, and subjects.</a:t>
            </a:r>
          </a:p>
          <a:p>
            <a:pPr algn="just"/>
            <a:endParaRPr lang="en-US" sz="2600" dirty="0"/>
          </a:p>
          <a:p>
            <a:pPr algn="just"/>
            <a:r>
              <a:rPr lang="en-US" sz="2600" b="1" dirty="0"/>
              <a:t>Facilitating Knowledge Sharing in the Workplace -  </a:t>
            </a:r>
            <a:r>
              <a:rPr lang="en-US" sz="2600" dirty="0"/>
              <a:t>Microsoft may incentivize knowledge sharing by identifying contributors, rewarding them, and holding special events (</a:t>
            </a:r>
            <a:r>
              <a:rPr lang="en-US" sz="2600" dirty="0" err="1"/>
              <a:t>Huysman</a:t>
            </a:r>
            <a:r>
              <a:rPr lang="en-US" sz="2600" dirty="0"/>
              <a:t> and Wit, 2015). Microsoft routinely holds "Innovation Challenges" to encourage creative thinking. Winners can encourage information sharing by offering rewards or opportunities to strengthen their activities.</a:t>
            </a:r>
          </a:p>
          <a:p>
            <a:pPr algn="just"/>
            <a:r>
              <a:rPr lang="en-US" sz="2600" b="1" dirty="0"/>
              <a:t>Providing resources for Information analysis - </a:t>
            </a:r>
            <a:r>
              <a:rPr lang="en-US" sz="2600" dirty="0"/>
              <a:t>Microsoft's KM system enhances employee abilities through innovative data analysis, project management, and collaboration tools, powered by AI-driven data analytics and project management platforms.</a:t>
            </a:r>
          </a:p>
          <a:p>
            <a:pPr algn="just"/>
            <a:endParaRPr lang="en-US" sz="2400" dirty="0"/>
          </a:p>
          <a:p>
            <a:pPr marL="342900" indent="-342900" algn="just">
              <a:buFont typeface="Arial" panose="020B0604020202020204" pitchFamily="34" charset="0"/>
              <a:buChar char="•"/>
            </a:pPr>
            <a:endParaRPr lang="en-US" sz="2400" b="1" dirty="0"/>
          </a:p>
        </p:txBody>
      </p:sp>
      <p:sp>
        <p:nvSpPr>
          <p:cNvPr id="9" name="TextBox 8">
            <a:extLst>
              <a:ext uri="{FF2B5EF4-FFF2-40B4-BE49-F238E27FC236}">
                <a16:creationId xmlns:a16="http://schemas.microsoft.com/office/drawing/2014/main" id="{9CCD47D9-7631-9D57-F219-7451CFF42854}"/>
              </a:ext>
            </a:extLst>
          </p:cNvPr>
          <p:cNvSpPr txBox="1"/>
          <p:nvPr/>
        </p:nvSpPr>
        <p:spPr>
          <a:xfrm>
            <a:off x="39014947" y="2807796"/>
            <a:ext cx="9753952" cy="8463855"/>
          </a:xfrm>
          <a:prstGeom prst="rect">
            <a:avLst/>
          </a:prstGeom>
          <a:noFill/>
        </p:spPr>
        <p:txBody>
          <a:bodyPr wrap="square" rtlCol="0">
            <a:spAutoFit/>
          </a:bodyPr>
          <a:lstStyle/>
          <a:p>
            <a:r>
              <a:rPr lang="en-US" sz="3200" b="1" dirty="0"/>
              <a:t>Some Examples of using KM at other organizations </a:t>
            </a:r>
            <a:endParaRPr lang="en-US" sz="2400" dirty="0"/>
          </a:p>
          <a:p>
            <a:pPr algn="just"/>
            <a:endParaRPr lang="en-US" sz="2400" dirty="0"/>
          </a:p>
          <a:p>
            <a:pPr algn="just"/>
            <a:r>
              <a:rPr lang="en-US" sz="2400" b="1" dirty="0" err="1"/>
              <a:t>Ebay</a:t>
            </a:r>
            <a:r>
              <a:rPr lang="en-US" sz="2400" b="1" dirty="0"/>
              <a:t> -</a:t>
            </a:r>
            <a:r>
              <a:rPr lang="en-US" sz="2400" dirty="0"/>
              <a:t> </a:t>
            </a:r>
            <a:r>
              <a:rPr lang="en-US" sz="2400" dirty="0" err="1"/>
              <a:t>Ebay</a:t>
            </a:r>
            <a:r>
              <a:rPr lang="en-US" sz="2400" dirty="0"/>
              <a:t> is well recognized as a prominent online shopping site, with considerable size and influence in the digital marketplace. Due to its online platform, clients have the ability to place their orders directly on this platform, and for any inquiries, they rely on customer care services. The integration of consumer feedback and internal expertise has the potential to significantly impact a company's profit. By leveraging knowledge management (KM), eBay successfully enhanced their ability to consolidate and utilize customer insights gained from interactions.</a:t>
            </a:r>
          </a:p>
          <a:p>
            <a:pPr algn="just"/>
            <a:r>
              <a:rPr lang="en-US" sz="2400" b="1" dirty="0"/>
              <a:t>Unilever - </a:t>
            </a:r>
            <a:r>
              <a:rPr lang="en-US" sz="2400" dirty="0"/>
              <a:t>Unilever is an organization that espouses a commitment to ongoing learning and employs several strategies to effectively manage its Knowledge hub within the organization. The act of sharing knowledge is highly valued within Unilever. The organization consistently offers coaching to its personnel pertaining to business and market matters. The KM systems implemented at Unilever are specifically tailored to facilitate the organization in effectively managing staff competencies.</a:t>
            </a:r>
          </a:p>
          <a:p>
            <a:pPr algn="just"/>
            <a:endParaRPr lang="en-US" sz="2400" dirty="0"/>
          </a:p>
          <a:p>
            <a:pPr marL="342900" indent="-342900" algn="just">
              <a:buFont typeface="Arial" panose="020B0604020202020204" pitchFamily="34" charset="0"/>
              <a:buChar char="•"/>
            </a:pPr>
            <a:endParaRPr lang="en-US" sz="2400" b="1" dirty="0"/>
          </a:p>
        </p:txBody>
      </p:sp>
      <p:pic>
        <p:nvPicPr>
          <p:cNvPr id="10" name="Picture 9">
            <a:extLst>
              <a:ext uri="{FF2B5EF4-FFF2-40B4-BE49-F238E27FC236}">
                <a16:creationId xmlns:a16="http://schemas.microsoft.com/office/drawing/2014/main" id="{36DA6940-91D6-FBDF-1BC6-636ECE02631C}"/>
              </a:ext>
            </a:extLst>
          </p:cNvPr>
          <p:cNvPicPr>
            <a:picLocks noChangeAspect="1"/>
          </p:cNvPicPr>
          <p:nvPr/>
        </p:nvPicPr>
        <p:blipFill>
          <a:blip r:embed="rId5"/>
          <a:stretch>
            <a:fillRect/>
          </a:stretch>
        </p:blipFill>
        <p:spPr>
          <a:xfrm>
            <a:off x="41789062" y="17696615"/>
            <a:ext cx="8042311" cy="8042311"/>
          </a:xfrm>
          <a:prstGeom prst="rect">
            <a:avLst/>
          </a:prstGeom>
        </p:spPr>
      </p:pic>
      <p:sp>
        <p:nvSpPr>
          <p:cNvPr id="11" name="TextBox 10">
            <a:extLst>
              <a:ext uri="{FF2B5EF4-FFF2-40B4-BE49-F238E27FC236}">
                <a16:creationId xmlns:a16="http://schemas.microsoft.com/office/drawing/2014/main" id="{67781D1F-8B3F-83EE-6E5B-498E85456F46}"/>
              </a:ext>
            </a:extLst>
          </p:cNvPr>
          <p:cNvSpPr txBox="1"/>
          <p:nvPr/>
        </p:nvSpPr>
        <p:spPr>
          <a:xfrm>
            <a:off x="12854301" y="12915440"/>
            <a:ext cx="19149783" cy="5386090"/>
          </a:xfrm>
          <a:prstGeom prst="rect">
            <a:avLst/>
          </a:prstGeom>
          <a:noFill/>
        </p:spPr>
        <p:txBody>
          <a:bodyPr wrap="square" rtlCol="0">
            <a:spAutoFit/>
          </a:bodyPr>
          <a:lstStyle/>
          <a:p>
            <a:r>
              <a:rPr lang="en-US" sz="3200" b="1" dirty="0"/>
              <a:t>KM Challenges </a:t>
            </a:r>
            <a:endParaRPr lang="en-US" sz="2400" dirty="0"/>
          </a:p>
          <a:p>
            <a:pPr algn="just"/>
            <a:endParaRPr lang="en-US" sz="2400" dirty="0"/>
          </a:p>
          <a:p>
            <a:pPr algn="just"/>
            <a:r>
              <a:rPr lang="en-US" sz="2600" b="1" dirty="0"/>
              <a:t>Outdated technology –</a:t>
            </a:r>
            <a:r>
              <a:rPr lang="en-US" sz="2600" dirty="0"/>
              <a:t> It might lead to the existence of individualized systems and approaches among employees for accessing organizational knowledge. Users may encounter difficulties when utilizing search functions that are not efficient or when trying to access knowledge that is spread across several sources.</a:t>
            </a:r>
          </a:p>
          <a:p>
            <a:pPr algn="just"/>
            <a:r>
              <a:rPr lang="en-US" sz="2600" b="1" dirty="0"/>
              <a:t>Time Constraint - </a:t>
            </a:r>
            <a:r>
              <a:rPr lang="en-US" sz="2600" dirty="0"/>
              <a:t>The process of filling an information Management system necessitates allocating time from employees' hectic schedules to initially save information for future utilization. When faced with an impending project deadline, employees are unlikely to provide time for knowledge documentation due to time constraints.</a:t>
            </a:r>
          </a:p>
          <a:p>
            <a:pPr algn="just"/>
            <a:r>
              <a:rPr lang="en-US" sz="2600" b="1" dirty="0"/>
              <a:t>Adapting to KMS </a:t>
            </a:r>
            <a:r>
              <a:rPr lang="en-US" sz="2600" dirty="0"/>
              <a:t>– It's possible that the workers and the management will require some time to adjust to the KMS. Because it's possible that the majority of them are unaware of the system, which presents difficulties for KMS in that organization. </a:t>
            </a:r>
          </a:p>
          <a:p>
            <a:pPr algn="just"/>
            <a:r>
              <a:rPr lang="en-US" sz="2600" b="1" dirty="0"/>
              <a:t>Unreliable Source of information - </a:t>
            </a:r>
            <a:r>
              <a:rPr lang="en-US" sz="2600" dirty="0"/>
              <a:t>The potential presence of erroneous or outdated knowledge may have detrimental effects on employees' mission-critical company decision-making processes, perhaps outweighing any benefits. The lack of usefulness in information will lead to a complete failure in the adoption of the Knowledge Management System (KMS) (</a:t>
            </a:r>
            <a:r>
              <a:rPr lang="en-US" sz="2800" dirty="0"/>
              <a:t>Prabhakaran, 2023)</a:t>
            </a:r>
            <a:r>
              <a:rPr lang="en-US" sz="2600" dirty="0"/>
              <a:t>.</a:t>
            </a:r>
          </a:p>
        </p:txBody>
      </p:sp>
      <p:pic>
        <p:nvPicPr>
          <p:cNvPr id="1030" name="Picture 6" descr="Optimize Efficiency: The Knowledge Management Process">
            <a:extLst>
              <a:ext uri="{FF2B5EF4-FFF2-40B4-BE49-F238E27FC236}">
                <a16:creationId xmlns:a16="http://schemas.microsoft.com/office/drawing/2014/main" id="{46A07AC6-348C-1508-9E30-C6EAFBB03FC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8910" t="7706" r="9193" b="5565"/>
          <a:stretch/>
        </p:blipFill>
        <p:spPr bwMode="auto">
          <a:xfrm>
            <a:off x="31185763" y="4699791"/>
            <a:ext cx="7734559" cy="5788152"/>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42064A2-C503-A49E-D333-1ED6D108B2E9}"/>
              </a:ext>
            </a:extLst>
          </p:cNvPr>
          <p:cNvSpPr txBox="1"/>
          <p:nvPr/>
        </p:nvSpPr>
        <p:spPr>
          <a:xfrm>
            <a:off x="32587456" y="12218097"/>
            <a:ext cx="9393720" cy="9079409"/>
          </a:xfrm>
          <a:prstGeom prst="rect">
            <a:avLst/>
          </a:prstGeom>
          <a:noFill/>
        </p:spPr>
        <p:txBody>
          <a:bodyPr wrap="square" rtlCol="0">
            <a:spAutoFit/>
          </a:bodyPr>
          <a:lstStyle/>
          <a:p>
            <a:pPr algn="just"/>
            <a:r>
              <a:rPr lang="en-US" sz="3200" b="1" dirty="0"/>
              <a:t>Knowledge Management System Opportunities</a:t>
            </a:r>
          </a:p>
          <a:p>
            <a:pPr algn="just"/>
            <a:r>
              <a:rPr lang="en-US" sz="2400" dirty="0"/>
              <a:t>A knowledge management system enables an organization to effectively gather, categorize, and evaluate information that is relevant to its operations. A proficient KM system facilitates enhanced cooperation, decision-making processes, solving issues, interacting, creative thinking, and time administration among staff, resulting in increased efficiency and customer satisfaction. It does so by –</a:t>
            </a:r>
          </a:p>
          <a:p>
            <a:pPr algn="just"/>
            <a:endParaRPr lang="en-US" sz="2400" dirty="0"/>
          </a:p>
          <a:p>
            <a:pPr marL="342900" indent="-342900" algn="just">
              <a:buFont typeface="Arial" panose="020B0604020202020204" pitchFamily="34" charset="0"/>
              <a:buChar char="•"/>
            </a:pPr>
            <a:r>
              <a:rPr lang="en-US" sz="2400" dirty="0"/>
              <a:t>Building Knowledge - The knowledge management system is designed to store many types of information, such as corporate papers, company information, and best practices. Utilizing this information, a KM system basically build knowledge for the organization. </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Holding – The system incorporates a wide variety of information pertaining to the firm and the customer enquiry, and it saves this information for subsequent use inside the system. </a:t>
            </a:r>
          </a:p>
          <a:p>
            <a:pPr marL="342900" indent="-342900" algn="just">
              <a:buFont typeface="Arial" panose="020B0604020202020204" pitchFamily="34" charset="0"/>
              <a:buChar char="•"/>
            </a:pPr>
            <a:endParaRPr lang="en-US" sz="2400" dirty="0"/>
          </a:p>
          <a:p>
            <a:pPr marL="342900" indent="-342900" algn="just">
              <a:buFont typeface="Arial" panose="020B0604020202020204" pitchFamily="34" charset="0"/>
              <a:buChar char="•"/>
            </a:pPr>
            <a:r>
              <a:rPr lang="en-US" sz="2400" dirty="0"/>
              <a:t>Sharing and Gathering – The system distributes the information to the appropriate individuals and organizations. In addition to this, it gathers information with each interaction or input that it discovers (</a:t>
            </a:r>
            <a:r>
              <a:rPr lang="en-US" sz="2400" dirty="0" err="1"/>
              <a:t>Huysman</a:t>
            </a:r>
            <a:r>
              <a:rPr lang="en-US" sz="2400" dirty="0"/>
              <a:t> and Wit, 2015). </a:t>
            </a:r>
          </a:p>
          <a:p>
            <a:pPr algn="just"/>
            <a:endParaRPr lang="en-US" sz="2400" dirty="0"/>
          </a:p>
        </p:txBody>
      </p:sp>
      <p:sp>
        <p:nvSpPr>
          <p:cNvPr id="16" name="TextBox 15">
            <a:extLst>
              <a:ext uri="{FF2B5EF4-FFF2-40B4-BE49-F238E27FC236}">
                <a16:creationId xmlns:a16="http://schemas.microsoft.com/office/drawing/2014/main" id="{5DD630D4-292A-E596-AFEB-6EE0AB9B8191}"/>
              </a:ext>
            </a:extLst>
          </p:cNvPr>
          <p:cNvSpPr txBox="1"/>
          <p:nvPr/>
        </p:nvSpPr>
        <p:spPr>
          <a:xfrm>
            <a:off x="21149427" y="21181977"/>
            <a:ext cx="17806153" cy="4739759"/>
          </a:xfrm>
          <a:prstGeom prst="rect">
            <a:avLst/>
          </a:prstGeom>
          <a:noFill/>
        </p:spPr>
        <p:txBody>
          <a:bodyPr wrap="square">
            <a:spAutoFit/>
          </a:bodyPr>
          <a:lstStyle/>
          <a:p>
            <a:r>
              <a:rPr lang="en-US" sz="2400" b="1" dirty="0"/>
              <a:t>References</a:t>
            </a:r>
          </a:p>
          <a:p>
            <a:pPr marL="342900" indent="-342900">
              <a:buFont typeface="Arial" panose="020B0604020202020204" pitchFamily="34" charset="0"/>
              <a:buChar char="•"/>
            </a:pPr>
            <a:r>
              <a:rPr lang="en-US" sz="2400" dirty="0"/>
              <a:t>Fernandez, I.B. - (2015). Knowledge management : systems and processes. New York: Routledge, Taylor &amp; Francis Group.</a:t>
            </a:r>
          </a:p>
          <a:p>
            <a:pPr marL="342900" indent="-342900">
              <a:buFont typeface="Arial" panose="020B0604020202020204" pitchFamily="34" charset="0"/>
              <a:buChar char="•"/>
            </a:pPr>
            <a:r>
              <a:rPr lang="en-US" sz="2400" dirty="0" err="1"/>
              <a:t>Huysman</a:t>
            </a:r>
            <a:r>
              <a:rPr lang="en-US" sz="2400" dirty="0"/>
              <a:t>, M.H. and Wit, D.H. de (2015). Knowledge Sharing in Practice. Springer Science &amp; Business Media.</a:t>
            </a:r>
          </a:p>
          <a:p>
            <a:pPr marL="342900" indent="-342900">
              <a:buFont typeface="Arial" panose="020B0604020202020204" pitchFamily="34" charset="0"/>
              <a:buChar char="•"/>
            </a:pPr>
            <a:r>
              <a:rPr lang="en-US" sz="2400" dirty="0"/>
              <a:t>Microsoft (2019). Microsoft - Official Home Page. [online] </a:t>
            </a:r>
            <a:r>
              <a:rPr lang="en-US" sz="2400" dirty="0" err="1"/>
              <a:t>Microsoft.com</a:t>
            </a:r>
            <a:r>
              <a:rPr lang="en-US" sz="2400" dirty="0"/>
              <a:t>. Available at: https://</a:t>
            </a:r>
            <a:r>
              <a:rPr lang="en-US" sz="2400" dirty="0" err="1"/>
              <a:t>www.microsoft.com</a:t>
            </a:r>
            <a:r>
              <a:rPr lang="en-US" sz="2400" dirty="0"/>
              <a:t>/</a:t>
            </a:r>
            <a:r>
              <a:rPr lang="en-US" sz="2400" dirty="0" err="1"/>
              <a:t>en</a:t>
            </a:r>
            <a:r>
              <a:rPr lang="en-US" sz="2400" dirty="0"/>
              <a:t>-us/ (Accessed August 6, 2023). </a:t>
            </a:r>
          </a:p>
          <a:p>
            <a:pPr marL="342900" indent="-342900">
              <a:buFont typeface="Arial" panose="020B0604020202020204" pitchFamily="34" charset="0"/>
              <a:buChar char="•"/>
            </a:pPr>
            <a:r>
              <a:rPr lang="en-US" sz="2400" dirty="0"/>
              <a:t>Sand, K. (2023). How Microsoft Teams Bots Help to Support Your Workforce. [online] </a:t>
            </a:r>
            <a:r>
              <a:rPr lang="en-US" sz="2400" dirty="0" err="1"/>
              <a:t>panagenda</a:t>
            </a:r>
            <a:r>
              <a:rPr lang="en-US" sz="2400" dirty="0"/>
              <a:t>. Available at: https://</a:t>
            </a:r>
            <a:r>
              <a:rPr lang="en-US" sz="2400" dirty="0" err="1"/>
              <a:t>www.panagenda.com</a:t>
            </a:r>
            <a:r>
              <a:rPr lang="en-US" sz="2400" dirty="0"/>
              <a:t>/blog/how-</a:t>
            </a:r>
            <a:r>
              <a:rPr lang="en-US" sz="2400" dirty="0" err="1"/>
              <a:t>microsoft</a:t>
            </a:r>
            <a:r>
              <a:rPr lang="en-US" sz="2400" dirty="0"/>
              <a:t>-teams-bots-help-to-support-your-workforce/ (Accessed August 6, 2023) </a:t>
            </a:r>
          </a:p>
          <a:p>
            <a:pPr marL="342900" indent="-342900">
              <a:buFont typeface="Arial" panose="020B0604020202020204" pitchFamily="34" charset="0"/>
              <a:buChar char="•"/>
            </a:pPr>
            <a:r>
              <a:rPr lang="en-US" sz="2400" dirty="0"/>
              <a:t>Ferraris, A., </a:t>
            </a:r>
            <a:r>
              <a:rPr lang="en-US" sz="2400" dirty="0" err="1"/>
              <a:t>Mazzoleni</a:t>
            </a:r>
            <a:r>
              <a:rPr lang="en-US" sz="2400" dirty="0"/>
              <a:t>, A., </a:t>
            </a:r>
            <a:r>
              <a:rPr lang="en-US" sz="2400" dirty="0" err="1"/>
              <a:t>Devalle</a:t>
            </a:r>
            <a:r>
              <a:rPr lang="en-US" sz="2400" dirty="0"/>
              <a:t>, A. and Couturier, J., 2019. Big data analytics capabilities and knowledge management: impact on firm performance. Management Decision.</a:t>
            </a:r>
          </a:p>
          <a:p>
            <a:pPr marL="342900" indent="-342900">
              <a:buFont typeface="Arial" panose="020B0604020202020204" pitchFamily="34" charset="0"/>
              <a:buChar char="•"/>
            </a:pPr>
            <a:r>
              <a:rPr lang="en-US" sz="2400" dirty="0"/>
              <a:t>Prabhakaran, J. (2023) 7 knowledge management challenges and solutions, Document360. Available at: https://document360.com/blog/knowledge-management-challenges/ (Accessed: 06 August 2023). </a:t>
            </a:r>
          </a:p>
          <a:p>
            <a:endParaRPr lang="en-US" sz="2400" dirty="0"/>
          </a:p>
          <a:p>
            <a:endParaRPr lang="en-US" dirty="0"/>
          </a:p>
        </p:txBody>
      </p:sp>
      <p:sp>
        <p:nvSpPr>
          <p:cNvPr id="4" name="TextBox 3">
            <a:extLst>
              <a:ext uri="{FF2B5EF4-FFF2-40B4-BE49-F238E27FC236}">
                <a16:creationId xmlns:a16="http://schemas.microsoft.com/office/drawing/2014/main" id="{9E693415-8130-A3DB-236D-52E34359E2BD}"/>
              </a:ext>
            </a:extLst>
          </p:cNvPr>
          <p:cNvSpPr txBox="1"/>
          <p:nvPr/>
        </p:nvSpPr>
        <p:spPr>
          <a:xfrm>
            <a:off x="15158409" y="21297506"/>
            <a:ext cx="1837566" cy="1077218"/>
          </a:xfrm>
          <a:prstGeom prst="rect">
            <a:avLst/>
          </a:prstGeom>
          <a:noFill/>
        </p:spPr>
        <p:txBody>
          <a:bodyPr wrap="square" rtlCol="0">
            <a:spAutoFit/>
          </a:bodyPr>
          <a:lstStyle/>
          <a:p>
            <a:r>
              <a:rPr lang="en-US" sz="3200" b="1" dirty="0"/>
              <a:t>Flow Chart</a:t>
            </a:r>
          </a:p>
        </p:txBody>
      </p:sp>
      <p:sp>
        <p:nvSpPr>
          <p:cNvPr id="5" name="TextBox 4">
            <a:extLst>
              <a:ext uri="{FF2B5EF4-FFF2-40B4-BE49-F238E27FC236}">
                <a16:creationId xmlns:a16="http://schemas.microsoft.com/office/drawing/2014/main" id="{3510A600-6817-F189-A365-14249545F1D2}"/>
              </a:ext>
            </a:extLst>
          </p:cNvPr>
          <p:cNvSpPr txBox="1"/>
          <p:nvPr/>
        </p:nvSpPr>
        <p:spPr>
          <a:xfrm>
            <a:off x="42816311" y="15795674"/>
            <a:ext cx="7015062" cy="584775"/>
          </a:xfrm>
          <a:prstGeom prst="rect">
            <a:avLst/>
          </a:prstGeom>
          <a:noFill/>
        </p:spPr>
        <p:txBody>
          <a:bodyPr wrap="none" rtlCol="0">
            <a:spAutoFit/>
          </a:bodyPr>
          <a:lstStyle/>
          <a:p>
            <a:r>
              <a:rPr lang="en-US" sz="3200" b="1" dirty="0"/>
              <a:t>Knowledge management Strategy</a:t>
            </a:r>
          </a:p>
        </p:txBody>
      </p:sp>
    </p:spTree>
    <p:extLst>
      <p:ext uri="{BB962C8B-B14F-4D97-AF65-F5344CB8AC3E}">
        <p14:creationId xmlns:p14="http://schemas.microsoft.com/office/powerpoint/2010/main" val="3317424866"/>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155</TotalTime>
  <Words>1823</Words>
  <Application>Microsoft Office PowerPoint</Application>
  <PresentationFormat>Custom</PresentationFormat>
  <Paragraphs>49</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Simple Light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Alexandra Avadani</cp:lastModifiedBy>
  <cp:revision>10</cp:revision>
  <dcterms:modified xsi:type="dcterms:W3CDTF">2023-08-11T08:57:54Z</dcterms:modified>
  <cp:category/>
</cp:coreProperties>
</file>