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9" r:id="rId4"/>
    <p:sldId id="258" r:id="rId5"/>
    <p:sldId id="262" r:id="rId6"/>
    <p:sldId id="263" r:id="rId7"/>
    <p:sldId id="264"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8809" autoAdjust="0"/>
    <p:restoredTop sz="86441" autoAdjust="0"/>
  </p:normalViewPr>
  <p:slideViewPr>
    <p:cSldViewPr>
      <p:cViewPr>
        <p:scale>
          <a:sx n="66" d="100"/>
          <a:sy n="66" d="100"/>
        </p:scale>
        <p:origin x="-840" y="-216"/>
      </p:cViewPr>
      <p:guideLst>
        <p:guide orient="horz" pos="2160"/>
        <p:guide pos="384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72C0D4-F805-4EBF-A20B-CBDAEBC7364E}" type="datetimeFigureOut">
              <a:rPr lang="en-GB" smtClean="0"/>
              <a:pPr/>
              <a:t>02/05/2022</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A71E0E-437B-4C66-A89C-E806F6E5203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2A71E0E-437B-4C66-A89C-E806F6E52033}"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2A71E0E-437B-4C66-A89C-E806F6E52033}"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2A71E0E-437B-4C66-A89C-E806F6E52033}"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dirty="0"/>
          </a:p>
        </p:txBody>
      </p:sp>
      <p:sp>
        <p:nvSpPr>
          <p:cNvPr id="4" name="Slide Number Placeholder 3"/>
          <p:cNvSpPr>
            <a:spLocks noGrp="1"/>
          </p:cNvSpPr>
          <p:nvPr>
            <p:ph type="sldNum" sz="quarter" idx="10"/>
          </p:nvPr>
        </p:nvSpPr>
        <p:spPr/>
        <p:txBody>
          <a:bodyPr/>
          <a:lstStyle/>
          <a:p>
            <a:fld id="{82A71E0E-437B-4C66-A89C-E806F6E52033}"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endParaRPr lang="en-GB" dirty="0"/>
          </a:p>
        </p:txBody>
      </p:sp>
      <p:sp>
        <p:nvSpPr>
          <p:cNvPr id="4" name="Slide Number Placeholder 3"/>
          <p:cNvSpPr>
            <a:spLocks noGrp="1"/>
          </p:cNvSpPr>
          <p:nvPr>
            <p:ph type="sldNum" sz="quarter" idx="10"/>
          </p:nvPr>
        </p:nvSpPr>
        <p:spPr/>
        <p:txBody>
          <a:bodyPr/>
          <a:lstStyle/>
          <a:p>
            <a:fld id="{82A71E0E-437B-4C66-A89C-E806F6E52033}"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2A71E0E-437B-4C66-A89C-E806F6E52033}"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2800">
                <a:effectLst/>
                <a:latin typeface="Arial" pitchFamily="34" charset="0"/>
                <a:cs typeface="Arial" pitchFamily="34" charset="0"/>
              </a:defRPr>
            </a:lvl1pPr>
          </a:lstStyle>
          <a:p>
            <a:r>
              <a:rPr lang="en-GB" dirty="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latin typeface="Arial" pitchFamily="34" charset="0"/>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hasCustomPrompt="1"/>
          </p:nvPr>
        </p:nvSpPr>
        <p:spPr>
          <a:xfrm>
            <a:off x="685801" y="609601"/>
            <a:ext cx="10131425" cy="990600"/>
          </a:xfrm>
        </p:spPr>
        <p:txBody>
          <a:bodyPr anchor="t">
            <a:normAutofit/>
          </a:bodyPr>
          <a:lstStyle>
            <a:lvl1pPr>
              <a:defRPr sz="2800" cap="none">
                <a:solidFill>
                  <a:schemeClr val="bg1"/>
                </a:solidFill>
                <a:latin typeface="Arial" pitchFamily="34" charset="0"/>
                <a:cs typeface="Arial" pitchFamily="34" charset="0"/>
              </a:defRPr>
            </a:lvl1pPr>
          </a:lstStyle>
          <a:p>
            <a:r>
              <a:rPr lang="en-GB" dirty="0" smtClean="0"/>
              <a:t>Click To Edit Master Title Style</a:t>
            </a:r>
            <a:endParaRPr lang="en-US" dirty="0"/>
          </a:p>
        </p:txBody>
      </p:sp>
      <p:sp>
        <p:nvSpPr>
          <p:cNvPr id="3" name="Content Placeholder 2"/>
          <p:cNvSpPr>
            <a:spLocks noGrp="1"/>
          </p:cNvSpPr>
          <p:nvPr>
            <p:ph idx="1"/>
          </p:nvPr>
        </p:nvSpPr>
        <p:spPr>
          <a:xfrm>
            <a:off x="685800" y="1676400"/>
            <a:ext cx="10131425" cy="3649133"/>
          </a:xfrm>
        </p:spPr>
        <p:txBody>
          <a:bodyPr anchor="ct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a:pPr/>
              <a:t>5/2/2022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5/2/2022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5/2/2022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a:pPr/>
              <a:t>5/2/2022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5/2/2022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5/2/2022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5/2/2022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5/2/2022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a:pPr/>
              <a:t>5/2/2022</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technology/2005/apr/19/business.marksspencer" TargetMode="External"/><Relationship Id="rId2" Type="http://schemas.openxmlformats.org/officeDocument/2006/relationships/hyperlink" Target="https://www.cmo.com.au/article/633573/what-marks-spencer-did-boost-customer-satisfaction-globall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E63471-C73A-E5DC-7BA6-5A3B0C162B71}"/>
              </a:ext>
            </a:extLst>
          </p:cNvPr>
          <p:cNvSpPr>
            <a:spLocks noGrp="1"/>
          </p:cNvSpPr>
          <p:nvPr>
            <p:ph type="ctrTitle"/>
          </p:nvPr>
        </p:nvSpPr>
        <p:spPr>
          <a:xfrm>
            <a:off x="3962400" y="1524000"/>
            <a:ext cx="7197726" cy="2057400"/>
          </a:xfrm>
        </p:spPr>
        <p:txBody>
          <a:bodyPr>
            <a:normAutofit fontScale="90000"/>
          </a:bodyPr>
          <a:lstStyle/>
          <a:p>
            <a:pPr algn="l"/>
            <a:r>
              <a:rPr lang="en-GB" smtClean="0"/>
              <a:t>BA (</a:t>
            </a:r>
            <a:r>
              <a:rPr lang="en-GB" cap="none" err="1" smtClean="0"/>
              <a:t>Hons</a:t>
            </a:r>
            <a:r>
              <a:rPr lang="en-GB" smtClean="0"/>
              <a:t>)</a:t>
            </a:r>
            <a:r>
              <a:rPr lang="en-GB" b="1" smtClean="0"/>
              <a:t> </a:t>
            </a:r>
            <a:r>
              <a:rPr lang="en-GB" cap="none" smtClean="0"/>
              <a:t>Leadership And Management Skills For The Workplace</a:t>
            </a:r>
            <a:br>
              <a:rPr lang="en-GB" cap="none" smtClean="0"/>
            </a:br>
            <a:r>
              <a:rPr lang="en-GB" cap="none" smtClean="0"/>
              <a:t/>
            </a:r>
            <a:br>
              <a:rPr lang="en-GB" cap="none" smtClean="0"/>
            </a:br>
            <a:r>
              <a:rPr lang="en-GB" smtClean="0"/>
              <a:t>Module: BMSW5106 </a:t>
            </a:r>
            <a:r>
              <a:rPr lang="en-GB" cap="none" smtClean="0"/>
              <a:t>Knowledge And Information Management – Task 2</a:t>
            </a:r>
            <a:endParaRPr lang="en-US">
              <a:latin typeface="Arial" pitchFamily="34" charset="0"/>
              <a:cs typeface="Arial" pitchFamily="34" charset="0"/>
            </a:endParaRPr>
          </a:p>
        </p:txBody>
      </p:sp>
      <p:sp>
        <p:nvSpPr>
          <p:cNvPr id="3" name="Subtitle 2">
            <a:extLst>
              <a:ext uri="{FF2B5EF4-FFF2-40B4-BE49-F238E27FC236}">
                <a16:creationId xmlns:a16="http://schemas.microsoft.com/office/drawing/2014/main" xmlns="" id="{5DA5E16B-15C6-3194-0913-748BBFF83B76}"/>
              </a:ext>
            </a:extLst>
          </p:cNvPr>
          <p:cNvSpPr>
            <a:spLocks noGrp="1"/>
          </p:cNvSpPr>
          <p:nvPr>
            <p:ph type="subTitle" idx="1"/>
          </p:nvPr>
        </p:nvSpPr>
        <p:spPr>
          <a:xfrm>
            <a:off x="381000" y="4267200"/>
            <a:ext cx="7197726" cy="2438399"/>
          </a:xfrm>
        </p:spPr>
        <p:txBody>
          <a:bodyPr>
            <a:normAutofit/>
          </a:bodyPr>
          <a:lstStyle/>
          <a:p>
            <a:pPr algn="l"/>
            <a:r>
              <a:rPr lang="en-GB"/>
              <a:t/>
            </a:r>
            <a:br>
              <a:rPr lang="en-GB"/>
            </a:br>
            <a:r>
              <a:rPr lang="en-GB" cap="none" smtClean="0"/>
              <a:t/>
            </a:r>
            <a:br>
              <a:rPr lang="en-GB" cap="none" smtClean="0"/>
            </a:br>
            <a:r>
              <a:rPr lang="en-GB" smtClean="0">
                <a:latin typeface="Arial" pitchFamily="34" charset="0"/>
                <a:cs typeface="Arial" pitchFamily="34" charset="0"/>
              </a:rPr>
              <a:t>Name: Cathy </a:t>
            </a:r>
            <a:r>
              <a:rPr lang="en-GB">
                <a:latin typeface="Arial" pitchFamily="34" charset="0"/>
                <a:cs typeface="Arial" pitchFamily="34" charset="0"/>
              </a:rPr>
              <a:t>Gordon</a:t>
            </a:r>
          </a:p>
          <a:p>
            <a:pPr algn="l"/>
            <a:r>
              <a:rPr lang="en-GB">
                <a:latin typeface="Arial" pitchFamily="34" charset="0"/>
                <a:cs typeface="Arial" pitchFamily="34" charset="0"/>
              </a:rPr>
              <a:t>Student ID : 2007502</a:t>
            </a:r>
          </a:p>
          <a:p>
            <a:pPr algn="l"/>
            <a:r>
              <a:rPr lang="en-GB">
                <a:latin typeface="Arial" pitchFamily="34" charset="0"/>
                <a:cs typeface="Arial" pitchFamily="34" charset="0"/>
              </a:rPr>
              <a:t>Tutor: </a:t>
            </a:r>
            <a:r>
              <a:rPr lang="en-GB" err="1">
                <a:latin typeface="Arial" pitchFamily="34" charset="0"/>
                <a:cs typeface="Arial" pitchFamily="34" charset="0"/>
              </a:rPr>
              <a:t>Khaza</a:t>
            </a:r>
            <a:r>
              <a:rPr lang="en-GB">
                <a:latin typeface="Arial" pitchFamily="34" charset="0"/>
                <a:cs typeface="Arial" pitchFamily="34" charset="0"/>
              </a:rPr>
              <a:t> </a:t>
            </a:r>
            <a:r>
              <a:rPr lang="en-GB" smtClean="0">
                <a:latin typeface="Arial" pitchFamily="34" charset="0"/>
                <a:cs typeface="Arial" pitchFamily="34" charset="0"/>
              </a:rPr>
              <a:t>Ahmed</a:t>
            </a:r>
          </a:p>
        </p:txBody>
      </p:sp>
    </p:spTree>
    <p:extLst>
      <p:ext uri="{BB962C8B-B14F-4D97-AF65-F5344CB8AC3E}">
        <p14:creationId xmlns:p14="http://schemas.microsoft.com/office/powerpoint/2010/main" xmlns="" val="1991137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0267C5-1857-5A80-E1D9-C40E07E68964}"/>
              </a:ext>
            </a:extLst>
          </p:cNvPr>
          <p:cNvSpPr>
            <a:spLocks noGrp="1"/>
          </p:cNvSpPr>
          <p:nvPr>
            <p:ph type="title"/>
          </p:nvPr>
        </p:nvSpPr>
        <p:spPr/>
        <p:txBody>
          <a:bodyPr/>
          <a:lstStyle/>
          <a:p>
            <a:r>
              <a:rPr lang="en-US" dirty="0" smtClean="0">
                <a:solidFill>
                  <a:schemeClr val="bg1"/>
                </a:solidFill>
              </a:rPr>
              <a:t>Information Systems Case Study – Marks &amp; Spencer Retail Store</a:t>
            </a:r>
            <a:endParaRPr lang="en-US" dirty="0">
              <a:solidFill>
                <a:schemeClr val="bg1"/>
              </a:solidFill>
            </a:endParaRPr>
          </a:p>
        </p:txBody>
      </p:sp>
      <p:sp>
        <p:nvSpPr>
          <p:cNvPr id="3" name="Content Placeholder 2">
            <a:extLst>
              <a:ext uri="{FF2B5EF4-FFF2-40B4-BE49-F238E27FC236}">
                <a16:creationId xmlns:a16="http://schemas.microsoft.com/office/drawing/2014/main" xmlns="" id="{487F8551-430F-7B3B-1E92-AF1F952A3159}"/>
              </a:ext>
            </a:extLst>
          </p:cNvPr>
          <p:cNvSpPr>
            <a:spLocks noGrp="1"/>
          </p:cNvSpPr>
          <p:nvPr>
            <p:ph idx="1"/>
          </p:nvPr>
        </p:nvSpPr>
        <p:spPr/>
        <p:txBody>
          <a:bodyPr anchor="t"/>
          <a:lstStyle/>
          <a:p>
            <a:pPr>
              <a:buClrTx/>
            </a:pPr>
            <a:r>
              <a:rPr lang="en-US" dirty="0" smtClean="0"/>
              <a:t>This is a case study was carried out to look at  and the use of information systems within a business setting with  the aim to:</a:t>
            </a:r>
          </a:p>
          <a:p>
            <a:pPr lvl="1">
              <a:buClrTx/>
              <a:buFont typeface="Wingdings" pitchFamily="2" charset="2"/>
              <a:buChar char="Ø"/>
            </a:pPr>
            <a:r>
              <a:rPr lang="en-US" dirty="0" smtClean="0"/>
              <a:t>Briefly outline information systems and DKIW (Data, Information, Knowledge, Wisdom)</a:t>
            </a:r>
          </a:p>
          <a:p>
            <a:pPr lvl="1">
              <a:buClrTx/>
              <a:buFont typeface="Wingdings" pitchFamily="2" charset="2"/>
              <a:buChar char="Ø"/>
            </a:pPr>
            <a:r>
              <a:rPr lang="en-US" dirty="0" smtClean="0"/>
              <a:t>Examine the theories used</a:t>
            </a:r>
          </a:p>
          <a:p>
            <a:pPr lvl="1">
              <a:buClrTx/>
              <a:buFont typeface="Wingdings" pitchFamily="2" charset="2"/>
              <a:buChar char="Ø"/>
            </a:pPr>
            <a:r>
              <a:rPr lang="en-US" dirty="0" smtClean="0"/>
              <a:t>Understand and explain the use of information systems within a retail business setting </a:t>
            </a:r>
          </a:p>
          <a:p>
            <a:pPr lvl="1">
              <a:buClrTx/>
              <a:buFont typeface="Wingdings" pitchFamily="2" charset="2"/>
              <a:buChar char="Ø"/>
            </a:pPr>
            <a:r>
              <a:rPr lang="en-US" dirty="0" err="1" smtClean="0"/>
              <a:t>Analyse</a:t>
            </a:r>
            <a:r>
              <a:rPr lang="en-US" dirty="0" smtClean="0"/>
              <a:t> the competitive information to discover benefits and any competitive advantages</a:t>
            </a:r>
          </a:p>
          <a:p>
            <a:pPr lvl="1"/>
            <a:endParaRPr lang="en-US" dirty="0" smtClean="0"/>
          </a:p>
          <a:p>
            <a:pPr lvl="1"/>
            <a:endParaRPr lang="en-US" dirty="0"/>
          </a:p>
        </p:txBody>
      </p:sp>
    </p:spTree>
    <p:extLst>
      <p:ext uri="{BB962C8B-B14F-4D97-AF65-F5344CB8AC3E}">
        <p14:creationId xmlns:p14="http://schemas.microsoft.com/office/powerpoint/2010/main" xmlns="" val="4145289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81000"/>
            <a:ext cx="10131425" cy="990600"/>
          </a:xfrm>
        </p:spPr>
        <p:txBody>
          <a:bodyPr/>
          <a:lstStyle/>
          <a:p>
            <a:r>
              <a:rPr lang="en-GB" dirty="0" smtClean="0"/>
              <a:t>Data, Information, Knowledge, Wisdom (DKIW)	and Information Systems</a:t>
            </a:r>
            <a:endParaRPr lang="en-GB" dirty="0"/>
          </a:p>
        </p:txBody>
      </p:sp>
      <p:pic>
        <p:nvPicPr>
          <p:cNvPr id="1026" name="Picture 2"/>
          <p:cNvPicPr>
            <a:picLocks noGrp="1" noChangeAspect="1" noChangeArrowheads="1"/>
          </p:cNvPicPr>
          <p:nvPr>
            <p:ph idx="1"/>
          </p:nvPr>
        </p:nvPicPr>
        <p:blipFill>
          <a:blip r:embed="rId3"/>
          <a:srcRect t="15909"/>
          <a:stretch>
            <a:fillRect/>
          </a:stretch>
        </p:blipFill>
        <p:spPr bwMode="auto">
          <a:xfrm>
            <a:off x="2286000" y="1447800"/>
            <a:ext cx="6539620" cy="2819400"/>
          </a:xfrm>
          <a:prstGeom prst="rect">
            <a:avLst/>
          </a:prstGeom>
          <a:noFill/>
          <a:ln w="9525">
            <a:noFill/>
            <a:miter lim="800000"/>
            <a:headEnd/>
            <a:tailEnd/>
          </a:ln>
        </p:spPr>
      </p:pic>
      <p:sp>
        <p:nvSpPr>
          <p:cNvPr id="5" name="TextBox 4"/>
          <p:cNvSpPr txBox="1"/>
          <p:nvPr/>
        </p:nvSpPr>
        <p:spPr>
          <a:xfrm>
            <a:off x="533400" y="4266138"/>
            <a:ext cx="11201400" cy="2210862"/>
          </a:xfrm>
          <a:prstGeom prst="rect">
            <a:avLst/>
          </a:prstGeom>
          <a:noFill/>
        </p:spPr>
        <p:txBody>
          <a:bodyPr wrap="square" rtlCol="0">
            <a:spAutoFit/>
          </a:bodyPr>
          <a:lstStyle/>
          <a:p>
            <a:pPr marL="176213" indent="-176213">
              <a:spcAft>
                <a:spcPts val="700"/>
              </a:spcAft>
              <a:buFont typeface="Wingdings" pitchFamily="2" charset="2"/>
              <a:buChar char="Ø"/>
            </a:pPr>
            <a:r>
              <a:rPr lang="en-GB" dirty="0" smtClean="0">
                <a:solidFill>
                  <a:schemeClr val="bg1"/>
                </a:solidFill>
              </a:rPr>
              <a:t>The “The Knowledge Triangle” is often used to define data, information and knowledge in information management and information systems  (Fricke, 2009)</a:t>
            </a:r>
          </a:p>
          <a:p>
            <a:pPr marL="176213" indent="-176213">
              <a:spcAft>
                <a:spcPts val="700"/>
              </a:spcAft>
              <a:buFont typeface="Wingdings" pitchFamily="2" charset="2"/>
              <a:buChar char="Ø"/>
            </a:pPr>
            <a:r>
              <a:rPr lang="en-GB" dirty="0" smtClean="0">
                <a:solidFill>
                  <a:schemeClr val="bg1"/>
                </a:solidFill>
              </a:rPr>
              <a:t>The process aims to show the connection between the four factors in that raw data can be processed into useful information and which can be used to make us more knowledgeable.</a:t>
            </a:r>
          </a:p>
          <a:p>
            <a:pPr marL="176213" indent="-176213">
              <a:buFont typeface="Wingdings" pitchFamily="2" charset="2"/>
              <a:buChar char="Ø"/>
            </a:pPr>
            <a:r>
              <a:rPr lang="en-GB" dirty="0" smtClean="0">
                <a:solidFill>
                  <a:schemeClr val="bg1"/>
                </a:solidFill>
              </a:rPr>
              <a:t>Information systems use data which is processed to become useful information or a useable product. However, </a:t>
            </a:r>
            <a:r>
              <a:rPr lang="en-GB" dirty="0" err="1" smtClean="0">
                <a:solidFill>
                  <a:schemeClr val="bg1"/>
                </a:solidFill>
              </a:rPr>
              <a:t>Laudon</a:t>
            </a:r>
            <a:r>
              <a:rPr lang="en-GB" dirty="0" smtClean="0">
                <a:solidFill>
                  <a:schemeClr val="bg1"/>
                </a:solidFill>
              </a:rPr>
              <a:t> and </a:t>
            </a:r>
            <a:r>
              <a:rPr lang="en-GB" dirty="0" err="1" smtClean="0">
                <a:solidFill>
                  <a:schemeClr val="bg1"/>
                </a:solidFill>
              </a:rPr>
              <a:t>Laudon</a:t>
            </a:r>
            <a:r>
              <a:rPr lang="en-GB" dirty="0" smtClean="0">
                <a:solidFill>
                  <a:schemeClr val="bg1"/>
                </a:solidFill>
              </a:rPr>
              <a:t> (2015) define information systems as “a set of interrelated components that collect, process, store, and distribute information to support decision making and control in an organization”.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1"/>
            <a:ext cx="10131425" cy="838200"/>
          </a:xfrm>
        </p:spPr>
        <p:txBody>
          <a:bodyPr anchor="t"/>
          <a:lstStyle/>
          <a:p>
            <a:r>
              <a:rPr lang="en-GB" dirty="0" smtClean="0"/>
              <a:t>Marks and Spencer Retail Store</a:t>
            </a:r>
            <a:endParaRPr lang="en-GB" dirty="0"/>
          </a:p>
        </p:txBody>
      </p:sp>
      <p:sp>
        <p:nvSpPr>
          <p:cNvPr id="3" name="Content Placeholder 2"/>
          <p:cNvSpPr>
            <a:spLocks noGrp="1"/>
          </p:cNvSpPr>
          <p:nvPr>
            <p:ph idx="1"/>
          </p:nvPr>
        </p:nvSpPr>
        <p:spPr>
          <a:xfrm>
            <a:off x="762000" y="1524000"/>
            <a:ext cx="10131425" cy="3649133"/>
          </a:xfrm>
        </p:spPr>
        <p:txBody>
          <a:bodyPr anchor="t">
            <a:normAutofit/>
          </a:bodyPr>
          <a:lstStyle/>
          <a:p>
            <a:pPr>
              <a:buClrTx/>
            </a:pPr>
            <a:r>
              <a:rPr lang="en-GB" dirty="0" smtClean="0"/>
              <a:t>A UK based British company first established in 1884 (M&amp;S, 2022)</a:t>
            </a:r>
          </a:p>
          <a:p>
            <a:pPr>
              <a:buClrTx/>
            </a:pPr>
            <a:r>
              <a:rPr lang="en-GB" dirty="0" smtClean="0"/>
              <a:t>Retailers in clothing </a:t>
            </a:r>
            <a:r>
              <a:rPr lang="en-GB" dirty="0" err="1" smtClean="0"/>
              <a:t>homewares</a:t>
            </a:r>
            <a:r>
              <a:rPr lang="en-GB" dirty="0" smtClean="0"/>
              <a:t> and more recently offer financial products such as banking and insurance. </a:t>
            </a:r>
          </a:p>
          <a:p>
            <a:pPr>
              <a:buClrTx/>
            </a:pPr>
            <a:r>
              <a:rPr lang="en-GB" dirty="0" smtClean="0"/>
              <a:t>They have retail outlets and also a well established online presence</a:t>
            </a:r>
          </a:p>
          <a:p>
            <a:pPr>
              <a:buClrTx/>
            </a:pPr>
            <a:r>
              <a:rPr lang="en-GB" dirty="0" smtClean="0"/>
              <a:t>M&amp;S have launched a number of initiatives to improve the customer experience.  The initiatives involve improving processes within Marks &amp; Spencer and involve the gathering and processing of data to inform their decisions.  One of the initiatives was the 2018 introduction of a new “voice of the customer” feedback system to give insights on how customers felt about the services being offered by M&amp;S (Cameron, 2018)</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Voice of the Customer Feedback System</a:t>
            </a:r>
            <a:endParaRPr lang="en-GB" dirty="0"/>
          </a:p>
        </p:txBody>
      </p:sp>
      <p:sp>
        <p:nvSpPr>
          <p:cNvPr id="3" name="Content Placeholder 2"/>
          <p:cNvSpPr>
            <a:spLocks noGrp="1"/>
          </p:cNvSpPr>
          <p:nvPr>
            <p:ph idx="1"/>
          </p:nvPr>
        </p:nvSpPr>
        <p:spPr>
          <a:xfrm>
            <a:off x="685800" y="1447800"/>
            <a:ext cx="10131425" cy="5029200"/>
          </a:xfrm>
        </p:spPr>
        <p:txBody>
          <a:bodyPr>
            <a:normAutofit fontScale="92500" lnSpcReduction="20000"/>
          </a:bodyPr>
          <a:lstStyle/>
          <a:p>
            <a:pPr>
              <a:buNone/>
            </a:pPr>
            <a:r>
              <a:rPr lang="en-GB" b="1" dirty="0" smtClean="0"/>
              <a:t>The Flow of Data</a:t>
            </a:r>
          </a:p>
          <a:p>
            <a:endParaRPr lang="en-GB" dirty="0" smtClean="0"/>
          </a:p>
          <a:p>
            <a:endParaRPr lang="en-GB" dirty="0" smtClean="0"/>
          </a:p>
          <a:p>
            <a:endParaRPr lang="en-GB" dirty="0" smtClean="0"/>
          </a:p>
          <a:p>
            <a:endParaRPr lang="en-GB" dirty="0" smtClean="0"/>
          </a:p>
          <a:p>
            <a:endParaRPr lang="en-GB" b="1" dirty="0" smtClean="0"/>
          </a:p>
          <a:p>
            <a:endParaRPr lang="en-GB" sz="1300" dirty="0" smtClean="0"/>
          </a:p>
          <a:p>
            <a:endParaRPr lang="en-GB" dirty="0" smtClean="0"/>
          </a:p>
          <a:p>
            <a:endParaRPr lang="en-GB" dirty="0" smtClean="0"/>
          </a:p>
          <a:p>
            <a:endParaRPr lang="en-GB" dirty="0" smtClean="0"/>
          </a:p>
          <a:p>
            <a:pPr marL="0" indent="0">
              <a:buNone/>
            </a:pPr>
            <a:r>
              <a:rPr lang="en-GB" b="1" dirty="0" smtClean="0"/>
              <a:t>The benefits</a:t>
            </a:r>
          </a:p>
          <a:p>
            <a:pPr marL="0" indent="0">
              <a:buNone/>
            </a:pPr>
            <a:r>
              <a:rPr lang="en-GB" dirty="0" smtClean="0"/>
              <a:t>This information can be used for marketing and targeting any areas which may which need additional attention or to identify gaps in what is available versus what customers are looking for.  Having access to this information can help to improve customer satisfaction and the brand’s reputation as a retailer who listens to their customers.  A further benefit would put M&amp;S ahead in terms of taking the guess work out of what it is that customers want.</a:t>
            </a:r>
          </a:p>
          <a:p>
            <a:endParaRPr lang="en-GB" dirty="0"/>
          </a:p>
        </p:txBody>
      </p:sp>
      <p:sp>
        <p:nvSpPr>
          <p:cNvPr id="4" name="Rectangle 3"/>
          <p:cNvSpPr/>
          <p:nvPr/>
        </p:nvSpPr>
        <p:spPr>
          <a:xfrm>
            <a:off x="762000" y="1905000"/>
            <a:ext cx="3048000" cy="26670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smtClean="0">
                <a:solidFill>
                  <a:schemeClr val="tx1"/>
                </a:solidFill>
              </a:rPr>
              <a:t>The input </a:t>
            </a:r>
            <a:r>
              <a:rPr lang="en-GB" sz="1200" dirty="0" smtClean="0">
                <a:solidFill>
                  <a:schemeClr val="tx1"/>
                </a:solidFill>
              </a:rPr>
              <a:t>for this system is captured directly from customer’s using surveys and rating systems.  The customers are asked to rate their experience, and/or answer questions such as whether or not they would recommend the M&amp;S brand, the types of products they purchase and how they feel about the suitability, quality of the product. This is an example of collecting tacit knowledge, which, simply put, is personal knowledge that is held by individuals (</a:t>
            </a:r>
            <a:r>
              <a:rPr lang="en-GB" sz="1200" dirty="0" err="1" smtClean="0">
                <a:solidFill>
                  <a:schemeClr val="tx1"/>
                </a:solidFill>
              </a:rPr>
              <a:t>Dampney</a:t>
            </a:r>
            <a:r>
              <a:rPr lang="en-GB" sz="1200" dirty="0" smtClean="0">
                <a:solidFill>
                  <a:schemeClr val="tx1"/>
                </a:solidFill>
              </a:rPr>
              <a:t>, Busch and Richards, 2007).  This is also known as qualitative </a:t>
            </a:r>
            <a:r>
              <a:rPr lang="en-GB" sz="1400" dirty="0" smtClean="0">
                <a:solidFill>
                  <a:schemeClr val="tx1"/>
                </a:solidFill>
              </a:rPr>
              <a:t>data.</a:t>
            </a:r>
            <a:endParaRPr lang="en-GB" sz="1400" dirty="0">
              <a:solidFill>
                <a:schemeClr val="tx1"/>
              </a:solidFill>
            </a:endParaRPr>
          </a:p>
        </p:txBody>
      </p:sp>
      <p:sp>
        <p:nvSpPr>
          <p:cNvPr id="5" name="Rectangle 4"/>
          <p:cNvSpPr/>
          <p:nvPr/>
        </p:nvSpPr>
        <p:spPr>
          <a:xfrm>
            <a:off x="4723200" y="1905000"/>
            <a:ext cx="3049200" cy="26670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b="1" dirty="0" smtClean="0">
                <a:solidFill>
                  <a:schemeClr val="tx1"/>
                </a:solidFill>
              </a:rPr>
              <a:t>Processing </a:t>
            </a:r>
            <a:r>
              <a:rPr lang="en-GB" sz="1200" dirty="0" smtClean="0">
                <a:solidFill>
                  <a:schemeClr val="tx1"/>
                </a:solidFill>
              </a:rPr>
              <a:t>The </a:t>
            </a:r>
            <a:r>
              <a:rPr lang="en-GB" sz="1200" dirty="0" err="1" smtClean="0">
                <a:solidFill>
                  <a:schemeClr val="tx1"/>
                </a:solidFill>
              </a:rPr>
              <a:t>datas</a:t>
            </a:r>
            <a:r>
              <a:rPr lang="en-GB" sz="1200" dirty="0" smtClean="0">
                <a:solidFill>
                  <a:schemeClr val="tx1"/>
                </a:solidFill>
              </a:rPr>
              <a:t> collected is  analysed using sorting techniques which  allow the customer information to be organised in groups such as products purchased, availability of the products, age, demographic, whether they purchase only food, clothing or home items or all, the mode of purchase i.e. </a:t>
            </a:r>
            <a:r>
              <a:rPr lang="en-GB" sz="1200" dirty="0" err="1" smtClean="0">
                <a:solidFill>
                  <a:schemeClr val="tx1"/>
                </a:solidFill>
              </a:rPr>
              <a:t>instore</a:t>
            </a:r>
            <a:r>
              <a:rPr lang="en-GB" sz="1200" dirty="0" smtClean="0">
                <a:solidFill>
                  <a:schemeClr val="tx1"/>
                </a:solidFill>
              </a:rPr>
              <a:t> or online, satisfied or dissatisfied</a:t>
            </a:r>
            <a:endParaRPr lang="en-GB" sz="1200" dirty="0">
              <a:solidFill>
                <a:schemeClr val="tx1"/>
              </a:solidFill>
            </a:endParaRPr>
          </a:p>
        </p:txBody>
      </p:sp>
      <p:sp>
        <p:nvSpPr>
          <p:cNvPr id="6" name="Rectangle 5"/>
          <p:cNvSpPr/>
          <p:nvPr/>
        </p:nvSpPr>
        <p:spPr>
          <a:xfrm>
            <a:off x="8686800" y="1905000"/>
            <a:ext cx="3049200" cy="266700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b="1" dirty="0" smtClean="0">
                <a:solidFill>
                  <a:schemeClr val="tx1"/>
                </a:solidFill>
              </a:rPr>
              <a:t>Output</a:t>
            </a:r>
            <a:r>
              <a:rPr lang="en-GB" sz="1400" b="1" dirty="0" smtClean="0">
                <a:solidFill>
                  <a:schemeClr val="tx1"/>
                </a:solidFill>
              </a:rPr>
              <a:t> </a:t>
            </a:r>
            <a:r>
              <a:rPr lang="en-GB" sz="1400" dirty="0" smtClean="0">
                <a:solidFill>
                  <a:schemeClr val="tx1"/>
                </a:solidFill>
              </a:rPr>
              <a:t>Following processing the information can  transformed into a usable and readable format which can take the form of a report or dashboard which shows factors such as  best sellers, poor sellers, stores with poor or very good customer experiences and the types of customers who shop in each of the stores.  </a:t>
            </a:r>
            <a:endParaRPr lang="en-GB" sz="1400" dirty="0">
              <a:solidFill>
                <a:schemeClr val="tx1"/>
              </a:solidFill>
            </a:endParaRPr>
          </a:p>
        </p:txBody>
      </p:sp>
      <p:cxnSp>
        <p:nvCxnSpPr>
          <p:cNvPr id="8" name="Straight Arrow Connector 7"/>
          <p:cNvCxnSpPr/>
          <p:nvPr/>
        </p:nvCxnSpPr>
        <p:spPr>
          <a:xfrm>
            <a:off x="3886200" y="3048000"/>
            <a:ext cx="762000"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7848600" y="3124200"/>
            <a:ext cx="762000"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Competitive Environment</a:t>
            </a:r>
            <a:endParaRPr lang="en-GB" dirty="0"/>
          </a:p>
        </p:txBody>
      </p:sp>
      <p:sp>
        <p:nvSpPr>
          <p:cNvPr id="3" name="Content Placeholder 2"/>
          <p:cNvSpPr>
            <a:spLocks noGrp="1"/>
          </p:cNvSpPr>
          <p:nvPr>
            <p:ph idx="1"/>
          </p:nvPr>
        </p:nvSpPr>
        <p:spPr/>
        <p:txBody>
          <a:bodyPr anchor="t"/>
          <a:lstStyle/>
          <a:p>
            <a:pPr marL="0" indent="0">
              <a:buNone/>
            </a:pPr>
            <a:r>
              <a:rPr lang="en-GB" dirty="0" smtClean="0"/>
              <a:t>Using the Porter’s Five Force Framework, which was developed by Michael Porter to analyse the external competitive environment,  (</a:t>
            </a:r>
            <a:r>
              <a:rPr lang="en-GB" dirty="0" err="1" smtClean="0"/>
              <a:t>Khude</a:t>
            </a:r>
            <a:r>
              <a:rPr lang="en-GB" dirty="0" smtClean="0"/>
              <a:t>, 2021), several factors were analysed </a:t>
            </a:r>
            <a:r>
              <a:rPr lang="en-GB" dirty="0" smtClean="0"/>
              <a:t>:</a:t>
            </a:r>
            <a:endParaRPr lang="en-GB" dirty="0" smtClean="0"/>
          </a:p>
          <a:p>
            <a:pPr>
              <a:buNone/>
            </a:pPr>
            <a:r>
              <a:rPr lang="en-GB" dirty="0" smtClean="0"/>
              <a:t> </a:t>
            </a:r>
            <a:endParaRPr lang="en-GB" dirty="0"/>
          </a:p>
        </p:txBody>
      </p:sp>
      <p:sp>
        <p:nvSpPr>
          <p:cNvPr id="4" name="Rounded Rectangle 3"/>
          <p:cNvSpPr/>
          <p:nvPr/>
        </p:nvSpPr>
        <p:spPr>
          <a:xfrm>
            <a:off x="685800" y="2590800"/>
            <a:ext cx="2819400" cy="1295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Threat of new entrants</a:t>
            </a:r>
            <a:endParaRPr lang="en-GB" dirty="0"/>
          </a:p>
        </p:txBody>
      </p:sp>
      <p:sp>
        <p:nvSpPr>
          <p:cNvPr id="5" name="Rounded Rectangle 4"/>
          <p:cNvSpPr/>
          <p:nvPr/>
        </p:nvSpPr>
        <p:spPr>
          <a:xfrm>
            <a:off x="4724400" y="3200400"/>
            <a:ext cx="2819400" cy="1295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competitors</a:t>
            </a:r>
            <a:endParaRPr lang="en-GB" dirty="0"/>
          </a:p>
        </p:txBody>
      </p:sp>
      <p:sp>
        <p:nvSpPr>
          <p:cNvPr id="6" name="Rounded Rectangle 5"/>
          <p:cNvSpPr/>
          <p:nvPr/>
        </p:nvSpPr>
        <p:spPr>
          <a:xfrm>
            <a:off x="8534400" y="4724400"/>
            <a:ext cx="2819400" cy="1295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Bargaining power </a:t>
            </a:r>
            <a:r>
              <a:rPr lang="en-GB" smtClean="0"/>
              <a:t>of customers</a:t>
            </a:r>
            <a:endParaRPr lang="en-GB"/>
          </a:p>
        </p:txBody>
      </p:sp>
      <p:sp>
        <p:nvSpPr>
          <p:cNvPr id="7" name="Rounded Rectangle 6"/>
          <p:cNvSpPr/>
          <p:nvPr/>
        </p:nvSpPr>
        <p:spPr>
          <a:xfrm>
            <a:off x="762000" y="4800600"/>
            <a:ext cx="2819400" cy="1295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Bargaining power of suppliers</a:t>
            </a:r>
            <a:endParaRPr lang="en-GB" dirty="0"/>
          </a:p>
        </p:txBody>
      </p:sp>
      <p:sp>
        <p:nvSpPr>
          <p:cNvPr id="8" name="Rounded Rectangle 7"/>
          <p:cNvSpPr/>
          <p:nvPr/>
        </p:nvSpPr>
        <p:spPr>
          <a:xfrm>
            <a:off x="8610600" y="2514600"/>
            <a:ext cx="2819400" cy="1295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Threat of substitute products or services</a:t>
            </a:r>
            <a:endParaRPr lang="en-GB" dirty="0"/>
          </a:p>
        </p:txBody>
      </p:sp>
      <p:cxnSp>
        <p:nvCxnSpPr>
          <p:cNvPr id="9" name="Straight Arrow Connector 8"/>
          <p:cNvCxnSpPr/>
          <p:nvPr/>
        </p:nvCxnSpPr>
        <p:spPr>
          <a:xfrm flipH="1">
            <a:off x="7696200" y="2971800"/>
            <a:ext cx="914400" cy="3810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733800" y="4495800"/>
            <a:ext cx="685800" cy="8382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7543800" y="4495800"/>
            <a:ext cx="914400" cy="5334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657600" y="2895600"/>
            <a:ext cx="685800" cy="4572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information systems to gain a competitive advantage</a:t>
            </a:r>
            <a:endParaRPr lang="en-GB" dirty="0"/>
          </a:p>
        </p:txBody>
      </p:sp>
      <p:sp>
        <p:nvSpPr>
          <p:cNvPr id="3" name="Content Placeholder 2"/>
          <p:cNvSpPr>
            <a:spLocks noGrp="1"/>
          </p:cNvSpPr>
          <p:nvPr>
            <p:ph idx="1"/>
          </p:nvPr>
        </p:nvSpPr>
        <p:spPr/>
        <p:txBody>
          <a:bodyPr anchor="t"/>
          <a:lstStyle/>
          <a:p>
            <a:pPr>
              <a:buClrTx/>
            </a:pPr>
            <a:r>
              <a:rPr lang="en-GB" dirty="0" smtClean="0"/>
              <a:t>The information from the Porter’s Five Forces analysis shows that Marks &amp; Spencer competitive advantage is good due to their reputation, name and long term loyal customers.  Using the information gathered from their “voice of the customer” feedback, allows them to improve their range of products, ensure good stock availability of popular items, fill any gaps where there is a customer need but no relevant products and improve </a:t>
            </a:r>
            <a:r>
              <a:rPr lang="en-GB" dirty="0" err="1" smtClean="0"/>
              <a:t>instore</a:t>
            </a:r>
            <a:r>
              <a:rPr lang="en-GB" dirty="0" smtClean="0"/>
              <a:t> and online experiences.  All of these factors help M&amp;S to gain a competitive advantage.</a:t>
            </a:r>
          </a:p>
          <a:p>
            <a:pPr>
              <a:buClrTx/>
            </a:pPr>
            <a:r>
              <a:rPr lang="en-GB" dirty="0" smtClean="0"/>
              <a:t>It should be borne in mind however, when it comes to food and clothing departments, there is a real threat from cheaper retailers and they will need to ensure they have a strategy in place to combat this.  They can do this by adding to their existing surveys to gather information on how customers feel about their pricing.</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a:t>
            </a:r>
            <a:endParaRPr lang="en-GB" dirty="0"/>
          </a:p>
        </p:txBody>
      </p:sp>
      <p:sp>
        <p:nvSpPr>
          <p:cNvPr id="3" name="Content Placeholder 2"/>
          <p:cNvSpPr>
            <a:spLocks noGrp="1"/>
          </p:cNvSpPr>
          <p:nvPr>
            <p:ph idx="1"/>
          </p:nvPr>
        </p:nvSpPr>
        <p:spPr/>
        <p:txBody>
          <a:bodyPr anchor="t">
            <a:normAutofit/>
          </a:bodyPr>
          <a:lstStyle/>
          <a:p>
            <a:pPr marL="0" indent="0">
              <a:buNone/>
            </a:pPr>
            <a:r>
              <a:rPr lang="en-GB" dirty="0" smtClean="0"/>
              <a:t>Cameron, N. (2018) </a:t>
            </a:r>
            <a:r>
              <a:rPr lang="en-GB" i="1" dirty="0" smtClean="0"/>
              <a:t>What Marks &amp; Spencer Did to Boost Customer Satisfaction Globally. </a:t>
            </a:r>
            <a:r>
              <a:rPr lang="en-GB" dirty="0" smtClean="0"/>
              <a:t>Available </a:t>
            </a:r>
            <a:r>
              <a:rPr lang="en-GB" dirty="0" err="1" smtClean="0"/>
              <a:t>at:</a:t>
            </a:r>
            <a:r>
              <a:rPr lang="en-GB" u="sng" dirty="0" err="1" smtClean="0">
                <a:hlinkClick r:id="rId2"/>
              </a:rPr>
              <a:t>https</a:t>
            </a:r>
            <a:r>
              <a:rPr lang="en-GB" u="sng" dirty="0" smtClean="0">
                <a:hlinkClick r:id="rId2"/>
              </a:rPr>
              <a:t>://</a:t>
            </a:r>
            <a:r>
              <a:rPr lang="en-GB" u="sng" dirty="0" err="1" smtClean="0">
                <a:hlinkClick r:id="rId2"/>
              </a:rPr>
              <a:t>www.cmo.com.au</a:t>
            </a:r>
            <a:r>
              <a:rPr lang="en-GB" u="sng" dirty="0" smtClean="0">
                <a:hlinkClick r:id="rId2"/>
              </a:rPr>
              <a:t>/article/633573/what-marks-</a:t>
            </a:r>
            <a:r>
              <a:rPr lang="en-GB" u="sng" dirty="0" err="1" smtClean="0">
                <a:hlinkClick r:id="rId2"/>
              </a:rPr>
              <a:t>spencer</a:t>
            </a:r>
            <a:r>
              <a:rPr lang="en-GB" u="sng" dirty="0" smtClean="0">
                <a:hlinkClick r:id="rId2"/>
              </a:rPr>
              <a:t>-did-boost-customer-satisfaction-globally/</a:t>
            </a:r>
            <a:r>
              <a:rPr lang="en-GB" dirty="0" smtClean="0"/>
              <a:t> (Accessed: 27 April 2022)</a:t>
            </a:r>
          </a:p>
          <a:p>
            <a:pPr marL="0" indent="0">
              <a:buNone/>
            </a:pPr>
            <a:r>
              <a:rPr lang="en-GB" dirty="0" err="1" smtClean="0"/>
              <a:t>Dampney</a:t>
            </a:r>
            <a:r>
              <a:rPr lang="en-GB" dirty="0" smtClean="0"/>
              <a:t>, K., Busch, P, &amp; Richards, D. (2007). </a:t>
            </a:r>
            <a:r>
              <a:rPr lang="en-GB" i="1" dirty="0" smtClean="0"/>
              <a:t>The Meaning of Tacit Knowledge</a:t>
            </a:r>
            <a:r>
              <a:rPr lang="en-GB" dirty="0" smtClean="0"/>
              <a:t>. Australasian Journal of Information Systems; </a:t>
            </a:r>
            <a:r>
              <a:rPr lang="en-GB" dirty="0" err="1" smtClean="0"/>
              <a:t>Vol</a:t>
            </a:r>
            <a:r>
              <a:rPr lang="en-GB" dirty="0" smtClean="0"/>
              <a:t> 10, No 1 (2002). 10. 10.3127/ajis.v10i1.438.</a:t>
            </a:r>
          </a:p>
          <a:p>
            <a:pPr marL="0" indent="0">
              <a:buNone/>
            </a:pPr>
            <a:r>
              <a:rPr lang="en-GB" dirty="0" smtClean="0"/>
              <a:t>FRICKE, M. (2009) ‘The knowledge pyramid: a critique of the DIKW hierarchy’, </a:t>
            </a:r>
            <a:r>
              <a:rPr lang="en-GB" i="1" dirty="0" smtClean="0"/>
              <a:t>Journal of information science</a:t>
            </a:r>
            <a:r>
              <a:rPr lang="en-GB" dirty="0" smtClean="0"/>
              <a:t>, 35(2), pp. 131–142. doi:10.1177/0165551508094050.</a:t>
            </a:r>
          </a:p>
          <a:p>
            <a:pPr marL="0" indent="0">
              <a:buNone/>
            </a:pPr>
            <a:r>
              <a:rPr lang="en-GB" dirty="0" smtClean="0"/>
              <a:t>The Guardian (2005)  </a:t>
            </a:r>
            <a:r>
              <a:rPr lang="en-GB" i="1" dirty="0" smtClean="0"/>
              <a:t>Amazon to run M&amp;S website. Available at: </a:t>
            </a:r>
            <a:r>
              <a:rPr lang="en-GB" i="1" dirty="0" smtClean="0">
                <a:hlinkClick r:id="rId3"/>
              </a:rPr>
              <a:t>https://www.theguardian.com/technology/2005/apr/19/business.marksspencer</a:t>
            </a:r>
            <a:r>
              <a:rPr lang="en-GB" i="1" dirty="0" smtClean="0"/>
              <a:t>  (Accessed: 27 April 2022)</a:t>
            </a:r>
          </a:p>
          <a:p>
            <a:pPr marL="0" indent="0">
              <a:buNone/>
            </a:pPr>
            <a:r>
              <a:rPr lang="en-GB" dirty="0" err="1" smtClean="0"/>
              <a:t>Laudon</a:t>
            </a:r>
            <a:r>
              <a:rPr lang="en-GB" dirty="0" smtClean="0"/>
              <a:t>, K. and </a:t>
            </a:r>
            <a:r>
              <a:rPr lang="en-GB" dirty="0" err="1" smtClean="0"/>
              <a:t>Laudon</a:t>
            </a:r>
            <a:r>
              <a:rPr lang="en-GB" dirty="0" smtClean="0"/>
              <a:t>, J.P. (2013) </a:t>
            </a:r>
            <a:r>
              <a:rPr lang="en-GB" i="1" dirty="0" smtClean="0"/>
              <a:t>Management Information Systems, Global Edition</a:t>
            </a:r>
            <a:r>
              <a:rPr lang="en-GB" dirty="0" smtClean="0"/>
              <a:t>. 13th ed. New Jersey: Pearson Education Limited.</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xmlns=""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430</TotalTime>
  <Words>946</Words>
  <Application>Microsoft Office PowerPoint</Application>
  <PresentationFormat>Custom</PresentationFormat>
  <Paragraphs>58</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Celestial</vt:lpstr>
      <vt:lpstr>BA (Hons) Leadership And Management Skills For The Workplace  Module: BMSW5106 Knowledge And Information Management – Task 2</vt:lpstr>
      <vt:lpstr>Information Systems Case Study – Marks &amp; Spencer Retail Store</vt:lpstr>
      <vt:lpstr>Data, Information, Knowledge, Wisdom (DKIW) and Information Systems</vt:lpstr>
      <vt:lpstr>Marks and Spencer Retail Store</vt:lpstr>
      <vt:lpstr>Voice of the Customer Feedback System</vt:lpstr>
      <vt:lpstr>The Competitive Environment</vt:lpstr>
      <vt:lpstr>Using information systems to gain a competitive advantage</vt:lpstr>
      <vt:lpstr>Reference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 BMSW5106 – Task 2</dc:title>
  <dc:creator>Cathy Gordon (2007502)</dc:creator>
  <cp:lastModifiedBy>Cathy Gordon</cp:lastModifiedBy>
  <cp:revision>28</cp:revision>
  <dcterms:created xsi:type="dcterms:W3CDTF">2022-05-02T15:05:44Z</dcterms:created>
  <dcterms:modified xsi:type="dcterms:W3CDTF">2022-05-02T22:49:09Z</dcterms:modified>
</cp:coreProperties>
</file>