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7" r:id="rId1"/>
  </p:sldMasterIdLst>
  <p:sldIdLst>
    <p:sldId id="256" r:id="rId2"/>
    <p:sldId id="264" r:id="rId3"/>
    <p:sldId id="257" r:id="rId4"/>
    <p:sldId id="260" r:id="rId5"/>
    <p:sldId id="259" r:id="rId6"/>
    <p:sldId id="265" r:id="rId7"/>
    <p:sldId id="266" r:id="rId8"/>
    <p:sldId id="261" r:id="rId9"/>
    <p:sldId id="263" r:id="rId10"/>
    <p:sldId id="258" r:id="rId11"/>
    <p:sldId id="267" r:id="rId12"/>
    <p:sldId id="262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B6C17C-7E05-2EAB-B98F-887587084D49}" v="5" dt="2020-06-19T11:03:15.966"/>
    <p1510:client id="{183A79E3-0EC7-4C1B-97D6-2006BF69038B}" v="258" dt="2020-06-19T10:55:52.805"/>
    <p1510:client id="{4B9E74B8-B884-FE25-FD89-B891DE8740FD}" v="1" dt="2020-07-10T11:52:47.398"/>
    <p1510:client id="{54429386-3987-2670-E214-0BCCE8458087}" v="1591" dt="2020-07-10T10:21:25.578"/>
    <p1510:client id="{5ECDFDB0-C2EA-F875-41F7-B50C129B8015}" v="56" dt="2020-06-19T11:45:27.068"/>
    <p1510:client id="{7B6DE275-9A24-4E26-99E8-94DC89934EB1}" v="525" dt="2020-06-19T11:27:09.997"/>
    <p1510:client id="{BED4F55D-5B31-901C-7916-B7EF2E2B83CB}" v="3456" dt="2020-07-16T13:43:14.980"/>
    <p1510:client id="{E8DEB725-3289-AB0D-EC84-8AE0B0D875A8}" v="85" dt="2020-06-26T11:05:57.004"/>
    <p1510:client id="{EC9201B3-273C-6056-4182-70A8FFD0F720}" v="141" dt="2020-06-19T11:36:35.5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213A3-10E9-421F-81BE-56E0786AB515}" type="datetime2">
              <a:rPr lang="en-US" smtClean="0"/>
              <a:t>Thursday, July 16,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5658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2B50C-7EEE-46CD-BAF7-BBC4026D959A}" type="datetime2">
              <a:rPr lang="en-US" smtClean="0"/>
              <a:t>Thursday, July 16,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695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211C4-AE09-4254-A5E3-6DA9B099C971}" type="datetime2">
              <a:rPr lang="en-US" smtClean="0"/>
              <a:t>Thursday, July 16,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4992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742C3-E082-4760-93B2-E209268DD00C}" type="datetime2">
              <a:rPr lang="en-US" smtClean="0"/>
              <a:t>Thursday, July 16, 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951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FC950-F824-48B9-B984-CAEE265865E5}" type="datetime2">
              <a:rPr lang="en-US" smtClean="0"/>
              <a:t>Thursday, July 16, 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112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E3A0F-68E7-4D17-BB84-ED1BA4F6AC6B}" type="datetime2">
              <a:rPr lang="en-US" smtClean="0"/>
              <a:t>Thursday, July 16, 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144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7BC4F-EDA1-4BA2-BFF3-FE5B31CCB58B}" type="datetime2">
              <a:rPr lang="en-US" smtClean="0"/>
              <a:t>Thursday, July 16, 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9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E694C-1394-4838-A564-7380835C2E77}" type="datetime2">
              <a:rPr lang="en-US" smtClean="0"/>
              <a:t>Thursday, July 16, 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0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84B19-1A00-4EDB-8425-E1827A377364}" type="datetime2">
              <a:rPr lang="en-US" smtClean="0"/>
              <a:t>Thursday, July 16, 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25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DABC0-2199-478F-BA77-33A651B6CB89}" type="datetime2">
              <a:rPr lang="en-US" smtClean="0"/>
              <a:t>Thursday, July 16,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740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230C6-DF61-47F4-B8C5-1B70E884BF06}" type="datetime2">
              <a:rPr lang="en-US" smtClean="0"/>
              <a:t>Thursday, July 16,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976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0076A27-8146-4F75-9851-A83577C6FD8A}" type="datetime2">
              <a:rPr lang="en-US" smtClean="0"/>
              <a:t>Thursday, July 16,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356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0" r:id="rId6"/>
    <p:sldLayoutId id="2147483776" r:id="rId7"/>
    <p:sldLayoutId id="2147483777" r:id="rId8"/>
    <p:sldLayoutId id="2147483778" r:id="rId9"/>
    <p:sldLayoutId id="2147483779" r:id="rId10"/>
    <p:sldLayoutId id="214748378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tatista.com/chart/2807/the-best-burger-and-fries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 60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7675" y="1161690"/>
            <a:ext cx="5268036" cy="2140145"/>
          </a:xfrm>
        </p:spPr>
        <p:txBody>
          <a:bodyPr vert="horz" lIns="0" tIns="0" rIns="0" bIns="0" rtlCol="0" anchor="b">
            <a:normAutofit fontScale="90000"/>
          </a:bodyPr>
          <a:lstStyle/>
          <a:p>
            <a:pPr algn="l">
              <a:lnSpc>
                <a:spcPct val="90000"/>
              </a:lnSpc>
            </a:pPr>
            <a:r>
              <a:rPr lang="en-US" sz="3600" spc="700"/>
              <a:t>Customers satisfaction and products quality at M</a:t>
            </a:r>
            <a:r>
              <a:rPr lang="en-US" sz="2400" spc="700"/>
              <a:t>c</a:t>
            </a:r>
            <a:r>
              <a:rPr lang="en-US" sz="3600" spc="700"/>
              <a:t>donald's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4580" y="4132847"/>
            <a:ext cx="5268037" cy="2567508"/>
          </a:xfrm>
        </p:spPr>
        <p:txBody>
          <a:bodyPr vert="horz" lIns="0" tIns="0" rIns="0" bIns="0" rtlCol="0" anchor="t">
            <a:normAutofit/>
          </a:bodyPr>
          <a:lstStyle/>
          <a:p>
            <a:pPr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sz="1050" dirty="0"/>
          </a:p>
          <a:p>
            <a:pPr algn="l">
              <a:lnSpc>
                <a:spcPct val="120000"/>
              </a:lnSpc>
            </a:pPr>
            <a:r>
              <a:rPr lang="en-US" sz="1050"/>
              <a:t>Ion </a:t>
            </a:r>
            <a:r>
              <a:rPr lang="en-US" sz="1050" err="1"/>
              <a:t>Cebotari</a:t>
            </a:r>
            <a:r>
              <a:rPr lang="en-US" sz="1050" dirty="0"/>
              <a:t> </a:t>
            </a:r>
          </a:p>
          <a:p>
            <a:pPr algn="l">
              <a:lnSpc>
                <a:spcPct val="120000"/>
              </a:lnSpc>
            </a:pPr>
            <a:r>
              <a:rPr lang="en-US" sz="1050"/>
              <a:t>  (1920832)</a:t>
            </a:r>
            <a:endParaRPr lang="en-US" sz="1050" dirty="0"/>
          </a:p>
          <a:p>
            <a:pPr algn="l">
              <a:lnSpc>
                <a:spcPct val="120000"/>
              </a:lnSpc>
            </a:pPr>
            <a:r>
              <a:rPr lang="en-US" sz="1050"/>
              <a:t>Catalin iordache</a:t>
            </a:r>
            <a:endParaRPr lang="en-US" sz="1050" dirty="0"/>
          </a:p>
          <a:p>
            <a:pPr algn="l">
              <a:lnSpc>
                <a:spcPct val="120000"/>
              </a:lnSpc>
            </a:pPr>
            <a:r>
              <a:rPr lang="en-US" sz="1050"/>
              <a:t>  (1920305)</a:t>
            </a:r>
            <a:endParaRPr lang="en-US" sz="1050" dirty="0"/>
          </a:p>
          <a:p>
            <a:pPr algn="l">
              <a:lnSpc>
                <a:spcPct val="120000"/>
              </a:lnSpc>
            </a:pPr>
            <a:r>
              <a:rPr lang="en-US" sz="1050"/>
              <a:t>Anca-Diana Gog</a:t>
            </a:r>
            <a:endParaRPr lang="en-US" sz="1050" dirty="0"/>
          </a:p>
          <a:p>
            <a:pPr algn="l">
              <a:lnSpc>
                <a:spcPct val="120000"/>
              </a:lnSpc>
            </a:pPr>
            <a:r>
              <a:rPr lang="en-US" sz="1050"/>
              <a:t> (1918426)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5A3B5B0-035F-488B-8EAD-39D41AF9C9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45" r="21605" b="2"/>
          <a:stretch/>
        </p:blipFill>
        <p:spPr>
          <a:xfrm>
            <a:off x="6098608" y="2571532"/>
            <a:ext cx="4012126" cy="3623938"/>
          </a:xfrm>
          <a:custGeom>
            <a:avLst/>
            <a:gdLst/>
            <a:ahLst/>
            <a:cxnLst/>
            <a:rect l="l" t="t" r="r" b="b"/>
            <a:pathLst>
              <a:path w="4694238" h="4694238">
                <a:moveTo>
                  <a:pt x="2347119" y="0"/>
                </a:moveTo>
                <a:cubicBezTo>
                  <a:pt x="3643397" y="0"/>
                  <a:pt x="4694238" y="1050841"/>
                  <a:pt x="4694238" y="2347119"/>
                </a:cubicBezTo>
                <a:cubicBezTo>
                  <a:pt x="4694238" y="3643397"/>
                  <a:pt x="3643397" y="4694238"/>
                  <a:pt x="2347119" y="4694238"/>
                </a:cubicBezTo>
                <a:cubicBezTo>
                  <a:pt x="1050841" y="4694238"/>
                  <a:pt x="0" y="3643397"/>
                  <a:pt x="0" y="2347119"/>
                </a:cubicBezTo>
                <a:cubicBezTo>
                  <a:pt x="0" y="1050841"/>
                  <a:pt x="1050841" y="0"/>
                  <a:pt x="2347119" y="0"/>
                </a:cubicBezTo>
                <a:close/>
              </a:path>
            </a:pathLst>
          </a:custGeom>
        </p:spPr>
      </p:pic>
      <p:sp>
        <p:nvSpPr>
          <p:cNvPr id="67" name="Rectangle 66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70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5" descr="O imagine care conține cuțit&#10;&#10;Descriere generată automat">
            <a:extLst>
              <a:ext uri="{FF2B5EF4-FFF2-40B4-BE49-F238E27FC236}">
                <a16:creationId xmlns:a16="http://schemas.microsoft.com/office/drawing/2014/main" id="{8C4611E3-C486-45B0-A311-03A37C43BD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17642" y="109327"/>
            <a:ext cx="2743200" cy="1097280"/>
          </a:xfrm>
          <a:prstGeom prst="rect">
            <a:avLst/>
          </a:prstGeom>
        </p:spPr>
      </p:pic>
      <p:sp>
        <p:nvSpPr>
          <p:cNvPr id="6" name="CasetăText 5">
            <a:extLst>
              <a:ext uri="{FF2B5EF4-FFF2-40B4-BE49-F238E27FC236}">
                <a16:creationId xmlns:a16="http://schemas.microsoft.com/office/drawing/2014/main" id="{DE98B979-07A7-425C-B6E7-2BCBA48912C0}"/>
              </a:ext>
            </a:extLst>
          </p:cNvPr>
          <p:cNvSpPr txBox="1"/>
          <p:nvPr/>
        </p:nvSpPr>
        <p:spPr>
          <a:xfrm>
            <a:off x="6406551" y="1158815"/>
            <a:ext cx="431033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2400" b="1"/>
              <a:t>ACADEMIC SKILLS</a:t>
            </a:r>
          </a:p>
          <a:p>
            <a:r>
              <a:rPr lang="ro-RO" sz="2400" b="1"/>
              <a:t>LCBB 4000</a:t>
            </a:r>
          </a:p>
          <a:p>
            <a:r>
              <a:rPr lang="ro-RO" sz="2400" b="1"/>
              <a:t>LECTURER: CHIJIOKE UBA </a:t>
            </a:r>
            <a:endParaRPr lang="ro-RO" sz="2400" b="1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A430E5C-F1BA-4034-819D-6483C496F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217986"/>
            <a:ext cx="10240903" cy="701526"/>
          </a:xfrm>
        </p:spPr>
        <p:txBody>
          <a:bodyPr>
            <a:normAutofit/>
          </a:bodyPr>
          <a:lstStyle/>
          <a:p>
            <a:r>
              <a:rPr lang="en-GB" sz="2400"/>
              <a:t>contents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1A2A0EA9-9CB4-45C6-9868-58B4063B4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237921"/>
            <a:ext cx="10240903" cy="4833197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ro-RO" sz="2400" b="1"/>
              <a:t>Company background</a:t>
            </a:r>
          </a:p>
          <a:p>
            <a:r>
              <a:rPr lang="ro-RO" sz="2400" b="1"/>
              <a:t>Characteristics of service structure </a:t>
            </a:r>
          </a:p>
          <a:p>
            <a:r>
              <a:rPr lang="ro-RO" sz="2400" b="1"/>
              <a:t>McDonald's and the world </a:t>
            </a:r>
          </a:p>
          <a:p>
            <a:r>
              <a:rPr lang="ro-RO" sz="2400" b="1"/>
              <a:t>McDonalds and competition</a:t>
            </a:r>
          </a:p>
          <a:p>
            <a:r>
              <a:rPr lang="ro-RO" sz="2400" b="1"/>
              <a:t>McDonald's versus competition on burgers and fries</a:t>
            </a:r>
          </a:p>
          <a:p>
            <a:r>
              <a:rPr lang="ro-RO" sz="2400" b="1"/>
              <a:t>SWOT Analysis</a:t>
            </a:r>
          </a:p>
          <a:p>
            <a:r>
              <a:rPr lang="ro-RO" sz="2400" b="1"/>
              <a:t>The importance of data deployed</a:t>
            </a:r>
          </a:p>
          <a:p>
            <a:r>
              <a:rPr lang="ro-RO" sz="2400" b="1"/>
              <a:t>Conclusions </a:t>
            </a:r>
          </a:p>
          <a:p>
            <a:r>
              <a:rPr lang="ro-RO" sz="2400" b="1"/>
              <a:t>References </a:t>
            </a:r>
            <a:endParaRPr lang="ro-RO" sz="2400" b="1" dirty="0"/>
          </a:p>
          <a:p>
            <a:endParaRPr lang="ro-RO" dirty="0"/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2058710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F83A519-5190-4261-AC07-556579E096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6822" y="-386462"/>
            <a:ext cx="10240903" cy="1233488"/>
          </a:xfrm>
        </p:spPr>
        <p:txBody>
          <a:bodyPr/>
          <a:lstStyle/>
          <a:p>
            <a:pPr algn="ctr"/>
            <a:r>
              <a:rPr lang="ro-RO" sz="2400"/>
              <a:t>COMPANY BACKGROUND</a:t>
            </a:r>
            <a:r>
              <a:rPr lang="ro-RO"/>
              <a:t> 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E3E7499-1461-4B1D-90B2-395422437A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374" y="1137279"/>
            <a:ext cx="10585959" cy="4816424"/>
          </a:xfrm>
        </p:spPr>
        <p:txBody>
          <a:bodyPr vert="horz" lIns="0" tIns="0" rIns="0" bIns="0" rtlCol="0" anchor="t">
            <a:normAutofit/>
          </a:bodyPr>
          <a:lstStyle/>
          <a:p>
            <a:pPr>
              <a:buFont typeface="Wingdings" panose="020B0604020202020204" pitchFamily="34" charset="0"/>
              <a:buChar char="§"/>
            </a:pPr>
            <a:r>
              <a:rPr lang="ro-RO" sz="2400" b="1"/>
              <a:t>McDonald's Corp is a worldwide  known food service retail chain operator founded in 1948</a:t>
            </a:r>
          </a:p>
          <a:p>
            <a:pPr marL="0" indent="0">
              <a:buNone/>
            </a:pPr>
            <a:endParaRPr lang="ro-RO" sz="2400" b="1"/>
          </a:p>
          <a:p>
            <a:pPr>
              <a:buFont typeface="Wingdings" panose="020B0604020202020204" pitchFamily="34" charset="0"/>
              <a:buChar char="§"/>
            </a:pPr>
            <a:r>
              <a:rPr lang="ro-RO" sz="2400" b="1"/>
              <a:t>It operates on almost all continents, in 118 countries</a:t>
            </a:r>
          </a:p>
          <a:p>
            <a:pPr marL="0" indent="0">
              <a:buNone/>
            </a:pPr>
            <a:endParaRPr lang="ro-RO" sz="2400" b="1"/>
          </a:p>
          <a:p>
            <a:pPr>
              <a:buFont typeface="Wingdings" panose="020B0604020202020204" pitchFamily="34" charset="0"/>
              <a:buChar char="§"/>
            </a:pPr>
            <a:r>
              <a:rPr lang="ro-RO" sz="2400" b="1"/>
              <a:t>It is headquartered in Chicago, Illinois, US.</a:t>
            </a:r>
          </a:p>
        </p:txBody>
      </p:sp>
    </p:spTree>
    <p:extLst>
      <p:ext uri="{BB962C8B-B14F-4D97-AF65-F5344CB8AC3E}">
        <p14:creationId xmlns:p14="http://schemas.microsoft.com/office/powerpoint/2010/main" val="4670800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15922A0-1064-4E3F-90E2-0F495E33B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3450" y="2326"/>
            <a:ext cx="10399053" cy="773412"/>
          </a:xfrm>
        </p:spPr>
        <p:txBody>
          <a:bodyPr/>
          <a:lstStyle/>
          <a:p>
            <a:pPr algn="ctr"/>
            <a:r>
              <a:rPr lang="ro-RO" sz="2400"/>
              <a:t>Characteristics of service structure</a:t>
            </a:r>
            <a:r>
              <a:rPr lang="ro-RO"/>
              <a:t> 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26492CB-A0E3-4545-ADFB-5BDAF08EBF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5902" y="1079770"/>
            <a:ext cx="10240903" cy="4991348"/>
          </a:xfrm>
        </p:spPr>
        <p:txBody>
          <a:bodyPr vert="horz" lIns="0" tIns="0" rIns="0" bIns="0" rtlCol="0" anchor="t">
            <a:normAutofit lnSpcReduction="10000"/>
          </a:bodyPr>
          <a:lstStyle/>
          <a:p>
            <a:pPr>
              <a:buFont typeface="Wingdings" panose="020B0604020202020204" pitchFamily="34" charset="0"/>
              <a:buChar char="§"/>
            </a:pPr>
            <a:r>
              <a:rPr lang="ro-RO" sz="2400" b="1"/>
              <a:t>Quality – an extent to which a product succesfully serves the needs of consumers (Priyono, 2017)</a:t>
            </a:r>
          </a:p>
          <a:p>
            <a:pPr marL="0" indent="0">
              <a:buNone/>
            </a:pPr>
            <a:endParaRPr lang="ro-RO" sz="2400" b="1"/>
          </a:p>
          <a:p>
            <a:pPr>
              <a:buFont typeface="Wingdings" panose="020B0604020202020204" pitchFamily="34" charset="0"/>
              <a:buChar char="§"/>
            </a:pPr>
            <a:r>
              <a:rPr lang="ro-RO" sz="2400" b="1"/>
              <a:t>The company has always demonstrated superiority of the products and customer service</a:t>
            </a:r>
          </a:p>
          <a:p>
            <a:pPr marL="0" indent="0">
              <a:buNone/>
            </a:pPr>
            <a:endParaRPr lang="ro-RO" sz="2400" b="1"/>
          </a:p>
          <a:p>
            <a:pPr>
              <a:buFont typeface="Wingdings" panose="020B0604020202020204" pitchFamily="34" charset="0"/>
              <a:buChar char="§"/>
            </a:pPr>
            <a:r>
              <a:rPr lang="ro-RO" sz="2400" b="1"/>
              <a:t>It has a wide range of products, trying to maintain homogeneity in the products line throughout the world (Ceil, 2017)</a:t>
            </a:r>
          </a:p>
          <a:p>
            <a:pPr marL="0" indent="0">
              <a:buNone/>
            </a:pPr>
            <a:endParaRPr lang="ro-RO" sz="2400" b="1"/>
          </a:p>
          <a:p>
            <a:pPr>
              <a:buFont typeface="Wingdings" panose="020B0604020202020204" pitchFamily="34" charset="0"/>
              <a:buChar char="§"/>
            </a:pPr>
            <a:r>
              <a:rPr lang="ro-RO" sz="2400" b="1"/>
              <a:t>Continues to innovate its products</a:t>
            </a:r>
          </a:p>
        </p:txBody>
      </p:sp>
    </p:spTree>
    <p:extLst>
      <p:ext uri="{BB962C8B-B14F-4D97-AF65-F5344CB8AC3E}">
        <p14:creationId xmlns:p14="http://schemas.microsoft.com/office/powerpoint/2010/main" val="36789147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15">
            <a:extLst>
              <a:ext uri="{FF2B5EF4-FFF2-40B4-BE49-F238E27FC236}">
                <a16:creationId xmlns:a16="http://schemas.microsoft.com/office/drawing/2014/main" id="{D25020BE-D52E-46E8-978E-760CA06AD6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7">
            <a:extLst>
              <a:ext uri="{FF2B5EF4-FFF2-40B4-BE49-F238E27FC236}">
                <a16:creationId xmlns:a16="http://schemas.microsoft.com/office/drawing/2014/main" id="{8C219970-C15E-4218-888E-431D6115B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12192002" cy="28387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9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8421FCA-B217-4D02-A318-6FD5369970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5999" y="-429"/>
            <a:ext cx="6096000" cy="282773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84778BB-C164-4DCF-B6B7-6B8CFA5C2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7294728" cy="2838736"/>
          </a:xfrm>
          <a:prstGeom prst="rect">
            <a:avLst/>
          </a:prstGeom>
          <a:gradFill>
            <a:gsLst>
              <a:gs pos="0">
                <a:schemeClr val="accent6">
                  <a:alpha val="43000"/>
                </a:schemeClr>
              </a:gs>
              <a:gs pos="53000">
                <a:schemeClr val="accent5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2B6C7772-4D43-462D-BC2D-D6F2B89A5D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109" y="3063845"/>
            <a:ext cx="10240903" cy="3956179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ro-RO" sz="2400" b="1">
                <a:ea typeface="+mn-lt"/>
                <a:cs typeface="+mn-lt"/>
              </a:rPr>
              <a:t>•Successfully engaged with the worlds local heritage and culture</a:t>
            </a:r>
            <a:endParaRPr lang="ro-RO" sz="2400" b="1"/>
          </a:p>
          <a:p>
            <a:pPr marL="0" indent="0">
              <a:buNone/>
            </a:pPr>
            <a:r>
              <a:rPr lang="ro-RO" sz="2400" b="1">
                <a:ea typeface="+mn-lt"/>
                <a:cs typeface="+mn-lt"/>
              </a:rPr>
              <a:t>•Each restaurant has the basic menu and local – cultural food that represents the uniqueness of that restaurant from the others.</a:t>
            </a:r>
            <a:endParaRPr lang="ro-RO" sz="2400" b="1"/>
          </a:p>
          <a:p>
            <a:pPr marL="0" indent="0">
              <a:buNone/>
            </a:pPr>
            <a:r>
              <a:rPr lang="ro-RO" sz="2400" b="1">
                <a:ea typeface="+mn-lt"/>
                <a:cs typeface="+mn-lt"/>
              </a:rPr>
              <a:t>•Examles :</a:t>
            </a:r>
            <a:endParaRPr lang="ro-RO" sz="2400" b="1"/>
          </a:p>
          <a:p>
            <a:pPr marL="0" indent="0">
              <a:buNone/>
            </a:pPr>
            <a:r>
              <a:rPr lang="ro-RO" sz="2400" b="1">
                <a:ea typeface="+mn-lt"/>
                <a:cs typeface="+mn-lt"/>
              </a:rPr>
              <a:t>•Country: Japan - Ebi Filet-O Shrimp Burger</a:t>
            </a:r>
            <a:endParaRPr lang="ro-RO" sz="2400" b="1"/>
          </a:p>
          <a:p>
            <a:pPr marL="0" indent="0">
              <a:buNone/>
            </a:pPr>
            <a:r>
              <a:rPr lang="ro-RO" sz="2400" b="1">
                <a:ea typeface="+mn-lt"/>
                <a:cs typeface="+mn-lt"/>
              </a:rPr>
              <a:t>•Country: China - Taro Pie</a:t>
            </a:r>
            <a:endParaRPr lang="ro-RO" sz="2400" b="1"/>
          </a:p>
          <a:p>
            <a:pPr marL="0" indent="0">
              <a:buNone/>
            </a:pPr>
            <a:r>
              <a:rPr lang="ro-RO" sz="2400" b="1">
                <a:ea typeface="+mn-lt"/>
                <a:cs typeface="+mn-lt"/>
              </a:rPr>
              <a:t>•Country: Brazil - Ovomaltine McFlurry</a:t>
            </a:r>
            <a:endParaRPr lang="ro-RO" sz="2400" b="1"/>
          </a:p>
          <a:p>
            <a:endParaRPr lang="ro-RO" dirty="0"/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04463515-BAE8-4106-9325-76A08A6E27EB}"/>
              </a:ext>
            </a:extLst>
          </p:cNvPr>
          <p:cNvSpPr txBox="1"/>
          <p:nvPr/>
        </p:nvSpPr>
        <p:spPr>
          <a:xfrm>
            <a:off x="1373577" y="1201049"/>
            <a:ext cx="862353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2400" b="1">
                <a:ea typeface="+mn-lt"/>
                <a:cs typeface="+mn-lt"/>
              </a:rPr>
              <a:t>McDonalds and the world</a:t>
            </a:r>
            <a:endParaRPr lang="ro-RO" sz="2400" b="1"/>
          </a:p>
        </p:txBody>
      </p:sp>
    </p:spTree>
    <p:extLst>
      <p:ext uri="{BB962C8B-B14F-4D97-AF65-F5344CB8AC3E}">
        <p14:creationId xmlns:p14="http://schemas.microsoft.com/office/powerpoint/2010/main" val="2873715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5FE5BB4-A699-43AF-857D-2536597EB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60476"/>
            <a:ext cx="10240903" cy="1233488"/>
          </a:xfrm>
        </p:spPr>
        <p:txBody>
          <a:bodyPr/>
          <a:lstStyle/>
          <a:p>
            <a:r>
              <a:rPr lang="ro-RO" b="0">
                <a:ea typeface="+mj-lt"/>
                <a:cs typeface="+mj-lt"/>
              </a:rPr>
              <a:t>McDonalds and Competition</a:t>
            </a:r>
            <a:endParaRPr lang="ro-RO"/>
          </a:p>
        </p:txBody>
      </p:sp>
      <p:pic>
        <p:nvPicPr>
          <p:cNvPr id="4" name="Imagine 4" descr="O imagine care conține captură de ecran&#10;&#10;Descriere generată automat">
            <a:extLst>
              <a:ext uri="{FF2B5EF4-FFF2-40B4-BE49-F238E27FC236}">
                <a16:creationId xmlns:a16="http://schemas.microsoft.com/office/drawing/2014/main" id="{67585F06-39E8-49FC-A59D-3562D05A7E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76753" y="1568600"/>
            <a:ext cx="8200560" cy="4775688"/>
          </a:xfrm>
        </p:spPr>
      </p:pic>
    </p:spTree>
    <p:extLst>
      <p:ext uri="{BB962C8B-B14F-4D97-AF65-F5344CB8AC3E}">
        <p14:creationId xmlns:p14="http://schemas.microsoft.com/office/powerpoint/2010/main" val="20970556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D075F157-5D4B-4942-A615-FD11B3C01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ro-RO" b="0">
                <a:ea typeface="+mj-lt"/>
                <a:cs typeface="+mj-lt"/>
              </a:rPr>
              <a:t>McDonalds versus competition on burger and fries</a:t>
            </a:r>
            <a:endParaRPr lang="ro-RO"/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84AA908E-F22D-4373-B35D-803A2EE0DE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61" y="2349773"/>
            <a:ext cx="5272717" cy="3055189"/>
          </a:xfrm>
        </p:spPr>
      </p:pic>
      <p:pic>
        <p:nvPicPr>
          <p:cNvPr id="5" name="Imagine 5">
            <a:extLst>
              <a:ext uri="{FF2B5EF4-FFF2-40B4-BE49-F238E27FC236}">
                <a16:creationId xmlns:a16="http://schemas.microsoft.com/office/drawing/2014/main" id="{B5608A98-D0D8-4A0A-9A26-E01782BC22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6589" y="2615530"/>
            <a:ext cx="4756029" cy="2805881"/>
          </a:xfrm>
          <a:prstGeom prst="rect">
            <a:avLst/>
          </a:prstGeom>
        </p:spPr>
      </p:pic>
      <p:sp>
        <p:nvSpPr>
          <p:cNvPr id="6" name="CasetăText 5">
            <a:extLst>
              <a:ext uri="{FF2B5EF4-FFF2-40B4-BE49-F238E27FC236}">
                <a16:creationId xmlns:a16="http://schemas.microsoft.com/office/drawing/2014/main" id="{128E51E9-36F0-4DF4-8F95-B31DF521873D}"/>
              </a:ext>
            </a:extLst>
          </p:cNvPr>
          <p:cNvSpPr txBox="1"/>
          <p:nvPr/>
        </p:nvSpPr>
        <p:spPr>
          <a:xfrm>
            <a:off x="1259458" y="5543910"/>
            <a:ext cx="928489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/>
              </a:rPr>
              <a:t>From YouGov.com, this study was done during 27/08/2014 – 06/09/2014. source: </a:t>
            </a:r>
            <a:r>
              <a:rPr lang="en-US">
                <a:latin typeface="Calibri"/>
                <a:hlinkClick r:id="rId4"/>
              </a:rPr>
              <a:t>https://www.statista.com/chart/2807/the-best-burger-and-fries/</a:t>
            </a:r>
          </a:p>
        </p:txBody>
      </p:sp>
    </p:spTree>
    <p:extLst>
      <p:ext uri="{BB962C8B-B14F-4D97-AF65-F5344CB8AC3E}">
        <p14:creationId xmlns:p14="http://schemas.microsoft.com/office/powerpoint/2010/main" val="9455435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B4EDA63-6140-4B38-A5B8-F89D80BD2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04250"/>
            <a:ext cx="10240903" cy="759035"/>
          </a:xfrm>
        </p:spPr>
        <p:txBody>
          <a:bodyPr>
            <a:normAutofit/>
          </a:bodyPr>
          <a:lstStyle/>
          <a:p>
            <a:pPr algn="ctr"/>
            <a:r>
              <a:rPr lang="en-GB" sz="2400"/>
              <a:t>swot</a:t>
            </a:r>
            <a:r>
              <a:rPr lang="ro-RO" sz="2400" dirty="0"/>
              <a:t> </a:t>
            </a:r>
            <a:r>
              <a:rPr lang="en-GB" sz="2400"/>
              <a:t>analysis</a:t>
            </a:r>
          </a:p>
        </p:txBody>
      </p:sp>
      <p:sp>
        <p:nvSpPr>
          <p:cNvPr id="10" name="CasetăText 9">
            <a:extLst>
              <a:ext uri="{FF2B5EF4-FFF2-40B4-BE49-F238E27FC236}">
                <a16:creationId xmlns:a16="http://schemas.microsoft.com/office/drawing/2014/main" id="{DB605C9A-22FD-469D-A459-FCD7CEDF839C}"/>
              </a:ext>
            </a:extLst>
          </p:cNvPr>
          <p:cNvSpPr txBox="1"/>
          <p:nvPr/>
        </p:nvSpPr>
        <p:spPr>
          <a:xfrm>
            <a:off x="166779" y="1503872"/>
            <a:ext cx="2886973" cy="43767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2000" b="1"/>
              <a:t>McDonald's </a:t>
            </a:r>
          </a:p>
          <a:p>
            <a:r>
              <a:rPr lang="ro-RO" b="1"/>
              <a:t>Strenghts</a:t>
            </a:r>
          </a:p>
          <a:p>
            <a:r>
              <a:rPr lang="ro-RO"/>
              <a:t>- Diversified income</a:t>
            </a:r>
            <a:endParaRPr lang="ro-RO" b="1" dirty="0"/>
          </a:p>
          <a:p>
            <a:r>
              <a:rPr lang="ro-RO"/>
              <a:t>- brand reputation/market</a:t>
            </a:r>
            <a:endParaRPr lang="ro-RO" dirty="0"/>
          </a:p>
          <a:p>
            <a:r>
              <a:rPr lang="ro-RO"/>
              <a:t>Share</a:t>
            </a:r>
            <a:endParaRPr lang="ro-RO" dirty="0"/>
          </a:p>
          <a:p>
            <a:r>
              <a:rPr lang="ro-RO"/>
              <a:t>- Large advertising budget</a:t>
            </a:r>
            <a:endParaRPr lang="ro-RO" dirty="0"/>
          </a:p>
          <a:p>
            <a:endParaRPr lang="ro-RO" dirty="0"/>
          </a:p>
          <a:p>
            <a:endParaRPr lang="ro-RO" dirty="0"/>
          </a:p>
          <a:p>
            <a:endParaRPr lang="ro-RO" dirty="0"/>
          </a:p>
          <a:p>
            <a:r>
              <a:rPr lang="ro-RO" b="1"/>
              <a:t>Opportunities</a:t>
            </a:r>
            <a:endParaRPr lang="ro-RO" b="1" dirty="0"/>
          </a:p>
          <a:p>
            <a:r>
              <a:rPr lang="ro-RO"/>
              <a:t>- Improve public image</a:t>
            </a:r>
            <a:endParaRPr lang="ro-RO" b="1" dirty="0"/>
          </a:p>
          <a:p>
            <a:r>
              <a:rPr lang="ro-RO"/>
              <a:t>- Digitalization</a:t>
            </a:r>
            <a:endParaRPr lang="ro-RO" dirty="0"/>
          </a:p>
          <a:p>
            <a:r>
              <a:rPr lang="ro-RO"/>
              <a:t>- Strategic initiatives </a:t>
            </a:r>
            <a:endParaRPr lang="ro-RO" dirty="0"/>
          </a:p>
          <a:p>
            <a:endParaRPr lang="ro-RO" b="1" dirty="0"/>
          </a:p>
        </p:txBody>
      </p:sp>
      <p:sp>
        <p:nvSpPr>
          <p:cNvPr id="11" name="CasetăText 10">
            <a:extLst>
              <a:ext uri="{FF2B5EF4-FFF2-40B4-BE49-F238E27FC236}">
                <a16:creationId xmlns:a16="http://schemas.microsoft.com/office/drawing/2014/main" id="{861D881E-4FC1-43CD-9AB7-77FB1FAE16A6}"/>
              </a:ext>
            </a:extLst>
          </p:cNvPr>
          <p:cNvSpPr txBox="1"/>
          <p:nvPr/>
        </p:nvSpPr>
        <p:spPr>
          <a:xfrm>
            <a:off x="2984740" y="1777042"/>
            <a:ext cx="274320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ro-RO" b="1"/>
              <a:t>Weaknesses</a:t>
            </a:r>
            <a:endParaRPr lang="ro-RO" dirty="0"/>
          </a:p>
          <a:p>
            <a:r>
              <a:rPr lang="ro-RO" b="1" dirty="0"/>
              <a:t>- </a:t>
            </a:r>
            <a:r>
              <a:rPr lang="ro-RO" dirty="0"/>
              <a:t>Inconsistent menues in </a:t>
            </a:r>
            <a:r>
              <a:rPr lang="ro-RO"/>
              <a:t>different countries </a:t>
            </a:r>
          </a:p>
          <a:p>
            <a:r>
              <a:rPr lang="ro-RO" dirty="0"/>
              <a:t>- Employment practices </a:t>
            </a:r>
            <a:r>
              <a:rPr lang="ro-RO"/>
              <a:t>and low wages</a:t>
            </a:r>
          </a:p>
          <a:p>
            <a:r>
              <a:rPr lang="ro-RO"/>
              <a:t>- Image as cheap place to eat</a:t>
            </a:r>
          </a:p>
          <a:p>
            <a:r>
              <a:rPr lang="ro-RO"/>
              <a:t>- Poor food quality.</a:t>
            </a:r>
          </a:p>
          <a:p>
            <a:endParaRPr lang="ro-RO" b="1" dirty="0"/>
          </a:p>
          <a:p>
            <a:r>
              <a:rPr lang="ro-RO" b="1"/>
              <a:t>Threats</a:t>
            </a:r>
            <a:endParaRPr lang="ro-RO"/>
          </a:p>
          <a:p>
            <a:r>
              <a:rPr lang="ro-RO" b="1" dirty="0"/>
              <a:t>- </a:t>
            </a:r>
            <a:r>
              <a:rPr lang="ro-RO"/>
              <a:t>Intense compeition</a:t>
            </a:r>
          </a:p>
          <a:p>
            <a:r>
              <a:rPr lang="ro-RO"/>
              <a:t>- Increasing labour costs</a:t>
            </a:r>
            <a:endParaRPr lang="ro-RO" dirty="0"/>
          </a:p>
          <a:p>
            <a:r>
              <a:rPr lang="ro-RO"/>
              <a:t>- Coronavirus impact on economy.</a:t>
            </a:r>
            <a:endParaRPr lang="ro-RO" dirty="0"/>
          </a:p>
        </p:txBody>
      </p:sp>
      <p:sp>
        <p:nvSpPr>
          <p:cNvPr id="12" name="CasetăText 11">
            <a:extLst>
              <a:ext uri="{FF2B5EF4-FFF2-40B4-BE49-F238E27FC236}">
                <a16:creationId xmlns:a16="http://schemas.microsoft.com/office/drawing/2014/main" id="{D53BCAF7-46BE-47D1-A8FA-08644100B9AF}"/>
              </a:ext>
            </a:extLst>
          </p:cNvPr>
          <p:cNvSpPr txBox="1"/>
          <p:nvPr/>
        </p:nvSpPr>
        <p:spPr>
          <a:xfrm>
            <a:off x="7052634" y="1502973"/>
            <a:ext cx="2743200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2000" b="1"/>
              <a:t>Burger King</a:t>
            </a:r>
            <a:endParaRPr lang="ro-RO" sz="2000"/>
          </a:p>
          <a:p>
            <a:r>
              <a:rPr lang="ro-RO" b="1"/>
              <a:t>Strenghts</a:t>
            </a:r>
            <a:endParaRPr lang="ro-RO" b="1" dirty="0"/>
          </a:p>
          <a:p>
            <a:r>
              <a:rPr lang="ro-RO"/>
              <a:t>- Popular brand name</a:t>
            </a:r>
          </a:p>
          <a:p>
            <a:r>
              <a:rPr lang="ro-RO"/>
              <a:t>- Product differentiation</a:t>
            </a:r>
          </a:p>
          <a:p>
            <a:r>
              <a:rPr lang="ro-RO"/>
              <a:t>- Strong brand equity </a:t>
            </a:r>
          </a:p>
          <a:p>
            <a:endParaRPr lang="ro-RO" dirty="0"/>
          </a:p>
          <a:p>
            <a:endParaRPr lang="ro-RO" dirty="0"/>
          </a:p>
          <a:p>
            <a:endParaRPr lang="ro-RO" dirty="0"/>
          </a:p>
          <a:p>
            <a:endParaRPr lang="ro-RO" dirty="0"/>
          </a:p>
          <a:p>
            <a:endParaRPr lang="ro-RO" dirty="0"/>
          </a:p>
          <a:p>
            <a:r>
              <a:rPr lang="ro-RO" b="1"/>
              <a:t>Opportunities </a:t>
            </a:r>
            <a:endParaRPr lang="ro-RO" dirty="0"/>
          </a:p>
          <a:p>
            <a:r>
              <a:rPr lang="ro-RO"/>
              <a:t>- Open new branches</a:t>
            </a:r>
            <a:endParaRPr lang="ro-RO" b="1" dirty="0"/>
          </a:p>
          <a:p>
            <a:r>
              <a:rPr lang="ro-RO"/>
              <a:t>- Adevertise more</a:t>
            </a:r>
            <a:endParaRPr lang="ro-RO" dirty="0"/>
          </a:p>
          <a:p>
            <a:r>
              <a:rPr lang="ro-RO"/>
              <a:t>- Product improvement.</a:t>
            </a:r>
            <a:endParaRPr lang="ro-RO" dirty="0"/>
          </a:p>
          <a:p>
            <a:endParaRPr lang="ro-RO" dirty="0"/>
          </a:p>
        </p:txBody>
      </p:sp>
      <p:sp>
        <p:nvSpPr>
          <p:cNvPr id="13" name="CasetăText 12">
            <a:extLst>
              <a:ext uri="{FF2B5EF4-FFF2-40B4-BE49-F238E27FC236}">
                <a16:creationId xmlns:a16="http://schemas.microsoft.com/office/drawing/2014/main" id="{F7DBB19C-D42C-4BE2-9E36-42EBB54F93B2}"/>
              </a:ext>
            </a:extLst>
          </p:cNvPr>
          <p:cNvSpPr txBox="1"/>
          <p:nvPr/>
        </p:nvSpPr>
        <p:spPr>
          <a:xfrm>
            <a:off x="9596528" y="1717735"/>
            <a:ext cx="274320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b="1"/>
              <a:t>Weaknesses</a:t>
            </a:r>
          </a:p>
          <a:p>
            <a:r>
              <a:rPr lang="ro-RO"/>
              <a:t>- Demand for fast food dropping</a:t>
            </a:r>
          </a:p>
          <a:p>
            <a:r>
              <a:rPr lang="ro-RO"/>
              <a:t>- Lesser international appeal</a:t>
            </a:r>
          </a:p>
          <a:p>
            <a:r>
              <a:rPr lang="ro-RO"/>
              <a:t>- Not enough advertising </a:t>
            </a:r>
            <a:endParaRPr lang="ro-RO" dirty="0"/>
          </a:p>
          <a:p>
            <a:endParaRPr lang="ro-RO" dirty="0"/>
          </a:p>
          <a:p>
            <a:endParaRPr lang="ro-RO" dirty="0"/>
          </a:p>
          <a:p>
            <a:r>
              <a:rPr lang="ro-RO" b="1"/>
              <a:t>Threats </a:t>
            </a:r>
          </a:p>
          <a:p>
            <a:r>
              <a:rPr lang="ro-RO"/>
              <a:t>- Intense competition </a:t>
            </a:r>
          </a:p>
          <a:p>
            <a:r>
              <a:rPr lang="ro-RO"/>
              <a:t>- Health concern among public</a:t>
            </a:r>
          </a:p>
          <a:p>
            <a:r>
              <a:rPr lang="ro-RO"/>
              <a:t>- Food costs are rising.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3953734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8E35A2F-DD56-4C52-86F2-CB8F769D4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89231"/>
            <a:ext cx="10240903" cy="759036"/>
          </a:xfrm>
        </p:spPr>
        <p:txBody>
          <a:bodyPr>
            <a:normAutofit/>
          </a:bodyPr>
          <a:lstStyle/>
          <a:p>
            <a:pPr algn="ctr"/>
            <a:r>
              <a:rPr lang="ro-RO" sz="2400"/>
              <a:t>The importance of the data deployed </a:t>
            </a: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06180E59-9002-4C4E-9950-0DC06516E0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ro-RO" sz="2400" b="1"/>
              <a:t>Primary data helped us gather specific information for our research .</a:t>
            </a:r>
          </a:p>
          <a:p>
            <a:pPr marL="0" indent="0">
              <a:buNone/>
            </a:pPr>
            <a:endParaRPr lang="ro-RO" sz="2400" b="1" dirty="0"/>
          </a:p>
          <a:p>
            <a:r>
              <a:rPr lang="ro-RO" sz="2400" b="1"/>
              <a:t>The secondary data we used were from reliable sources and gave us a clear view on the companies and the products we have reaserched. </a:t>
            </a:r>
          </a:p>
          <a:p>
            <a:pPr marL="0" indent="0">
              <a:buNone/>
            </a:pPr>
            <a:endParaRPr lang="ro-RO" sz="2400" b="1" dirty="0"/>
          </a:p>
          <a:p>
            <a:r>
              <a:rPr lang="ro-RO" sz="2400" b="1"/>
              <a:t>The combination of the two methods is essetial when conducting a research in order to have a valid outcome. </a:t>
            </a:r>
            <a:endParaRPr lang="ro-RO" sz="2400" b="1" dirty="0"/>
          </a:p>
        </p:txBody>
      </p:sp>
    </p:spTree>
    <p:extLst>
      <p:ext uri="{BB962C8B-B14F-4D97-AF65-F5344CB8AC3E}">
        <p14:creationId xmlns:p14="http://schemas.microsoft.com/office/powerpoint/2010/main" val="1766830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F83A519-5190-4261-AC07-556579E096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7501" y="792481"/>
            <a:ext cx="10240903" cy="1233488"/>
          </a:xfrm>
        </p:spPr>
        <p:txBody>
          <a:bodyPr>
            <a:normAutofit/>
          </a:bodyPr>
          <a:lstStyle/>
          <a:p>
            <a:r>
              <a:rPr lang="ro-RO"/>
              <a:t>Conclusions</a:t>
            </a:r>
            <a:br>
              <a:rPr lang="ro-RO" dirty="0"/>
            </a:b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E3E7499-1461-4B1D-90B2-395422437A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0920" y="231506"/>
            <a:ext cx="10240903" cy="3321179"/>
          </a:xfrm>
        </p:spPr>
        <p:txBody>
          <a:bodyPr vert="horz" lIns="0" tIns="0" rIns="0" bIns="0" rtlCol="0" anchor="t">
            <a:normAutofit/>
          </a:bodyPr>
          <a:lstStyle/>
          <a:p>
            <a:pPr>
              <a:buFont typeface="Wingdings" panose="020B0604020202020204" pitchFamily="34" charset="0"/>
              <a:buChar char="§"/>
            </a:pPr>
            <a:endParaRPr lang="ro-RO" sz="2400" dirty="0">
              <a:ea typeface="+mn-lt"/>
              <a:cs typeface="+mn-lt"/>
            </a:endParaRPr>
          </a:p>
          <a:p>
            <a:pPr>
              <a:buFont typeface="Wingdings" panose="020B0604020202020204" pitchFamily="34" charset="0"/>
              <a:buChar char="§"/>
            </a:pPr>
            <a:endParaRPr lang="ro-RO" sz="2400"/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5826A498-B3DE-49F4-93CA-B240C12310EA}"/>
              </a:ext>
            </a:extLst>
          </p:cNvPr>
          <p:cNvSpPr txBox="1"/>
          <p:nvPr/>
        </p:nvSpPr>
        <p:spPr>
          <a:xfrm>
            <a:off x="856891" y="2021457"/>
            <a:ext cx="10046897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2400" b="1" dirty="0"/>
              <a:t>The conclusion of our research is that McDonald's could </a:t>
            </a:r>
            <a:r>
              <a:rPr lang="ro-RO" sz="2400" b="1"/>
              <a:t>improve its products and services by:</a:t>
            </a:r>
            <a:endParaRPr lang="ro-RO" sz="2400" b="1" dirty="0"/>
          </a:p>
          <a:p>
            <a:endParaRPr lang="ro-RO" sz="2400" b="1" dirty="0"/>
          </a:p>
          <a:p>
            <a:r>
              <a:rPr lang="ro-RO" sz="2400" b="1"/>
              <a:t>- Impoving the taste of food </a:t>
            </a:r>
            <a:endParaRPr lang="ro-RO" sz="2400" b="1" dirty="0"/>
          </a:p>
          <a:p>
            <a:endParaRPr lang="ro-RO" sz="2400" b="1" dirty="0"/>
          </a:p>
          <a:p>
            <a:r>
              <a:rPr lang="ro-RO" sz="2400" b="1"/>
              <a:t>- Enlarging the narrow product portfolio</a:t>
            </a:r>
            <a:endParaRPr lang="ro-RO" sz="2400" b="1" dirty="0"/>
          </a:p>
          <a:p>
            <a:endParaRPr lang="ro-RO" sz="2400" b="1" dirty="0"/>
          </a:p>
          <a:p>
            <a:r>
              <a:rPr lang="ro-RO" sz="2400" b="1"/>
              <a:t>- Increasing target market. </a:t>
            </a:r>
            <a:endParaRPr lang="ro-RO" sz="2400" b="1" dirty="0"/>
          </a:p>
        </p:txBody>
      </p:sp>
    </p:spTree>
    <p:extLst>
      <p:ext uri="{BB962C8B-B14F-4D97-AF65-F5344CB8AC3E}">
        <p14:creationId xmlns:p14="http://schemas.microsoft.com/office/powerpoint/2010/main" val="22598927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ine 4" descr="O imagine care conține desen&#10;&#10;Descriere generată automat">
            <a:extLst>
              <a:ext uri="{FF2B5EF4-FFF2-40B4-BE49-F238E27FC236}">
                <a16:creationId xmlns:a16="http://schemas.microsoft.com/office/drawing/2014/main" id="{6BE6A58C-5993-4EB5-ABD1-5E8CB89CC4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10551" y="1220073"/>
            <a:ext cx="8763000" cy="4610100"/>
          </a:xfrm>
        </p:spPr>
      </p:pic>
    </p:spTree>
    <p:extLst>
      <p:ext uri="{BB962C8B-B14F-4D97-AF65-F5344CB8AC3E}">
        <p14:creationId xmlns:p14="http://schemas.microsoft.com/office/powerpoint/2010/main" val="4034568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8BC2433-908C-4596-8585-A2E1FE8F4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246741"/>
            <a:ext cx="10240903" cy="931563"/>
          </a:xfrm>
        </p:spPr>
        <p:txBody>
          <a:bodyPr/>
          <a:lstStyle/>
          <a:p>
            <a:r>
              <a:rPr lang="ro-RO" sz="2400"/>
              <a:t>References</a:t>
            </a:r>
            <a:r>
              <a:rPr lang="ro-RO"/>
              <a:t> 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85028470-30E2-40EB-B32D-16E911487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309807"/>
            <a:ext cx="10240903" cy="4761311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ro-RO" b="1">
                <a:ea typeface="+mn-lt"/>
                <a:cs typeface="+mn-lt"/>
              </a:rPr>
              <a:t>Burns, Alvin C., and Ronald F. Bush. "Marketing research." </a:t>
            </a:r>
            <a:r>
              <a:rPr lang="ro-RO" b="1" i="1">
                <a:ea typeface="+mn-lt"/>
                <a:cs typeface="+mn-lt"/>
              </a:rPr>
              <a:t>Globalization</a:t>
            </a:r>
            <a:r>
              <a:rPr lang="ro-RO" b="1">
                <a:ea typeface="+mn-lt"/>
                <a:cs typeface="+mn-lt"/>
              </a:rPr>
              <a:t> 1.7 (2000): 76-93.</a:t>
            </a:r>
            <a:endParaRPr lang="ro-RO" b="1" dirty="0">
              <a:ea typeface="+mn-lt"/>
              <a:cs typeface="+mn-lt"/>
            </a:endParaRPr>
          </a:p>
          <a:p>
            <a:r>
              <a:rPr lang="ro-RO" b="1">
                <a:ea typeface="+mn-lt"/>
                <a:cs typeface="+mn-lt"/>
              </a:rPr>
              <a:t>Ceil, </a:t>
            </a:r>
            <a:r>
              <a:rPr lang="ro-RO" b="1" dirty="0" err="1">
                <a:ea typeface="+mn-lt"/>
                <a:cs typeface="+mn-lt"/>
              </a:rPr>
              <a:t>Chenoy</a:t>
            </a:r>
            <a:r>
              <a:rPr lang="ro-RO" b="1" dirty="0">
                <a:ea typeface="+mn-lt"/>
                <a:cs typeface="+mn-lt"/>
              </a:rPr>
              <a:t>. "Service Quality </a:t>
            </a:r>
            <a:r>
              <a:rPr lang="ro-RO" b="1" dirty="0" err="1">
                <a:ea typeface="+mn-lt"/>
                <a:cs typeface="+mn-lt"/>
              </a:rPr>
              <a:t>and</a:t>
            </a:r>
            <a:r>
              <a:rPr lang="ro-RO" b="1" dirty="0">
                <a:ea typeface="+mn-lt"/>
                <a:cs typeface="+mn-lt"/>
              </a:rPr>
              <a:t> </a:t>
            </a:r>
            <a:r>
              <a:rPr lang="ro-RO" b="1" dirty="0" err="1">
                <a:ea typeface="+mn-lt"/>
                <a:cs typeface="+mn-lt"/>
              </a:rPr>
              <a:t>Branding</a:t>
            </a:r>
            <a:r>
              <a:rPr lang="ro-RO" b="1" dirty="0">
                <a:ea typeface="+mn-lt"/>
                <a:cs typeface="+mn-lt"/>
              </a:rPr>
              <a:t> </a:t>
            </a:r>
            <a:r>
              <a:rPr lang="ro-RO" b="1" dirty="0" err="1">
                <a:ea typeface="+mn-lt"/>
                <a:cs typeface="+mn-lt"/>
              </a:rPr>
              <a:t>Strategies</a:t>
            </a:r>
            <a:r>
              <a:rPr lang="ro-RO" b="1" dirty="0">
                <a:ea typeface="+mn-lt"/>
                <a:cs typeface="+mn-lt"/>
              </a:rPr>
              <a:t> at McDonalds." </a:t>
            </a:r>
            <a:r>
              <a:rPr lang="ro-RO" b="1" i="1" dirty="0" err="1">
                <a:ea typeface="+mn-lt"/>
                <a:cs typeface="+mn-lt"/>
              </a:rPr>
              <a:t>Available</a:t>
            </a:r>
            <a:r>
              <a:rPr lang="ro-RO" b="1" i="1" dirty="0">
                <a:ea typeface="+mn-lt"/>
                <a:cs typeface="+mn-lt"/>
              </a:rPr>
              <a:t> at SSRN 2984100</a:t>
            </a:r>
            <a:r>
              <a:rPr lang="ro-RO" b="1" dirty="0">
                <a:ea typeface="+mn-lt"/>
                <a:cs typeface="+mn-lt"/>
              </a:rPr>
              <a:t> (2017).</a:t>
            </a:r>
            <a:endParaRPr lang="ro-RO"/>
          </a:p>
          <a:p>
            <a:r>
              <a:rPr lang="ro-RO" b="1" err="1">
                <a:ea typeface="+mn-lt"/>
                <a:cs typeface="+mn-lt"/>
              </a:rPr>
              <a:t>Priyono</a:t>
            </a:r>
            <a:r>
              <a:rPr lang="ro-RO" b="1" dirty="0">
                <a:ea typeface="+mn-lt"/>
                <a:cs typeface="+mn-lt"/>
              </a:rPr>
              <a:t>, I. "</a:t>
            </a:r>
            <a:r>
              <a:rPr lang="ro-RO" b="1" err="1">
                <a:ea typeface="+mn-lt"/>
                <a:cs typeface="+mn-lt"/>
              </a:rPr>
              <a:t>Effect</a:t>
            </a:r>
            <a:r>
              <a:rPr lang="ro-RO" b="1" dirty="0">
                <a:ea typeface="+mn-lt"/>
                <a:cs typeface="+mn-lt"/>
              </a:rPr>
              <a:t> of Quality </a:t>
            </a:r>
            <a:r>
              <a:rPr lang="ro-RO" b="1" err="1">
                <a:ea typeface="+mn-lt"/>
                <a:cs typeface="+mn-lt"/>
              </a:rPr>
              <a:t>Products</a:t>
            </a:r>
            <a:r>
              <a:rPr lang="ro-RO" b="1" dirty="0">
                <a:ea typeface="+mn-lt"/>
                <a:cs typeface="+mn-lt"/>
              </a:rPr>
              <a:t>, Services </a:t>
            </a:r>
            <a:r>
              <a:rPr lang="ro-RO" b="1" err="1">
                <a:ea typeface="+mn-lt"/>
                <a:cs typeface="+mn-lt"/>
              </a:rPr>
              <a:t>and</a:t>
            </a:r>
            <a:r>
              <a:rPr lang="ro-RO" b="1" dirty="0">
                <a:ea typeface="+mn-lt"/>
                <a:cs typeface="+mn-lt"/>
              </a:rPr>
              <a:t> Brand on </a:t>
            </a:r>
            <a:r>
              <a:rPr lang="ro-RO" b="1" err="1">
                <a:ea typeface="+mn-lt"/>
                <a:cs typeface="+mn-lt"/>
              </a:rPr>
              <a:t>Customer</a:t>
            </a:r>
            <a:r>
              <a:rPr lang="ro-RO" b="1" dirty="0">
                <a:ea typeface="+mn-lt"/>
                <a:cs typeface="+mn-lt"/>
              </a:rPr>
              <a:t> </a:t>
            </a:r>
            <a:r>
              <a:rPr lang="ro-RO" b="1" err="1">
                <a:ea typeface="+mn-lt"/>
                <a:cs typeface="+mn-lt"/>
              </a:rPr>
              <a:t>Satisfaction</a:t>
            </a:r>
            <a:r>
              <a:rPr lang="ro-RO" b="1" dirty="0">
                <a:ea typeface="+mn-lt"/>
                <a:cs typeface="+mn-lt"/>
              </a:rPr>
              <a:t> at McDonald's." </a:t>
            </a:r>
            <a:r>
              <a:rPr lang="ro-RO" b="1" i="1" dirty="0">
                <a:ea typeface="+mn-lt"/>
                <a:cs typeface="+mn-lt"/>
              </a:rPr>
              <a:t>Journal of Global </a:t>
            </a:r>
            <a:r>
              <a:rPr lang="ro-RO" b="1" i="1" err="1">
                <a:ea typeface="+mn-lt"/>
                <a:cs typeface="+mn-lt"/>
              </a:rPr>
              <a:t>Economics</a:t>
            </a:r>
            <a:r>
              <a:rPr lang="ro-RO" b="1">
                <a:ea typeface="+mn-lt"/>
                <a:cs typeface="+mn-lt"/>
              </a:rPr>
              <a:t> 5.2 (2017): 1-4.</a:t>
            </a:r>
          </a:p>
          <a:p>
            <a:r>
              <a:rPr lang="ro-RO" b="1">
                <a:ea typeface="+mn-lt"/>
                <a:cs typeface="+mn-lt"/>
              </a:rPr>
              <a:t>Hilly, Nimiya Raju, Shikha Singh, and Monica Tariyal. "Service Quality of McDonald’s." </a:t>
            </a:r>
            <a:r>
              <a:rPr lang="ro-RO" b="1" i="1">
                <a:ea typeface="+mn-lt"/>
                <a:cs typeface="+mn-lt"/>
              </a:rPr>
              <a:t>Global Journal of Enterprise Information System</a:t>
            </a:r>
            <a:r>
              <a:rPr lang="ro-RO" b="1">
                <a:ea typeface="+mn-lt"/>
                <a:cs typeface="+mn-lt"/>
              </a:rPr>
              <a:t> 7.3 (2015): 71-79.</a:t>
            </a:r>
            <a:endParaRPr lang="ro-RO">
              <a:ea typeface="+mn-lt"/>
              <a:cs typeface="+mn-lt"/>
            </a:endParaRPr>
          </a:p>
          <a:p>
            <a:r>
              <a:rPr lang="ro-RO" b="1">
                <a:ea typeface="+mn-lt"/>
                <a:cs typeface="+mn-lt"/>
              </a:rPr>
              <a:t>Vignali, Claudio. "McDonald’s:“think global, act local”–the marketing mix." </a:t>
            </a:r>
            <a:r>
              <a:rPr lang="ro-RO" b="1" i="1">
                <a:ea typeface="+mn-lt"/>
                <a:cs typeface="+mn-lt"/>
              </a:rPr>
              <a:t>British food journal</a:t>
            </a:r>
            <a:r>
              <a:rPr lang="ro-RO" b="1">
                <a:ea typeface="+mn-lt"/>
                <a:cs typeface="+mn-lt"/>
              </a:rPr>
              <a:t> (2001).</a:t>
            </a:r>
            <a:endParaRPr lang="ro-RO" b="1" dirty="0"/>
          </a:p>
        </p:txBody>
      </p:sp>
    </p:spTree>
    <p:extLst>
      <p:ext uri="{BB962C8B-B14F-4D97-AF65-F5344CB8AC3E}">
        <p14:creationId xmlns:p14="http://schemas.microsoft.com/office/powerpoint/2010/main" val="4158634003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Custom 5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Ecran lat</PresentationFormat>
  <Slides>12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12</vt:i4>
      </vt:variant>
    </vt:vector>
  </HeadingPairs>
  <TitlesOfParts>
    <vt:vector size="13" baseType="lpstr">
      <vt:lpstr>GradientRiseVTI</vt:lpstr>
      <vt:lpstr>Customers satisfaction and products quality at Mcdonald's</vt:lpstr>
      <vt:lpstr>contents</vt:lpstr>
      <vt:lpstr>COMPANY BACKGROUND </vt:lpstr>
      <vt:lpstr>Characteristics of service structure </vt:lpstr>
      <vt:lpstr>Prezentare PowerPoint</vt:lpstr>
      <vt:lpstr>McDonalds and Competition</vt:lpstr>
      <vt:lpstr>McDonalds versus competition on burger and fries</vt:lpstr>
      <vt:lpstr>swot analysis</vt:lpstr>
      <vt:lpstr>The importance of the data deployed </vt:lpstr>
      <vt:lpstr>Conclusions </vt:lpstr>
      <vt:lpstr>Prezentare PowerPoint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504</cp:revision>
  <dcterms:created xsi:type="dcterms:W3CDTF">2020-06-19T10:17:55Z</dcterms:created>
  <dcterms:modified xsi:type="dcterms:W3CDTF">2020-07-16T13:44:16Z</dcterms:modified>
</cp:coreProperties>
</file>