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56" r:id="rId5"/>
    <p:sldId id="263" r:id="rId6"/>
    <p:sldId id="264" r:id="rId7"/>
    <p:sldId id="288" r:id="rId8"/>
    <p:sldId id="289" r:id="rId9"/>
    <p:sldId id="290" r:id="rId10"/>
    <p:sldId id="291" r:id="rId11"/>
    <p:sldId id="292" r:id="rId12"/>
    <p:sldId id="310" r:id="rId13"/>
    <p:sldId id="312" r:id="rId14"/>
    <p:sldId id="293" r:id="rId15"/>
    <p:sldId id="31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1A9635-9233-45EC-8D40-9FE5B7F667F0}" v="1080" dt="2024-11-12T13:11:34.9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020"/>
    <p:restoredTop sz="84464"/>
  </p:normalViewPr>
  <p:slideViewPr>
    <p:cSldViewPr>
      <p:cViewPr>
        <p:scale>
          <a:sx n="85" d="100"/>
          <a:sy n="85" d="100"/>
        </p:scale>
        <p:origin x="960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chard Thomas (IMH)" userId="8d4a7181-3256-43e8-8ee5-d375b2b24af7" providerId="ADAL" clId="{A71A9635-9233-45EC-8D40-9FE5B7F667F0}"/>
    <pc:docChg chg="custSel delSld modSld">
      <pc:chgData name="Richard Thomas (IMH)" userId="8d4a7181-3256-43e8-8ee5-d375b2b24af7" providerId="ADAL" clId="{A71A9635-9233-45EC-8D40-9FE5B7F667F0}" dt="2024-11-12T13:38:47.509" v="1193" actId="14100"/>
      <pc:docMkLst>
        <pc:docMk/>
      </pc:docMkLst>
      <pc:sldChg chg="modSp mod modNotesTx">
        <pc:chgData name="Richard Thomas (IMH)" userId="8d4a7181-3256-43e8-8ee5-d375b2b24af7" providerId="ADAL" clId="{A71A9635-9233-45EC-8D40-9FE5B7F667F0}" dt="2024-11-12T13:30:29.384" v="1190"/>
        <pc:sldMkLst>
          <pc:docMk/>
          <pc:sldMk cId="3766340459" sldId="264"/>
        </pc:sldMkLst>
        <pc:spChg chg="mod">
          <ac:chgData name="Richard Thomas (IMH)" userId="8d4a7181-3256-43e8-8ee5-d375b2b24af7" providerId="ADAL" clId="{A71A9635-9233-45EC-8D40-9FE5B7F667F0}" dt="2024-11-12T13:30:29.384" v="1190"/>
          <ac:spMkLst>
            <pc:docMk/>
            <pc:sldMk cId="3766340459" sldId="264"/>
            <ac:spMk id="4" creationId="{00000000-0000-0000-0000-000000000000}"/>
          </ac:spMkLst>
        </pc:spChg>
      </pc:sldChg>
      <pc:sldChg chg="modSp mod modNotesTx">
        <pc:chgData name="Richard Thomas (IMH)" userId="8d4a7181-3256-43e8-8ee5-d375b2b24af7" providerId="ADAL" clId="{A71A9635-9233-45EC-8D40-9FE5B7F667F0}" dt="2024-11-12T13:38:47.509" v="1193" actId="14100"/>
        <pc:sldMkLst>
          <pc:docMk/>
          <pc:sldMk cId="61920481" sldId="288"/>
        </pc:sldMkLst>
        <pc:picChg chg="mod">
          <ac:chgData name="Richard Thomas (IMH)" userId="8d4a7181-3256-43e8-8ee5-d375b2b24af7" providerId="ADAL" clId="{A71A9635-9233-45EC-8D40-9FE5B7F667F0}" dt="2024-11-12T13:38:47.509" v="1193" actId="14100"/>
          <ac:picMkLst>
            <pc:docMk/>
            <pc:sldMk cId="61920481" sldId="288"/>
            <ac:picMk id="6" creationId="{00000000-0000-0000-0000-000000000000}"/>
          </ac:picMkLst>
        </pc:picChg>
      </pc:sldChg>
      <pc:sldChg chg="modSp mod modNotesTx">
        <pc:chgData name="Richard Thomas (IMH)" userId="8d4a7181-3256-43e8-8ee5-d375b2b24af7" providerId="ADAL" clId="{A71A9635-9233-45EC-8D40-9FE5B7F667F0}" dt="2024-11-12T12:49:41.747" v="308" actId="20577"/>
        <pc:sldMkLst>
          <pc:docMk/>
          <pc:sldMk cId="1205800376" sldId="289"/>
        </pc:sldMkLst>
        <pc:spChg chg="mod">
          <ac:chgData name="Richard Thomas (IMH)" userId="8d4a7181-3256-43e8-8ee5-d375b2b24af7" providerId="ADAL" clId="{A71A9635-9233-45EC-8D40-9FE5B7F667F0}" dt="2024-11-12T12:49:41.747" v="308" actId="20577"/>
          <ac:spMkLst>
            <pc:docMk/>
            <pc:sldMk cId="1205800376" sldId="289"/>
            <ac:spMk id="2" creationId="{00000000-0000-0000-0000-000000000000}"/>
          </ac:spMkLst>
        </pc:spChg>
      </pc:sldChg>
      <pc:sldChg chg="modNotesTx">
        <pc:chgData name="Richard Thomas (IMH)" userId="8d4a7181-3256-43e8-8ee5-d375b2b24af7" providerId="ADAL" clId="{A71A9635-9233-45EC-8D40-9FE5B7F667F0}" dt="2024-11-12T13:24:36.158" v="1186" actId="20577"/>
        <pc:sldMkLst>
          <pc:docMk/>
          <pc:sldMk cId="1044082798" sldId="290"/>
        </pc:sldMkLst>
      </pc:sldChg>
      <pc:sldChg chg="modSp mod modNotesTx">
        <pc:chgData name="Richard Thomas (IMH)" userId="8d4a7181-3256-43e8-8ee5-d375b2b24af7" providerId="ADAL" clId="{A71A9635-9233-45EC-8D40-9FE5B7F667F0}" dt="2024-11-12T12:58:11.620" v="595" actId="20577"/>
        <pc:sldMkLst>
          <pc:docMk/>
          <pc:sldMk cId="882599400" sldId="291"/>
        </pc:sldMkLst>
        <pc:spChg chg="mod">
          <ac:chgData name="Richard Thomas (IMH)" userId="8d4a7181-3256-43e8-8ee5-d375b2b24af7" providerId="ADAL" clId="{A71A9635-9233-45EC-8D40-9FE5B7F667F0}" dt="2024-11-12T12:58:11.620" v="595" actId="20577"/>
          <ac:spMkLst>
            <pc:docMk/>
            <pc:sldMk cId="882599400" sldId="291"/>
            <ac:spMk id="9" creationId="{00000000-0000-0000-0000-000000000000}"/>
          </ac:spMkLst>
        </pc:spChg>
      </pc:sldChg>
      <pc:sldChg chg="modSp mod">
        <pc:chgData name="Richard Thomas (IMH)" userId="8d4a7181-3256-43e8-8ee5-d375b2b24af7" providerId="ADAL" clId="{A71A9635-9233-45EC-8D40-9FE5B7F667F0}" dt="2024-11-12T12:58:55.551" v="598" actId="20577"/>
        <pc:sldMkLst>
          <pc:docMk/>
          <pc:sldMk cId="1093002468" sldId="292"/>
        </pc:sldMkLst>
        <pc:spChg chg="mod">
          <ac:chgData name="Richard Thomas (IMH)" userId="8d4a7181-3256-43e8-8ee5-d375b2b24af7" providerId="ADAL" clId="{A71A9635-9233-45EC-8D40-9FE5B7F667F0}" dt="2024-11-12T12:58:55.551" v="598" actId="20577"/>
          <ac:spMkLst>
            <pc:docMk/>
            <pc:sldMk cId="1093002468" sldId="292"/>
            <ac:spMk id="9" creationId="{00000000-0000-0000-0000-000000000000}"/>
          </ac:spMkLst>
        </pc:spChg>
      </pc:sldChg>
      <pc:sldChg chg="modSp mod">
        <pc:chgData name="Richard Thomas (IMH)" userId="8d4a7181-3256-43e8-8ee5-d375b2b24af7" providerId="ADAL" clId="{A71A9635-9233-45EC-8D40-9FE5B7F667F0}" dt="2024-11-12T13:05:06.949" v="1070" actId="20577"/>
        <pc:sldMkLst>
          <pc:docMk/>
          <pc:sldMk cId="1947712031" sldId="311"/>
        </pc:sldMkLst>
        <pc:spChg chg="mod">
          <ac:chgData name="Richard Thomas (IMH)" userId="8d4a7181-3256-43e8-8ee5-d375b2b24af7" providerId="ADAL" clId="{A71A9635-9233-45EC-8D40-9FE5B7F667F0}" dt="2024-11-12T13:05:06.949" v="1070" actId="20577"/>
          <ac:spMkLst>
            <pc:docMk/>
            <pc:sldMk cId="1947712031" sldId="311"/>
            <ac:spMk id="6" creationId="{00000000-0000-0000-0000-000000000000}"/>
          </ac:spMkLst>
        </pc:spChg>
      </pc:sldChg>
      <pc:sldChg chg="addSp delSp modSp mod">
        <pc:chgData name="Richard Thomas (IMH)" userId="8d4a7181-3256-43e8-8ee5-d375b2b24af7" providerId="ADAL" clId="{A71A9635-9233-45EC-8D40-9FE5B7F667F0}" dt="2024-11-12T13:11:34.986" v="1079" actId="14100"/>
        <pc:sldMkLst>
          <pc:docMk/>
          <pc:sldMk cId="1804529524" sldId="312"/>
        </pc:sldMkLst>
        <pc:picChg chg="mod">
          <ac:chgData name="Richard Thomas (IMH)" userId="8d4a7181-3256-43e8-8ee5-d375b2b24af7" providerId="ADAL" clId="{A71A9635-9233-45EC-8D40-9FE5B7F667F0}" dt="2024-11-12T13:11:34.986" v="1079" actId="14100"/>
          <ac:picMkLst>
            <pc:docMk/>
            <pc:sldMk cId="1804529524" sldId="312"/>
            <ac:picMk id="2" creationId="{00000000-0000-0000-0000-000000000000}"/>
          </ac:picMkLst>
        </pc:picChg>
        <pc:picChg chg="del">
          <ac:chgData name="Richard Thomas (IMH)" userId="8d4a7181-3256-43e8-8ee5-d375b2b24af7" providerId="ADAL" clId="{A71A9635-9233-45EC-8D40-9FE5B7F667F0}" dt="2024-11-12T13:10:02.523" v="1071" actId="478"/>
          <ac:picMkLst>
            <pc:docMk/>
            <pc:sldMk cId="1804529524" sldId="312"/>
            <ac:picMk id="3" creationId="{00000000-0000-0000-0000-000000000000}"/>
          </ac:picMkLst>
        </pc:picChg>
        <pc:picChg chg="add mod">
          <ac:chgData name="Richard Thomas (IMH)" userId="8d4a7181-3256-43e8-8ee5-d375b2b24af7" providerId="ADAL" clId="{A71A9635-9233-45EC-8D40-9FE5B7F667F0}" dt="2024-11-12T13:11:24.569" v="1077" actId="1076"/>
          <ac:picMkLst>
            <pc:docMk/>
            <pc:sldMk cId="1804529524" sldId="312"/>
            <ac:picMk id="8" creationId="{BD532ABE-957E-C337-CA44-F1BC0267E7F5}"/>
          </ac:picMkLst>
        </pc:picChg>
      </pc:sldChg>
      <pc:sldChg chg="modSp del mod">
        <pc:chgData name="Richard Thomas (IMH)" userId="8d4a7181-3256-43e8-8ee5-d375b2b24af7" providerId="ADAL" clId="{A71A9635-9233-45EC-8D40-9FE5B7F667F0}" dt="2024-11-12T13:20:46.310" v="1081" actId="47"/>
        <pc:sldMkLst>
          <pc:docMk/>
          <pc:sldMk cId="1813048682" sldId="313"/>
        </pc:sldMkLst>
        <pc:picChg chg="mod">
          <ac:chgData name="Richard Thomas (IMH)" userId="8d4a7181-3256-43e8-8ee5-d375b2b24af7" providerId="ADAL" clId="{A71A9635-9233-45EC-8D40-9FE5B7F667F0}" dt="2024-11-12T13:20:32.779" v="1080" actId="14100"/>
          <ac:picMkLst>
            <pc:docMk/>
            <pc:sldMk cId="1813048682" sldId="313"/>
            <ac:picMk id="4" creationId="{00000000-0000-0000-0000-00000000000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73659-85DA-0140-B59F-5480FCF18736}" type="datetimeFigureOut">
              <a:rPr lang="en-US" smtClean="0"/>
              <a:t>11/12/2024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3144C-6CAB-B843-8C78-93FA65954F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429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402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Articular – of or relating to a joint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437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Hyaline cartilage is Articular Cartilage, they are the same thing.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484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Creep is a concept that we will be using next year as part of your mobilisations/manual therapy module</a:t>
            </a:r>
          </a:p>
          <a:p>
            <a:endParaRPr lang="en-GB" dirty="0"/>
          </a:p>
          <a:p>
            <a:r>
              <a:rPr lang="en-GB" dirty="0"/>
              <a:t>What this means? Cyclic loading, load, off load, load, off load etc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1996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Lubrication is key, think of your cars! </a:t>
            </a:r>
          </a:p>
          <a:p>
            <a:r>
              <a:rPr lang="en-GB" dirty="0"/>
              <a:t>Some studies report it as low as 0.001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597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Too little? Sedentary, Older population</a:t>
            </a:r>
          </a:p>
          <a:p>
            <a:r>
              <a:rPr lang="en-GB" dirty="0"/>
              <a:t>Too much? Long distance runners, endurance athletes </a:t>
            </a:r>
          </a:p>
          <a:p>
            <a:endParaRPr lang="en-GB" dirty="0"/>
          </a:p>
          <a:p>
            <a:r>
              <a:rPr lang="en-GB" dirty="0"/>
              <a:t>Who of these cohorts do you typically think of as having Osteoarthritis?</a:t>
            </a:r>
          </a:p>
          <a:p>
            <a:endParaRPr lang="en-GB" dirty="0"/>
          </a:p>
          <a:p>
            <a:r>
              <a:rPr lang="en-GB" dirty="0"/>
              <a:t>Exudate mobilisation – exudate is the fluid in blood made up of white blood cells, protein and plasma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600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Where is the balance?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766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12/11/2024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892969" y="1151930"/>
            <a:ext cx="7358063" cy="2321719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5625"/>
              <a:t>Title Text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892969" y="3536156"/>
            <a:ext cx="7358063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pPr lvl="0">
              <a:defRPr sz="1800"/>
            </a:pPr>
            <a:r>
              <a:rPr sz="2250"/>
              <a:t>Body Level One</a:t>
            </a:r>
          </a:p>
          <a:p>
            <a:pPr lvl="1">
              <a:defRPr sz="1800"/>
            </a:pPr>
            <a:r>
              <a:rPr sz="2250"/>
              <a:t>Body Level Two</a:t>
            </a:r>
          </a:p>
          <a:p>
            <a:pPr lvl="2">
              <a:defRPr sz="1800"/>
            </a:pPr>
            <a:r>
              <a:rPr sz="2250"/>
              <a:t>Body Level Three</a:t>
            </a:r>
          </a:p>
          <a:p>
            <a:pPr lvl="3">
              <a:defRPr sz="1800"/>
            </a:pPr>
            <a:r>
              <a:rPr sz="2250"/>
              <a:t>Body Level Four</a:t>
            </a:r>
          </a:p>
          <a:p>
            <a:pPr lvl="4">
              <a:defRPr sz="1800"/>
            </a:pPr>
            <a:r>
              <a:rPr sz="2250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1861445160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12/11/2024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996952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en-GB" i="1" dirty="0">
                <a:solidFill>
                  <a:schemeClr val="bg1"/>
                </a:solidFill>
              </a:rPr>
              <a:t>BMST4004</a:t>
            </a:r>
            <a:br>
              <a:rPr lang="en-GB" i="1" dirty="0">
                <a:solidFill>
                  <a:schemeClr val="bg1"/>
                </a:solidFill>
              </a:rPr>
            </a:br>
            <a:br>
              <a:rPr lang="en-GB" i="1" dirty="0">
                <a:solidFill>
                  <a:schemeClr val="bg1"/>
                </a:solidFill>
              </a:rPr>
            </a:br>
            <a:r>
              <a:rPr lang="en-US" dirty="0"/>
              <a:t> </a:t>
            </a:r>
            <a:r>
              <a:rPr lang="en-GB">
                <a:solidFill>
                  <a:schemeClr val="bg1"/>
                </a:solidFill>
              </a:rPr>
              <a:t>Cartilage </a:t>
            </a:r>
            <a:r>
              <a:rPr lang="en-GB" dirty="0">
                <a:solidFill>
                  <a:schemeClr val="bg1"/>
                </a:solidFill>
              </a:rPr>
              <a:t>Healing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itical thinking pic.png"/>
          <p:cNvPicPr>
            <a:picLocks noChangeAspect="1"/>
          </p:cNvPicPr>
          <p:nvPr/>
        </p:nvPicPr>
        <p:blipFill>
          <a:blip r:embed="rId3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362297" y="174965"/>
            <a:ext cx="4419416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Learning Outcomes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08394" y="983309"/>
            <a:ext cx="7727211" cy="212372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Describe types of Cartilage found in the body</a:t>
            </a:r>
          </a:p>
          <a:p>
            <a:pPr marL="401822" indent="-401822" defTabSz="410751" latinLnBrk="1" hangingPunct="0">
              <a:buFont typeface="Arial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401822" indent="-401822" defTabSz="410751" latinLnBrk="1" hangingPunct="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Discuss cartilage healing including timescales and timeframes </a:t>
            </a:r>
          </a:p>
          <a:p>
            <a:pPr defTabSz="410751" latinLnBrk="1" hangingPunct="0"/>
            <a:r>
              <a:rPr lang="en-US" dirty="0">
                <a:solidFill>
                  <a:srgbClr val="000000"/>
                </a:solidFill>
              </a:rPr>
              <a:t>that facilitate appropriate cartilage healing</a:t>
            </a:r>
          </a:p>
          <a:p>
            <a:pPr defTabSz="410751" latinLnBrk="1" hangingPunct="0"/>
            <a:endParaRPr lang="en-US" dirty="0">
              <a:solidFill>
                <a:srgbClr val="000000"/>
              </a:solidFill>
            </a:endParaRPr>
          </a:p>
          <a:p>
            <a:pPr marL="401822" indent="-401822" defTabSz="410751" latinLnBrk="1" hangingPunct="0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Discuss cartilage tolerance to loading and types of cartilage injury</a:t>
            </a:r>
          </a:p>
          <a:p>
            <a:pPr marL="401822" indent="-401822" defTabSz="410751" latinLnBrk="1" hangingPunct="0">
              <a:buFont typeface="Arial"/>
              <a:buChar char="•"/>
            </a:pPr>
            <a:endParaRPr lang="en-US" sz="1266" dirty="0">
              <a:solidFill>
                <a:srgbClr val="000000"/>
              </a:solidFill>
            </a:endParaRPr>
          </a:p>
          <a:p>
            <a:pPr defTabSz="410751" latinLnBrk="1" hangingPunct="0"/>
            <a:endParaRPr lang="en-US" sz="1266" dirty="0">
              <a:solidFill>
                <a:srgbClr val="000000"/>
              </a:solidFill>
            </a:endParaRPr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04630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535047" y="174965"/>
            <a:ext cx="4073937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Articular Cartilage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4" name="Rectangle 3"/>
          <p:cNvSpPr/>
          <p:nvPr/>
        </p:nvSpPr>
        <p:spPr>
          <a:xfrm>
            <a:off x="220973" y="1486891"/>
            <a:ext cx="86092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1822" indent="-401822">
              <a:buFont typeface="Arial" charset="0"/>
              <a:buChar char="•"/>
            </a:pPr>
            <a:r>
              <a:rPr lang="en-GB" dirty="0"/>
              <a:t> Thin layer of hydrated soft tissue covers end of bones of </a:t>
            </a:r>
            <a:r>
              <a:rPr lang="en-GB" dirty="0" err="1"/>
              <a:t>diarthrodial</a:t>
            </a:r>
            <a:r>
              <a:rPr lang="en-GB" dirty="0"/>
              <a:t> joints </a:t>
            </a:r>
          </a:p>
          <a:p>
            <a:pPr marL="401822" indent="-401822">
              <a:buFont typeface="Arial" charset="0"/>
              <a:buChar char="•"/>
            </a:pPr>
            <a:r>
              <a:rPr lang="en-GB" dirty="0"/>
              <a:t>‘perform their functions so well that we are often not aware of their existence nor their function until injury strikes or arthritis develops’ (Mow, </a:t>
            </a:r>
            <a:r>
              <a:rPr lang="en-GB" dirty="0" err="1"/>
              <a:t>Ratcliffe</a:t>
            </a:r>
            <a:r>
              <a:rPr lang="en-GB" dirty="0"/>
              <a:t> &amp; Poole. 1992) </a:t>
            </a:r>
          </a:p>
          <a:p>
            <a:pPr marL="401822" indent="-401822">
              <a:buFont typeface="Arial" charset="0"/>
              <a:buChar char="•"/>
            </a:pPr>
            <a:r>
              <a:rPr lang="en-GB" dirty="0"/>
              <a:t>Type II collagen principal fibrous protein in hyaline cartilage </a:t>
            </a:r>
          </a:p>
          <a:p>
            <a:pPr marL="401822" indent="-401822">
              <a:buFont typeface="Arial" charset="0"/>
              <a:buChar char="•"/>
            </a:pPr>
            <a:r>
              <a:rPr lang="en-GB" dirty="0"/>
              <a:t>These collagen fibres are recruited as a tensile load is applied</a:t>
            </a:r>
          </a:p>
          <a:p>
            <a:pPr marL="401822" indent="-401822">
              <a:buFont typeface="Arial" charset="0"/>
              <a:buChar char="•"/>
            </a:pPr>
            <a:r>
              <a:rPr lang="en-GB" dirty="0"/>
              <a:t> Cartilage is made up of about 70% water and less than 5% cells called chondrocytes, which produce the molecules that make up the tissue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6340459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44811" y="174965"/>
            <a:ext cx="7454413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Hyaline Cartilage and Tensile Load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097" y="951596"/>
            <a:ext cx="7152500" cy="44216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920481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17458" y="586542"/>
            <a:ext cx="3925050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/>
              <a:t>Cartilage Loading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2" name="Rectangle 1"/>
          <p:cNvSpPr/>
          <p:nvPr/>
        </p:nvSpPr>
        <p:spPr>
          <a:xfrm>
            <a:off x="493983" y="1634447"/>
            <a:ext cx="6919890" cy="3425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1822" indent="-401822">
              <a:buFont typeface="Arial" charset="0"/>
              <a:buChar char="•"/>
            </a:pPr>
            <a:r>
              <a:rPr lang="en-GB" sz="1969" dirty="0"/>
              <a:t>Cartilage has a natural tendency to swell 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1969" dirty="0"/>
              <a:t>Deformed cartilage draws water into the extracellular matrix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1969" dirty="0"/>
              <a:t>Cartilage also susceptible to creep (constant load)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1969" dirty="0"/>
              <a:t>Cyclic loading required for normal matrix and cell health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1969" dirty="0"/>
              <a:t>Excessive loading can be destructive to matrix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1969" dirty="0"/>
              <a:t>Constant pressure will cause fluid to exude from matrix: stable compressive deformation </a:t>
            </a:r>
          </a:p>
          <a:p>
            <a:pPr marL="401822" indent="-401822">
              <a:buFont typeface="Arial" charset="0"/>
              <a:buChar char="•"/>
            </a:pPr>
            <a:r>
              <a:rPr lang="en-GB" sz="1969" dirty="0"/>
              <a:t>Cyclic loading and unloading of cartilage allows for dynamic flow of fluids (with nutrients and waste products) in to and out of the tissue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5800376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90215" y="227123"/>
            <a:ext cx="5542223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Cartilage </a:t>
            </a:r>
            <a:r>
              <a:rPr lang="en-US" sz="3516" b="1"/>
              <a:t>and Lubrication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4" name="Rectangle 3"/>
          <p:cNvSpPr/>
          <p:nvPr/>
        </p:nvSpPr>
        <p:spPr>
          <a:xfrm>
            <a:off x="816265" y="1178628"/>
            <a:ext cx="7009215" cy="4022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1822" indent="-401822">
              <a:buFont typeface="Arial" charset="0"/>
              <a:buChar char="•"/>
            </a:pPr>
            <a:r>
              <a:rPr lang="en-GB" dirty="0"/>
              <a:t>Coefficient of friction for Articular cartilage reported as 0.01 to 0.04 </a:t>
            </a:r>
          </a:p>
          <a:p>
            <a:pPr marL="401822" indent="-401822">
              <a:buFont typeface="Arial" charset="0"/>
              <a:buChar char="•"/>
            </a:pPr>
            <a:r>
              <a:rPr lang="en-US" dirty="0"/>
              <a:t>Sliding on ice: 0.01-0.10 </a:t>
            </a:r>
          </a:p>
          <a:p>
            <a:pPr marL="401822" indent="-401822">
              <a:buFont typeface="Arial" charset="0"/>
              <a:buChar char="•"/>
            </a:pPr>
            <a:r>
              <a:rPr lang="en-GB" dirty="0"/>
              <a:t>2 hypotheses</a:t>
            </a:r>
          </a:p>
          <a:p>
            <a:pPr marL="401822" lvl="8" indent="-401822">
              <a:buFont typeface="Arial" charset="0"/>
              <a:buChar char="•"/>
            </a:pPr>
            <a:r>
              <a:rPr lang="en-GB" dirty="0">
                <a:solidFill>
                  <a:srgbClr val="FF0000"/>
                </a:solidFill>
              </a:rPr>
              <a:t>Boundary lubrication</a:t>
            </a:r>
          </a:p>
          <a:p>
            <a:pPr marL="401822" lvl="8" indent="-401822">
              <a:buFont typeface="Arial" charset="0"/>
              <a:buChar char="•"/>
            </a:pPr>
            <a:r>
              <a:rPr lang="en-GB" dirty="0"/>
              <a:t>Layer of molecules adhere to each of the two surfaces as they glide past each other </a:t>
            </a:r>
          </a:p>
          <a:p>
            <a:pPr marL="401822" lvl="1" indent="-401822">
              <a:buFont typeface="Arial" charset="0"/>
              <a:buChar char="•"/>
            </a:pPr>
            <a:r>
              <a:rPr lang="en-GB" dirty="0">
                <a:solidFill>
                  <a:srgbClr val="FF0000"/>
                </a:solidFill>
              </a:rPr>
              <a:t>Fluid-film lubrication</a:t>
            </a:r>
          </a:p>
          <a:p>
            <a:pPr marL="401822" lvl="1" indent="-401822">
              <a:buFont typeface="Arial" charset="0"/>
              <a:buChar char="•"/>
            </a:pPr>
            <a:r>
              <a:rPr lang="en-GB" dirty="0"/>
              <a:t>2 non-parallel surfaces move past each other on a thin layer of fluid</a:t>
            </a:r>
          </a:p>
          <a:p>
            <a:pPr marL="401822" lvl="1" indent="-401822">
              <a:buFont typeface="Arial" charset="0"/>
              <a:buChar char="•"/>
            </a:pPr>
            <a:r>
              <a:rPr lang="en-GB" dirty="0"/>
              <a:t>Fluid maintains a distance between two surfaces ‘hydrodynamic lubrication’ ‘</a:t>
            </a:r>
            <a:r>
              <a:rPr lang="en-GB" dirty="0" err="1"/>
              <a:t>elastohydrodynamic</a:t>
            </a:r>
            <a:r>
              <a:rPr lang="en-GB" dirty="0"/>
              <a:t> lubrication </a:t>
            </a:r>
          </a:p>
          <a:p>
            <a:pPr marL="401822" lvl="1" indent="-401822">
              <a:buFont typeface="Arial" charset="0"/>
              <a:buChar char="•"/>
            </a:pPr>
            <a:endParaRPr lang="en-GB" sz="1406" dirty="0"/>
          </a:p>
          <a:p>
            <a:pPr marL="401822" lvl="1" indent="-401822">
              <a:buFont typeface="Arial" charset="0"/>
              <a:buChar char="•"/>
            </a:pPr>
            <a:endParaRPr lang="en-GB" sz="1266" dirty="0"/>
          </a:p>
          <a:p>
            <a:pPr algn="l"/>
            <a:endParaRPr lang="en-GB" sz="1266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408279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03002" y="452921"/>
            <a:ext cx="6783011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Articular </a:t>
            </a:r>
            <a:r>
              <a:rPr lang="en-US" sz="3516" b="1"/>
              <a:t>Cartilage Adaptations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8546" y="2358397"/>
            <a:ext cx="7238540" cy="204152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>
              <a:buFont typeface="Arial" charset="0"/>
              <a:buChar char="•"/>
            </a:pPr>
            <a:r>
              <a:rPr lang="en-GB" dirty="0"/>
              <a:t>Activities of Daily Living should provide enough load to provide adaptation for optimal function </a:t>
            </a:r>
          </a:p>
          <a:p>
            <a:pPr marL="401822" indent="-401822">
              <a:buFont typeface="Arial" charset="0"/>
              <a:buChar char="•"/>
            </a:pPr>
            <a:r>
              <a:rPr lang="en-GB" dirty="0"/>
              <a:t>Too much or too little leads to breakdown in quality of cartilage</a:t>
            </a:r>
          </a:p>
          <a:p>
            <a:pPr marL="401822" indent="-401822">
              <a:buFont typeface="Arial" charset="0"/>
              <a:buChar char="•"/>
            </a:pPr>
            <a:r>
              <a:rPr lang="en-GB" dirty="0"/>
              <a:t>Loading facilitates exudate (fluid) mobilisation </a:t>
            </a:r>
          </a:p>
          <a:p>
            <a:pPr marL="401822" indent="-401822">
              <a:buFont typeface="Arial" charset="0"/>
              <a:buChar char="•"/>
            </a:pPr>
            <a:r>
              <a:rPr lang="en-GB" dirty="0"/>
              <a:t>Cartilage adaptations tend to be degenerative! </a:t>
            </a:r>
          </a:p>
          <a:p>
            <a:endParaRPr lang="en-GB" sz="1266" dirty="0"/>
          </a:p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  <a:p>
            <a:pPr marL="401822" lvl="1" indent="-401822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  <a:sym typeface="Helvetica Ligh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2599400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25824" y="322571"/>
            <a:ext cx="4857613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/>
              <a:t>Cartilage Use </a:t>
            </a:r>
            <a:r>
              <a:rPr lang="en-US" sz="3516" b="1" dirty="0"/>
              <a:t>v Disuse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26832" y="1505859"/>
            <a:ext cx="7211264" cy="329724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321457" indent="-321457">
              <a:buFont typeface="Arial" charset="0"/>
              <a:buChar char="•"/>
            </a:pPr>
            <a:r>
              <a:rPr lang="en-GB" sz="1969" dirty="0"/>
              <a:t>Exercise produces swelling</a:t>
            </a:r>
          </a:p>
          <a:p>
            <a:pPr marL="321457" indent="-321457">
              <a:buFont typeface="Arial" charset="0"/>
              <a:buChar char="•"/>
            </a:pPr>
            <a:r>
              <a:rPr lang="en-GB" sz="1969" dirty="0"/>
              <a:t>Prolonged exercise:</a:t>
            </a:r>
          </a:p>
          <a:p>
            <a:pPr algn="l"/>
            <a:r>
              <a:rPr lang="en-GB" sz="1969" dirty="0"/>
              <a:t>	- chondrocyte hypertrophy </a:t>
            </a:r>
          </a:p>
          <a:p>
            <a:pPr algn="l"/>
            <a:r>
              <a:rPr lang="en-GB" sz="1969" dirty="0"/>
              <a:t> 	- Increase in the </a:t>
            </a:r>
            <a:r>
              <a:rPr lang="en-GB" sz="1969" dirty="0" err="1"/>
              <a:t>pericellular</a:t>
            </a:r>
            <a:r>
              <a:rPr lang="en-GB" sz="1969" dirty="0"/>
              <a:t> matrix </a:t>
            </a:r>
          </a:p>
          <a:p>
            <a:pPr algn="l"/>
            <a:r>
              <a:rPr lang="en-GB" sz="1969" dirty="0"/>
              <a:t>	- Increase in cells per unit of cartilage </a:t>
            </a:r>
            <a:r>
              <a:rPr lang="nl-NL" sz="1969" dirty="0"/>
              <a:t>(Engelmark, 1961) </a:t>
            </a:r>
          </a:p>
          <a:p>
            <a:pPr marL="321457" indent="-321457">
              <a:buFont typeface="Arial" charset="0"/>
              <a:buChar char="•"/>
            </a:pPr>
            <a:r>
              <a:rPr lang="en-GB" sz="1969" dirty="0"/>
              <a:t>Changes already evident after brief burst of exercise </a:t>
            </a:r>
          </a:p>
          <a:p>
            <a:pPr marL="321457" indent="-321457">
              <a:buFont typeface="Arial" charset="0"/>
              <a:buChar char="•"/>
            </a:pPr>
            <a:r>
              <a:rPr lang="en-GB" sz="1969" dirty="0"/>
              <a:t>Long Term exercise produces more lasting change </a:t>
            </a:r>
          </a:p>
          <a:p>
            <a:pPr algn="l"/>
            <a:r>
              <a:rPr lang="en-GB" sz="1969" dirty="0"/>
              <a:t>	- Increased proteoglycans (</a:t>
            </a:r>
            <a:r>
              <a:rPr lang="en-GB" sz="1969" dirty="0" err="1"/>
              <a:t>Sammanen</a:t>
            </a:r>
            <a:r>
              <a:rPr lang="en-GB" sz="1969" dirty="0"/>
              <a:t> et al 1986) </a:t>
            </a:r>
          </a:p>
          <a:p>
            <a:pPr algn="l"/>
            <a:r>
              <a:rPr lang="en-GB" sz="1969" dirty="0"/>
              <a:t>	- Wear and tear changes (</a:t>
            </a:r>
            <a:r>
              <a:rPr lang="en-GB" sz="1969" dirty="0" err="1"/>
              <a:t>Vasan</a:t>
            </a:r>
            <a:r>
              <a:rPr lang="en-GB" sz="1969" dirty="0"/>
              <a:t>, 1983)</a:t>
            </a:r>
          </a:p>
          <a:p>
            <a:pPr algn="l"/>
            <a:endParaRPr lang="en-GB" sz="1969" dirty="0"/>
          </a:p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300246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25824" y="322571"/>
            <a:ext cx="4857613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/>
              <a:t>Cartilage Use </a:t>
            </a:r>
            <a:r>
              <a:rPr lang="en-US" sz="3516" b="1" dirty="0"/>
              <a:t>v Disuse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26832" y="1173421"/>
            <a:ext cx="7211264" cy="279942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321457" indent="-321457">
              <a:buFont typeface="Arial" charset="0"/>
              <a:buChar char="•"/>
            </a:pPr>
            <a:r>
              <a:rPr lang="en-GB" sz="1969" dirty="0"/>
              <a:t>Excessive Loading</a:t>
            </a:r>
          </a:p>
          <a:p>
            <a:pPr algn="l"/>
            <a:r>
              <a:rPr lang="en-GB" sz="1969" dirty="0"/>
              <a:t>	- Decreased synthesis </a:t>
            </a:r>
          </a:p>
          <a:p>
            <a:pPr algn="l"/>
            <a:r>
              <a:rPr lang="en-GB" sz="1969" dirty="0"/>
              <a:t> 	- Degradation of Cartilage </a:t>
            </a:r>
          </a:p>
          <a:p>
            <a:pPr algn="l"/>
            <a:r>
              <a:rPr lang="en-GB" sz="1969" dirty="0"/>
              <a:t>	- Leading to OA</a:t>
            </a:r>
            <a:endParaRPr lang="nl-NL" sz="1969" dirty="0"/>
          </a:p>
          <a:p>
            <a:pPr marL="321457" indent="-321457">
              <a:buFont typeface="Arial" charset="0"/>
              <a:buChar char="•"/>
            </a:pPr>
            <a:r>
              <a:rPr lang="en-GB" sz="1969" dirty="0"/>
              <a:t>Reduced Loading</a:t>
            </a:r>
          </a:p>
          <a:p>
            <a:pPr algn="l"/>
            <a:r>
              <a:rPr lang="en-GB" sz="1969" dirty="0"/>
              <a:t>	- Decreased proteoglycans (</a:t>
            </a:r>
            <a:r>
              <a:rPr lang="en-GB" sz="1969" dirty="0" err="1"/>
              <a:t>Sammanen</a:t>
            </a:r>
            <a:r>
              <a:rPr lang="en-GB" sz="1969" dirty="0"/>
              <a:t> et al 1986) </a:t>
            </a:r>
          </a:p>
          <a:p>
            <a:pPr algn="l"/>
            <a:r>
              <a:rPr lang="en-GB" sz="1969" dirty="0"/>
              <a:t>	- Decreased synthesis</a:t>
            </a:r>
          </a:p>
          <a:p>
            <a:pPr algn="l"/>
            <a:r>
              <a:rPr lang="en-GB" sz="1969" dirty="0"/>
              <a:t>	- Increased fibrillation of cartilage surface</a:t>
            </a:r>
          </a:p>
          <a:p>
            <a:pPr marL="321457" indent="-321457">
              <a:buFont typeface="Arial" charset="0"/>
              <a:buChar char="•"/>
            </a:pPr>
            <a:r>
              <a:rPr lang="en-GB" sz="1969" dirty="0"/>
              <a:t>Changes are greater with immobilisation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5302869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50288" y="474857"/>
            <a:ext cx="6311984" cy="6333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16" b="1" dirty="0"/>
              <a:t>Cartilage </a:t>
            </a:r>
            <a:r>
              <a:rPr lang="en-US" sz="3516" b="1"/>
              <a:t>injury classification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9" y="1662708"/>
            <a:ext cx="3843027" cy="3238952"/>
          </a:xfrm>
          <a:prstGeom prst="rect">
            <a:avLst/>
          </a:prstGeom>
        </p:spPr>
      </p:pic>
      <p:pic>
        <p:nvPicPr>
          <p:cNvPr id="8" name="Picture 7" descr="A table of information&#10;&#10;Description automatically generated with medium confidence">
            <a:extLst>
              <a:ext uri="{FF2B5EF4-FFF2-40B4-BE49-F238E27FC236}">
                <a16:creationId xmlns:a16="http://schemas.microsoft.com/office/drawing/2014/main" id="{BD532ABE-957E-C337-CA44-F1BC0267E7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036" y="1662708"/>
            <a:ext cx="5220429" cy="323895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4529524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78546" y="583935"/>
            <a:ext cx="6274134" cy="63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16" b="1"/>
              <a:t>Articular Cartilage Healing</a:t>
            </a:r>
            <a:endParaRPr lang="en-US" sz="3516" b="1" dirty="0"/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8546" y="2291111"/>
            <a:ext cx="5352170" cy="26693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endParaRPr lang="en-GB" sz="1266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682" y="1604385"/>
            <a:ext cx="6951762" cy="29765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169705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868" y="-21151"/>
            <a:ext cx="9143999" cy="687915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972" y="5672012"/>
            <a:ext cx="2748284" cy="961085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78546" y="583935"/>
            <a:ext cx="6274134" cy="633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16" b="1" dirty="0"/>
              <a:t>Task</a:t>
            </a:r>
          </a:p>
        </p:txBody>
      </p:sp>
      <p:sp>
        <p:nvSpPr>
          <p:cNvPr id="7" name="Shape 34"/>
          <p:cNvSpPr/>
          <p:nvPr/>
        </p:nvSpPr>
        <p:spPr>
          <a:xfrm>
            <a:off x="6869628" y="6152559"/>
            <a:ext cx="1982915" cy="37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35719" tIns="35719" rIns="35719" bIns="35719" anchor="ctr">
            <a:spAutoFit/>
          </a:bodyPr>
          <a:lstStyle/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defTabSz="321457">
              <a:defRPr sz="1800"/>
            </a:pPr>
            <a:r>
              <a:rPr sz="984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2554" y="1198377"/>
            <a:ext cx="6977347" cy="201112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Find 2 peer-reviewed studies each discussing Cartilage healing,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Summarise the key findings or your take homes and share with  class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Remember you will need to reference the paper so others can    find it </a:t>
            </a:r>
          </a:p>
          <a:p>
            <a:pPr marL="401822" indent="-401822" defTabSz="410751" latinLnBrk="1" hangingPunct="0">
              <a:buFont typeface="Arial" charset="0"/>
              <a:buChar char="•"/>
            </a:pPr>
            <a:r>
              <a:rPr lang="en-GB" dirty="0">
                <a:solidFill>
                  <a:srgbClr val="000000"/>
                </a:solidFill>
              </a:rPr>
              <a:t>Ideally we will need all different papers but if you have the same we can compare summaries and take homes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7712031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ca41dc-05f3-4340-86ae-42a3158c68b4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  <UserInfo>
        <DisplayName>Mary March</DisplayName>
        <AccountId>4725</AccountId>
        <AccountType/>
      </UserInfo>
    </SharedWithUsers>
    <_activity xmlns="0c664b51-63af-4b9d-8d70-3880ca420fc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7F2D8AE153124389A81730E392BE38" ma:contentTypeVersion="17" ma:contentTypeDescription="Create a new document." ma:contentTypeScope="" ma:versionID="3b117764e24b6911f17cbca2a8f72677">
  <xsd:schema xmlns:xsd="http://www.w3.org/2001/XMLSchema" xmlns:xs="http://www.w3.org/2001/XMLSchema" xmlns:p="http://schemas.microsoft.com/office/2006/metadata/properties" xmlns:ns3="0c664b51-63af-4b9d-8d70-3880ca420fc4" xmlns:ns4="d1ca41dc-05f3-4340-86ae-42a3158c68b4" targetNamespace="http://schemas.microsoft.com/office/2006/metadata/properties" ma:root="true" ma:fieldsID="436718ab8d21dfe721e1586c96c7679b" ns3:_="" ns4:_="">
    <xsd:import namespace="0c664b51-63af-4b9d-8d70-3880ca420fc4"/>
    <xsd:import namespace="d1ca41dc-05f3-4340-86ae-42a3158c68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SearchProperties" minOccurs="0"/>
                <xsd:element ref="ns3:_activity" minOccurs="0"/>
                <xsd:element ref="ns3:MediaLengthInSeconds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c664b51-63af-4b9d-8d70-3880ca420f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ca41dc-05f3-4340-86ae-42a3158c68b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schemas.openxmlformats.org/package/2006/metadata/core-properties"/>
    <ds:schemaRef ds:uri="http://purl.org/dc/dcmitype/"/>
    <ds:schemaRef ds:uri="0c664b51-63af-4b9d-8d70-3880ca420fc4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d1ca41dc-05f3-4340-86ae-42a3158c68b4"/>
    <ds:schemaRef ds:uri="http://schemas.microsoft.com/office/infopath/2007/PartnerControls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5F10DB0-1273-4F2F-8316-A3AA9A4C7F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c664b51-63af-4b9d-8d70-3880ca420fc4"/>
    <ds:schemaRef ds:uri="d1ca41dc-05f3-4340-86ae-42a3158c68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726</Words>
  <Application>Microsoft Office PowerPoint</Application>
  <PresentationFormat>On-screen Show (4:3)</PresentationFormat>
  <Paragraphs>109</Paragraphs>
  <Slides>12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Helvetica Light</vt:lpstr>
      <vt:lpstr>Myriad Pro</vt:lpstr>
      <vt:lpstr>Arial</vt:lpstr>
      <vt:lpstr>Calibri</vt:lpstr>
      <vt:lpstr>Helvetica</vt:lpstr>
      <vt:lpstr>20140311PresentationUWTSDTemplate</vt:lpstr>
      <vt:lpstr>BMST4004   Cartilage Healing</vt:lpstr>
      <vt:lpstr>Learning Outcomes </vt:lpstr>
      <vt:lpstr>Articular Cartilage</vt:lpstr>
      <vt:lpstr>Hyaline Cartilage and Tensile Load</vt:lpstr>
      <vt:lpstr>Cartilage Loading</vt:lpstr>
      <vt:lpstr>Cartilage and Lubrication</vt:lpstr>
      <vt:lpstr>Articular Cartilage Adaptations</vt:lpstr>
      <vt:lpstr>Cartilage Use v Disuse</vt:lpstr>
      <vt:lpstr>Cartilage Use v Disuse</vt:lpstr>
      <vt:lpstr>Cartilage injury classification</vt:lpstr>
      <vt:lpstr>Articular Cartilage Healing</vt:lpstr>
      <vt:lpstr>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Richard Thomas (IMH)</cp:lastModifiedBy>
  <cp:revision>35</cp:revision>
  <dcterms:created xsi:type="dcterms:W3CDTF">2015-04-14T15:21:28Z</dcterms:created>
  <dcterms:modified xsi:type="dcterms:W3CDTF">2024-11-12T13:38:57Z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0x010100497F2D8AE153124389A81730E392BE38</vt:lpwstr>
  </property>
</Properties>
</file>