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8"/>
  </p:notesMasterIdLst>
  <p:sldIdLst>
    <p:sldId id="256" r:id="rId2"/>
    <p:sldId id="259" r:id="rId3"/>
    <p:sldId id="278" r:id="rId4"/>
    <p:sldId id="290" r:id="rId5"/>
    <p:sldId id="288" r:id="rId6"/>
    <p:sldId id="287" r:id="rId7"/>
    <p:sldId id="263" r:id="rId8"/>
    <p:sldId id="265" r:id="rId9"/>
    <p:sldId id="289" r:id="rId10"/>
    <p:sldId id="267" r:id="rId11"/>
    <p:sldId id="281" r:id="rId12"/>
    <p:sldId id="271" r:id="rId13"/>
    <p:sldId id="291" r:id="rId14"/>
    <p:sldId id="292" r:id="rId15"/>
    <p:sldId id="276" r:id="rId16"/>
    <p:sldId id="27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0E5889-16D6-4E34-BEF4-4A222E5A6523}" v="134" dt="2022-09-20T21:04:44.6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infrey ***Diane" userId="5f437288853327c5" providerId="LiveId" clId="{2A0E5889-16D6-4E34-BEF4-4A222E5A6523}"/>
    <pc:docChg chg="undo custSel addSld delSld modSld sldOrd">
      <pc:chgData name="winfrey ***Diane" userId="5f437288853327c5" providerId="LiveId" clId="{2A0E5889-16D6-4E34-BEF4-4A222E5A6523}" dt="2022-09-20T21:17:47.172" v="1276" actId="255"/>
      <pc:docMkLst>
        <pc:docMk/>
      </pc:docMkLst>
      <pc:sldChg chg="modSp mod">
        <pc:chgData name="winfrey ***Diane" userId="5f437288853327c5" providerId="LiveId" clId="{2A0E5889-16D6-4E34-BEF4-4A222E5A6523}" dt="2022-09-20T21:07:14.553" v="1267" actId="1076"/>
        <pc:sldMkLst>
          <pc:docMk/>
          <pc:sldMk cId="2677749927" sldId="256"/>
        </pc:sldMkLst>
        <pc:spChg chg="mod">
          <ac:chgData name="winfrey ***Diane" userId="5f437288853327c5" providerId="LiveId" clId="{2A0E5889-16D6-4E34-BEF4-4A222E5A6523}" dt="2022-09-20T21:07:14.553" v="1267" actId="1076"/>
          <ac:spMkLst>
            <pc:docMk/>
            <pc:sldMk cId="2677749927" sldId="256"/>
            <ac:spMk id="6" creationId="{F26B4969-34FA-018F-16D9-41A34BD48852}"/>
          </ac:spMkLst>
        </pc:spChg>
        <pc:picChg chg="mod">
          <ac:chgData name="winfrey ***Diane" userId="5f437288853327c5" providerId="LiveId" clId="{2A0E5889-16D6-4E34-BEF4-4A222E5A6523}" dt="2022-09-20T21:04:44.698" v="1256" actId="1076"/>
          <ac:picMkLst>
            <pc:docMk/>
            <pc:sldMk cId="2677749927" sldId="256"/>
            <ac:picMk id="4" creationId="{6FC1B03F-7301-5203-6BD4-3CEDDBAFB37A}"/>
          </ac:picMkLst>
        </pc:picChg>
        <pc:picChg chg="mod">
          <ac:chgData name="winfrey ***Diane" userId="5f437288853327c5" providerId="LiveId" clId="{2A0E5889-16D6-4E34-BEF4-4A222E5A6523}" dt="2022-09-20T17:27:28.943" v="113" actId="14100"/>
          <ac:picMkLst>
            <pc:docMk/>
            <pc:sldMk cId="2677749927" sldId="256"/>
            <ac:picMk id="10" creationId="{A1F407E2-5549-9D79-B2F4-BB89DF53643B}"/>
          </ac:picMkLst>
        </pc:picChg>
      </pc:sldChg>
      <pc:sldChg chg="modSp mod">
        <pc:chgData name="winfrey ***Diane" userId="5f437288853327c5" providerId="LiveId" clId="{2A0E5889-16D6-4E34-BEF4-4A222E5A6523}" dt="2022-09-20T18:30:08.573" v="269" actId="1076"/>
        <pc:sldMkLst>
          <pc:docMk/>
          <pc:sldMk cId="163308473" sldId="259"/>
        </pc:sldMkLst>
        <pc:spChg chg="mod">
          <ac:chgData name="winfrey ***Diane" userId="5f437288853327c5" providerId="LiveId" clId="{2A0E5889-16D6-4E34-BEF4-4A222E5A6523}" dt="2022-09-20T18:30:08.573" v="269" actId="1076"/>
          <ac:spMkLst>
            <pc:docMk/>
            <pc:sldMk cId="163308473" sldId="259"/>
            <ac:spMk id="3" creationId="{00000000-0000-0000-0000-000000000000}"/>
          </ac:spMkLst>
        </pc:spChg>
      </pc:sldChg>
      <pc:sldChg chg="modSp mod">
        <pc:chgData name="winfrey ***Diane" userId="5f437288853327c5" providerId="LiveId" clId="{2A0E5889-16D6-4E34-BEF4-4A222E5A6523}" dt="2022-09-20T21:16:54.017" v="1274" actId="255"/>
        <pc:sldMkLst>
          <pc:docMk/>
          <pc:sldMk cId="2762117396" sldId="263"/>
        </pc:sldMkLst>
        <pc:spChg chg="mod">
          <ac:chgData name="winfrey ***Diane" userId="5f437288853327c5" providerId="LiveId" clId="{2A0E5889-16D6-4E34-BEF4-4A222E5A6523}" dt="2022-09-20T21:16:54.017" v="1274" actId="255"/>
          <ac:spMkLst>
            <pc:docMk/>
            <pc:sldMk cId="2762117396" sldId="263"/>
            <ac:spMk id="2" creationId="{00000000-0000-0000-0000-000000000000}"/>
          </ac:spMkLst>
        </pc:spChg>
        <pc:spChg chg="mod">
          <ac:chgData name="winfrey ***Diane" userId="5f437288853327c5" providerId="LiveId" clId="{2A0E5889-16D6-4E34-BEF4-4A222E5A6523}" dt="2022-09-20T20:26:54.588" v="818" actId="5793"/>
          <ac:spMkLst>
            <pc:docMk/>
            <pc:sldMk cId="2762117396" sldId="263"/>
            <ac:spMk id="6" creationId="{2ACF37C0-EA28-308C-0B3D-F73E9E68DB82}"/>
          </ac:spMkLst>
        </pc:spChg>
      </pc:sldChg>
      <pc:sldChg chg="modSp mod">
        <pc:chgData name="winfrey ***Diane" userId="5f437288853327c5" providerId="LiveId" clId="{2A0E5889-16D6-4E34-BEF4-4A222E5A6523}" dt="2022-09-20T21:02:51.457" v="1251" actId="27107"/>
        <pc:sldMkLst>
          <pc:docMk/>
          <pc:sldMk cId="1832132500" sldId="265"/>
        </pc:sldMkLst>
        <pc:spChg chg="mod">
          <ac:chgData name="winfrey ***Diane" userId="5f437288853327c5" providerId="LiveId" clId="{2A0E5889-16D6-4E34-BEF4-4A222E5A6523}" dt="2022-09-20T21:02:51.457" v="1251" actId="27107"/>
          <ac:spMkLst>
            <pc:docMk/>
            <pc:sldMk cId="1832132500" sldId="265"/>
            <ac:spMk id="7" creationId="{87E22CE8-1528-AB4D-8769-3242F1C7C928}"/>
          </ac:spMkLst>
        </pc:spChg>
      </pc:sldChg>
      <pc:sldChg chg="modSp del mod">
        <pc:chgData name="winfrey ***Diane" userId="5f437288853327c5" providerId="LiveId" clId="{2A0E5889-16D6-4E34-BEF4-4A222E5A6523}" dt="2022-09-20T20:01:14.821" v="604" actId="2696"/>
        <pc:sldMkLst>
          <pc:docMk/>
          <pc:sldMk cId="684284758" sldId="266"/>
        </pc:sldMkLst>
        <pc:spChg chg="mod">
          <ac:chgData name="winfrey ***Diane" userId="5f437288853327c5" providerId="LiveId" clId="{2A0E5889-16D6-4E34-BEF4-4A222E5A6523}" dt="2022-09-20T19:55:33.846" v="550" actId="21"/>
          <ac:spMkLst>
            <pc:docMk/>
            <pc:sldMk cId="684284758" sldId="266"/>
            <ac:spMk id="3" creationId="{00000000-0000-0000-0000-000000000000}"/>
          </ac:spMkLst>
        </pc:spChg>
      </pc:sldChg>
      <pc:sldChg chg="addSp delSp modSp mod">
        <pc:chgData name="winfrey ***Diane" userId="5f437288853327c5" providerId="LiveId" clId="{2A0E5889-16D6-4E34-BEF4-4A222E5A6523}" dt="2022-09-20T20:25:46.675" v="810" actId="20577"/>
        <pc:sldMkLst>
          <pc:docMk/>
          <pc:sldMk cId="2008827856" sldId="267"/>
        </pc:sldMkLst>
        <pc:spChg chg="mod">
          <ac:chgData name="winfrey ***Diane" userId="5f437288853327c5" providerId="LiveId" clId="{2A0E5889-16D6-4E34-BEF4-4A222E5A6523}" dt="2022-09-20T20:13:56.401" v="673" actId="1076"/>
          <ac:spMkLst>
            <pc:docMk/>
            <pc:sldMk cId="2008827856" sldId="267"/>
            <ac:spMk id="2" creationId="{4CB936AC-6E9E-46AC-9992-0870F4EEF687}"/>
          </ac:spMkLst>
        </pc:spChg>
        <pc:spChg chg="mod">
          <ac:chgData name="winfrey ***Diane" userId="5f437288853327c5" providerId="LiveId" clId="{2A0E5889-16D6-4E34-BEF4-4A222E5A6523}" dt="2022-09-20T20:25:46.675" v="810" actId="20577"/>
          <ac:spMkLst>
            <pc:docMk/>
            <pc:sldMk cId="2008827856" sldId="267"/>
            <ac:spMk id="3" creationId="{00000000-0000-0000-0000-000000000000}"/>
          </ac:spMkLst>
        </pc:spChg>
        <pc:picChg chg="add del mod">
          <ac:chgData name="winfrey ***Diane" userId="5f437288853327c5" providerId="LiveId" clId="{2A0E5889-16D6-4E34-BEF4-4A222E5A6523}" dt="2022-09-20T20:20:44" v="764" actId="478"/>
          <ac:picMkLst>
            <pc:docMk/>
            <pc:sldMk cId="2008827856" sldId="267"/>
            <ac:picMk id="5" creationId="{E66839FF-D989-FDE2-4562-A520AF3DAB52}"/>
          </ac:picMkLst>
        </pc:picChg>
        <pc:picChg chg="add mod">
          <ac:chgData name="winfrey ***Diane" userId="5f437288853327c5" providerId="LiveId" clId="{2A0E5889-16D6-4E34-BEF4-4A222E5A6523}" dt="2022-09-20T20:13:51.239" v="672" actId="14100"/>
          <ac:picMkLst>
            <pc:docMk/>
            <pc:sldMk cId="2008827856" sldId="267"/>
            <ac:picMk id="1026" creationId="{5935278E-E3CC-33CF-5168-8643164DEF3F}"/>
          </ac:picMkLst>
        </pc:picChg>
      </pc:sldChg>
      <pc:sldChg chg="modSp del">
        <pc:chgData name="winfrey ***Diane" userId="5f437288853327c5" providerId="LiveId" clId="{2A0E5889-16D6-4E34-BEF4-4A222E5A6523}" dt="2022-09-20T20:46:36.573" v="940" actId="2696"/>
        <pc:sldMkLst>
          <pc:docMk/>
          <pc:sldMk cId="139969556" sldId="272"/>
        </pc:sldMkLst>
        <pc:graphicFrameChg chg="mod">
          <ac:chgData name="winfrey ***Diane" userId="5f437288853327c5" providerId="LiveId" clId="{2A0E5889-16D6-4E34-BEF4-4A222E5A6523}" dt="2022-09-20T20:46:11.834" v="936"/>
          <ac:graphicFrameMkLst>
            <pc:docMk/>
            <pc:sldMk cId="139969556" sldId="272"/>
            <ac:graphicFrameMk id="5" creationId="{D234195C-2FF2-FC21-2E9D-9D0D55E6EC63}"/>
          </ac:graphicFrameMkLst>
        </pc:graphicFrameChg>
      </pc:sldChg>
      <pc:sldChg chg="modSp del">
        <pc:chgData name="winfrey ***Diane" userId="5f437288853327c5" providerId="LiveId" clId="{2A0E5889-16D6-4E34-BEF4-4A222E5A6523}" dt="2022-09-20T20:52:10.504" v="981" actId="2696"/>
        <pc:sldMkLst>
          <pc:docMk/>
          <pc:sldMk cId="1243072085" sldId="274"/>
        </pc:sldMkLst>
        <pc:graphicFrameChg chg="mod">
          <ac:chgData name="winfrey ***Diane" userId="5f437288853327c5" providerId="LiveId" clId="{2A0E5889-16D6-4E34-BEF4-4A222E5A6523}" dt="2022-09-20T20:52:06.354" v="980"/>
          <ac:graphicFrameMkLst>
            <pc:docMk/>
            <pc:sldMk cId="1243072085" sldId="274"/>
            <ac:graphicFrameMk id="5" creationId="{4814D942-EED6-DE13-2F77-3789304CAB69}"/>
          </ac:graphicFrameMkLst>
        </pc:graphicFrameChg>
      </pc:sldChg>
      <pc:sldChg chg="modSp del">
        <pc:chgData name="winfrey ***Diane" userId="5f437288853327c5" providerId="LiveId" clId="{2A0E5889-16D6-4E34-BEF4-4A222E5A6523}" dt="2022-09-20T21:00:55.218" v="1249" actId="2696"/>
        <pc:sldMkLst>
          <pc:docMk/>
          <pc:sldMk cId="2714661986" sldId="275"/>
        </pc:sldMkLst>
        <pc:graphicFrameChg chg="mod">
          <ac:chgData name="winfrey ***Diane" userId="5f437288853327c5" providerId="LiveId" clId="{2A0E5889-16D6-4E34-BEF4-4A222E5A6523}" dt="2022-09-20T21:00:19.431" v="1247"/>
          <ac:graphicFrameMkLst>
            <pc:docMk/>
            <pc:sldMk cId="2714661986" sldId="275"/>
            <ac:graphicFrameMk id="5" creationId="{F5258DAC-CB4E-73BD-04C1-523D882292F6}"/>
          </ac:graphicFrameMkLst>
        </pc:graphicFrameChg>
      </pc:sldChg>
      <pc:sldChg chg="modSp mod">
        <pc:chgData name="winfrey ***Diane" userId="5f437288853327c5" providerId="LiveId" clId="{2A0E5889-16D6-4E34-BEF4-4A222E5A6523}" dt="2022-09-20T21:03:45.639" v="1254" actId="20577"/>
        <pc:sldMkLst>
          <pc:docMk/>
          <pc:sldMk cId="2208659938" sldId="276"/>
        </pc:sldMkLst>
        <pc:spChg chg="mod">
          <ac:chgData name="winfrey ***Diane" userId="5f437288853327c5" providerId="LiveId" clId="{2A0E5889-16D6-4E34-BEF4-4A222E5A6523}" dt="2022-09-20T21:03:45.639" v="1254" actId="20577"/>
          <ac:spMkLst>
            <pc:docMk/>
            <pc:sldMk cId="2208659938" sldId="276"/>
            <ac:spMk id="3" creationId="{00000000-0000-0000-0000-000000000000}"/>
          </ac:spMkLst>
        </pc:spChg>
      </pc:sldChg>
      <pc:sldChg chg="modSp mod">
        <pc:chgData name="winfrey ***Diane" userId="5f437288853327c5" providerId="LiveId" clId="{2A0E5889-16D6-4E34-BEF4-4A222E5A6523}" dt="2022-09-20T21:16:09.958" v="1270" actId="255"/>
        <pc:sldMkLst>
          <pc:docMk/>
          <pc:sldMk cId="3458380598" sldId="278"/>
        </pc:sldMkLst>
        <pc:spChg chg="mod">
          <ac:chgData name="winfrey ***Diane" userId="5f437288853327c5" providerId="LiveId" clId="{2A0E5889-16D6-4E34-BEF4-4A222E5A6523}" dt="2022-09-20T21:16:09.958" v="1270" actId="255"/>
          <ac:spMkLst>
            <pc:docMk/>
            <pc:sldMk cId="3458380598" sldId="278"/>
            <ac:spMk id="4" creationId="{00000000-0000-0000-0000-000000000000}"/>
          </ac:spMkLst>
        </pc:spChg>
        <pc:graphicFrameChg chg="mod">
          <ac:chgData name="winfrey ***Diane" userId="5f437288853327c5" providerId="LiveId" clId="{2A0E5889-16D6-4E34-BEF4-4A222E5A6523}" dt="2022-09-20T10:41:48.599" v="33" actId="20577"/>
          <ac:graphicFrameMkLst>
            <pc:docMk/>
            <pc:sldMk cId="3458380598" sldId="278"/>
            <ac:graphicFrameMk id="6" creationId="{5907D424-2342-1304-3226-4FDBC3704369}"/>
          </ac:graphicFrameMkLst>
        </pc:graphicFrameChg>
      </pc:sldChg>
      <pc:sldChg chg="modSp add del mod">
        <pc:chgData name="winfrey ***Diane" userId="5f437288853327c5" providerId="LiveId" clId="{2A0E5889-16D6-4E34-BEF4-4A222E5A6523}" dt="2022-09-20T20:48:43.765" v="953" actId="2696"/>
        <pc:sldMkLst>
          <pc:docMk/>
          <pc:sldMk cId="1268459377" sldId="279"/>
        </pc:sldMkLst>
        <pc:spChg chg="mod">
          <ac:chgData name="winfrey ***Diane" userId="5f437288853327c5" providerId="LiveId" clId="{2A0E5889-16D6-4E34-BEF4-4A222E5A6523}" dt="2022-09-20T20:28:39.588" v="824" actId="20577"/>
          <ac:spMkLst>
            <pc:docMk/>
            <pc:sldMk cId="1268459377" sldId="279"/>
            <ac:spMk id="2" creationId="{C62712AF-7C6D-4B9F-B30D-460A7C24DFE2}"/>
          </ac:spMkLst>
        </pc:spChg>
        <pc:graphicFrameChg chg="mod">
          <ac:chgData name="winfrey ***Diane" userId="5f437288853327c5" providerId="LiveId" clId="{2A0E5889-16D6-4E34-BEF4-4A222E5A6523}" dt="2022-09-20T20:46:53.653" v="941"/>
          <ac:graphicFrameMkLst>
            <pc:docMk/>
            <pc:sldMk cId="1268459377" sldId="279"/>
            <ac:graphicFrameMk id="5" creationId="{9C76B821-E0C8-58AE-2377-1CB8A5F18295}"/>
          </ac:graphicFrameMkLst>
        </pc:graphicFrameChg>
      </pc:sldChg>
      <pc:sldChg chg="modSp mod">
        <pc:chgData name="winfrey ***Diane" userId="5f437288853327c5" providerId="LiveId" clId="{2A0E5889-16D6-4E34-BEF4-4A222E5A6523}" dt="2022-09-20T21:03:04.659" v="1253" actId="27636"/>
        <pc:sldMkLst>
          <pc:docMk/>
          <pc:sldMk cId="4001748089" sldId="281"/>
        </pc:sldMkLst>
        <pc:spChg chg="mod">
          <ac:chgData name="winfrey ***Diane" userId="5f437288853327c5" providerId="LiveId" clId="{2A0E5889-16D6-4E34-BEF4-4A222E5A6523}" dt="2022-09-20T21:03:04.659" v="1253" actId="27636"/>
          <ac:spMkLst>
            <pc:docMk/>
            <pc:sldMk cId="4001748089" sldId="281"/>
            <ac:spMk id="2" creationId="{0E7FD674-40F3-482B-976D-5525584B6979}"/>
          </ac:spMkLst>
        </pc:spChg>
      </pc:sldChg>
      <pc:sldChg chg="del">
        <pc:chgData name="winfrey ***Diane" userId="5f437288853327c5" providerId="LiveId" clId="{2A0E5889-16D6-4E34-BEF4-4A222E5A6523}" dt="2022-09-20T19:01:30.447" v="520" actId="2696"/>
        <pc:sldMkLst>
          <pc:docMk/>
          <pc:sldMk cId="2390242660" sldId="282"/>
        </pc:sldMkLst>
      </pc:sldChg>
      <pc:sldChg chg="modSp del mod">
        <pc:chgData name="winfrey ***Diane" userId="5f437288853327c5" providerId="LiveId" clId="{2A0E5889-16D6-4E34-BEF4-4A222E5A6523}" dt="2022-09-20T20:25:57.555" v="811" actId="2696"/>
        <pc:sldMkLst>
          <pc:docMk/>
          <pc:sldMk cId="1064724810" sldId="284"/>
        </pc:sldMkLst>
        <pc:spChg chg="mod">
          <ac:chgData name="winfrey ***Diane" userId="5f437288853327c5" providerId="LiveId" clId="{2A0E5889-16D6-4E34-BEF4-4A222E5A6523}" dt="2022-09-20T20:23:54.170" v="795" actId="21"/>
          <ac:spMkLst>
            <pc:docMk/>
            <pc:sldMk cId="1064724810" sldId="284"/>
            <ac:spMk id="5" creationId="{A0EE5C03-7867-F28D-6D9A-EDCC7FE2344F}"/>
          </ac:spMkLst>
        </pc:spChg>
      </pc:sldChg>
      <pc:sldChg chg="modSp del mod">
        <pc:chgData name="winfrey ***Diane" userId="5f437288853327c5" providerId="LiveId" clId="{2A0E5889-16D6-4E34-BEF4-4A222E5A6523}" dt="2022-09-20T18:30:55.454" v="270" actId="2696"/>
        <pc:sldMkLst>
          <pc:docMk/>
          <pc:sldMk cId="409893263" sldId="286"/>
        </pc:sldMkLst>
        <pc:spChg chg="mod">
          <ac:chgData name="winfrey ***Diane" userId="5f437288853327c5" providerId="LiveId" clId="{2A0E5889-16D6-4E34-BEF4-4A222E5A6523}" dt="2022-09-20T17:37:45.574" v="152" actId="21"/>
          <ac:spMkLst>
            <pc:docMk/>
            <pc:sldMk cId="409893263" sldId="286"/>
            <ac:spMk id="2" creationId="{C02F16ED-BA34-42C6-AE2F-F913A262B362}"/>
          </ac:spMkLst>
        </pc:spChg>
      </pc:sldChg>
      <pc:sldChg chg="addSp modSp mod ord setBg">
        <pc:chgData name="winfrey ***Diane" userId="5f437288853327c5" providerId="LiveId" clId="{2A0E5889-16D6-4E34-BEF4-4A222E5A6523}" dt="2022-09-20T21:16:39.070" v="1273" actId="1076"/>
        <pc:sldMkLst>
          <pc:docMk/>
          <pc:sldMk cId="4127581410" sldId="288"/>
        </pc:sldMkLst>
        <pc:spChg chg="mod">
          <ac:chgData name="winfrey ***Diane" userId="5f437288853327c5" providerId="LiveId" clId="{2A0E5889-16D6-4E34-BEF4-4A222E5A6523}" dt="2022-09-20T21:16:39.070" v="1273" actId="1076"/>
          <ac:spMkLst>
            <pc:docMk/>
            <pc:sldMk cId="4127581410" sldId="288"/>
            <ac:spMk id="4" creationId="{B27F558A-92F1-49C4-82D6-F41BF88C7670}"/>
          </ac:spMkLst>
        </pc:spChg>
        <pc:spChg chg="add">
          <ac:chgData name="winfrey ***Diane" userId="5f437288853327c5" providerId="LiveId" clId="{2A0E5889-16D6-4E34-BEF4-4A222E5A6523}" dt="2022-09-20T18:31:40.923" v="279" actId="26606"/>
          <ac:spMkLst>
            <pc:docMk/>
            <pc:sldMk cId="4127581410" sldId="288"/>
            <ac:spMk id="11" creationId="{FB5993E2-C02B-4335-ABA5-D8EC465551E3}"/>
          </ac:spMkLst>
        </pc:spChg>
        <pc:spChg chg="add">
          <ac:chgData name="winfrey ***Diane" userId="5f437288853327c5" providerId="LiveId" clId="{2A0E5889-16D6-4E34-BEF4-4A222E5A6523}" dt="2022-09-20T18:31:40.923" v="279" actId="26606"/>
          <ac:spMkLst>
            <pc:docMk/>
            <pc:sldMk cId="4127581410" sldId="288"/>
            <ac:spMk id="13" creationId="{C0B801A2-5622-4BE8-9AD2-C337A2CD0022}"/>
          </ac:spMkLst>
        </pc:spChg>
        <pc:spChg chg="add">
          <ac:chgData name="winfrey ***Diane" userId="5f437288853327c5" providerId="LiveId" clId="{2A0E5889-16D6-4E34-BEF4-4A222E5A6523}" dt="2022-09-20T18:31:40.923" v="279" actId="26606"/>
          <ac:spMkLst>
            <pc:docMk/>
            <pc:sldMk cId="4127581410" sldId="288"/>
            <ac:spMk id="15" creationId="{B7AF614F-5BC3-4086-99F5-B87C5847A071}"/>
          </ac:spMkLst>
        </pc:spChg>
        <pc:graphicFrameChg chg="mod ord modGraphic">
          <ac:chgData name="winfrey ***Diane" userId="5f437288853327c5" providerId="LiveId" clId="{2A0E5889-16D6-4E34-BEF4-4A222E5A6523}" dt="2022-09-20T18:40:50.903" v="335" actId="1076"/>
          <ac:graphicFrameMkLst>
            <pc:docMk/>
            <pc:sldMk cId="4127581410" sldId="288"/>
            <ac:graphicFrameMk id="6" creationId="{51328A64-5586-302B-8C27-403C6FE7DD66}"/>
          </ac:graphicFrameMkLst>
        </pc:graphicFrameChg>
      </pc:sldChg>
      <pc:sldChg chg="new del">
        <pc:chgData name="winfrey ***Diane" userId="5f437288853327c5" providerId="LiveId" clId="{2A0E5889-16D6-4E34-BEF4-4A222E5A6523}" dt="2022-09-20T16:23:22.084" v="46" actId="2696"/>
        <pc:sldMkLst>
          <pc:docMk/>
          <pc:sldMk cId="791972127" sldId="289"/>
        </pc:sldMkLst>
      </pc:sldChg>
      <pc:sldChg chg="new del">
        <pc:chgData name="winfrey ***Diane" userId="5f437288853327c5" providerId="LiveId" clId="{2A0E5889-16D6-4E34-BEF4-4A222E5A6523}" dt="2022-09-20T15:40:51.966" v="44" actId="2696"/>
        <pc:sldMkLst>
          <pc:docMk/>
          <pc:sldMk cId="1565569929" sldId="289"/>
        </pc:sldMkLst>
      </pc:sldChg>
      <pc:sldChg chg="modSp mod">
        <pc:chgData name="winfrey ***Diane" userId="5f437288853327c5" providerId="LiveId" clId="{2A0E5889-16D6-4E34-BEF4-4A222E5A6523}" dt="2022-09-20T21:17:47.172" v="1276" actId="255"/>
        <pc:sldMkLst>
          <pc:docMk/>
          <pc:sldMk cId="3155409125" sldId="289"/>
        </pc:sldMkLst>
        <pc:spChg chg="mod">
          <ac:chgData name="winfrey ***Diane" userId="5f437288853327c5" providerId="LiveId" clId="{2A0E5889-16D6-4E34-BEF4-4A222E5A6523}" dt="2022-09-20T21:17:47.172" v="1276" actId="255"/>
          <ac:spMkLst>
            <pc:docMk/>
            <pc:sldMk cId="3155409125" sldId="289"/>
            <ac:spMk id="2" creationId="{E5211290-1F42-477E-BB4B-252EEE4B7791}"/>
          </ac:spMkLst>
        </pc:spChg>
        <pc:spChg chg="mod">
          <ac:chgData name="winfrey ***Diane" userId="5f437288853327c5" providerId="LiveId" clId="{2A0E5889-16D6-4E34-BEF4-4A222E5A6523}" dt="2022-09-20T20:00:48.284" v="603" actId="255"/>
          <ac:spMkLst>
            <pc:docMk/>
            <pc:sldMk cId="3155409125" sldId="289"/>
            <ac:spMk id="3" creationId="{00000000-0000-0000-0000-000000000000}"/>
          </ac:spMkLst>
        </pc:spChg>
      </pc:sldChg>
      <pc:sldChg chg="modSp new mod">
        <pc:chgData name="winfrey ***Diane" userId="5f437288853327c5" providerId="LiveId" clId="{2A0E5889-16D6-4E34-BEF4-4A222E5A6523}" dt="2022-09-20T21:15:48.599" v="1269" actId="255"/>
        <pc:sldMkLst>
          <pc:docMk/>
          <pc:sldMk cId="1673161022" sldId="290"/>
        </pc:sldMkLst>
        <pc:spChg chg="mod">
          <ac:chgData name="winfrey ***Diane" userId="5f437288853327c5" providerId="LiveId" clId="{2A0E5889-16D6-4E34-BEF4-4A222E5A6523}" dt="2022-09-20T21:15:48.599" v="1269" actId="255"/>
          <ac:spMkLst>
            <pc:docMk/>
            <pc:sldMk cId="1673161022" sldId="290"/>
            <ac:spMk id="2" creationId="{4F885522-01B0-54C5-05CB-34E5BD075731}"/>
          </ac:spMkLst>
        </pc:spChg>
        <pc:spChg chg="mod">
          <ac:chgData name="winfrey ***Diane" userId="5f437288853327c5" providerId="LiveId" clId="{2A0E5889-16D6-4E34-BEF4-4A222E5A6523}" dt="2022-09-20T18:21:06.672" v="227" actId="20577"/>
          <ac:spMkLst>
            <pc:docMk/>
            <pc:sldMk cId="1673161022" sldId="290"/>
            <ac:spMk id="3" creationId="{FDC9FC38-943F-7904-0CEB-DBA6B1414627}"/>
          </ac:spMkLst>
        </pc:spChg>
      </pc:sldChg>
      <pc:sldChg chg="modSp mod">
        <pc:chgData name="winfrey ***Diane" userId="5f437288853327c5" providerId="LiveId" clId="{2A0E5889-16D6-4E34-BEF4-4A222E5A6523}" dt="2022-09-20T20:50:31.662" v="973" actId="33524"/>
        <pc:sldMkLst>
          <pc:docMk/>
          <pc:sldMk cId="2832276675" sldId="291"/>
        </pc:sldMkLst>
        <pc:spChg chg="mod">
          <ac:chgData name="winfrey ***Diane" userId="5f437288853327c5" providerId="LiveId" clId="{2A0E5889-16D6-4E34-BEF4-4A222E5A6523}" dt="2022-09-20T20:35:46.230" v="835"/>
          <ac:spMkLst>
            <pc:docMk/>
            <pc:sldMk cId="2832276675" sldId="291"/>
            <ac:spMk id="2" creationId="{00000000-0000-0000-0000-000000000000}"/>
          </ac:spMkLst>
        </pc:spChg>
        <pc:spChg chg="mod">
          <ac:chgData name="winfrey ***Diane" userId="5f437288853327c5" providerId="LiveId" clId="{2A0E5889-16D6-4E34-BEF4-4A222E5A6523}" dt="2022-09-20T20:50:31.662" v="973" actId="33524"/>
          <ac:spMkLst>
            <pc:docMk/>
            <pc:sldMk cId="2832276675" sldId="291"/>
            <ac:spMk id="6" creationId="{2ACF37C0-EA28-308C-0B3D-F73E9E68DB82}"/>
          </ac:spMkLst>
        </pc:spChg>
      </pc:sldChg>
      <pc:sldChg chg="modSp mod">
        <pc:chgData name="winfrey ***Diane" userId="5f437288853327c5" providerId="LiveId" clId="{2A0E5889-16D6-4E34-BEF4-4A222E5A6523}" dt="2022-09-20T21:00:32.639" v="1248"/>
        <pc:sldMkLst>
          <pc:docMk/>
          <pc:sldMk cId="2965462175" sldId="292"/>
        </pc:sldMkLst>
        <pc:spChg chg="mod">
          <ac:chgData name="winfrey ***Diane" userId="5f437288853327c5" providerId="LiveId" clId="{2A0E5889-16D6-4E34-BEF4-4A222E5A6523}" dt="2022-09-20T21:00:32.639" v="1248"/>
          <ac:spMkLst>
            <pc:docMk/>
            <pc:sldMk cId="2965462175" sldId="292"/>
            <ac:spMk id="6" creationId="{2ACF37C0-EA28-308C-0B3D-F73E9E68DB82}"/>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0F3FDE-9D9D-4B5E-BEA8-5CFB8F006F0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01BF2B2A-D8C1-435D-BCB3-BB9AF79FA8C6}">
      <dgm:prSet custT="1"/>
      <dgm:spPr/>
      <dgm:t>
        <a:bodyPr/>
        <a:lstStyle/>
        <a:p>
          <a:r>
            <a:rPr lang="en-GB" sz="2000" dirty="0"/>
            <a:t>Loneliness, synonymous with social isolation, significantly increases an individual’s danger of premature demise from all possible causes (Hawksley and Cacioppo, 2010).</a:t>
          </a:r>
          <a:endParaRPr lang="en-US" sz="2000" dirty="0"/>
        </a:p>
      </dgm:t>
    </dgm:pt>
    <dgm:pt modelId="{F2E76C92-0BE2-40B0-A10E-7EBBD464F5C8}" type="parTrans" cxnId="{6068B3B3-E466-421F-AAFF-70C9320C10AC}">
      <dgm:prSet/>
      <dgm:spPr/>
      <dgm:t>
        <a:bodyPr/>
        <a:lstStyle/>
        <a:p>
          <a:endParaRPr lang="en-US"/>
        </a:p>
      </dgm:t>
    </dgm:pt>
    <dgm:pt modelId="{44B32330-7238-4033-A09F-D4A6408680B0}" type="sibTrans" cxnId="{6068B3B3-E466-421F-AAFF-70C9320C10AC}">
      <dgm:prSet/>
      <dgm:spPr/>
      <dgm:t>
        <a:bodyPr/>
        <a:lstStyle/>
        <a:p>
          <a:endParaRPr lang="en-US"/>
        </a:p>
      </dgm:t>
    </dgm:pt>
    <dgm:pt modelId="{231CA95F-42EA-46FB-8B07-00B7EBF469AC}">
      <dgm:prSet custT="1"/>
      <dgm:spPr/>
      <dgm:t>
        <a:bodyPr/>
        <a:lstStyle/>
        <a:p>
          <a:r>
            <a:rPr lang="en-GB" sz="2000" dirty="0"/>
            <a:t>Besides being a health concern, the matter calls for interventions by promoting community social activities to fight loneliness among adults. This report is specially prepared to help promote social activities in the communities to decrease loneliness in adults. </a:t>
          </a:r>
          <a:endParaRPr lang="en-US" sz="2000" dirty="0"/>
        </a:p>
      </dgm:t>
    </dgm:pt>
    <dgm:pt modelId="{EA453C3F-1EF8-4913-B8B8-8D04F2A7CD23}" type="parTrans" cxnId="{30194B7D-A897-4CF7-B704-04E8AA92DDB6}">
      <dgm:prSet/>
      <dgm:spPr/>
      <dgm:t>
        <a:bodyPr/>
        <a:lstStyle/>
        <a:p>
          <a:endParaRPr lang="en-US"/>
        </a:p>
      </dgm:t>
    </dgm:pt>
    <dgm:pt modelId="{5D603736-AE6C-4410-AD8E-312391B9163C}" type="sibTrans" cxnId="{30194B7D-A897-4CF7-B704-04E8AA92DDB6}">
      <dgm:prSet/>
      <dgm:spPr/>
      <dgm:t>
        <a:bodyPr/>
        <a:lstStyle/>
        <a:p>
          <a:endParaRPr lang="en-US"/>
        </a:p>
      </dgm:t>
    </dgm:pt>
    <dgm:pt modelId="{7EA0FF57-DC95-46E9-BE77-E4CCB3200F1A}">
      <dgm:prSet custT="1"/>
      <dgm:spPr/>
      <dgm:t>
        <a:bodyPr/>
        <a:lstStyle/>
        <a:p>
          <a:r>
            <a:rPr lang="en-GB" sz="2000" dirty="0"/>
            <a:t>Loneliness has been found to distress many adults, beginning at the age of 25 years and onwards. One of the groups shown to be most vulnerable to the negative effects of isolation and loneliness is the elderly. This is due to the increased prevalence of factors such as living alone, chronic disease, bereavement, and health issues such as hearing loss among the elderly population (Fakoya, McCorry and Donnelly, 2020).</a:t>
          </a:r>
          <a:endParaRPr lang="en-US" sz="2000" dirty="0"/>
        </a:p>
      </dgm:t>
    </dgm:pt>
    <dgm:pt modelId="{F8BEFC64-2C27-4A27-84F2-D080CC64CC34}" type="parTrans" cxnId="{678590BE-9882-445B-A970-D9A2807F7C49}">
      <dgm:prSet/>
      <dgm:spPr/>
      <dgm:t>
        <a:bodyPr/>
        <a:lstStyle/>
        <a:p>
          <a:endParaRPr lang="en-US"/>
        </a:p>
      </dgm:t>
    </dgm:pt>
    <dgm:pt modelId="{D8ADE959-A9FE-4DC4-A42C-27929CAA7C1F}" type="sibTrans" cxnId="{678590BE-9882-445B-A970-D9A2807F7C49}">
      <dgm:prSet/>
      <dgm:spPr/>
      <dgm:t>
        <a:bodyPr/>
        <a:lstStyle/>
        <a:p>
          <a:endParaRPr lang="en-US"/>
        </a:p>
      </dgm:t>
    </dgm:pt>
    <dgm:pt modelId="{8AF28F24-729A-4723-A0C2-14F835EB9162}">
      <dgm:prSet custT="1"/>
      <dgm:spPr/>
      <dgm:t>
        <a:bodyPr/>
        <a:lstStyle/>
        <a:p>
          <a:r>
            <a:rPr lang="en-GB" sz="2000" dirty="0"/>
            <a:t>At the same time, the background study of the report covers Historical and Theoretical Background with relevant theories and models such as Cognitive Discrepancy Theory, The Loneliness Model, Self Concept Theory, Cacioppo Evolutionary Theory of Loneliness and International Context. </a:t>
          </a:r>
          <a:endParaRPr lang="en-US" sz="2000" dirty="0"/>
        </a:p>
      </dgm:t>
    </dgm:pt>
    <dgm:pt modelId="{8B6B95B7-BE94-4D07-B019-AEA95F329F8D}" type="parTrans" cxnId="{AE347020-2D37-4D71-8B40-F1DA2608E203}">
      <dgm:prSet/>
      <dgm:spPr/>
      <dgm:t>
        <a:bodyPr/>
        <a:lstStyle/>
        <a:p>
          <a:endParaRPr lang="en-US"/>
        </a:p>
      </dgm:t>
    </dgm:pt>
    <dgm:pt modelId="{2A0AFBF9-99D1-49A7-B8F5-4DF3F678B3D3}" type="sibTrans" cxnId="{AE347020-2D37-4D71-8B40-F1DA2608E203}">
      <dgm:prSet/>
      <dgm:spPr/>
      <dgm:t>
        <a:bodyPr/>
        <a:lstStyle/>
        <a:p>
          <a:endParaRPr lang="en-US"/>
        </a:p>
      </dgm:t>
    </dgm:pt>
    <dgm:pt modelId="{6AC4A7A9-052D-4D40-980E-1B05F1317A6C}" type="pres">
      <dgm:prSet presAssocID="{700F3FDE-9D9D-4B5E-BEA8-5CFB8F006F01}" presName="linear" presStyleCnt="0">
        <dgm:presLayoutVars>
          <dgm:animLvl val="lvl"/>
          <dgm:resizeHandles val="exact"/>
        </dgm:presLayoutVars>
      </dgm:prSet>
      <dgm:spPr/>
    </dgm:pt>
    <dgm:pt modelId="{2E553A53-8D97-4520-BE6E-0B19544DDBE3}" type="pres">
      <dgm:prSet presAssocID="{01BF2B2A-D8C1-435D-BCB3-BB9AF79FA8C6}" presName="parentText" presStyleLbl="node1" presStyleIdx="0" presStyleCnt="4" custLinFactY="-86803" custLinFactNeighborY="-100000">
        <dgm:presLayoutVars>
          <dgm:chMax val="0"/>
          <dgm:bulletEnabled val="1"/>
        </dgm:presLayoutVars>
      </dgm:prSet>
      <dgm:spPr/>
    </dgm:pt>
    <dgm:pt modelId="{493A0ACC-048B-47D6-82E6-6C7DC9B4D9FB}" type="pres">
      <dgm:prSet presAssocID="{44B32330-7238-4033-A09F-D4A6408680B0}" presName="spacer" presStyleCnt="0"/>
      <dgm:spPr/>
    </dgm:pt>
    <dgm:pt modelId="{60E4D85B-F9C1-4CB2-A848-159440B31FBD}" type="pres">
      <dgm:prSet presAssocID="{231CA95F-42EA-46FB-8B07-00B7EBF469AC}" presName="parentText" presStyleLbl="node1" presStyleIdx="1" presStyleCnt="4" custLinFactY="-3996" custLinFactNeighborX="-1393" custLinFactNeighborY="-100000">
        <dgm:presLayoutVars>
          <dgm:chMax val="0"/>
          <dgm:bulletEnabled val="1"/>
        </dgm:presLayoutVars>
      </dgm:prSet>
      <dgm:spPr/>
    </dgm:pt>
    <dgm:pt modelId="{CA1F912E-5DE9-4902-A476-3D6D10562253}" type="pres">
      <dgm:prSet presAssocID="{5D603736-AE6C-4410-AD8E-312391B9163C}" presName="spacer" presStyleCnt="0"/>
      <dgm:spPr/>
    </dgm:pt>
    <dgm:pt modelId="{C6787CFE-B188-4B33-9132-FDC165C79A58}" type="pres">
      <dgm:prSet presAssocID="{7EA0FF57-DC95-46E9-BE77-E4CCB3200F1A}" presName="parentText" presStyleLbl="node1" presStyleIdx="2" presStyleCnt="4" custScaleY="147262" custLinFactY="-5014" custLinFactNeighborX="-1393" custLinFactNeighborY="-100000">
        <dgm:presLayoutVars>
          <dgm:chMax val="0"/>
          <dgm:bulletEnabled val="1"/>
        </dgm:presLayoutVars>
      </dgm:prSet>
      <dgm:spPr/>
    </dgm:pt>
    <dgm:pt modelId="{7C3FF2E5-CC1B-4D8E-BDE0-E6109FA31523}" type="pres">
      <dgm:prSet presAssocID="{D8ADE959-A9FE-4DC4-A42C-27929CAA7C1F}" presName="spacer" presStyleCnt="0"/>
      <dgm:spPr/>
    </dgm:pt>
    <dgm:pt modelId="{9D5459FF-ADCB-4696-A0FE-4973A9B1877D}" type="pres">
      <dgm:prSet presAssocID="{8AF28F24-729A-4723-A0C2-14F835EB9162}" presName="parentText" presStyleLbl="node1" presStyleIdx="3" presStyleCnt="4" custLinFactY="-10756" custLinFactNeighborX="-532" custLinFactNeighborY="-100000">
        <dgm:presLayoutVars>
          <dgm:chMax val="0"/>
          <dgm:bulletEnabled val="1"/>
        </dgm:presLayoutVars>
      </dgm:prSet>
      <dgm:spPr/>
    </dgm:pt>
  </dgm:ptLst>
  <dgm:cxnLst>
    <dgm:cxn modelId="{59D3E101-6699-4B14-A342-AE9E4DCFB8AA}" type="presOf" srcId="{7EA0FF57-DC95-46E9-BE77-E4CCB3200F1A}" destId="{C6787CFE-B188-4B33-9132-FDC165C79A58}" srcOrd="0" destOrd="0" presId="urn:microsoft.com/office/officeart/2005/8/layout/vList2"/>
    <dgm:cxn modelId="{AE347020-2D37-4D71-8B40-F1DA2608E203}" srcId="{700F3FDE-9D9D-4B5E-BEA8-5CFB8F006F01}" destId="{8AF28F24-729A-4723-A0C2-14F835EB9162}" srcOrd="3" destOrd="0" parTransId="{8B6B95B7-BE94-4D07-B019-AEA95F329F8D}" sibTransId="{2A0AFBF9-99D1-49A7-B8F5-4DF3F678B3D3}"/>
    <dgm:cxn modelId="{CEE61C45-47A4-44D9-B48E-D1ADE7520DA1}" type="presOf" srcId="{8AF28F24-729A-4723-A0C2-14F835EB9162}" destId="{9D5459FF-ADCB-4696-A0FE-4973A9B1877D}" srcOrd="0" destOrd="0" presId="urn:microsoft.com/office/officeart/2005/8/layout/vList2"/>
    <dgm:cxn modelId="{B399D967-5521-423E-8302-64BA09C14ABB}" type="presOf" srcId="{231CA95F-42EA-46FB-8B07-00B7EBF469AC}" destId="{60E4D85B-F9C1-4CB2-A848-159440B31FBD}" srcOrd="0" destOrd="0" presId="urn:microsoft.com/office/officeart/2005/8/layout/vList2"/>
    <dgm:cxn modelId="{30194B7D-A897-4CF7-B704-04E8AA92DDB6}" srcId="{700F3FDE-9D9D-4B5E-BEA8-5CFB8F006F01}" destId="{231CA95F-42EA-46FB-8B07-00B7EBF469AC}" srcOrd="1" destOrd="0" parTransId="{EA453C3F-1EF8-4913-B8B8-8D04F2A7CD23}" sibTransId="{5D603736-AE6C-4410-AD8E-312391B9163C}"/>
    <dgm:cxn modelId="{E9F19990-F39C-4B40-A044-93824DF98703}" type="presOf" srcId="{700F3FDE-9D9D-4B5E-BEA8-5CFB8F006F01}" destId="{6AC4A7A9-052D-4D40-980E-1B05F1317A6C}" srcOrd="0" destOrd="0" presId="urn:microsoft.com/office/officeart/2005/8/layout/vList2"/>
    <dgm:cxn modelId="{6068B3B3-E466-421F-AAFF-70C9320C10AC}" srcId="{700F3FDE-9D9D-4B5E-BEA8-5CFB8F006F01}" destId="{01BF2B2A-D8C1-435D-BCB3-BB9AF79FA8C6}" srcOrd="0" destOrd="0" parTransId="{F2E76C92-0BE2-40B0-A10E-7EBBD464F5C8}" sibTransId="{44B32330-7238-4033-A09F-D4A6408680B0}"/>
    <dgm:cxn modelId="{678590BE-9882-445B-A970-D9A2807F7C49}" srcId="{700F3FDE-9D9D-4B5E-BEA8-5CFB8F006F01}" destId="{7EA0FF57-DC95-46E9-BE77-E4CCB3200F1A}" srcOrd="2" destOrd="0" parTransId="{F8BEFC64-2C27-4A27-84F2-D080CC64CC34}" sibTransId="{D8ADE959-A9FE-4DC4-A42C-27929CAA7C1F}"/>
    <dgm:cxn modelId="{BCB6AFEA-3698-4804-ABA6-E9D266886D3E}" type="presOf" srcId="{01BF2B2A-D8C1-435D-BCB3-BB9AF79FA8C6}" destId="{2E553A53-8D97-4520-BE6E-0B19544DDBE3}" srcOrd="0" destOrd="0" presId="urn:microsoft.com/office/officeart/2005/8/layout/vList2"/>
    <dgm:cxn modelId="{4E2EEFBE-D116-468C-BF5D-A6C58AA9DB89}" type="presParOf" srcId="{6AC4A7A9-052D-4D40-980E-1B05F1317A6C}" destId="{2E553A53-8D97-4520-BE6E-0B19544DDBE3}" srcOrd="0" destOrd="0" presId="urn:microsoft.com/office/officeart/2005/8/layout/vList2"/>
    <dgm:cxn modelId="{681E547D-3B5D-4C2E-A362-99B9837C834A}" type="presParOf" srcId="{6AC4A7A9-052D-4D40-980E-1B05F1317A6C}" destId="{493A0ACC-048B-47D6-82E6-6C7DC9B4D9FB}" srcOrd="1" destOrd="0" presId="urn:microsoft.com/office/officeart/2005/8/layout/vList2"/>
    <dgm:cxn modelId="{DCB3F1C9-BAE5-44C2-87C4-63F643959978}" type="presParOf" srcId="{6AC4A7A9-052D-4D40-980E-1B05F1317A6C}" destId="{60E4D85B-F9C1-4CB2-A848-159440B31FBD}" srcOrd="2" destOrd="0" presId="urn:microsoft.com/office/officeart/2005/8/layout/vList2"/>
    <dgm:cxn modelId="{416BAE6A-370E-4FAD-8673-7B63490E8D98}" type="presParOf" srcId="{6AC4A7A9-052D-4D40-980E-1B05F1317A6C}" destId="{CA1F912E-5DE9-4902-A476-3D6D10562253}" srcOrd="3" destOrd="0" presId="urn:microsoft.com/office/officeart/2005/8/layout/vList2"/>
    <dgm:cxn modelId="{17C69DB3-8FAC-40EF-80D4-5C6864D69824}" type="presParOf" srcId="{6AC4A7A9-052D-4D40-980E-1B05F1317A6C}" destId="{C6787CFE-B188-4B33-9132-FDC165C79A58}" srcOrd="4" destOrd="0" presId="urn:microsoft.com/office/officeart/2005/8/layout/vList2"/>
    <dgm:cxn modelId="{A87248C5-3F0E-4F6E-A7E1-61167B992B55}" type="presParOf" srcId="{6AC4A7A9-052D-4D40-980E-1B05F1317A6C}" destId="{7C3FF2E5-CC1B-4D8E-BDE0-E6109FA31523}" srcOrd="5" destOrd="0" presId="urn:microsoft.com/office/officeart/2005/8/layout/vList2"/>
    <dgm:cxn modelId="{2D3301C4-713E-49AF-AEF0-D5E2CDDDC21F}" type="presParOf" srcId="{6AC4A7A9-052D-4D40-980E-1B05F1317A6C}" destId="{9D5459FF-ADCB-4696-A0FE-4973A9B1877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B4F0F0-E976-4C21-A678-F407866B480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1A963BA-7BCD-48D5-B41E-3E0AE9741619}">
      <dgm:prSet custT="1"/>
      <dgm:spPr/>
      <dgm:t>
        <a:bodyPr/>
        <a:lstStyle/>
        <a:p>
          <a:pPr>
            <a:lnSpc>
              <a:spcPct val="100000"/>
            </a:lnSpc>
          </a:pPr>
          <a:r>
            <a:rPr lang="en-GB" sz="2000" dirty="0">
              <a:latin typeface="+mn-lt"/>
            </a:rPr>
            <a:t>Data collection: The method used is qualitative data collection with the study of peer-reviewed articles by other authors on the research topic</a:t>
          </a:r>
          <a:r>
            <a:rPr lang="en-GB" sz="1400" dirty="0">
              <a:latin typeface="+mn-lt"/>
            </a:rPr>
            <a:t>. </a:t>
          </a:r>
          <a:endParaRPr lang="en-US" sz="1400" dirty="0">
            <a:latin typeface="+mn-lt"/>
          </a:endParaRPr>
        </a:p>
      </dgm:t>
    </dgm:pt>
    <dgm:pt modelId="{60C15D56-8312-467C-9A34-B35DD2BAAE8D}" type="parTrans" cxnId="{C683C19A-31E5-4B30-8DD3-5B9EE9931384}">
      <dgm:prSet/>
      <dgm:spPr/>
      <dgm:t>
        <a:bodyPr/>
        <a:lstStyle/>
        <a:p>
          <a:endParaRPr lang="en-US"/>
        </a:p>
      </dgm:t>
    </dgm:pt>
    <dgm:pt modelId="{D2C1ECC1-4627-4872-B41E-AD511CC90DCB}" type="sibTrans" cxnId="{C683C19A-31E5-4B30-8DD3-5B9EE9931384}">
      <dgm:prSet/>
      <dgm:spPr/>
      <dgm:t>
        <a:bodyPr/>
        <a:lstStyle/>
        <a:p>
          <a:endParaRPr lang="en-US"/>
        </a:p>
      </dgm:t>
    </dgm:pt>
    <dgm:pt modelId="{180EC536-7646-415C-9A6E-0B0B6E0AE9FA}">
      <dgm:prSet custT="1"/>
      <dgm:spPr/>
      <dgm:t>
        <a:bodyPr/>
        <a:lstStyle/>
        <a:p>
          <a:pPr>
            <a:lnSpc>
              <a:spcPct val="100000"/>
            </a:lnSpc>
          </a:pPr>
          <a:r>
            <a:rPr lang="en-GB" sz="2000" dirty="0">
              <a:latin typeface="+mn-lt"/>
            </a:rPr>
            <a:t>Data analysis: The study used framework analysis to collect and analyse the data. This analysis stage involves sifting gathered data, charting and sorting according to the vital issue and theme.</a:t>
          </a:r>
          <a:endParaRPr lang="en-US" sz="2000" dirty="0">
            <a:latin typeface="+mn-lt"/>
          </a:endParaRPr>
        </a:p>
      </dgm:t>
    </dgm:pt>
    <dgm:pt modelId="{23E4E402-FFCE-4E99-AEA3-553169F0B2F7}" type="parTrans" cxnId="{DCFA042B-6306-4028-A76E-79A63D31DBA5}">
      <dgm:prSet/>
      <dgm:spPr/>
      <dgm:t>
        <a:bodyPr/>
        <a:lstStyle/>
        <a:p>
          <a:endParaRPr lang="en-US"/>
        </a:p>
      </dgm:t>
    </dgm:pt>
    <dgm:pt modelId="{2B042B7D-03D4-416C-9561-6FFBE2D967DD}" type="sibTrans" cxnId="{DCFA042B-6306-4028-A76E-79A63D31DBA5}">
      <dgm:prSet/>
      <dgm:spPr/>
      <dgm:t>
        <a:bodyPr/>
        <a:lstStyle/>
        <a:p>
          <a:endParaRPr lang="en-US"/>
        </a:p>
      </dgm:t>
    </dgm:pt>
    <dgm:pt modelId="{83F83317-1E79-4682-BFEA-AE42146F9F00}">
      <dgm:prSet custT="1"/>
      <dgm:spPr/>
      <dgm:t>
        <a:bodyPr/>
        <a:lstStyle/>
        <a:p>
          <a:pPr>
            <a:lnSpc>
              <a:spcPct val="100000"/>
            </a:lnSpc>
          </a:pPr>
          <a:endParaRPr lang="en-GB" sz="2000" dirty="0">
            <a:latin typeface="+mn-lt"/>
          </a:endParaRPr>
        </a:p>
        <a:p>
          <a:pPr>
            <a:lnSpc>
              <a:spcPct val="100000"/>
            </a:lnSpc>
          </a:pPr>
          <a:r>
            <a:rPr lang="en-GB" sz="1800" dirty="0">
              <a:latin typeface="+mn-lt"/>
            </a:rPr>
            <a:t>Ethical considerations: Research ethics is to protect the researcher’s subject’s dignity, protect the researcher’s work and publish the correct information researched. Besides the importance of selecting an appropriate research design and methodology, researchers need to consider ethics when conducting research – which has been observed in the cause of this project. </a:t>
          </a:r>
          <a:endParaRPr lang="en-US" sz="1800" dirty="0">
            <a:latin typeface="+mn-lt"/>
          </a:endParaRPr>
        </a:p>
      </dgm:t>
    </dgm:pt>
    <dgm:pt modelId="{F0D1330D-F5AB-4B79-8430-C8889561177F}" type="parTrans" cxnId="{F792174B-0DCC-4071-9072-EC497695AB53}">
      <dgm:prSet/>
      <dgm:spPr/>
      <dgm:t>
        <a:bodyPr/>
        <a:lstStyle/>
        <a:p>
          <a:endParaRPr lang="en-US"/>
        </a:p>
      </dgm:t>
    </dgm:pt>
    <dgm:pt modelId="{FC06041D-2361-4EE6-AE12-B5AEF248986B}" type="sibTrans" cxnId="{F792174B-0DCC-4071-9072-EC497695AB53}">
      <dgm:prSet/>
      <dgm:spPr/>
      <dgm:t>
        <a:bodyPr/>
        <a:lstStyle/>
        <a:p>
          <a:endParaRPr lang="en-US"/>
        </a:p>
      </dgm:t>
    </dgm:pt>
    <dgm:pt modelId="{983F5D3D-BCC4-442E-8A54-4E9CBAD2A185}" type="pres">
      <dgm:prSet presAssocID="{43B4F0F0-E976-4C21-A678-F407866B4801}" presName="root" presStyleCnt="0">
        <dgm:presLayoutVars>
          <dgm:dir/>
          <dgm:resizeHandles val="exact"/>
        </dgm:presLayoutVars>
      </dgm:prSet>
      <dgm:spPr/>
    </dgm:pt>
    <dgm:pt modelId="{200E2DC6-3E9D-4286-8DEC-F7C30131664D}" type="pres">
      <dgm:prSet presAssocID="{11A963BA-7BCD-48D5-B41E-3E0AE9741619}" presName="compNode" presStyleCnt="0"/>
      <dgm:spPr/>
    </dgm:pt>
    <dgm:pt modelId="{BECF874E-C179-4DD2-AE38-95F1F4A2BF49}" type="pres">
      <dgm:prSet presAssocID="{11A963BA-7BCD-48D5-B41E-3E0AE9741619}" presName="bgRect" presStyleLbl="bgShp" presStyleIdx="0" presStyleCnt="3" custLinFactNeighborY="-771"/>
      <dgm:spPr/>
    </dgm:pt>
    <dgm:pt modelId="{F9803F1D-67C2-45AA-8C41-F9DE408FF63D}" type="pres">
      <dgm:prSet presAssocID="{11A963BA-7BCD-48D5-B41E-3E0AE974161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DF2C569C-A231-4ED9-987B-700F47B4118A}" type="pres">
      <dgm:prSet presAssocID="{11A963BA-7BCD-48D5-B41E-3E0AE9741619}" presName="spaceRect" presStyleCnt="0"/>
      <dgm:spPr/>
    </dgm:pt>
    <dgm:pt modelId="{3B1E3CB8-8981-4C1E-BF89-AB244BB28198}" type="pres">
      <dgm:prSet presAssocID="{11A963BA-7BCD-48D5-B41E-3E0AE9741619}" presName="parTx" presStyleLbl="revTx" presStyleIdx="0" presStyleCnt="3">
        <dgm:presLayoutVars>
          <dgm:chMax val="0"/>
          <dgm:chPref val="0"/>
        </dgm:presLayoutVars>
      </dgm:prSet>
      <dgm:spPr/>
    </dgm:pt>
    <dgm:pt modelId="{F9A2E9C0-1513-4B69-BDAC-4EB2924BD301}" type="pres">
      <dgm:prSet presAssocID="{D2C1ECC1-4627-4872-B41E-AD511CC90DCB}" presName="sibTrans" presStyleCnt="0"/>
      <dgm:spPr/>
    </dgm:pt>
    <dgm:pt modelId="{D12883D4-6862-446E-B0CD-037A4B0D8C89}" type="pres">
      <dgm:prSet presAssocID="{180EC536-7646-415C-9A6E-0B0B6E0AE9FA}" presName="compNode" presStyleCnt="0"/>
      <dgm:spPr/>
    </dgm:pt>
    <dgm:pt modelId="{BA0B44A4-6AA4-4867-A313-0DF39C664B67}" type="pres">
      <dgm:prSet presAssocID="{180EC536-7646-415C-9A6E-0B0B6E0AE9FA}" presName="bgRect" presStyleLbl="bgShp" presStyleIdx="1" presStyleCnt="3" custScaleY="182936"/>
      <dgm:spPr/>
    </dgm:pt>
    <dgm:pt modelId="{650519D1-2779-4081-AB59-5579C122F91C}" type="pres">
      <dgm:prSet presAssocID="{180EC536-7646-415C-9A6E-0B0B6E0AE9F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search"/>
        </a:ext>
      </dgm:extLst>
    </dgm:pt>
    <dgm:pt modelId="{1649B3F2-BFEB-49A6-A0AB-A7FA3DBC6BAD}" type="pres">
      <dgm:prSet presAssocID="{180EC536-7646-415C-9A6E-0B0B6E0AE9FA}" presName="spaceRect" presStyleCnt="0"/>
      <dgm:spPr/>
    </dgm:pt>
    <dgm:pt modelId="{76814EDC-991F-46C0-999F-79B03C8C3ADF}" type="pres">
      <dgm:prSet presAssocID="{180EC536-7646-415C-9A6E-0B0B6E0AE9FA}" presName="parTx" presStyleLbl="revTx" presStyleIdx="1" presStyleCnt="3" custScaleX="108779">
        <dgm:presLayoutVars>
          <dgm:chMax val="0"/>
          <dgm:chPref val="0"/>
        </dgm:presLayoutVars>
      </dgm:prSet>
      <dgm:spPr/>
    </dgm:pt>
    <dgm:pt modelId="{44FFEC44-F490-43FE-9C20-E9A4E0CF23FE}" type="pres">
      <dgm:prSet presAssocID="{2B042B7D-03D4-416C-9561-6FFBE2D967DD}" presName="sibTrans" presStyleCnt="0"/>
      <dgm:spPr/>
    </dgm:pt>
    <dgm:pt modelId="{02619705-26C7-47FC-B060-CB6E641E67D2}" type="pres">
      <dgm:prSet presAssocID="{83F83317-1E79-4682-BFEA-AE42146F9F00}" presName="compNode" presStyleCnt="0"/>
      <dgm:spPr/>
    </dgm:pt>
    <dgm:pt modelId="{308ADEDC-83F9-4F23-8D7A-BDE2042C1DB0}" type="pres">
      <dgm:prSet presAssocID="{83F83317-1E79-4682-BFEA-AE42146F9F00}" presName="bgRect" presStyleLbl="bgShp" presStyleIdx="2" presStyleCnt="3" custScaleY="152524" custLinFactNeighborX="-1288" custLinFactNeighborY="26864"/>
      <dgm:spPr/>
    </dgm:pt>
    <dgm:pt modelId="{3DFFA5C0-42A0-47E0-A7AD-7A7E3147D1C4}" type="pres">
      <dgm:prSet presAssocID="{83F83317-1E79-4682-BFEA-AE42146F9F0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CAB96587-82B6-4897-91DC-560994CB3212}" type="pres">
      <dgm:prSet presAssocID="{83F83317-1E79-4682-BFEA-AE42146F9F00}" presName="spaceRect" presStyleCnt="0"/>
      <dgm:spPr/>
    </dgm:pt>
    <dgm:pt modelId="{B3E87412-B5A5-4D5E-B8E5-B7907D2A451B}" type="pres">
      <dgm:prSet presAssocID="{83F83317-1E79-4682-BFEA-AE42146F9F00}" presName="parTx" presStyleLbl="revTx" presStyleIdx="2" presStyleCnt="3" custScaleX="125255">
        <dgm:presLayoutVars>
          <dgm:chMax val="0"/>
          <dgm:chPref val="0"/>
        </dgm:presLayoutVars>
      </dgm:prSet>
      <dgm:spPr/>
    </dgm:pt>
  </dgm:ptLst>
  <dgm:cxnLst>
    <dgm:cxn modelId="{DCFA042B-6306-4028-A76E-79A63D31DBA5}" srcId="{43B4F0F0-E976-4C21-A678-F407866B4801}" destId="{180EC536-7646-415C-9A6E-0B0B6E0AE9FA}" srcOrd="1" destOrd="0" parTransId="{23E4E402-FFCE-4E99-AEA3-553169F0B2F7}" sibTransId="{2B042B7D-03D4-416C-9561-6FFBE2D967DD}"/>
    <dgm:cxn modelId="{D491BB41-78F9-4E0C-8F55-B73106EF4E1E}" type="presOf" srcId="{83F83317-1E79-4682-BFEA-AE42146F9F00}" destId="{B3E87412-B5A5-4D5E-B8E5-B7907D2A451B}" srcOrd="0" destOrd="0" presId="urn:microsoft.com/office/officeart/2018/2/layout/IconVerticalSolidList"/>
    <dgm:cxn modelId="{F792174B-0DCC-4071-9072-EC497695AB53}" srcId="{43B4F0F0-E976-4C21-A678-F407866B4801}" destId="{83F83317-1E79-4682-BFEA-AE42146F9F00}" srcOrd="2" destOrd="0" parTransId="{F0D1330D-F5AB-4B79-8430-C8889561177F}" sibTransId="{FC06041D-2361-4EE6-AE12-B5AEF248986B}"/>
    <dgm:cxn modelId="{F88C277C-5474-4E43-813F-CD6BF43AB2CE}" type="presOf" srcId="{43B4F0F0-E976-4C21-A678-F407866B4801}" destId="{983F5D3D-BCC4-442E-8A54-4E9CBAD2A185}" srcOrd="0" destOrd="0" presId="urn:microsoft.com/office/officeart/2018/2/layout/IconVerticalSolidList"/>
    <dgm:cxn modelId="{C683C19A-31E5-4B30-8DD3-5B9EE9931384}" srcId="{43B4F0F0-E976-4C21-A678-F407866B4801}" destId="{11A963BA-7BCD-48D5-B41E-3E0AE9741619}" srcOrd="0" destOrd="0" parTransId="{60C15D56-8312-467C-9A34-B35DD2BAAE8D}" sibTransId="{D2C1ECC1-4627-4872-B41E-AD511CC90DCB}"/>
    <dgm:cxn modelId="{7ACC1FDE-A1FA-4080-B1C9-2358AD4E8317}" type="presOf" srcId="{180EC536-7646-415C-9A6E-0B0B6E0AE9FA}" destId="{76814EDC-991F-46C0-999F-79B03C8C3ADF}" srcOrd="0" destOrd="0" presId="urn:microsoft.com/office/officeart/2018/2/layout/IconVerticalSolidList"/>
    <dgm:cxn modelId="{97F2CEE4-FE0D-4492-A6A2-D426B064A1C3}" type="presOf" srcId="{11A963BA-7BCD-48D5-B41E-3E0AE9741619}" destId="{3B1E3CB8-8981-4C1E-BF89-AB244BB28198}" srcOrd="0" destOrd="0" presId="urn:microsoft.com/office/officeart/2018/2/layout/IconVerticalSolidList"/>
    <dgm:cxn modelId="{D7A13A9F-5806-4F1B-8FC7-FD93DAE6B8E4}" type="presParOf" srcId="{983F5D3D-BCC4-442E-8A54-4E9CBAD2A185}" destId="{200E2DC6-3E9D-4286-8DEC-F7C30131664D}" srcOrd="0" destOrd="0" presId="urn:microsoft.com/office/officeart/2018/2/layout/IconVerticalSolidList"/>
    <dgm:cxn modelId="{14B4C7F8-B7C7-4733-B71B-CFAB2381160A}" type="presParOf" srcId="{200E2DC6-3E9D-4286-8DEC-F7C30131664D}" destId="{BECF874E-C179-4DD2-AE38-95F1F4A2BF49}" srcOrd="0" destOrd="0" presId="urn:microsoft.com/office/officeart/2018/2/layout/IconVerticalSolidList"/>
    <dgm:cxn modelId="{ED69CABB-76A5-4E77-84C6-9E960ADC2E57}" type="presParOf" srcId="{200E2DC6-3E9D-4286-8DEC-F7C30131664D}" destId="{F9803F1D-67C2-45AA-8C41-F9DE408FF63D}" srcOrd="1" destOrd="0" presId="urn:microsoft.com/office/officeart/2018/2/layout/IconVerticalSolidList"/>
    <dgm:cxn modelId="{3E8710CC-F503-45A2-8702-B3B17F5AAA63}" type="presParOf" srcId="{200E2DC6-3E9D-4286-8DEC-F7C30131664D}" destId="{DF2C569C-A231-4ED9-987B-700F47B4118A}" srcOrd="2" destOrd="0" presId="urn:microsoft.com/office/officeart/2018/2/layout/IconVerticalSolidList"/>
    <dgm:cxn modelId="{6969ADB7-6C05-4CA5-BC7B-326AF4F32E8C}" type="presParOf" srcId="{200E2DC6-3E9D-4286-8DEC-F7C30131664D}" destId="{3B1E3CB8-8981-4C1E-BF89-AB244BB28198}" srcOrd="3" destOrd="0" presId="urn:microsoft.com/office/officeart/2018/2/layout/IconVerticalSolidList"/>
    <dgm:cxn modelId="{E67C5EB1-E069-49D7-B84B-599E86470BB6}" type="presParOf" srcId="{983F5D3D-BCC4-442E-8A54-4E9CBAD2A185}" destId="{F9A2E9C0-1513-4B69-BDAC-4EB2924BD301}" srcOrd="1" destOrd="0" presId="urn:microsoft.com/office/officeart/2018/2/layout/IconVerticalSolidList"/>
    <dgm:cxn modelId="{A8C9AC89-2732-4FDC-9C9A-1AB95967CB4F}" type="presParOf" srcId="{983F5D3D-BCC4-442E-8A54-4E9CBAD2A185}" destId="{D12883D4-6862-446E-B0CD-037A4B0D8C89}" srcOrd="2" destOrd="0" presId="urn:microsoft.com/office/officeart/2018/2/layout/IconVerticalSolidList"/>
    <dgm:cxn modelId="{138596B7-B4A4-4319-9C81-21C38BF10724}" type="presParOf" srcId="{D12883D4-6862-446E-B0CD-037A4B0D8C89}" destId="{BA0B44A4-6AA4-4867-A313-0DF39C664B67}" srcOrd="0" destOrd="0" presId="urn:microsoft.com/office/officeart/2018/2/layout/IconVerticalSolidList"/>
    <dgm:cxn modelId="{4F92D09D-F37B-4F49-944C-068D7B51A423}" type="presParOf" srcId="{D12883D4-6862-446E-B0CD-037A4B0D8C89}" destId="{650519D1-2779-4081-AB59-5579C122F91C}" srcOrd="1" destOrd="0" presId="urn:microsoft.com/office/officeart/2018/2/layout/IconVerticalSolidList"/>
    <dgm:cxn modelId="{6BF12A8B-C52B-4C7C-9D96-2124AB5C52DD}" type="presParOf" srcId="{D12883D4-6862-446E-B0CD-037A4B0D8C89}" destId="{1649B3F2-BFEB-49A6-A0AB-A7FA3DBC6BAD}" srcOrd="2" destOrd="0" presId="urn:microsoft.com/office/officeart/2018/2/layout/IconVerticalSolidList"/>
    <dgm:cxn modelId="{972D2FBE-EFD6-42F0-B3B2-A02C2C2AE40D}" type="presParOf" srcId="{D12883D4-6862-446E-B0CD-037A4B0D8C89}" destId="{76814EDC-991F-46C0-999F-79B03C8C3ADF}" srcOrd="3" destOrd="0" presId="urn:microsoft.com/office/officeart/2018/2/layout/IconVerticalSolidList"/>
    <dgm:cxn modelId="{4780F62F-C826-4DBD-BD41-C5478CB26A51}" type="presParOf" srcId="{983F5D3D-BCC4-442E-8A54-4E9CBAD2A185}" destId="{44FFEC44-F490-43FE-9C20-E9A4E0CF23FE}" srcOrd="3" destOrd="0" presId="urn:microsoft.com/office/officeart/2018/2/layout/IconVerticalSolidList"/>
    <dgm:cxn modelId="{B22CECD2-9171-441A-A314-4DFF638C3A58}" type="presParOf" srcId="{983F5D3D-BCC4-442E-8A54-4E9CBAD2A185}" destId="{02619705-26C7-47FC-B060-CB6E641E67D2}" srcOrd="4" destOrd="0" presId="urn:microsoft.com/office/officeart/2018/2/layout/IconVerticalSolidList"/>
    <dgm:cxn modelId="{D49ED9B3-2DAC-4B07-B301-F3D273026197}" type="presParOf" srcId="{02619705-26C7-47FC-B060-CB6E641E67D2}" destId="{308ADEDC-83F9-4F23-8D7A-BDE2042C1DB0}" srcOrd="0" destOrd="0" presId="urn:microsoft.com/office/officeart/2018/2/layout/IconVerticalSolidList"/>
    <dgm:cxn modelId="{0CAD385B-EED7-4196-9F6B-DA724D55502D}" type="presParOf" srcId="{02619705-26C7-47FC-B060-CB6E641E67D2}" destId="{3DFFA5C0-42A0-47E0-A7AD-7A7E3147D1C4}" srcOrd="1" destOrd="0" presId="urn:microsoft.com/office/officeart/2018/2/layout/IconVerticalSolidList"/>
    <dgm:cxn modelId="{64ABF8BE-4DCA-4234-A782-103AEDF26C84}" type="presParOf" srcId="{02619705-26C7-47FC-B060-CB6E641E67D2}" destId="{CAB96587-82B6-4897-91DC-560994CB3212}" srcOrd="2" destOrd="0" presId="urn:microsoft.com/office/officeart/2018/2/layout/IconVerticalSolidList"/>
    <dgm:cxn modelId="{B7E1F59F-2916-435F-A627-579AB3C10898}" type="presParOf" srcId="{02619705-26C7-47FC-B060-CB6E641E67D2}" destId="{B3E87412-B5A5-4D5E-B8E5-B7907D2A45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492BBB-4F8A-461E-B5E4-8A8C12FED55C}"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10A25E53-E524-4A2B-9326-7DD7C75616BE}">
      <dgm:prSet/>
      <dgm:spPr/>
      <dgm:t>
        <a:bodyPr/>
        <a:lstStyle/>
        <a:p>
          <a:pPr>
            <a:lnSpc>
              <a:spcPct val="100000"/>
            </a:lnSpc>
          </a:pPr>
          <a:r>
            <a:rPr lang="en-US" dirty="0"/>
            <a:t>In my future study, I would like to consider the same topic and exam, both primary and secondary research methods, by gathering direct and indirect information from affected groups.</a:t>
          </a:r>
        </a:p>
      </dgm:t>
    </dgm:pt>
    <dgm:pt modelId="{1C5F849E-941B-4899-8B89-4E2450B29912}" type="parTrans" cxnId="{A0C5D55A-6038-48A1-8276-261CD3D13CC7}">
      <dgm:prSet/>
      <dgm:spPr/>
      <dgm:t>
        <a:bodyPr/>
        <a:lstStyle/>
        <a:p>
          <a:endParaRPr lang="en-US"/>
        </a:p>
      </dgm:t>
    </dgm:pt>
    <dgm:pt modelId="{234B9EA1-AD46-459A-94A4-678E483C4A74}" type="sibTrans" cxnId="{A0C5D55A-6038-48A1-8276-261CD3D13CC7}">
      <dgm:prSet/>
      <dgm:spPr/>
      <dgm:t>
        <a:bodyPr/>
        <a:lstStyle/>
        <a:p>
          <a:endParaRPr lang="en-US"/>
        </a:p>
      </dgm:t>
    </dgm:pt>
    <dgm:pt modelId="{CB25D0A8-927F-4714-9B91-E1CFB594C682}">
      <dgm:prSet/>
      <dgm:spPr/>
      <dgm:t>
        <a:bodyPr/>
        <a:lstStyle/>
        <a:p>
          <a:pPr>
            <a:lnSpc>
              <a:spcPct val="100000"/>
            </a:lnSpc>
          </a:pPr>
          <a:r>
            <a:rPr lang="en-US" dirty="0"/>
            <a:t>Limitation: Unfortunately, </a:t>
          </a:r>
          <a:r>
            <a:rPr lang="en-GB" dirty="0"/>
            <a:t>no study is completely faultless or inclusive of all possible aspects of the research topic and the process of evaluating available reports and documents can be time-consuming.</a:t>
          </a:r>
          <a:endParaRPr lang="en-US" dirty="0"/>
        </a:p>
      </dgm:t>
    </dgm:pt>
    <dgm:pt modelId="{7F9FA03E-E0B0-4FC8-B269-EFBDCF80129C}" type="parTrans" cxnId="{98FE73A1-3395-4524-AB59-9050F511ECA6}">
      <dgm:prSet/>
      <dgm:spPr/>
      <dgm:t>
        <a:bodyPr/>
        <a:lstStyle/>
        <a:p>
          <a:endParaRPr lang="en-US"/>
        </a:p>
      </dgm:t>
    </dgm:pt>
    <dgm:pt modelId="{6CA16039-B047-4C05-A642-D74C546E7102}" type="sibTrans" cxnId="{98FE73A1-3395-4524-AB59-9050F511ECA6}">
      <dgm:prSet/>
      <dgm:spPr/>
      <dgm:t>
        <a:bodyPr/>
        <a:lstStyle/>
        <a:p>
          <a:endParaRPr lang="en-US"/>
        </a:p>
      </dgm:t>
    </dgm:pt>
    <dgm:pt modelId="{2B3A452D-5959-48F0-9A60-3E71DC617575}" type="pres">
      <dgm:prSet presAssocID="{53492BBB-4F8A-461E-B5E4-8A8C12FED55C}" presName="Name0" presStyleCnt="0">
        <dgm:presLayoutVars>
          <dgm:dir/>
          <dgm:animLvl val="lvl"/>
          <dgm:resizeHandles val="exact"/>
        </dgm:presLayoutVars>
      </dgm:prSet>
      <dgm:spPr/>
    </dgm:pt>
    <dgm:pt modelId="{941B9EF6-D070-433F-B7EA-F597A9C4B64F}" type="pres">
      <dgm:prSet presAssocID="{CB25D0A8-927F-4714-9B91-E1CFB594C682}" presName="boxAndChildren" presStyleCnt="0"/>
      <dgm:spPr/>
    </dgm:pt>
    <dgm:pt modelId="{A8CB6437-5CBF-4A04-9942-1C8317D050FE}" type="pres">
      <dgm:prSet presAssocID="{CB25D0A8-927F-4714-9B91-E1CFB594C682}" presName="parentTextBox" presStyleLbl="node1" presStyleIdx="0" presStyleCnt="2"/>
      <dgm:spPr/>
    </dgm:pt>
    <dgm:pt modelId="{C6829800-C94E-414D-A1E9-F3D9D8D13975}" type="pres">
      <dgm:prSet presAssocID="{234B9EA1-AD46-459A-94A4-678E483C4A74}" presName="sp" presStyleCnt="0"/>
      <dgm:spPr/>
    </dgm:pt>
    <dgm:pt modelId="{76210368-5791-443B-9D61-B650064391D8}" type="pres">
      <dgm:prSet presAssocID="{10A25E53-E524-4A2B-9326-7DD7C75616BE}" presName="arrowAndChildren" presStyleCnt="0"/>
      <dgm:spPr/>
    </dgm:pt>
    <dgm:pt modelId="{8C5ABF7E-41DA-4E08-B521-23B9238E196E}" type="pres">
      <dgm:prSet presAssocID="{10A25E53-E524-4A2B-9326-7DD7C75616BE}" presName="parentTextArrow" presStyleLbl="node1" presStyleIdx="1" presStyleCnt="2"/>
      <dgm:spPr/>
    </dgm:pt>
  </dgm:ptLst>
  <dgm:cxnLst>
    <dgm:cxn modelId="{EAF91620-6A22-4F33-B3D0-EC8B29FC4C05}" type="presOf" srcId="{CB25D0A8-927F-4714-9B91-E1CFB594C682}" destId="{A8CB6437-5CBF-4A04-9942-1C8317D050FE}" srcOrd="0" destOrd="0" presId="urn:microsoft.com/office/officeart/2005/8/layout/process4"/>
    <dgm:cxn modelId="{A0C5D55A-6038-48A1-8276-261CD3D13CC7}" srcId="{53492BBB-4F8A-461E-B5E4-8A8C12FED55C}" destId="{10A25E53-E524-4A2B-9326-7DD7C75616BE}" srcOrd="0" destOrd="0" parTransId="{1C5F849E-941B-4899-8B89-4E2450B29912}" sibTransId="{234B9EA1-AD46-459A-94A4-678E483C4A74}"/>
    <dgm:cxn modelId="{951DA88E-55E2-4065-B77A-C848F1D6AB30}" type="presOf" srcId="{10A25E53-E524-4A2B-9326-7DD7C75616BE}" destId="{8C5ABF7E-41DA-4E08-B521-23B9238E196E}" srcOrd="0" destOrd="0" presId="urn:microsoft.com/office/officeart/2005/8/layout/process4"/>
    <dgm:cxn modelId="{98FE73A1-3395-4524-AB59-9050F511ECA6}" srcId="{53492BBB-4F8A-461E-B5E4-8A8C12FED55C}" destId="{CB25D0A8-927F-4714-9B91-E1CFB594C682}" srcOrd="1" destOrd="0" parTransId="{7F9FA03E-E0B0-4FC8-B269-EFBDCF80129C}" sibTransId="{6CA16039-B047-4C05-A642-D74C546E7102}"/>
    <dgm:cxn modelId="{6B03ECC9-F8E7-46B5-B84F-BF699520843C}" type="presOf" srcId="{53492BBB-4F8A-461E-B5E4-8A8C12FED55C}" destId="{2B3A452D-5959-48F0-9A60-3E71DC617575}" srcOrd="0" destOrd="0" presId="urn:microsoft.com/office/officeart/2005/8/layout/process4"/>
    <dgm:cxn modelId="{57237CFE-7870-4775-ADD7-1DE9718EE05B}" type="presParOf" srcId="{2B3A452D-5959-48F0-9A60-3E71DC617575}" destId="{941B9EF6-D070-433F-B7EA-F597A9C4B64F}" srcOrd="0" destOrd="0" presId="urn:microsoft.com/office/officeart/2005/8/layout/process4"/>
    <dgm:cxn modelId="{5C8D3F25-72E7-4A42-813C-26CA422CC5DA}" type="presParOf" srcId="{941B9EF6-D070-433F-B7EA-F597A9C4B64F}" destId="{A8CB6437-5CBF-4A04-9942-1C8317D050FE}" srcOrd="0" destOrd="0" presId="urn:microsoft.com/office/officeart/2005/8/layout/process4"/>
    <dgm:cxn modelId="{E051BF85-8BAC-4BF5-8578-12DDECCDFEF0}" type="presParOf" srcId="{2B3A452D-5959-48F0-9A60-3E71DC617575}" destId="{C6829800-C94E-414D-A1E9-F3D9D8D13975}" srcOrd="1" destOrd="0" presId="urn:microsoft.com/office/officeart/2005/8/layout/process4"/>
    <dgm:cxn modelId="{FADE52E5-5C6E-4833-A58C-6D1E2469AA1D}" type="presParOf" srcId="{2B3A452D-5959-48F0-9A60-3E71DC617575}" destId="{76210368-5791-443B-9D61-B650064391D8}" srcOrd="2" destOrd="0" presId="urn:microsoft.com/office/officeart/2005/8/layout/process4"/>
    <dgm:cxn modelId="{91067B9B-F3C7-41AA-9874-7414068F9513}" type="presParOf" srcId="{76210368-5791-443B-9D61-B650064391D8}" destId="{8C5ABF7E-41DA-4E08-B521-23B9238E196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2215AC-D7B6-4209-8636-7ED8DD0D943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1C3DD53-9602-49F3-A2D4-7758DBF2E0FE}">
      <dgm:prSet custT="1"/>
      <dgm:spPr/>
      <dgm:t>
        <a:bodyPr/>
        <a:lstStyle/>
        <a:p>
          <a:r>
            <a:rPr lang="en-GB" sz="2000" dirty="0"/>
            <a:t>In the process of defining social isolation, it was discovered that some people can have social interaction yet still experience loneliness. In contrast, other people may have little social contact but not experience loneliness at all. According to one’s subjective experience, social isolation is characterised by a lack of social interaction and frequent connection with members of one’s own family and friends.</a:t>
          </a:r>
          <a:endParaRPr lang="en-US" sz="2000" dirty="0"/>
        </a:p>
      </dgm:t>
    </dgm:pt>
    <dgm:pt modelId="{7867C04A-E070-48C4-8227-601EFE551F46}" type="parTrans" cxnId="{CFF2FA22-9431-458C-B12B-AFC5F02DA26B}">
      <dgm:prSet/>
      <dgm:spPr/>
      <dgm:t>
        <a:bodyPr/>
        <a:lstStyle/>
        <a:p>
          <a:endParaRPr lang="en-US"/>
        </a:p>
      </dgm:t>
    </dgm:pt>
    <dgm:pt modelId="{53AF762C-E205-4BCA-A767-C70054DEC2CF}" type="sibTrans" cxnId="{CFF2FA22-9431-458C-B12B-AFC5F02DA26B}">
      <dgm:prSet/>
      <dgm:spPr/>
      <dgm:t>
        <a:bodyPr/>
        <a:lstStyle/>
        <a:p>
          <a:endParaRPr lang="en-US"/>
        </a:p>
      </dgm:t>
    </dgm:pt>
    <dgm:pt modelId="{4E0744E7-867D-4C0A-83F0-0166DCF1F2DD}">
      <dgm:prSet custT="1"/>
      <dgm:spPr/>
      <dgm:t>
        <a:bodyPr/>
        <a:lstStyle/>
        <a:p>
          <a:r>
            <a:rPr lang="en-GB" sz="3200" b="1" dirty="0"/>
            <a:t>Factors that lead to loneliness in adults</a:t>
          </a:r>
          <a:endParaRPr lang="en-US" sz="3200" dirty="0"/>
        </a:p>
      </dgm:t>
    </dgm:pt>
    <dgm:pt modelId="{4B1CAE9A-9660-4A1C-B6BF-E21B385935F5}" type="parTrans" cxnId="{BD439B42-FCC9-4B14-830C-A8AABA657324}">
      <dgm:prSet/>
      <dgm:spPr/>
      <dgm:t>
        <a:bodyPr/>
        <a:lstStyle/>
        <a:p>
          <a:endParaRPr lang="en-US"/>
        </a:p>
      </dgm:t>
    </dgm:pt>
    <dgm:pt modelId="{5FBFB319-BCE0-40AB-9C95-D4D6C446AA29}" type="sibTrans" cxnId="{BD439B42-FCC9-4B14-830C-A8AABA657324}">
      <dgm:prSet/>
      <dgm:spPr/>
      <dgm:t>
        <a:bodyPr/>
        <a:lstStyle/>
        <a:p>
          <a:endParaRPr lang="en-US"/>
        </a:p>
      </dgm:t>
    </dgm:pt>
    <dgm:pt modelId="{08B15C47-3043-4DF5-BEAE-B4B07A3618F1}">
      <dgm:prSet custT="1"/>
      <dgm:spPr/>
      <dgm:t>
        <a:bodyPr/>
        <a:lstStyle/>
        <a:p>
          <a:r>
            <a:rPr lang="en-GB" sz="2000" dirty="0"/>
            <a:t>One of the primary elements that may either alleviate or exacerbate feelings of loneliness is the availability or absence of social support</a:t>
          </a:r>
          <a:r>
            <a:rPr lang="en-GB" sz="500" dirty="0"/>
            <a:t>. </a:t>
          </a:r>
          <a:endParaRPr lang="en-US" sz="500" dirty="0"/>
        </a:p>
      </dgm:t>
    </dgm:pt>
    <dgm:pt modelId="{F1594333-2779-4CB5-A191-FC6D1FB60918}" type="parTrans" cxnId="{03BE57C7-8BB0-44FA-A0E7-B26D393DC544}">
      <dgm:prSet/>
      <dgm:spPr/>
      <dgm:t>
        <a:bodyPr/>
        <a:lstStyle/>
        <a:p>
          <a:endParaRPr lang="en-US"/>
        </a:p>
      </dgm:t>
    </dgm:pt>
    <dgm:pt modelId="{2DABE136-151A-46B0-834C-995AFC88871B}" type="sibTrans" cxnId="{03BE57C7-8BB0-44FA-A0E7-B26D393DC544}">
      <dgm:prSet/>
      <dgm:spPr/>
      <dgm:t>
        <a:bodyPr/>
        <a:lstStyle/>
        <a:p>
          <a:endParaRPr lang="en-US"/>
        </a:p>
      </dgm:t>
    </dgm:pt>
    <dgm:pt modelId="{4E0BB403-5181-4D38-BB87-67895782EEA2}">
      <dgm:prSet custT="1"/>
      <dgm:spPr/>
      <dgm:t>
        <a:bodyPr/>
        <a:lstStyle/>
        <a:p>
          <a:r>
            <a:rPr lang="en-GB" sz="2000" dirty="0"/>
            <a:t>People who have mental health conditions and perceive themselves to lack proper social support take longer to recover in terms of their social functioning</a:t>
          </a:r>
          <a:r>
            <a:rPr lang="en-GB" sz="500" dirty="0"/>
            <a:t>.</a:t>
          </a:r>
          <a:endParaRPr lang="en-US" sz="500" dirty="0"/>
        </a:p>
      </dgm:t>
    </dgm:pt>
    <dgm:pt modelId="{6447EFFE-9CA9-48C6-9C2C-4ACA8A2AA0CE}" type="parTrans" cxnId="{75687409-7575-4BC4-81E2-6518EE889C52}">
      <dgm:prSet/>
      <dgm:spPr/>
      <dgm:t>
        <a:bodyPr/>
        <a:lstStyle/>
        <a:p>
          <a:endParaRPr lang="en-US"/>
        </a:p>
      </dgm:t>
    </dgm:pt>
    <dgm:pt modelId="{0C224725-2A3D-4692-9EE7-E07AA1486D9C}" type="sibTrans" cxnId="{75687409-7575-4BC4-81E2-6518EE889C52}">
      <dgm:prSet/>
      <dgm:spPr/>
      <dgm:t>
        <a:bodyPr/>
        <a:lstStyle/>
        <a:p>
          <a:endParaRPr lang="en-US"/>
        </a:p>
      </dgm:t>
    </dgm:pt>
    <dgm:pt modelId="{B9BCC877-4BB4-4A11-8554-5BC25DB34D5F}" type="pres">
      <dgm:prSet presAssocID="{192215AC-D7B6-4209-8636-7ED8DD0D9439}" presName="linear" presStyleCnt="0">
        <dgm:presLayoutVars>
          <dgm:animLvl val="lvl"/>
          <dgm:resizeHandles val="exact"/>
        </dgm:presLayoutVars>
      </dgm:prSet>
      <dgm:spPr/>
    </dgm:pt>
    <dgm:pt modelId="{99BEE431-C941-40E7-91D8-AE9B60FB803E}" type="pres">
      <dgm:prSet presAssocID="{81C3DD53-9602-49F3-A2D4-7758DBF2E0FE}" presName="parentText" presStyleLbl="node1" presStyleIdx="0" presStyleCnt="4" custScaleY="144558">
        <dgm:presLayoutVars>
          <dgm:chMax val="0"/>
          <dgm:bulletEnabled val="1"/>
        </dgm:presLayoutVars>
      </dgm:prSet>
      <dgm:spPr/>
    </dgm:pt>
    <dgm:pt modelId="{005B13C2-D9A3-48B9-9D76-80F543CBA274}" type="pres">
      <dgm:prSet presAssocID="{53AF762C-E205-4BCA-A767-C70054DEC2CF}" presName="spacer" presStyleCnt="0"/>
      <dgm:spPr/>
    </dgm:pt>
    <dgm:pt modelId="{C6450110-1BF0-4794-B3F7-09DDB0D82DB4}" type="pres">
      <dgm:prSet presAssocID="{4E0744E7-867D-4C0A-83F0-0166DCF1F2DD}" presName="parentText" presStyleLbl="node1" presStyleIdx="1" presStyleCnt="4" custLinFactY="-1169" custLinFactNeighborX="-718" custLinFactNeighborY="-100000">
        <dgm:presLayoutVars>
          <dgm:chMax val="0"/>
          <dgm:bulletEnabled val="1"/>
        </dgm:presLayoutVars>
      </dgm:prSet>
      <dgm:spPr/>
    </dgm:pt>
    <dgm:pt modelId="{0B688692-FBFF-4D96-A5CF-B74F75925E22}" type="pres">
      <dgm:prSet presAssocID="{5FBFB319-BCE0-40AB-9C95-D4D6C446AA29}" presName="spacer" presStyleCnt="0"/>
      <dgm:spPr/>
    </dgm:pt>
    <dgm:pt modelId="{E39C8F72-13BB-4689-BFA6-68E3FBDF48BB}" type="pres">
      <dgm:prSet presAssocID="{08B15C47-3043-4DF5-BEAE-B4B07A3618F1}" presName="parentText" presStyleLbl="node1" presStyleIdx="2" presStyleCnt="4">
        <dgm:presLayoutVars>
          <dgm:chMax val="0"/>
          <dgm:bulletEnabled val="1"/>
        </dgm:presLayoutVars>
      </dgm:prSet>
      <dgm:spPr/>
    </dgm:pt>
    <dgm:pt modelId="{AF225B2C-E1AD-4D12-A34B-2AEFA837685B}" type="pres">
      <dgm:prSet presAssocID="{2DABE136-151A-46B0-834C-995AFC88871B}" presName="spacer" presStyleCnt="0"/>
      <dgm:spPr/>
    </dgm:pt>
    <dgm:pt modelId="{709A9613-8AC5-4054-8163-B5389B8AB1B0}" type="pres">
      <dgm:prSet presAssocID="{4E0BB403-5181-4D38-BB87-67895782EEA2}" presName="parentText" presStyleLbl="node1" presStyleIdx="3" presStyleCnt="4">
        <dgm:presLayoutVars>
          <dgm:chMax val="0"/>
          <dgm:bulletEnabled val="1"/>
        </dgm:presLayoutVars>
      </dgm:prSet>
      <dgm:spPr/>
    </dgm:pt>
  </dgm:ptLst>
  <dgm:cxnLst>
    <dgm:cxn modelId="{75687409-7575-4BC4-81E2-6518EE889C52}" srcId="{192215AC-D7B6-4209-8636-7ED8DD0D9439}" destId="{4E0BB403-5181-4D38-BB87-67895782EEA2}" srcOrd="3" destOrd="0" parTransId="{6447EFFE-9CA9-48C6-9C2C-4ACA8A2AA0CE}" sibTransId="{0C224725-2A3D-4692-9EE7-E07AA1486D9C}"/>
    <dgm:cxn modelId="{CFF2FA22-9431-458C-B12B-AFC5F02DA26B}" srcId="{192215AC-D7B6-4209-8636-7ED8DD0D9439}" destId="{81C3DD53-9602-49F3-A2D4-7758DBF2E0FE}" srcOrd="0" destOrd="0" parTransId="{7867C04A-E070-48C4-8227-601EFE551F46}" sibTransId="{53AF762C-E205-4BCA-A767-C70054DEC2CF}"/>
    <dgm:cxn modelId="{BD439B42-FCC9-4B14-830C-A8AABA657324}" srcId="{192215AC-D7B6-4209-8636-7ED8DD0D9439}" destId="{4E0744E7-867D-4C0A-83F0-0166DCF1F2DD}" srcOrd="1" destOrd="0" parTransId="{4B1CAE9A-9660-4A1C-B6BF-E21B385935F5}" sibTransId="{5FBFB319-BCE0-40AB-9C95-D4D6C446AA29}"/>
    <dgm:cxn modelId="{C3D2D44D-3B19-48ED-92B8-5BECE56DB3E0}" type="presOf" srcId="{4E0BB403-5181-4D38-BB87-67895782EEA2}" destId="{709A9613-8AC5-4054-8163-B5389B8AB1B0}" srcOrd="0" destOrd="0" presId="urn:microsoft.com/office/officeart/2005/8/layout/vList2"/>
    <dgm:cxn modelId="{DDECFF97-D5E7-4B54-BE07-64C3E875EF88}" type="presOf" srcId="{81C3DD53-9602-49F3-A2D4-7758DBF2E0FE}" destId="{99BEE431-C941-40E7-91D8-AE9B60FB803E}" srcOrd="0" destOrd="0" presId="urn:microsoft.com/office/officeart/2005/8/layout/vList2"/>
    <dgm:cxn modelId="{82B241B8-2106-4210-BCC9-DC5024E2E4E4}" type="presOf" srcId="{08B15C47-3043-4DF5-BEAE-B4B07A3618F1}" destId="{E39C8F72-13BB-4689-BFA6-68E3FBDF48BB}" srcOrd="0" destOrd="0" presId="urn:microsoft.com/office/officeart/2005/8/layout/vList2"/>
    <dgm:cxn modelId="{03BE57C7-8BB0-44FA-A0E7-B26D393DC544}" srcId="{192215AC-D7B6-4209-8636-7ED8DD0D9439}" destId="{08B15C47-3043-4DF5-BEAE-B4B07A3618F1}" srcOrd="2" destOrd="0" parTransId="{F1594333-2779-4CB5-A191-FC6D1FB60918}" sibTransId="{2DABE136-151A-46B0-834C-995AFC88871B}"/>
    <dgm:cxn modelId="{6520CDCD-375E-4D20-870B-9978C78CE7AF}" type="presOf" srcId="{4E0744E7-867D-4C0A-83F0-0166DCF1F2DD}" destId="{C6450110-1BF0-4794-B3F7-09DDB0D82DB4}" srcOrd="0" destOrd="0" presId="urn:microsoft.com/office/officeart/2005/8/layout/vList2"/>
    <dgm:cxn modelId="{52EDC1F7-324B-493A-9B8D-A5067299F8D3}" type="presOf" srcId="{192215AC-D7B6-4209-8636-7ED8DD0D9439}" destId="{B9BCC877-4BB4-4A11-8554-5BC25DB34D5F}" srcOrd="0" destOrd="0" presId="urn:microsoft.com/office/officeart/2005/8/layout/vList2"/>
    <dgm:cxn modelId="{76F94D27-03B3-4278-B408-E4B8E550B801}" type="presParOf" srcId="{B9BCC877-4BB4-4A11-8554-5BC25DB34D5F}" destId="{99BEE431-C941-40E7-91D8-AE9B60FB803E}" srcOrd="0" destOrd="0" presId="urn:microsoft.com/office/officeart/2005/8/layout/vList2"/>
    <dgm:cxn modelId="{F6CD27A5-0BF7-44B9-A194-81BFBC4EAD68}" type="presParOf" srcId="{B9BCC877-4BB4-4A11-8554-5BC25DB34D5F}" destId="{005B13C2-D9A3-48B9-9D76-80F543CBA274}" srcOrd="1" destOrd="0" presId="urn:microsoft.com/office/officeart/2005/8/layout/vList2"/>
    <dgm:cxn modelId="{02DC1203-9B1D-4E01-A445-348E8B5778C8}" type="presParOf" srcId="{B9BCC877-4BB4-4A11-8554-5BC25DB34D5F}" destId="{C6450110-1BF0-4794-B3F7-09DDB0D82DB4}" srcOrd="2" destOrd="0" presId="urn:microsoft.com/office/officeart/2005/8/layout/vList2"/>
    <dgm:cxn modelId="{D890F97E-10A6-471A-B82B-BD35DA29BA42}" type="presParOf" srcId="{B9BCC877-4BB4-4A11-8554-5BC25DB34D5F}" destId="{0B688692-FBFF-4D96-A5CF-B74F75925E22}" srcOrd="3" destOrd="0" presId="urn:microsoft.com/office/officeart/2005/8/layout/vList2"/>
    <dgm:cxn modelId="{604C8810-B0C5-4F19-931D-7796F4EFAB8F}" type="presParOf" srcId="{B9BCC877-4BB4-4A11-8554-5BC25DB34D5F}" destId="{E39C8F72-13BB-4689-BFA6-68E3FBDF48BB}" srcOrd="4" destOrd="0" presId="urn:microsoft.com/office/officeart/2005/8/layout/vList2"/>
    <dgm:cxn modelId="{1733A7A3-47CA-4CC8-A69C-F94985926082}" type="presParOf" srcId="{B9BCC877-4BB4-4A11-8554-5BC25DB34D5F}" destId="{AF225B2C-E1AD-4D12-A34B-2AEFA837685B}" srcOrd="5" destOrd="0" presId="urn:microsoft.com/office/officeart/2005/8/layout/vList2"/>
    <dgm:cxn modelId="{F6E34D14-D26D-41A7-97FA-8C949270F534}" type="presParOf" srcId="{B9BCC877-4BB4-4A11-8554-5BC25DB34D5F}" destId="{709A9613-8AC5-4054-8163-B5389B8AB1B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553A53-8D97-4520-BE6E-0B19544DDBE3}">
      <dsp:nvSpPr>
        <dsp:cNvPr id="0" name=""/>
        <dsp:cNvSpPr/>
      </dsp:nvSpPr>
      <dsp:spPr>
        <a:xfrm>
          <a:off x="0" y="0"/>
          <a:ext cx="7759526" cy="154762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Loneliness, synonymous with social isolation, significantly increases an individual’s danger of premature demise from all possible causes (Hawksley and Cacioppo, 2010).</a:t>
          </a:r>
          <a:endParaRPr lang="en-US" sz="2000" kern="1200" dirty="0"/>
        </a:p>
      </dsp:txBody>
      <dsp:txXfrm>
        <a:off x="75549" y="75549"/>
        <a:ext cx="7608428" cy="1396524"/>
      </dsp:txXfrm>
    </dsp:sp>
    <dsp:sp modelId="{60E4D85B-F9C1-4CB2-A848-159440B31FBD}">
      <dsp:nvSpPr>
        <dsp:cNvPr id="0" name=""/>
        <dsp:cNvSpPr/>
      </dsp:nvSpPr>
      <dsp:spPr>
        <a:xfrm>
          <a:off x="0" y="1561710"/>
          <a:ext cx="7759526" cy="1547622"/>
        </a:xfrm>
        <a:prstGeom prst="roundRect">
          <a:avLst/>
        </a:prstGeom>
        <a:solidFill>
          <a:schemeClr val="accent2">
            <a:hueOff val="13013"/>
            <a:satOff val="-8959"/>
            <a:lumOff val="-22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Besides being a health concern, the matter calls for interventions by promoting community social activities to fight loneliness among adults. This report is specially prepared to help promote social activities in the communities to decrease loneliness in adults. </a:t>
          </a:r>
          <a:endParaRPr lang="en-US" sz="2000" kern="1200" dirty="0"/>
        </a:p>
      </dsp:txBody>
      <dsp:txXfrm>
        <a:off x="75549" y="1637259"/>
        <a:ext cx="7608428" cy="1396524"/>
      </dsp:txXfrm>
    </dsp:sp>
    <dsp:sp modelId="{C6787CFE-B188-4B33-9132-FDC165C79A58}">
      <dsp:nvSpPr>
        <dsp:cNvPr id="0" name=""/>
        <dsp:cNvSpPr/>
      </dsp:nvSpPr>
      <dsp:spPr>
        <a:xfrm>
          <a:off x="0" y="3107977"/>
          <a:ext cx="7759526" cy="2279059"/>
        </a:xfrm>
        <a:prstGeom prst="roundRect">
          <a:avLst/>
        </a:prstGeom>
        <a:solidFill>
          <a:schemeClr val="accent2">
            <a:hueOff val="26025"/>
            <a:satOff val="-17917"/>
            <a:lumOff val="-45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Loneliness has been found to distress many adults, beginning at the age of 25 years and onwards. One of the groups shown to be most vulnerable to the negative effects of isolation and loneliness is the elderly. This is due to the increased prevalence of factors such as living alone, chronic disease, bereavement, and health issues such as hearing loss among the elderly population (Fakoya, McCorry and Donnelly, 2020).</a:t>
          </a:r>
          <a:endParaRPr lang="en-US" sz="2000" kern="1200" dirty="0"/>
        </a:p>
      </dsp:txBody>
      <dsp:txXfrm>
        <a:off x="111254" y="3219231"/>
        <a:ext cx="7537018" cy="2056551"/>
      </dsp:txXfrm>
    </dsp:sp>
    <dsp:sp modelId="{9D5459FF-ADCB-4696-A0FE-4973A9B1877D}">
      <dsp:nvSpPr>
        <dsp:cNvPr id="0" name=""/>
        <dsp:cNvSpPr/>
      </dsp:nvSpPr>
      <dsp:spPr>
        <a:xfrm>
          <a:off x="0" y="5312572"/>
          <a:ext cx="7759526" cy="1547622"/>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At the same time, the background study of the report covers Historical and Theoretical Background with relevant theories and models such as Cognitive Discrepancy Theory, The Loneliness Model, Self Concept Theory, Cacioppo Evolutionary Theory of Loneliness and International Context. </a:t>
          </a:r>
          <a:endParaRPr lang="en-US" sz="2000" kern="1200" dirty="0"/>
        </a:p>
      </dsp:txBody>
      <dsp:txXfrm>
        <a:off x="75549" y="5388121"/>
        <a:ext cx="7608428" cy="13965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CF874E-C179-4DD2-AE38-95F1F4A2BF49}">
      <dsp:nvSpPr>
        <dsp:cNvPr id="0" name=""/>
        <dsp:cNvSpPr/>
      </dsp:nvSpPr>
      <dsp:spPr>
        <a:xfrm>
          <a:off x="-95457" y="5547"/>
          <a:ext cx="8082236" cy="11705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803F1D-67C2-45AA-8C41-F9DE408FF63D}">
      <dsp:nvSpPr>
        <dsp:cNvPr id="0" name=""/>
        <dsp:cNvSpPr/>
      </dsp:nvSpPr>
      <dsp:spPr>
        <a:xfrm>
          <a:off x="444073" y="109347"/>
          <a:ext cx="982883" cy="9809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1E3CB8-8981-4C1E-BF89-AB244BB28198}">
      <dsp:nvSpPr>
        <dsp:cNvPr id="0" name=""/>
        <dsp:cNvSpPr/>
      </dsp:nvSpPr>
      <dsp:spPr>
        <a:xfrm>
          <a:off x="1966486" y="14572"/>
          <a:ext cx="5514822" cy="1785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946" tIns="188946" rIns="188946" bIns="188946"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mn-lt"/>
            </a:rPr>
            <a:t>Data collection: The method used is qualitative data collection with the study of peer-reviewed articles by other authors on the research topic</a:t>
          </a:r>
          <a:r>
            <a:rPr lang="en-GB" sz="1400" kern="1200" dirty="0">
              <a:latin typeface="+mn-lt"/>
            </a:rPr>
            <a:t>. </a:t>
          </a:r>
          <a:endParaRPr lang="en-US" sz="1400" kern="1200" dirty="0">
            <a:latin typeface="+mn-lt"/>
          </a:endParaRPr>
        </a:p>
      </dsp:txBody>
      <dsp:txXfrm>
        <a:off x="1966486" y="14572"/>
        <a:ext cx="5514822" cy="1785314"/>
      </dsp:txXfrm>
    </dsp:sp>
    <dsp:sp modelId="{BA0B44A4-6AA4-4867-A313-0DF39C664B67}">
      <dsp:nvSpPr>
        <dsp:cNvPr id="0" name=""/>
        <dsp:cNvSpPr/>
      </dsp:nvSpPr>
      <dsp:spPr>
        <a:xfrm>
          <a:off x="-95457" y="2139947"/>
          <a:ext cx="8082236" cy="21412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519D1-2779-4081-AB59-5579C122F91C}">
      <dsp:nvSpPr>
        <dsp:cNvPr id="0" name=""/>
        <dsp:cNvSpPr/>
      </dsp:nvSpPr>
      <dsp:spPr>
        <a:xfrm>
          <a:off x="444073" y="2720111"/>
          <a:ext cx="982883" cy="9809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814EDC-991F-46C0-999F-79B03C8C3ADF}">
      <dsp:nvSpPr>
        <dsp:cNvPr id="0" name=""/>
        <dsp:cNvSpPr/>
      </dsp:nvSpPr>
      <dsp:spPr>
        <a:xfrm>
          <a:off x="1724413" y="2625336"/>
          <a:ext cx="5998968" cy="1785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946" tIns="188946" rIns="188946" bIns="188946"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mn-lt"/>
            </a:rPr>
            <a:t>Data analysis: The study used framework analysis to collect and analyse the data. This analysis stage involves sifting gathered data, charting and sorting according to the vital issue and theme.</a:t>
          </a:r>
          <a:endParaRPr lang="en-US" sz="2000" kern="1200" dirty="0">
            <a:latin typeface="+mn-lt"/>
          </a:endParaRPr>
        </a:p>
      </dsp:txBody>
      <dsp:txXfrm>
        <a:off x="1724413" y="2625336"/>
        <a:ext cx="5998968" cy="1785314"/>
      </dsp:txXfrm>
    </dsp:sp>
    <dsp:sp modelId="{308ADEDC-83F9-4F23-8D7A-BDE2042C1DB0}">
      <dsp:nvSpPr>
        <dsp:cNvPr id="0" name=""/>
        <dsp:cNvSpPr/>
      </dsp:nvSpPr>
      <dsp:spPr>
        <a:xfrm>
          <a:off x="-95457" y="5065158"/>
          <a:ext cx="8082236" cy="17853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FFA5C0-42A0-47E0-A7AD-7A7E3147D1C4}">
      <dsp:nvSpPr>
        <dsp:cNvPr id="0" name=""/>
        <dsp:cNvSpPr/>
      </dsp:nvSpPr>
      <dsp:spPr>
        <a:xfrm>
          <a:off x="444073" y="5152886"/>
          <a:ext cx="982883" cy="9809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E87412-B5A5-4D5E-B8E5-B7907D2A451B}">
      <dsp:nvSpPr>
        <dsp:cNvPr id="0" name=""/>
        <dsp:cNvSpPr/>
      </dsp:nvSpPr>
      <dsp:spPr>
        <a:xfrm>
          <a:off x="1270102" y="5058111"/>
          <a:ext cx="6907590" cy="17853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946" tIns="188946" rIns="188946" bIns="188946" numCol="1" spcCol="1270" anchor="ctr" anchorCtr="0">
          <a:noAutofit/>
        </a:bodyPr>
        <a:lstStyle/>
        <a:p>
          <a:pPr marL="0" lvl="0" indent="0" algn="l" defTabSz="889000">
            <a:lnSpc>
              <a:spcPct val="100000"/>
            </a:lnSpc>
            <a:spcBef>
              <a:spcPct val="0"/>
            </a:spcBef>
            <a:spcAft>
              <a:spcPct val="35000"/>
            </a:spcAft>
            <a:buNone/>
          </a:pPr>
          <a:endParaRPr lang="en-GB" sz="2000" kern="1200" dirty="0">
            <a:latin typeface="+mn-lt"/>
          </a:endParaRPr>
        </a:p>
        <a:p>
          <a:pPr marL="0" lvl="0" indent="0" algn="l" defTabSz="889000">
            <a:lnSpc>
              <a:spcPct val="100000"/>
            </a:lnSpc>
            <a:spcBef>
              <a:spcPct val="0"/>
            </a:spcBef>
            <a:spcAft>
              <a:spcPct val="35000"/>
            </a:spcAft>
            <a:buNone/>
          </a:pPr>
          <a:r>
            <a:rPr lang="en-GB" sz="1800" kern="1200" dirty="0">
              <a:latin typeface="+mn-lt"/>
            </a:rPr>
            <a:t>Ethical considerations: Research ethics is to protect the researcher’s subject’s dignity, protect the researcher’s work and publish the correct information researched. Besides the importance of selecting an appropriate research design and methodology, researchers need to consider ethics when conducting research – which has been observed in the cause of this project. </a:t>
          </a:r>
          <a:endParaRPr lang="en-US" sz="1800" kern="1200" dirty="0">
            <a:latin typeface="+mn-lt"/>
          </a:endParaRPr>
        </a:p>
      </dsp:txBody>
      <dsp:txXfrm>
        <a:off x="1270102" y="5058111"/>
        <a:ext cx="6907590" cy="17853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CB6437-5CBF-4A04-9942-1C8317D050FE}">
      <dsp:nvSpPr>
        <dsp:cNvPr id="0" name=""/>
        <dsp:cNvSpPr/>
      </dsp:nvSpPr>
      <dsp:spPr>
        <a:xfrm>
          <a:off x="0" y="2428310"/>
          <a:ext cx="6454987" cy="159323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dirty="0"/>
            <a:t>Limitation: Unfortunately, </a:t>
          </a:r>
          <a:r>
            <a:rPr lang="en-GB" sz="2000" kern="1200" dirty="0"/>
            <a:t>no study is completely faultless or inclusive of all possible aspects of the research topic and the process of evaluating available reports and documents can be time-consuming.</a:t>
          </a:r>
          <a:endParaRPr lang="en-US" sz="2000" kern="1200" dirty="0"/>
        </a:p>
      </dsp:txBody>
      <dsp:txXfrm>
        <a:off x="0" y="2428310"/>
        <a:ext cx="6454987" cy="1593234"/>
      </dsp:txXfrm>
    </dsp:sp>
    <dsp:sp modelId="{8C5ABF7E-41DA-4E08-B521-23B9238E196E}">
      <dsp:nvSpPr>
        <dsp:cNvPr id="0" name=""/>
        <dsp:cNvSpPr/>
      </dsp:nvSpPr>
      <dsp:spPr>
        <a:xfrm rot="10800000">
          <a:off x="0" y="1814"/>
          <a:ext cx="6454987" cy="2450395"/>
        </a:xfrm>
        <a:prstGeom prst="upArrowCallou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100000"/>
            </a:lnSpc>
            <a:spcBef>
              <a:spcPct val="0"/>
            </a:spcBef>
            <a:spcAft>
              <a:spcPct val="35000"/>
            </a:spcAft>
            <a:buNone/>
          </a:pPr>
          <a:r>
            <a:rPr lang="en-US" sz="2000" kern="1200" dirty="0"/>
            <a:t>In my future study, I would like to consider the same topic and exam, both primary and secondary research methods, by gathering direct and indirect information from affected groups.</a:t>
          </a:r>
        </a:p>
      </dsp:txBody>
      <dsp:txXfrm rot="10800000">
        <a:off x="0" y="1814"/>
        <a:ext cx="6454987" cy="15921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EE431-C941-40E7-91D8-AE9B60FB803E}">
      <dsp:nvSpPr>
        <dsp:cNvPr id="0" name=""/>
        <dsp:cNvSpPr/>
      </dsp:nvSpPr>
      <dsp:spPr>
        <a:xfrm>
          <a:off x="0" y="2919"/>
          <a:ext cx="6797675" cy="203487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In the process of defining social isolation, it was discovered that some people can have social interaction yet still experience loneliness. In contrast, other people may have little social contact but not experience loneliness at all. According to one’s subjective experience, social isolation is characterised by a lack of social interaction and frequent connection with members of one’s own family and friends.</a:t>
          </a:r>
          <a:endParaRPr lang="en-US" sz="2000" kern="1200" dirty="0"/>
        </a:p>
      </dsp:txBody>
      <dsp:txXfrm>
        <a:off x="99335" y="102254"/>
        <a:ext cx="6599005" cy="1836209"/>
      </dsp:txXfrm>
    </dsp:sp>
    <dsp:sp modelId="{C6450110-1BF0-4794-B3F7-09DDB0D82DB4}">
      <dsp:nvSpPr>
        <dsp:cNvPr id="0" name=""/>
        <dsp:cNvSpPr/>
      </dsp:nvSpPr>
      <dsp:spPr>
        <a:xfrm>
          <a:off x="0" y="2021343"/>
          <a:ext cx="6797675" cy="1407656"/>
        </a:xfrm>
        <a:prstGeom prst="roundRect">
          <a:avLst/>
        </a:prstGeom>
        <a:solidFill>
          <a:schemeClr val="accent2">
            <a:hueOff val="13013"/>
            <a:satOff val="-8959"/>
            <a:lumOff val="-22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t>Factors that lead to loneliness in adults</a:t>
          </a:r>
          <a:endParaRPr lang="en-US" sz="3200" kern="1200" dirty="0"/>
        </a:p>
      </dsp:txBody>
      <dsp:txXfrm>
        <a:off x="68716" y="2090059"/>
        <a:ext cx="6660243" cy="1270224"/>
      </dsp:txXfrm>
    </dsp:sp>
    <dsp:sp modelId="{E39C8F72-13BB-4689-BFA6-68E3FBDF48BB}">
      <dsp:nvSpPr>
        <dsp:cNvPr id="0" name=""/>
        <dsp:cNvSpPr/>
      </dsp:nvSpPr>
      <dsp:spPr>
        <a:xfrm>
          <a:off x="0" y="3462780"/>
          <a:ext cx="6797675" cy="1407656"/>
        </a:xfrm>
        <a:prstGeom prst="roundRect">
          <a:avLst/>
        </a:prstGeom>
        <a:solidFill>
          <a:schemeClr val="accent2">
            <a:hueOff val="26025"/>
            <a:satOff val="-17917"/>
            <a:lumOff val="-45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One of the primary elements that may either alleviate or exacerbate feelings of loneliness is the availability or absence of social support</a:t>
          </a:r>
          <a:r>
            <a:rPr lang="en-GB" sz="500" kern="1200" dirty="0"/>
            <a:t>. </a:t>
          </a:r>
          <a:endParaRPr lang="en-US" sz="500" kern="1200" dirty="0"/>
        </a:p>
      </dsp:txBody>
      <dsp:txXfrm>
        <a:off x="68716" y="3531496"/>
        <a:ext cx="6660243" cy="1270224"/>
      </dsp:txXfrm>
    </dsp:sp>
    <dsp:sp modelId="{709A9613-8AC5-4054-8163-B5389B8AB1B0}">
      <dsp:nvSpPr>
        <dsp:cNvPr id="0" name=""/>
        <dsp:cNvSpPr/>
      </dsp:nvSpPr>
      <dsp:spPr>
        <a:xfrm>
          <a:off x="0" y="4879099"/>
          <a:ext cx="6797675" cy="1407656"/>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People who have mental health conditions and perceive themselves to lack proper social support take longer to recover in terms of their social functioning</a:t>
          </a:r>
          <a:r>
            <a:rPr lang="en-GB" sz="500" kern="1200" dirty="0"/>
            <a:t>.</a:t>
          </a:r>
          <a:endParaRPr lang="en-US" sz="500" kern="1200" dirty="0"/>
        </a:p>
      </dsp:txBody>
      <dsp:txXfrm>
        <a:off x="68716" y="4947815"/>
        <a:ext cx="6660243" cy="127022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9F1CF3-8837-4354-AEF5-BA7F50C98644}" type="datetimeFigureOut">
              <a:rPr lang="en-US" smtClean="0"/>
              <a:t>9/20/2022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525F35-1963-4D09-A13B-0A082A7E4E35}" type="slidenum">
              <a:rPr lang="en-US" smtClean="0"/>
              <a:t>‹#›</a:t>
            </a:fld>
            <a:endParaRPr lang="en-US"/>
          </a:p>
        </p:txBody>
      </p:sp>
    </p:spTree>
    <p:extLst>
      <p:ext uri="{BB962C8B-B14F-4D97-AF65-F5344CB8AC3E}">
        <p14:creationId xmlns:p14="http://schemas.microsoft.com/office/powerpoint/2010/main" val="40137960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some instances, people report feeling lonely while not being socially isolated. According to </a:t>
            </a:r>
            <a:r>
              <a:rPr lang="en-GB" dirty="0" err="1"/>
              <a:t>Pinquart</a:t>
            </a:r>
            <a:r>
              <a:rPr lang="en-GB" dirty="0"/>
              <a:t> &amp; Sorensen (2001), the term “loneliness” refers to an uncomfortable feeling that arises from the perspective that an individual’s social prerequisites are still not happy and content with the quality or amount of the individual’s social relations. In other words, individuals are lonely when they feel their social prerequisites are not being met. </a:t>
            </a:r>
          </a:p>
          <a:p>
            <a:r>
              <a:rPr lang="en-GB" dirty="0"/>
              <a:t>From research, loneliness is reported to be a solemn health matter that cuts across all social groups as nobody is entirely immune to loneliness. Plus, it has been associated with deterioration in health and wellbeing (Victor, 2012).  </a:t>
            </a:r>
            <a:endParaRPr lang="en-US" dirty="0"/>
          </a:p>
        </p:txBody>
      </p:sp>
      <p:sp>
        <p:nvSpPr>
          <p:cNvPr id="4" name="Slide Number Placeholder 3"/>
          <p:cNvSpPr>
            <a:spLocks noGrp="1"/>
          </p:cNvSpPr>
          <p:nvPr>
            <p:ph type="sldNum" sz="quarter" idx="10"/>
          </p:nvPr>
        </p:nvSpPr>
        <p:spPr/>
        <p:txBody>
          <a:bodyPr/>
          <a:lstStyle/>
          <a:p>
            <a:fld id="{13525F35-1963-4D09-A13B-0A082A7E4E35}" type="slidenum">
              <a:rPr lang="en-US" smtClean="0"/>
              <a:t>2</a:t>
            </a:fld>
            <a:endParaRPr lang="en-US"/>
          </a:p>
        </p:txBody>
      </p:sp>
    </p:spTree>
    <p:extLst>
      <p:ext uri="{BB962C8B-B14F-4D97-AF65-F5344CB8AC3E}">
        <p14:creationId xmlns:p14="http://schemas.microsoft.com/office/powerpoint/2010/main" val="1809462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525F35-1963-4D09-A13B-0A082A7E4E35}" type="slidenum">
              <a:rPr lang="en-US" smtClean="0"/>
              <a:t>7</a:t>
            </a:fld>
            <a:endParaRPr lang="en-US"/>
          </a:p>
        </p:txBody>
      </p:sp>
    </p:spTree>
    <p:extLst>
      <p:ext uri="{BB962C8B-B14F-4D97-AF65-F5344CB8AC3E}">
        <p14:creationId xmlns:p14="http://schemas.microsoft.com/office/powerpoint/2010/main" val="2535651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525F35-1963-4D09-A13B-0A082A7E4E3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6264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3525F35-1963-4D09-A13B-0A082A7E4E3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3980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19A113-20B6-4498-8EC9-420A0A5E90C4}" type="datetimeFigureOut">
              <a:rPr lang="en-US" smtClean="0"/>
              <a:t>9/20/2022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C4470-0375-4DFE-AE10-32B4E4379261}"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0171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19A113-20B6-4498-8EC9-420A0A5E90C4}" type="datetimeFigureOut">
              <a:rPr lang="en-US" smtClean="0"/>
              <a:t>9/20/2022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C4470-0375-4DFE-AE10-32B4E4379261}" type="slidenum">
              <a:rPr lang="en-US" smtClean="0"/>
              <a:t>‹#›</a:t>
            </a:fld>
            <a:endParaRPr lang="en-US"/>
          </a:p>
        </p:txBody>
      </p:sp>
    </p:spTree>
    <p:extLst>
      <p:ext uri="{BB962C8B-B14F-4D97-AF65-F5344CB8AC3E}">
        <p14:creationId xmlns:p14="http://schemas.microsoft.com/office/powerpoint/2010/main" val="3595080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E19A113-20B6-4498-8EC9-420A0A5E90C4}" type="datetimeFigureOut">
              <a:rPr lang="en-US" smtClean="0"/>
              <a:t>9/20/2022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C4470-0375-4DFE-AE10-32B4E4379261}"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5012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19A113-20B6-4498-8EC9-420A0A5E90C4}" type="datetimeFigureOut">
              <a:rPr lang="en-US" smtClean="0"/>
              <a:t>9/20/2022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DC4470-0375-4DFE-AE10-32B4E4379261}" type="slidenum">
              <a:rPr lang="en-US" smtClean="0"/>
              <a:t>‹#›</a:t>
            </a:fld>
            <a:endParaRPr lang="en-US"/>
          </a:p>
        </p:txBody>
      </p:sp>
    </p:spTree>
    <p:extLst>
      <p:ext uri="{BB962C8B-B14F-4D97-AF65-F5344CB8AC3E}">
        <p14:creationId xmlns:p14="http://schemas.microsoft.com/office/powerpoint/2010/main" val="1688670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19A113-20B6-4498-8EC9-420A0A5E90C4}" type="datetimeFigureOut">
              <a:rPr lang="en-US" smtClean="0"/>
              <a:t>9/20/2022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2DC4470-0375-4DFE-AE10-32B4E4379261}" type="slidenum">
              <a:rPr lang="en-US" smtClean="0"/>
              <a:t>‹#›</a:t>
            </a:fld>
            <a:endParaRPr lang="en-US"/>
          </a:p>
        </p:txBody>
      </p:sp>
    </p:spTree>
    <p:extLst>
      <p:ext uri="{BB962C8B-B14F-4D97-AF65-F5344CB8AC3E}">
        <p14:creationId xmlns:p14="http://schemas.microsoft.com/office/powerpoint/2010/main" val="3315999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19A113-20B6-4498-8EC9-420A0A5E90C4}" type="datetimeFigureOut">
              <a:rPr lang="en-US" smtClean="0"/>
              <a:t>9/20/2022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2DC4470-0375-4DFE-AE10-32B4E4379261}" type="slidenum">
              <a:rPr lang="en-US" smtClean="0"/>
              <a:t>‹#›</a:t>
            </a:fld>
            <a:endParaRPr lang="en-US"/>
          </a:p>
        </p:txBody>
      </p:sp>
    </p:spTree>
    <p:extLst>
      <p:ext uri="{BB962C8B-B14F-4D97-AF65-F5344CB8AC3E}">
        <p14:creationId xmlns:p14="http://schemas.microsoft.com/office/powerpoint/2010/main" val="4172842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E19A113-20B6-4498-8EC9-420A0A5E90C4}" type="datetimeFigureOut">
              <a:rPr lang="en-US" smtClean="0"/>
              <a:t>9/20/2022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C2DC4470-0375-4DFE-AE10-32B4E4379261}" type="slidenum">
              <a:rPr lang="en-US" smtClean="0"/>
              <a:t>‹#›</a:t>
            </a:fld>
            <a:endParaRPr lang="en-US"/>
          </a:p>
        </p:txBody>
      </p:sp>
    </p:spTree>
    <p:extLst>
      <p:ext uri="{BB962C8B-B14F-4D97-AF65-F5344CB8AC3E}">
        <p14:creationId xmlns:p14="http://schemas.microsoft.com/office/powerpoint/2010/main" val="2311713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E19A113-20B6-4498-8EC9-420A0A5E90C4}" type="datetimeFigureOut">
              <a:rPr lang="en-US" smtClean="0"/>
              <a:t>9/20/2022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2DC4470-0375-4DFE-AE10-32B4E4379261}" type="slidenum">
              <a:rPr lang="en-US" smtClean="0"/>
              <a:t>‹#›</a:t>
            </a:fld>
            <a:endParaRPr lang="en-US"/>
          </a:p>
        </p:txBody>
      </p:sp>
    </p:spTree>
    <p:extLst>
      <p:ext uri="{BB962C8B-B14F-4D97-AF65-F5344CB8AC3E}">
        <p14:creationId xmlns:p14="http://schemas.microsoft.com/office/powerpoint/2010/main" val="322494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E19A113-20B6-4498-8EC9-420A0A5E90C4}" type="datetimeFigureOut">
              <a:rPr lang="en-US" smtClean="0"/>
              <a:t>9/20/2022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2DC4470-0375-4DFE-AE10-32B4E4379261}" type="slidenum">
              <a:rPr lang="en-US" smtClean="0"/>
              <a:t>‹#›</a:t>
            </a:fld>
            <a:endParaRPr lang="en-US"/>
          </a:p>
        </p:txBody>
      </p:sp>
    </p:spTree>
    <p:extLst>
      <p:ext uri="{BB962C8B-B14F-4D97-AF65-F5344CB8AC3E}">
        <p14:creationId xmlns:p14="http://schemas.microsoft.com/office/powerpoint/2010/main" val="3333745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19A113-20B6-4498-8EC9-420A0A5E90C4}" type="datetimeFigureOut">
              <a:rPr lang="en-US" smtClean="0"/>
              <a:t>9/20/2022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C4470-0375-4DFE-AE10-32B4E4379261}" type="slidenum">
              <a:rPr lang="en-US" smtClean="0"/>
              <a:t>‹#›</a:t>
            </a:fld>
            <a:endParaRPr lang="en-US"/>
          </a:p>
        </p:txBody>
      </p:sp>
    </p:spTree>
    <p:extLst>
      <p:ext uri="{BB962C8B-B14F-4D97-AF65-F5344CB8AC3E}">
        <p14:creationId xmlns:p14="http://schemas.microsoft.com/office/powerpoint/2010/main" val="44212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19A113-20B6-4498-8EC9-420A0A5E90C4}" type="datetimeFigureOut">
              <a:rPr lang="en-US" smtClean="0"/>
              <a:t>9/20/2022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2DC4470-0375-4DFE-AE10-32B4E4379261}" type="slidenum">
              <a:rPr lang="en-US" smtClean="0"/>
              <a:t>‹#›</a:t>
            </a:fld>
            <a:endParaRPr lang="en-US"/>
          </a:p>
        </p:txBody>
      </p:sp>
    </p:spTree>
    <p:extLst>
      <p:ext uri="{BB962C8B-B14F-4D97-AF65-F5344CB8AC3E}">
        <p14:creationId xmlns:p14="http://schemas.microsoft.com/office/powerpoint/2010/main" val="449899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E19A113-20B6-4498-8EC9-420A0A5E90C4}" type="datetimeFigureOut">
              <a:rPr lang="en-US" smtClean="0"/>
              <a:t>9/20/2022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2DC4470-0375-4DFE-AE10-32B4E4379261}"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986130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local.gov.uk/sites/default/files/documents/combating-loneliness-guid-24e_march_2018.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534886"/>
            <a:ext cx="10241280" cy="2790226"/>
          </a:xfrm>
        </p:spPr>
        <p:txBody>
          <a:bodyPr>
            <a:normAutofit/>
          </a:bodyPr>
          <a:lstStyle/>
          <a:p>
            <a:br>
              <a:rPr lang="en-US" dirty="0"/>
            </a:br>
            <a:endParaRPr lang="en-US" dirty="0"/>
          </a:p>
        </p:txBody>
      </p:sp>
      <p:pic>
        <p:nvPicPr>
          <p:cNvPr id="4" name="Picture 2" descr="Loneliness and Isolation: The New Senior Epidemic">
            <a:extLst>
              <a:ext uri="{FF2B5EF4-FFF2-40B4-BE49-F238E27FC236}">
                <a16:creationId xmlns:a16="http://schemas.microsoft.com/office/drawing/2014/main" id="{6FC1B03F-7301-5203-6BD4-3CEDDBAFB37A}"/>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15730"/>
          <a:stretch/>
        </p:blipFill>
        <p:spPr bwMode="auto">
          <a:xfrm>
            <a:off x="20" y="32677"/>
            <a:ext cx="12191980" cy="619393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26B4969-34FA-018F-16D9-41A34BD48852}"/>
              </a:ext>
            </a:extLst>
          </p:cNvPr>
          <p:cNvSpPr txBox="1"/>
          <p:nvPr/>
        </p:nvSpPr>
        <p:spPr>
          <a:xfrm>
            <a:off x="0" y="609284"/>
            <a:ext cx="12094029" cy="3847207"/>
          </a:xfrm>
          <a:prstGeom prst="rect">
            <a:avLst/>
          </a:prstGeom>
          <a:noFill/>
        </p:spPr>
        <p:txBody>
          <a:bodyPr wrap="square">
            <a:spAutoFit/>
          </a:bodyPr>
          <a:lstStyle/>
          <a:p>
            <a:r>
              <a:rPr kumimoji="0" lang="en-GB" sz="5400" b="1" i="0" u="none" strike="noStrike" kern="1200" cap="none" spc="-50" normalizeH="0" baseline="0" noProof="0" dirty="0">
                <a:ln>
                  <a:noFill/>
                </a:ln>
                <a:solidFill>
                  <a:srgbClr val="000000">
                    <a:lumMod val="85000"/>
                    <a:lumOff val="15000"/>
                  </a:srgbClr>
                </a:solidFill>
                <a:effectLst/>
                <a:uLnTx/>
                <a:uFillTx/>
                <a:latin typeface="Calibri" panose="020F0502020204030204" pitchFamily="34" charset="0"/>
                <a:ea typeface="+mj-ea"/>
                <a:cs typeface="Calibri" panose="020F0502020204030204" pitchFamily="34" charset="0"/>
              </a:rPr>
              <a:t>Interventions for promoting social activities in communities to reduce loneliness for adults.</a:t>
            </a:r>
          </a:p>
          <a:p>
            <a:endParaRPr lang="en-GB" sz="5400" b="1" spc="-50" dirty="0">
              <a:solidFill>
                <a:srgbClr val="000000">
                  <a:lumMod val="85000"/>
                  <a:lumOff val="15000"/>
                </a:srgbClr>
              </a:solidFill>
              <a:latin typeface="Calibri" panose="020F0502020204030204" pitchFamily="34" charset="0"/>
              <a:ea typeface="+mj-ea"/>
              <a:cs typeface="Calibri" panose="020F0502020204030204" pitchFamily="34" charset="0"/>
            </a:endParaRPr>
          </a:p>
          <a:p>
            <a:r>
              <a:rPr lang="en-GB" sz="2800" b="1" spc="-50" dirty="0">
                <a:solidFill>
                  <a:srgbClr val="000000">
                    <a:lumMod val="85000"/>
                    <a:lumOff val="15000"/>
                  </a:srgbClr>
                </a:solidFill>
                <a:latin typeface="Calibri" panose="020F0502020204030204" pitchFamily="34" charset="0"/>
                <a:ea typeface="+mj-ea"/>
                <a:cs typeface="Calibri" panose="020F0502020204030204" pitchFamily="34" charset="0"/>
              </a:rPr>
              <a:t>BY</a:t>
            </a:r>
            <a:endParaRPr lang="en-GB" sz="2800" dirty="0">
              <a:latin typeface="Calibri" panose="020F0502020204030204" pitchFamily="34" charset="0"/>
              <a:cs typeface="Calibri" panose="020F0502020204030204" pitchFamily="34" charset="0"/>
            </a:endParaRPr>
          </a:p>
        </p:txBody>
      </p:sp>
      <p:pic>
        <p:nvPicPr>
          <p:cNvPr id="10" name="Picture 9">
            <a:extLst>
              <a:ext uri="{FF2B5EF4-FFF2-40B4-BE49-F238E27FC236}">
                <a16:creationId xmlns:a16="http://schemas.microsoft.com/office/drawing/2014/main" id="{A1F407E2-5549-9D79-B2F4-BB89DF53643B}"/>
              </a:ext>
            </a:extLst>
          </p:cNvPr>
          <p:cNvPicPr>
            <a:picLocks noChangeAspect="1"/>
          </p:cNvPicPr>
          <p:nvPr/>
        </p:nvPicPr>
        <p:blipFill>
          <a:blip r:embed="rId3"/>
          <a:stretch>
            <a:fillRect/>
          </a:stretch>
        </p:blipFill>
        <p:spPr>
          <a:xfrm>
            <a:off x="0" y="4325112"/>
            <a:ext cx="6212373" cy="2347832"/>
          </a:xfrm>
          <a:prstGeom prst="rect">
            <a:avLst/>
          </a:prstGeom>
        </p:spPr>
      </p:pic>
    </p:spTree>
    <p:extLst>
      <p:ext uri="{BB962C8B-B14F-4D97-AF65-F5344CB8AC3E}">
        <p14:creationId xmlns:p14="http://schemas.microsoft.com/office/powerpoint/2010/main" val="2677749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605896"/>
            <a:ext cx="3084844" cy="5646208"/>
          </a:xfrm>
        </p:spPr>
        <p:txBody>
          <a:bodyPr anchor="ctr">
            <a:normAutofit/>
          </a:bodyPr>
          <a:lstStyle/>
          <a:p>
            <a:r>
              <a:rPr lang="en-US" sz="3600" b="1" dirty="0">
                <a:solidFill>
                  <a:srgbClr val="FFFFFF"/>
                </a:solidFill>
                <a:latin typeface="+mn-lt"/>
              </a:rPr>
              <a:t>Introduction</a:t>
            </a:r>
            <a:br>
              <a:rPr lang="en-US" sz="3600" b="1" dirty="0">
                <a:solidFill>
                  <a:srgbClr val="FFFFFF"/>
                </a:solidFill>
                <a:latin typeface="+mn-lt"/>
              </a:rPr>
            </a:br>
            <a:br>
              <a:rPr lang="en-US" sz="3600" b="1" dirty="0">
                <a:solidFill>
                  <a:srgbClr val="FFFFFF"/>
                </a:solidFill>
                <a:latin typeface="+mn-lt"/>
              </a:rPr>
            </a:br>
            <a:r>
              <a:rPr lang="en-US" sz="3600" b="1" dirty="0">
                <a:solidFill>
                  <a:srgbClr val="FFFFFF"/>
                </a:solidFill>
                <a:latin typeface="+mn-lt"/>
              </a:rPr>
              <a:t> Aims </a:t>
            </a:r>
            <a:br>
              <a:rPr lang="en-US" sz="3600" b="1" dirty="0">
                <a:solidFill>
                  <a:srgbClr val="FFFFFF"/>
                </a:solidFill>
                <a:latin typeface="+mn-lt"/>
              </a:rPr>
            </a:br>
            <a:r>
              <a:rPr lang="en-US" sz="3600" b="1" dirty="0">
                <a:solidFill>
                  <a:srgbClr val="FFFFFF"/>
                </a:solidFill>
                <a:latin typeface="+mn-lt"/>
              </a:rPr>
              <a:t>    </a:t>
            </a:r>
            <a:br>
              <a:rPr lang="en-US" sz="3600" b="1" dirty="0">
                <a:solidFill>
                  <a:srgbClr val="FFFFFF"/>
                </a:solidFill>
                <a:latin typeface="+mn-lt"/>
              </a:rPr>
            </a:br>
            <a:r>
              <a:rPr lang="en-US" sz="3600" b="1" dirty="0">
                <a:solidFill>
                  <a:srgbClr val="FFFFFF"/>
                </a:solidFill>
                <a:latin typeface="+mn-lt"/>
              </a:rPr>
              <a:t>     &amp;</a:t>
            </a:r>
            <a:br>
              <a:rPr lang="en-US" sz="3600" b="1" dirty="0">
                <a:solidFill>
                  <a:srgbClr val="FFFFFF"/>
                </a:solidFill>
                <a:latin typeface="+mn-lt"/>
              </a:rPr>
            </a:br>
            <a:br>
              <a:rPr lang="en-US" sz="3600" b="1" dirty="0">
                <a:solidFill>
                  <a:srgbClr val="FFFFFF"/>
                </a:solidFill>
                <a:latin typeface="+mn-lt"/>
              </a:rPr>
            </a:br>
            <a:r>
              <a:rPr lang="en-US" sz="3600" b="1" dirty="0">
                <a:solidFill>
                  <a:srgbClr val="FFFFFF"/>
                </a:solidFill>
                <a:latin typeface="+mn-lt"/>
              </a:rPr>
              <a:t>Objectives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4270356" y="206829"/>
            <a:ext cx="7915959" cy="6858000"/>
          </a:xfrm>
        </p:spPr>
        <p:txBody>
          <a:bodyPr anchor="ctr">
            <a:normAutofit fontScale="40000" lnSpcReduction="20000"/>
          </a:bodyPr>
          <a:lstStyle/>
          <a:p>
            <a:pPr marL="0" indent="0" algn="just">
              <a:buNone/>
            </a:pPr>
            <a:r>
              <a:rPr lang="en-GB" sz="5000" b="1" dirty="0"/>
              <a:t>Introduction</a:t>
            </a:r>
          </a:p>
          <a:p>
            <a:pPr algn="just">
              <a:buFont typeface="Wingdings" panose="05000000000000000000" pitchFamily="2" charset="2"/>
              <a:buChar char="v"/>
            </a:pPr>
            <a:r>
              <a:rPr lang="en-GB" sz="4000" dirty="0"/>
              <a:t>As social creatures, humans are dependent on having a social environment that is both secure and safe to live. As human beings grow older, the possibility of being lonely increases. There are certain social interventions that adults can engage in to reduce loneliness. </a:t>
            </a:r>
          </a:p>
          <a:p>
            <a:pPr marL="0" indent="0" algn="just">
              <a:buNone/>
            </a:pPr>
            <a:endParaRPr lang="en-GB" sz="4000" dirty="0"/>
          </a:p>
          <a:p>
            <a:pPr lvl="0">
              <a:lnSpc>
                <a:spcPct val="100000"/>
              </a:lnSpc>
            </a:pPr>
            <a:r>
              <a:rPr lang="en-GB" sz="4000" b="1" dirty="0"/>
              <a:t>Research gap</a:t>
            </a:r>
            <a:r>
              <a:rPr lang="en-GB" sz="4000" dirty="0"/>
              <a:t>: In the cause of studying the research topic, some resources were inadequate information which limits the ability to conclude what the researcher is portraying, such as Geographical location and target group, among others.</a:t>
            </a:r>
            <a:endParaRPr lang="en-US" sz="4000" dirty="0"/>
          </a:p>
          <a:p>
            <a:pPr marL="0" indent="0" algn="just">
              <a:buNone/>
            </a:pPr>
            <a:endParaRPr lang="en-GB" sz="5000" b="1" dirty="0"/>
          </a:p>
          <a:p>
            <a:pPr algn="just"/>
            <a:r>
              <a:rPr lang="en-GB" sz="5000" b="1" dirty="0"/>
              <a:t>Aims </a:t>
            </a:r>
            <a:endParaRPr lang="en-US" sz="5000" b="1" dirty="0"/>
          </a:p>
          <a:p>
            <a:pPr algn="just"/>
            <a:r>
              <a:rPr lang="en-GB" sz="4000" dirty="0"/>
              <a:t>This project’s essential purpose is to investigate community social activities that help reduce loneliness for adults. </a:t>
            </a:r>
          </a:p>
          <a:p>
            <a:pPr algn="just"/>
            <a:endParaRPr lang="en-US" sz="2200" dirty="0"/>
          </a:p>
          <a:p>
            <a:pPr algn="just"/>
            <a:endParaRPr lang="en-GB" sz="2800" b="1" dirty="0"/>
          </a:p>
          <a:p>
            <a:pPr algn="just"/>
            <a:r>
              <a:rPr lang="en-GB" sz="5000" b="1" dirty="0"/>
              <a:t>Objectives  </a:t>
            </a:r>
            <a:endParaRPr lang="en-US" sz="5000" b="1" dirty="0"/>
          </a:p>
          <a:p>
            <a:pPr lvl="0" algn="just">
              <a:spcAft>
                <a:spcPts val="1400"/>
              </a:spcAft>
              <a:buFont typeface="Wingdings" panose="05000000000000000000" pitchFamily="2" charset="2"/>
              <a:buChar char="Ø"/>
            </a:pPr>
            <a:r>
              <a:rPr lang="en-GB" sz="3800" dirty="0"/>
              <a:t>To define what it is to be alone and the benefits of participating in social activities.</a:t>
            </a:r>
          </a:p>
          <a:p>
            <a:pPr lvl="0" algn="just">
              <a:spcAft>
                <a:spcPts val="1400"/>
              </a:spcAft>
              <a:buFont typeface="Wingdings" panose="05000000000000000000" pitchFamily="2" charset="2"/>
              <a:buChar char="Ø"/>
            </a:pPr>
            <a:r>
              <a:rPr lang="en-GB" sz="3800" dirty="0"/>
              <a:t>The goal of this research is to compare and contrast various approaches to reducing social isolation among adults.</a:t>
            </a:r>
          </a:p>
          <a:p>
            <a:pPr lvl="0" algn="just">
              <a:spcAft>
                <a:spcPts val="1400"/>
              </a:spcAft>
              <a:buFont typeface="Wingdings" panose="05000000000000000000" pitchFamily="2" charset="2"/>
              <a:buChar char="Ø"/>
            </a:pPr>
            <a:r>
              <a:rPr lang="en-GB" sz="3800" dirty="0"/>
              <a:t>The purpose of this study is to analyse the many secondary sources on the treatments for encouraging social activities in communities to minimise levels of adult loneliness.</a:t>
            </a:r>
          </a:p>
          <a:p>
            <a:pPr lvl="0" algn="just">
              <a:spcAft>
                <a:spcPts val="1400"/>
              </a:spcAft>
              <a:buFont typeface="Wingdings" panose="05000000000000000000" pitchFamily="2" charset="2"/>
              <a:buChar char="Ø"/>
            </a:pPr>
            <a:r>
              <a:rPr lang="en-GB" sz="3800" dirty="0"/>
              <a:t>Providing advice to social organisations for the promotion of social activities within communities to reduce feelings of isolation experienced by adults. </a:t>
            </a:r>
          </a:p>
          <a:p>
            <a:pPr lvl="0"/>
            <a:endParaRPr lang="en-US" dirty="0"/>
          </a:p>
        </p:txBody>
      </p:sp>
    </p:spTree>
    <p:extLst>
      <p:ext uri="{BB962C8B-B14F-4D97-AF65-F5344CB8AC3E}">
        <p14:creationId xmlns:p14="http://schemas.microsoft.com/office/powerpoint/2010/main" val="163308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1"/>
          <p:cNvSpPr>
            <a:spLocks noGrp="1"/>
          </p:cNvSpPr>
          <p:nvPr>
            <p:ph type="title"/>
          </p:nvPr>
        </p:nvSpPr>
        <p:spPr>
          <a:xfrm>
            <a:off x="102626" y="-92765"/>
            <a:ext cx="4040070" cy="5772840"/>
          </a:xfrm>
        </p:spPr>
        <p:txBody>
          <a:bodyPr anchor="ctr">
            <a:normAutofit/>
          </a:bodyPr>
          <a:lstStyle/>
          <a:p>
            <a:r>
              <a:rPr lang="en-US" sz="3600" b="1" dirty="0">
                <a:solidFill>
                  <a:srgbClr val="FFFFFF"/>
                </a:solidFill>
                <a:latin typeface="+mn-lt"/>
              </a:rPr>
              <a:t>Background of the study</a:t>
            </a:r>
          </a:p>
        </p:txBody>
      </p:sp>
      <p:sp>
        <p:nvSpPr>
          <p:cNvPr id="14" name="Rectangle 13">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2">
            <a:extLst>
              <a:ext uri="{FF2B5EF4-FFF2-40B4-BE49-F238E27FC236}">
                <a16:creationId xmlns:a16="http://schemas.microsoft.com/office/drawing/2014/main" id="{5907D424-2342-1304-3226-4FDBC3704369}"/>
              </a:ext>
            </a:extLst>
          </p:cNvPr>
          <p:cNvGraphicFramePr>
            <a:graphicFrameLocks noGrp="1"/>
          </p:cNvGraphicFramePr>
          <p:nvPr>
            <p:ph idx="1"/>
            <p:extLst>
              <p:ext uri="{D42A27DB-BD31-4B8C-83A1-F6EECF244321}">
                <p14:modId xmlns:p14="http://schemas.microsoft.com/office/powerpoint/2010/main" val="1323579665"/>
              </p:ext>
            </p:extLst>
          </p:nvPr>
        </p:nvGraphicFramePr>
        <p:xfrm>
          <a:off x="4208160" y="0"/>
          <a:ext cx="7759526" cy="71169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8380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85522-01B0-54C5-05CB-34E5BD075731}"/>
              </a:ext>
            </a:extLst>
          </p:cNvPr>
          <p:cNvSpPr>
            <a:spLocks noGrp="1"/>
          </p:cNvSpPr>
          <p:nvPr>
            <p:ph type="title"/>
          </p:nvPr>
        </p:nvSpPr>
        <p:spPr>
          <a:xfrm>
            <a:off x="1097280" y="718457"/>
            <a:ext cx="10058400" cy="1018903"/>
          </a:xfrm>
        </p:spPr>
        <p:txBody>
          <a:bodyPr>
            <a:normAutofit/>
          </a:bodyPr>
          <a:lstStyle/>
          <a:p>
            <a:r>
              <a:rPr lang="en-GB" sz="3600" b="1" dirty="0">
                <a:latin typeface="+mn-lt"/>
              </a:rPr>
              <a:t>Research methods </a:t>
            </a:r>
          </a:p>
        </p:txBody>
      </p:sp>
      <p:sp>
        <p:nvSpPr>
          <p:cNvPr id="3" name="Content Placeholder 2">
            <a:extLst>
              <a:ext uri="{FF2B5EF4-FFF2-40B4-BE49-F238E27FC236}">
                <a16:creationId xmlns:a16="http://schemas.microsoft.com/office/drawing/2014/main" id="{FDC9FC38-943F-7904-0CEB-DBA6B1414627}"/>
              </a:ext>
            </a:extLst>
          </p:cNvPr>
          <p:cNvSpPr>
            <a:spLocks noGrp="1"/>
          </p:cNvSpPr>
          <p:nvPr>
            <p:ph idx="1"/>
          </p:nvPr>
        </p:nvSpPr>
        <p:spPr>
          <a:xfrm>
            <a:off x="0" y="1845733"/>
            <a:ext cx="12192000" cy="4522409"/>
          </a:xfrm>
        </p:spPr>
        <p:txBody>
          <a:bodyPr>
            <a:normAutofit lnSpcReduction="10000"/>
          </a:bodyPr>
          <a:lstStyle/>
          <a:p>
            <a:pPr>
              <a:buFont typeface="Wingdings" panose="05000000000000000000" pitchFamily="2" charset="2"/>
              <a:buChar char="q"/>
            </a:pPr>
            <a:r>
              <a:rPr lang="en-GB" dirty="0"/>
              <a:t>The project uses a systematic literature review establishing both the inclusion and exclusion criteria to identify the following:</a:t>
            </a:r>
          </a:p>
          <a:p>
            <a:pPr>
              <a:buFont typeface="Wingdings" panose="05000000000000000000" pitchFamily="2" charset="2"/>
              <a:buChar char="q"/>
            </a:pPr>
            <a:r>
              <a:rPr lang="en-GB" dirty="0"/>
              <a:t> Methodological trustworthiness and quality of study results.</a:t>
            </a:r>
          </a:p>
          <a:p>
            <a:pPr>
              <a:buFont typeface="Wingdings" panose="05000000000000000000" pitchFamily="2" charset="2"/>
              <a:buChar char="q"/>
            </a:pPr>
            <a:r>
              <a:rPr lang="en-GB" dirty="0"/>
              <a:t>Topic relevance in accordance with the topic’s appropriateness concerning the case review question.</a:t>
            </a:r>
          </a:p>
          <a:p>
            <a:pPr>
              <a:buFont typeface="Wingdings" panose="05000000000000000000" pitchFamily="2" charset="2"/>
              <a:buChar char="q"/>
            </a:pPr>
            <a:r>
              <a:rPr lang="en-GB" dirty="0"/>
              <a:t>Relevance of the study design and how well it fits with the chosen methodology. </a:t>
            </a:r>
          </a:p>
          <a:p>
            <a:pPr>
              <a:buFont typeface="Wingdings" panose="05000000000000000000" pitchFamily="2" charset="2"/>
              <a:buChar char="q"/>
            </a:pPr>
            <a:r>
              <a:rPr lang="en-GB" dirty="0"/>
              <a:t>This study presents current knowledge of how loneliness in old age can be prevented among adults. </a:t>
            </a:r>
          </a:p>
          <a:p>
            <a:pPr>
              <a:buFont typeface="Wingdings" panose="05000000000000000000" pitchFamily="2" charset="2"/>
              <a:buChar char="q"/>
            </a:pPr>
            <a:r>
              <a:rPr lang="en-GB" dirty="0"/>
              <a:t>The study project called for a comprehensive literature evaluation on the topic of adult social isolation and emotions of loneliness.</a:t>
            </a:r>
          </a:p>
          <a:p>
            <a:pPr>
              <a:buFont typeface="Wingdings" panose="05000000000000000000" pitchFamily="2" charset="2"/>
              <a:buChar char="q"/>
            </a:pPr>
            <a:r>
              <a:rPr lang="en-GB" dirty="0"/>
              <a:t>The study used secondary data sources aligning with the topic of the study. </a:t>
            </a:r>
          </a:p>
          <a:p>
            <a:pPr>
              <a:buFont typeface="Wingdings" panose="05000000000000000000" pitchFamily="2" charset="2"/>
              <a:buChar char="q"/>
            </a:pPr>
            <a:r>
              <a:rPr lang="en-GB" dirty="0"/>
              <a:t>The study target was adults 25-50 years old both male and female .This is because the report indicates that loneliness increases at the age of 25 and onwards, primarily at age 34, also referred to as the age of anxiety because of the pressures of travelling, career, finding a partner and starting a family (Age UK, 2018). </a:t>
            </a:r>
          </a:p>
          <a:p>
            <a:endParaRPr lang="en-GB" dirty="0"/>
          </a:p>
          <a:p>
            <a:endParaRPr lang="en-GB" dirty="0"/>
          </a:p>
        </p:txBody>
      </p:sp>
    </p:spTree>
    <p:extLst>
      <p:ext uri="{BB962C8B-B14F-4D97-AF65-F5344CB8AC3E}">
        <p14:creationId xmlns:p14="http://schemas.microsoft.com/office/powerpoint/2010/main" val="1673161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B27F558A-92F1-49C4-82D6-F41BF88C7670}"/>
              </a:ext>
            </a:extLst>
          </p:cNvPr>
          <p:cNvSpPr txBox="1"/>
          <p:nvPr/>
        </p:nvSpPr>
        <p:spPr>
          <a:xfrm>
            <a:off x="210176" y="92293"/>
            <a:ext cx="3630470" cy="5772840"/>
          </a:xfrm>
          <a:prstGeom prst="rect">
            <a:avLst/>
          </a:prstGeom>
        </p:spPr>
        <p:txBody>
          <a:bodyPr vert="horz" lIns="91440" tIns="45720" rIns="91440" bIns="45720" rtlCol="0" anchor="ctr">
            <a:normAutofit/>
          </a:bodyPr>
          <a:lstStyle/>
          <a:p>
            <a:pPr marR="0" lvl="0" indent="0" fontAlgn="auto">
              <a:lnSpc>
                <a:spcPct val="85000"/>
              </a:lnSpc>
              <a:spcBef>
                <a:spcPct val="0"/>
              </a:spcBef>
              <a:spcAft>
                <a:spcPts val="600"/>
              </a:spcAft>
              <a:buClrTx/>
              <a:buSzTx/>
              <a:tabLst/>
              <a:defRPr/>
            </a:pPr>
            <a:r>
              <a:rPr kumimoji="0" lang="en-US" sz="3600" b="1" i="0" u="none" strike="noStrike" cap="none" spc="-50" normalizeH="0" noProof="0" dirty="0">
                <a:ln>
                  <a:noFill/>
                </a:ln>
                <a:solidFill>
                  <a:srgbClr val="FFFFFF"/>
                </a:solidFill>
                <a:effectLst/>
                <a:uLnTx/>
                <a:uFillTx/>
                <a:ea typeface="+mj-ea"/>
                <a:cs typeface="+mj-cs"/>
              </a:rPr>
              <a:t>Research methods </a:t>
            </a:r>
          </a:p>
        </p:txBody>
      </p:sp>
      <p:sp>
        <p:nvSpPr>
          <p:cNvPr id="15" name="Rectangle 14">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2">
            <a:extLst>
              <a:ext uri="{FF2B5EF4-FFF2-40B4-BE49-F238E27FC236}">
                <a16:creationId xmlns:a16="http://schemas.microsoft.com/office/drawing/2014/main" id="{51328A64-5586-302B-8C27-403C6FE7DD66}"/>
              </a:ext>
            </a:extLst>
          </p:cNvPr>
          <p:cNvGraphicFramePr>
            <a:graphicFrameLocks noGrp="1"/>
          </p:cNvGraphicFramePr>
          <p:nvPr>
            <p:ph idx="1"/>
            <p:extLst>
              <p:ext uri="{D42A27DB-BD31-4B8C-83A1-F6EECF244321}">
                <p14:modId xmlns:p14="http://schemas.microsoft.com/office/powerpoint/2010/main" val="2871691808"/>
              </p:ext>
            </p:extLst>
          </p:nvPr>
        </p:nvGraphicFramePr>
        <p:xfrm>
          <a:off x="4130715" y="-174171"/>
          <a:ext cx="8082236" cy="6857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7581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394978"/>
            <a:ext cx="10058400" cy="1085480"/>
          </a:xfrm>
        </p:spPr>
        <p:txBody>
          <a:bodyPr/>
          <a:lstStyle/>
          <a:p>
            <a:pPr algn="ctr"/>
            <a:r>
              <a:rPr lang="en-US" b="1" dirty="0">
                <a:latin typeface="+mn-lt"/>
              </a:rPr>
              <a:t>Research methods Cont’d</a:t>
            </a:r>
          </a:p>
        </p:txBody>
      </p:sp>
      <p:graphicFrame>
        <p:nvGraphicFramePr>
          <p:cNvPr id="4" name="Content Placeholder 3">
            <a:extLst>
              <a:ext uri="{FF2B5EF4-FFF2-40B4-BE49-F238E27FC236}">
                <a16:creationId xmlns:a16="http://schemas.microsoft.com/office/drawing/2014/main" id="{D99042A4-4E45-4B71-AFF3-B04982B78B66}"/>
              </a:ext>
            </a:extLst>
          </p:cNvPr>
          <p:cNvGraphicFramePr>
            <a:graphicFrameLocks noGrp="1"/>
          </p:cNvGraphicFramePr>
          <p:nvPr>
            <p:ph idx="1"/>
          </p:nvPr>
        </p:nvGraphicFramePr>
        <p:xfrm>
          <a:off x="401956" y="1975547"/>
          <a:ext cx="5629390" cy="2023798"/>
        </p:xfrm>
        <a:graphic>
          <a:graphicData uri="http://schemas.openxmlformats.org/drawingml/2006/table">
            <a:tbl>
              <a:tblPr bandRow="1">
                <a:tableStyleId>{5C22544A-7EE6-4342-B048-85BDC9FD1C3A}</a:tableStyleId>
              </a:tblPr>
              <a:tblGrid>
                <a:gridCol w="2644865">
                  <a:extLst>
                    <a:ext uri="{9D8B030D-6E8A-4147-A177-3AD203B41FA5}">
                      <a16:colId xmlns:a16="http://schemas.microsoft.com/office/drawing/2014/main" val="2481022990"/>
                    </a:ext>
                  </a:extLst>
                </a:gridCol>
                <a:gridCol w="2984525">
                  <a:extLst>
                    <a:ext uri="{9D8B030D-6E8A-4147-A177-3AD203B41FA5}">
                      <a16:colId xmlns:a16="http://schemas.microsoft.com/office/drawing/2014/main" val="3700459771"/>
                    </a:ext>
                  </a:extLst>
                </a:gridCol>
              </a:tblGrid>
              <a:tr h="391691">
                <a:tc>
                  <a:txBody>
                    <a:bodyPr/>
                    <a:lstStyle/>
                    <a:p>
                      <a:pPr>
                        <a:lnSpc>
                          <a:spcPct val="107000"/>
                        </a:lnSpc>
                        <a:spcAft>
                          <a:spcPts val="800"/>
                        </a:spcAft>
                      </a:pPr>
                      <a:r>
                        <a:rPr lang="en-GB" sz="1200">
                          <a:effectLst/>
                        </a:rPr>
                        <a:t>Inclusion criteria</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nSpc>
                          <a:spcPct val="107000"/>
                        </a:lnSpc>
                        <a:spcAft>
                          <a:spcPts val="800"/>
                        </a:spcAft>
                      </a:pPr>
                      <a:r>
                        <a:rPr lang="en-GB" sz="1200">
                          <a:effectLst/>
                        </a:rPr>
                        <a:t>Exclusion criteria</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956446823"/>
                  </a:ext>
                </a:extLst>
              </a:tr>
              <a:tr h="1632107">
                <a:tc>
                  <a:txBody>
                    <a:bodyPr/>
                    <a:lstStyle/>
                    <a:p>
                      <a:pPr marL="342900" lvl="0" indent="-342900">
                        <a:lnSpc>
                          <a:spcPct val="107000"/>
                        </a:lnSpc>
                        <a:spcAft>
                          <a:spcPts val="800"/>
                        </a:spcAft>
                        <a:buFont typeface="Arial" panose="020B0604020202020204" pitchFamily="34" charset="0"/>
                        <a:buChar char="●"/>
                      </a:pPr>
                      <a:r>
                        <a:rPr lang="en-GB" sz="1200" dirty="0">
                          <a:effectLst/>
                        </a:rPr>
                        <a:t>Studies with secondary data</a:t>
                      </a:r>
                    </a:p>
                    <a:p>
                      <a:pPr marL="342900" lvl="0" indent="-342900">
                        <a:lnSpc>
                          <a:spcPct val="107000"/>
                        </a:lnSpc>
                        <a:spcAft>
                          <a:spcPts val="800"/>
                        </a:spcAft>
                        <a:buFont typeface="Arial" panose="020B0604020202020204" pitchFamily="34" charset="0"/>
                        <a:buChar char="●"/>
                      </a:pPr>
                      <a:r>
                        <a:rPr lang="en-GB" sz="1200" dirty="0">
                          <a:effectLst/>
                        </a:rPr>
                        <a:t>Studies focusing on lonely people</a:t>
                      </a:r>
                    </a:p>
                    <a:p>
                      <a:pPr marL="342900" lvl="0" indent="-342900">
                        <a:lnSpc>
                          <a:spcPct val="107000"/>
                        </a:lnSpc>
                        <a:spcAft>
                          <a:spcPts val="800"/>
                        </a:spcAft>
                        <a:buFont typeface="Arial" panose="020B0604020202020204" pitchFamily="34" charset="0"/>
                        <a:buChar char="●"/>
                      </a:pPr>
                      <a:r>
                        <a:rPr lang="en-GB" sz="1200" dirty="0">
                          <a:effectLst/>
                        </a:rPr>
                        <a:t>Studies focusing on people aged between 25 and 50 years old</a:t>
                      </a:r>
                      <a:endParaRPr lang="en-GB" sz="1200" dirty="0">
                        <a:effectLst/>
                        <a:latin typeface="Noto Sans Symbols"/>
                        <a:ea typeface="Noto Sans Symbols"/>
                        <a:cs typeface="Noto Sans Symbols"/>
                      </a:endParaRPr>
                    </a:p>
                  </a:txBody>
                  <a:tcPr marL="68580" marR="68580" marT="0" marB="0"/>
                </a:tc>
                <a:tc>
                  <a:txBody>
                    <a:bodyPr/>
                    <a:lstStyle/>
                    <a:p>
                      <a:pPr marL="342900" lvl="0" indent="-342900">
                        <a:lnSpc>
                          <a:spcPct val="107000"/>
                        </a:lnSpc>
                        <a:buFont typeface="Symbol" panose="05050102010706020507" pitchFamily="18" charset="2"/>
                        <a:buChar char=""/>
                      </a:pPr>
                      <a:r>
                        <a:rPr lang="en-GB" sz="1200" dirty="0">
                          <a:effectLst/>
                        </a:rPr>
                        <a:t>Studies focusing on young people below the age of 25</a:t>
                      </a:r>
                    </a:p>
                    <a:p>
                      <a:pPr marL="342900" lvl="0" indent="-342900">
                        <a:lnSpc>
                          <a:spcPct val="107000"/>
                        </a:lnSpc>
                        <a:spcAft>
                          <a:spcPts val="800"/>
                        </a:spcAft>
                        <a:buFont typeface="Symbol" panose="05050102010706020507" pitchFamily="18" charset="2"/>
                        <a:buChar char=""/>
                      </a:pPr>
                      <a:r>
                        <a:rPr lang="en-GB" sz="1200" dirty="0">
                          <a:effectLst/>
                        </a:rPr>
                        <a:t>Systematic reviews</a:t>
                      </a:r>
                    </a:p>
                    <a:p>
                      <a:pPr>
                        <a:lnSpc>
                          <a:spcPct val="107000"/>
                        </a:lnSpc>
                        <a:spcAft>
                          <a:spcPts val="800"/>
                        </a:spcAft>
                      </a:pPr>
                      <a:r>
                        <a:rPr lang="en-GB" sz="1200" dirty="0">
                          <a:effectLst/>
                        </a:rPr>
                        <a:t> </a:t>
                      </a:r>
                    </a:p>
                    <a:p>
                      <a:pPr>
                        <a:lnSpc>
                          <a:spcPct val="107000"/>
                        </a:lnSpc>
                        <a:spcAft>
                          <a:spcPts val="800"/>
                        </a:spcAft>
                      </a:pPr>
                      <a:r>
                        <a:rPr lang="en-GB" sz="1200" dirty="0">
                          <a:effectLst/>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286927460"/>
                  </a:ext>
                </a:extLst>
              </a:tr>
            </a:tbl>
          </a:graphicData>
        </a:graphic>
      </p:graphicFrame>
      <p:graphicFrame>
        <p:nvGraphicFramePr>
          <p:cNvPr id="5" name="Table 4">
            <a:extLst>
              <a:ext uri="{FF2B5EF4-FFF2-40B4-BE49-F238E27FC236}">
                <a16:creationId xmlns:a16="http://schemas.microsoft.com/office/drawing/2014/main" id="{C512D100-7274-44A9-A7B6-8384208AB49D}"/>
              </a:ext>
            </a:extLst>
          </p:cNvPr>
          <p:cNvGraphicFramePr>
            <a:graphicFrameLocks noGrp="1"/>
          </p:cNvGraphicFramePr>
          <p:nvPr/>
        </p:nvGraphicFramePr>
        <p:xfrm>
          <a:off x="5236843" y="3142998"/>
          <a:ext cx="6553201" cy="2682051"/>
        </p:xfrm>
        <a:graphic>
          <a:graphicData uri="http://schemas.openxmlformats.org/drawingml/2006/table">
            <a:tbl>
              <a:tblPr bandRow="1">
                <a:tableStyleId>{5C22544A-7EE6-4342-B048-85BDC9FD1C3A}</a:tableStyleId>
              </a:tblPr>
              <a:tblGrid>
                <a:gridCol w="1806620">
                  <a:extLst>
                    <a:ext uri="{9D8B030D-6E8A-4147-A177-3AD203B41FA5}">
                      <a16:colId xmlns:a16="http://schemas.microsoft.com/office/drawing/2014/main" val="3254937659"/>
                    </a:ext>
                  </a:extLst>
                </a:gridCol>
                <a:gridCol w="444199">
                  <a:extLst>
                    <a:ext uri="{9D8B030D-6E8A-4147-A177-3AD203B41FA5}">
                      <a16:colId xmlns:a16="http://schemas.microsoft.com/office/drawing/2014/main" val="2600559192"/>
                    </a:ext>
                  </a:extLst>
                </a:gridCol>
                <a:gridCol w="1934803">
                  <a:extLst>
                    <a:ext uri="{9D8B030D-6E8A-4147-A177-3AD203B41FA5}">
                      <a16:colId xmlns:a16="http://schemas.microsoft.com/office/drawing/2014/main" val="3689451336"/>
                    </a:ext>
                  </a:extLst>
                </a:gridCol>
                <a:gridCol w="444199">
                  <a:extLst>
                    <a:ext uri="{9D8B030D-6E8A-4147-A177-3AD203B41FA5}">
                      <a16:colId xmlns:a16="http://schemas.microsoft.com/office/drawing/2014/main" val="750724267"/>
                    </a:ext>
                  </a:extLst>
                </a:gridCol>
                <a:gridCol w="1923380">
                  <a:extLst>
                    <a:ext uri="{9D8B030D-6E8A-4147-A177-3AD203B41FA5}">
                      <a16:colId xmlns:a16="http://schemas.microsoft.com/office/drawing/2014/main" val="2575872520"/>
                    </a:ext>
                  </a:extLst>
                </a:gridCol>
              </a:tblGrid>
              <a:tr h="658495">
                <a:tc>
                  <a:txBody>
                    <a:bodyPr/>
                    <a:lstStyle/>
                    <a:p>
                      <a:pPr algn="ctr">
                        <a:lnSpc>
                          <a:spcPct val="107000"/>
                        </a:lnSpc>
                        <a:spcAft>
                          <a:spcPts val="800"/>
                        </a:spcAft>
                      </a:pPr>
                      <a:r>
                        <a:rPr lang="en-GB" sz="1200">
                          <a:effectLst/>
                        </a:rPr>
                        <a:t>Main concept 1:</a:t>
                      </a:r>
                    </a:p>
                    <a:p>
                      <a:pPr algn="ctr">
                        <a:lnSpc>
                          <a:spcPct val="107000"/>
                        </a:lnSpc>
                        <a:spcAft>
                          <a:spcPts val="800"/>
                        </a:spcAft>
                      </a:pPr>
                      <a:r>
                        <a:rPr lang="en-GB" sz="1200" u="none" strike="noStrike">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ctr"/>
                </a:tc>
                <a:tc rowSpan="5">
                  <a:txBody>
                    <a:bodyPr/>
                    <a:lstStyle/>
                    <a:p>
                      <a:pPr>
                        <a:lnSpc>
                          <a:spcPct val="107000"/>
                        </a:lnSpc>
                        <a:spcAft>
                          <a:spcPts val="800"/>
                        </a:spcAft>
                      </a:pPr>
                      <a:r>
                        <a:rPr lang="en-GB" sz="1200">
                          <a:effectLst/>
                        </a:rPr>
                        <a:t>AND</a:t>
                      </a:r>
                      <a:endParaRPr lang="en-GB" sz="120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1200">
                          <a:effectLst/>
                        </a:rPr>
                        <a:t>Main concept 2:</a:t>
                      </a:r>
                    </a:p>
                    <a:p>
                      <a:pPr algn="ctr">
                        <a:lnSpc>
                          <a:spcPct val="107000"/>
                        </a:lnSpc>
                        <a:spcAft>
                          <a:spcPts val="800"/>
                        </a:spcAft>
                      </a:pP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ctr"/>
                </a:tc>
                <a:tc rowSpan="5">
                  <a:txBody>
                    <a:bodyPr/>
                    <a:lstStyle/>
                    <a:p>
                      <a:pPr>
                        <a:lnSpc>
                          <a:spcPct val="107000"/>
                        </a:lnSpc>
                        <a:spcAft>
                          <a:spcPts val="800"/>
                        </a:spcAft>
                      </a:pPr>
                      <a:r>
                        <a:rPr lang="en-GB" sz="1200" dirty="0">
                          <a:effectLst/>
                        </a:rPr>
                        <a:t>AND</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tc>
                <a:tc>
                  <a:txBody>
                    <a:bodyPr/>
                    <a:lstStyle/>
                    <a:p>
                      <a:pPr algn="ctr">
                        <a:lnSpc>
                          <a:spcPct val="107000"/>
                        </a:lnSpc>
                        <a:spcAft>
                          <a:spcPts val="800"/>
                        </a:spcAft>
                      </a:pPr>
                      <a:r>
                        <a:rPr lang="en-GB" sz="1200">
                          <a:effectLst/>
                        </a:rPr>
                        <a:t>Main concept 3:</a:t>
                      </a:r>
                    </a:p>
                    <a:p>
                      <a:pPr algn="ctr">
                        <a:lnSpc>
                          <a:spcPct val="107000"/>
                        </a:lnSpc>
                        <a:spcAft>
                          <a:spcPts val="800"/>
                        </a:spcAft>
                      </a:pP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371281665"/>
                  </a:ext>
                </a:extLst>
              </a:tr>
              <a:tr h="351155">
                <a:tc>
                  <a:txBody>
                    <a:bodyPr/>
                    <a:lstStyle/>
                    <a:p>
                      <a:pPr algn="ctr">
                        <a:lnSpc>
                          <a:spcPct val="107000"/>
                        </a:lnSpc>
                        <a:spcAft>
                          <a:spcPts val="800"/>
                        </a:spcAft>
                      </a:pPr>
                      <a:r>
                        <a:rPr lang="en-GB" sz="1200">
                          <a:effectLst/>
                        </a:rPr>
                        <a:t>OR</a:t>
                      </a:r>
                      <a:endParaRPr lang="en-GB" sz="1200">
                        <a:effectLst/>
                        <a:latin typeface="Times New Roman" panose="02020603050405020304" pitchFamily="18" charset="0"/>
                        <a:ea typeface="Times New Roman" panose="02020603050405020304" pitchFamily="18" charset="0"/>
                      </a:endParaRPr>
                    </a:p>
                  </a:txBody>
                  <a:tcPr marL="68580" marR="68580" marT="0" marB="0" anchor="ctr"/>
                </a:tc>
                <a:tc vMerge="1">
                  <a:txBody>
                    <a:bodyPr/>
                    <a:lstStyle/>
                    <a:p>
                      <a:endParaRPr lang="en-GB"/>
                    </a:p>
                  </a:txBody>
                  <a:tcPr/>
                </a:tc>
                <a:tc>
                  <a:txBody>
                    <a:bodyPr/>
                    <a:lstStyle/>
                    <a:p>
                      <a:pPr algn="ctr">
                        <a:lnSpc>
                          <a:spcPct val="107000"/>
                        </a:lnSpc>
                        <a:spcAft>
                          <a:spcPts val="800"/>
                        </a:spcAft>
                      </a:pPr>
                      <a:r>
                        <a:rPr lang="en-GB" sz="1200">
                          <a:effectLst/>
                        </a:rPr>
                        <a:t>OR</a:t>
                      </a:r>
                      <a:endParaRPr lang="en-GB" sz="1200">
                        <a:effectLst/>
                        <a:latin typeface="Times New Roman" panose="02020603050405020304" pitchFamily="18" charset="0"/>
                        <a:ea typeface="Times New Roman" panose="02020603050405020304" pitchFamily="18" charset="0"/>
                      </a:endParaRPr>
                    </a:p>
                  </a:txBody>
                  <a:tcPr marL="68580" marR="68580" marT="0" marB="0" anchor="ctr"/>
                </a:tc>
                <a:tc vMerge="1">
                  <a:txBody>
                    <a:bodyPr/>
                    <a:lstStyle/>
                    <a:p>
                      <a:endParaRPr lang="en-GB"/>
                    </a:p>
                  </a:txBody>
                  <a:tcPr/>
                </a:tc>
                <a:tc>
                  <a:txBody>
                    <a:bodyPr/>
                    <a:lstStyle/>
                    <a:p>
                      <a:pPr algn="ctr">
                        <a:lnSpc>
                          <a:spcPct val="107000"/>
                        </a:lnSpc>
                        <a:spcAft>
                          <a:spcPts val="800"/>
                        </a:spcAft>
                      </a:pPr>
                      <a:r>
                        <a:rPr lang="en-GB" sz="1200">
                          <a:effectLst/>
                        </a:rPr>
                        <a:t>OR</a:t>
                      </a:r>
                      <a:endParaRPr lang="en-GB" sz="12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296685857"/>
                  </a:ext>
                </a:extLst>
              </a:tr>
              <a:tr h="0">
                <a:tc>
                  <a:txBody>
                    <a:bodyPr/>
                    <a:lstStyle/>
                    <a:p>
                      <a:pPr marL="0" lvl="0" indent="0">
                        <a:lnSpc>
                          <a:spcPct val="107000"/>
                        </a:lnSpc>
                        <a:spcAft>
                          <a:spcPts val="800"/>
                        </a:spcAft>
                        <a:buFont typeface="+mj-lt"/>
                        <a:buNone/>
                      </a:pPr>
                      <a:r>
                        <a:rPr lang="en-GB" sz="1200" dirty="0">
                          <a:effectLst/>
                        </a:rPr>
                        <a:t>1) Loneliness and adults</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vMerge="1">
                  <a:txBody>
                    <a:bodyPr/>
                    <a:lstStyle/>
                    <a:p>
                      <a:endParaRPr lang="en-GB"/>
                    </a:p>
                  </a:txBody>
                  <a:tcPr/>
                </a:tc>
                <a:tc>
                  <a:txBody>
                    <a:bodyPr/>
                    <a:lstStyle/>
                    <a:p>
                      <a:pPr marL="0" lvl="0" indent="0">
                        <a:lnSpc>
                          <a:spcPct val="107000"/>
                        </a:lnSpc>
                        <a:spcAft>
                          <a:spcPts val="800"/>
                        </a:spcAft>
                        <a:buFont typeface="+mj-lt"/>
                        <a:buNone/>
                      </a:pPr>
                      <a:r>
                        <a:rPr lang="en-GB" sz="1200" dirty="0">
                          <a:effectLst/>
                        </a:rPr>
                        <a:t>1) Loneliness and the UK</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vMerge="1">
                  <a:txBody>
                    <a:bodyPr/>
                    <a:lstStyle/>
                    <a:p>
                      <a:endParaRPr lang="en-GB"/>
                    </a:p>
                  </a:txBody>
                  <a:tcPr/>
                </a:tc>
                <a:tc>
                  <a:txBody>
                    <a:bodyPr/>
                    <a:lstStyle/>
                    <a:p>
                      <a:pPr marL="0" lvl="0" indent="0">
                        <a:lnSpc>
                          <a:spcPct val="200000"/>
                        </a:lnSpc>
                        <a:spcAft>
                          <a:spcPts val="800"/>
                        </a:spcAft>
                        <a:buFont typeface="+mj-lt"/>
                        <a:buNone/>
                      </a:pPr>
                      <a:r>
                        <a:rPr lang="en-GB" sz="1200" dirty="0">
                          <a:effectLst/>
                        </a:rPr>
                        <a:t>1) Social activities for adults </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982634244"/>
                  </a:ext>
                </a:extLst>
              </a:tr>
              <a:tr h="0">
                <a:tc>
                  <a:txBody>
                    <a:bodyPr/>
                    <a:lstStyle/>
                    <a:p>
                      <a:pPr marL="0" lvl="0" indent="0">
                        <a:lnSpc>
                          <a:spcPct val="107000"/>
                        </a:lnSpc>
                        <a:spcAft>
                          <a:spcPts val="800"/>
                        </a:spcAft>
                        <a:buFont typeface="+mj-lt"/>
                        <a:buNone/>
                      </a:pPr>
                      <a:r>
                        <a:rPr lang="en-GB" sz="1200" dirty="0">
                          <a:effectLst/>
                        </a:rPr>
                        <a:t>2) Interventions</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vMerge="1">
                  <a:txBody>
                    <a:bodyPr/>
                    <a:lstStyle/>
                    <a:p>
                      <a:endParaRPr lang="en-GB"/>
                    </a:p>
                  </a:txBody>
                  <a:tcPr/>
                </a:tc>
                <a:tc>
                  <a:txBody>
                    <a:bodyPr/>
                    <a:lstStyle/>
                    <a:p>
                      <a:pPr marL="0" lvl="0" indent="0">
                        <a:lnSpc>
                          <a:spcPct val="107000"/>
                        </a:lnSpc>
                        <a:spcAft>
                          <a:spcPts val="800"/>
                        </a:spcAft>
                        <a:buFont typeface="+mj-lt"/>
                        <a:buNone/>
                      </a:pPr>
                      <a:r>
                        <a:rPr lang="en-GB" sz="1200" dirty="0">
                          <a:effectLst/>
                        </a:rPr>
                        <a:t>2) Health promotion</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vMerge="1">
                  <a:txBody>
                    <a:bodyPr/>
                    <a:lstStyle/>
                    <a:p>
                      <a:endParaRPr lang="en-GB"/>
                    </a:p>
                  </a:txBody>
                  <a:tcPr/>
                </a:tc>
                <a:tc>
                  <a:txBody>
                    <a:bodyPr/>
                    <a:lstStyle/>
                    <a:p>
                      <a:pPr marL="0" lvl="0" indent="0">
                        <a:lnSpc>
                          <a:spcPct val="200000"/>
                        </a:lnSpc>
                        <a:spcAft>
                          <a:spcPts val="800"/>
                        </a:spcAft>
                        <a:buFont typeface="+mj-lt"/>
                        <a:buNone/>
                      </a:pPr>
                      <a:r>
                        <a:rPr lang="en-GB" sz="1200" dirty="0">
                          <a:effectLst/>
                        </a:rPr>
                        <a:t>2) Social interactions for adults</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7919738"/>
                  </a:ext>
                </a:extLst>
              </a:tr>
              <a:tr h="0">
                <a:tc>
                  <a:txBody>
                    <a:bodyPr/>
                    <a:lstStyle/>
                    <a:p>
                      <a:pPr marL="0" lvl="0" indent="0">
                        <a:lnSpc>
                          <a:spcPct val="107000"/>
                        </a:lnSpc>
                        <a:spcAft>
                          <a:spcPts val="800"/>
                        </a:spcAft>
                        <a:buFont typeface="+mj-lt"/>
                        <a:buNone/>
                      </a:pPr>
                      <a:r>
                        <a:rPr lang="en-GB" sz="1200" dirty="0">
                          <a:effectLst/>
                        </a:rPr>
                        <a:t>3) Reduce loneliness </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vMerge="1">
                  <a:txBody>
                    <a:bodyPr/>
                    <a:lstStyle/>
                    <a:p>
                      <a:endParaRPr lang="en-GB"/>
                    </a:p>
                  </a:txBody>
                  <a:tcPr/>
                </a:tc>
                <a:tc>
                  <a:txBody>
                    <a:bodyPr/>
                    <a:lstStyle/>
                    <a:p>
                      <a:pPr marL="0" lvl="0" indent="0">
                        <a:lnSpc>
                          <a:spcPct val="107000"/>
                        </a:lnSpc>
                        <a:spcAft>
                          <a:spcPts val="800"/>
                        </a:spcAft>
                        <a:buFont typeface="+mj-lt"/>
                        <a:buNone/>
                      </a:pPr>
                      <a:r>
                        <a:rPr lang="en-GB" sz="1200" dirty="0">
                          <a:effectLst/>
                        </a:rPr>
                        <a:t>3) Loneliness in adults age 25 – 50.</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vMerge="1">
                  <a:txBody>
                    <a:bodyPr/>
                    <a:lstStyle/>
                    <a:p>
                      <a:endParaRPr lang="en-GB"/>
                    </a:p>
                  </a:txBody>
                  <a:tcPr/>
                </a:tc>
                <a:tc>
                  <a:txBody>
                    <a:bodyPr/>
                    <a:lstStyle/>
                    <a:p>
                      <a:pPr marL="0" lvl="0" indent="0">
                        <a:lnSpc>
                          <a:spcPct val="200000"/>
                        </a:lnSpc>
                        <a:spcAft>
                          <a:spcPts val="800"/>
                        </a:spcAft>
                        <a:buFont typeface="+mj-lt"/>
                        <a:buNone/>
                      </a:pPr>
                      <a:r>
                        <a:rPr lang="en-GB" sz="1200" dirty="0">
                          <a:effectLst/>
                        </a:rPr>
                        <a:t>3) Social activities in communities.</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376884530"/>
                  </a:ext>
                </a:extLst>
              </a:tr>
            </a:tbl>
          </a:graphicData>
        </a:graphic>
      </p:graphicFrame>
      <p:sp>
        <p:nvSpPr>
          <p:cNvPr id="6" name="TextBox 5">
            <a:extLst>
              <a:ext uri="{FF2B5EF4-FFF2-40B4-BE49-F238E27FC236}">
                <a16:creationId xmlns:a16="http://schemas.microsoft.com/office/drawing/2014/main" id="{8AB47524-5702-4FD3-B164-7627121AB269}"/>
              </a:ext>
            </a:extLst>
          </p:cNvPr>
          <p:cNvSpPr txBox="1"/>
          <p:nvPr/>
        </p:nvSpPr>
        <p:spPr>
          <a:xfrm>
            <a:off x="6029816" y="5935050"/>
            <a:ext cx="5797296" cy="40011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anose="020F0502020204030204"/>
                <a:ea typeface="+mn-ea"/>
                <a:cs typeface="+mn-cs"/>
              </a:rPr>
              <a:t>Search phrase using the table with Boolean operators</a:t>
            </a:r>
          </a:p>
        </p:txBody>
      </p:sp>
      <p:sp>
        <p:nvSpPr>
          <p:cNvPr id="7" name="TextBox 6">
            <a:extLst>
              <a:ext uri="{FF2B5EF4-FFF2-40B4-BE49-F238E27FC236}">
                <a16:creationId xmlns:a16="http://schemas.microsoft.com/office/drawing/2014/main" id="{5E5F6998-8BB5-47A6-B849-4E25047A049D}"/>
              </a:ext>
            </a:extLst>
          </p:cNvPr>
          <p:cNvSpPr txBox="1"/>
          <p:nvPr/>
        </p:nvSpPr>
        <p:spPr>
          <a:xfrm>
            <a:off x="502920" y="4187952"/>
            <a:ext cx="4443984"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Calibri" panose="020F0502020204030204"/>
                <a:ea typeface="+mn-ea"/>
                <a:cs typeface="+mn-cs"/>
              </a:rPr>
              <a:t>Inclusion and exclusion criteria for the literature review search</a:t>
            </a:r>
          </a:p>
        </p:txBody>
      </p:sp>
    </p:spTree>
    <p:extLst>
      <p:ext uri="{BB962C8B-B14F-4D97-AF65-F5344CB8AC3E}">
        <p14:creationId xmlns:p14="http://schemas.microsoft.com/office/powerpoint/2010/main" val="2003974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644" y="1306285"/>
            <a:ext cx="3986799" cy="3494315"/>
          </a:xfrm>
        </p:spPr>
        <p:txBody>
          <a:bodyPr anchor="ctr">
            <a:normAutofit/>
          </a:bodyPr>
          <a:lstStyle/>
          <a:p>
            <a:pPr algn="ctr"/>
            <a:r>
              <a:rPr lang="en-US" sz="3600" b="1" dirty="0">
                <a:solidFill>
                  <a:schemeClr val="bg1"/>
                </a:solidFill>
                <a:latin typeface="+mn-lt"/>
              </a:rPr>
              <a:t>Findings </a:t>
            </a:r>
            <a:br>
              <a:rPr lang="en-US" sz="3600" b="1" dirty="0">
                <a:solidFill>
                  <a:srgbClr val="FFFFFF"/>
                </a:solidFill>
                <a:latin typeface="+mn-lt"/>
              </a:rPr>
            </a:br>
            <a:r>
              <a:rPr lang="en-US" sz="3600" b="1" dirty="0">
                <a:solidFill>
                  <a:srgbClr val="FFFFFF"/>
                </a:solidFill>
                <a:latin typeface="+mn-lt"/>
              </a:rPr>
              <a:t>and </a:t>
            </a:r>
            <a:br>
              <a:rPr lang="en-US" sz="3600" b="1" dirty="0">
                <a:solidFill>
                  <a:srgbClr val="FFFFFF"/>
                </a:solidFill>
                <a:latin typeface="+mn-lt"/>
              </a:rPr>
            </a:br>
            <a:r>
              <a:rPr lang="en-US" sz="3600" b="1" dirty="0">
                <a:solidFill>
                  <a:srgbClr val="FFFFFF"/>
                </a:solidFill>
                <a:latin typeface="+mn-lt"/>
              </a:rPr>
              <a:t>Discussion</a:t>
            </a:r>
          </a:p>
        </p:txBody>
      </p:sp>
      <p:sp>
        <p:nvSpPr>
          <p:cNvPr id="17"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Content Placeholder 5">
            <a:extLst>
              <a:ext uri="{FF2B5EF4-FFF2-40B4-BE49-F238E27FC236}">
                <a16:creationId xmlns:a16="http://schemas.microsoft.com/office/drawing/2014/main" id="{2ACF37C0-EA28-308C-0B3D-F73E9E68DB82}"/>
              </a:ext>
            </a:extLst>
          </p:cNvPr>
          <p:cNvSpPr>
            <a:spLocks noGrp="1"/>
          </p:cNvSpPr>
          <p:nvPr>
            <p:ph idx="1"/>
          </p:nvPr>
        </p:nvSpPr>
        <p:spPr>
          <a:xfrm>
            <a:off x="4320322" y="163286"/>
            <a:ext cx="7845034" cy="6585857"/>
          </a:xfrm>
        </p:spPr>
        <p:txBody>
          <a:bodyPr/>
          <a:lstStyle/>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v"/>
              <a:tabLst/>
              <a:defRPr/>
            </a:pPr>
            <a:r>
              <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 study investigation was summarised using the Preferred Reporting Criteria for Systematic Reviews and Meta-Analysis, a technique designed to blend systematic literature </a:t>
            </a:r>
            <a:r>
              <a:rPr kumimoji="0" lang="en-GB" b="0" i="0" u="none" strike="noStrike" kern="1200" cap="none" spc="0" normalizeH="0" baseline="0" noProof="0" dirty="0">
                <a:ln>
                  <a:noFill/>
                </a:ln>
                <a:solidFill>
                  <a:srgbClr val="000000">
                    <a:lumMod val="75000"/>
                    <a:lumOff val="25000"/>
                  </a:srgbClr>
                </a:solidFill>
                <a:effectLst/>
                <a:uLnTx/>
                <a:uFillTx/>
                <a:latin typeface="Times New Roman" panose="02020603050405020304" pitchFamily="18" charset="0"/>
                <a:ea typeface="Times New Roman" panose="02020603050405020304" pitchFamily="18" charset="0"/>
                <a:cs typeface="+mn-cs"/>
              </a:rPr>
              <a:t>(PRISMA)</a:t>
            </a:r>
            <a:r>
              <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 </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endPar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v"/>
              <a:tabLst/>
              <a:defRPr/>
            </a:pPr>
            <a:r>
              <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A decrease in older women’s and men’s daily objective physical activity as well as an increase in inactive time, is connected to increased levels of social isolation (Schrempft, 2019). According to the findings of Scrempft’s research, persons who live in isolation have lower activity counts throughout 24 hours than those who do not live in isolation.</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endParaRPr kumimoji="0" lang="en-US"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v"/>
              <a:tabLst/>
              <a:defRPr/>
            </a:pPr>
            <a:r>
              <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Behavioural activation is a reliable intervention that may reduce the negative psychological effects of Covid-19 isolation in adults.</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endPar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v"/>
              <a:tabLst/>
              <a:defRPr/>
            </a:pPr>
            <a:r>
              <a:rPr kumimoji="0" lang="en-GB"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Results from a series of mediation and moderated mediation models based on regression analysis showed that higher extraversion scores were associated with lower levels of loneliness and better general health and wellbeing, while higher levels of neuroticism were linked to greater levels of loneliness and worse general health. </a:t>
            </a:r>
          </a:p>
          <a:p>
            <a:endParaRPr lang="en-GB" dirty="0"/>
          </a:p>
        </p:txBody>
      </p:sp>
    </p:spTree>
    <p:extLst>
      <p:ext uri="{BB962C8B-B14F-4D97-AF65-F5344CB8AC3E}">
        <p14:creationId xmlns:p14="http://schemas.microsoft.com/office/powerpoint/2010/main" val="2762117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17443" y="168492"/>
            <a:ext cx="3669356" cy="2585594"/>
          </a:xfrm>
        </p:spPr>
        <p:txBody>
          <a:bodyPr anchor="ctr">
            <a:normAutofit/>
          </a:bodyPr>
          <a:lstStyle/>
          <a:p>
            <a:r>
              <a:rPr lang="en-US" b="1" dirty="0">
                <a:solidFill>
                  <a:srgbClr val="FFFFFF"/>
                </a:solidFill>
                <a:latin typeface="+mn-lt"/>
              </a:rPr>
              <a:t>Discussion </a:t>
            </a:r>
            <a:br>
              <a:rPr lang="en-US" sz="3600" dirty="0">
                <a:solidFill>
                  <a:srgbClr val="FFFFFF"/>
                </a:solidFill>
              </a:rPr>
            </a:br>
            <a:endParaRPr lang="en-US" sz="3600" dirty="0">
              <a:solidFill>
                <a:srgbClr val="FFFFFF"/>
              </a:solidFill>
            </a:endParaRP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2" descr="Social Isolation and Loneliness - Everyone Health">
            <a:extLst>
              <a:ext uri="{FF2B5EF4-FFF2-40B4-BE49-F238E27FC236}">
                <a16:creationId xmlns:a16="http://schemas.microsoft.com/office/drawing/2014/main" id="{D4248996-E15D-94A6-2F5B-A2E3A8CEA0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254829"/>
            <a:ext cx="4104079" cy="3646714"/>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87E22CE8-1528-AB4D-8769-3242F1C7C928}"/>
              </a:ext>
            </a:extLst>
          </p:cNvPr>
          <p:cNvSpPr>
            <a:spLocks noGrp="1"/>
          </p:cNvSpPr>
          <p:nvPr>
            <p:ph idx="1"/>
          </p:nvPr>
        </p:nvSpPr>
        <p:spPr>
          <a:xfrm>
            <a:off x="4741545" y="168491"/>
            <a:ext cx="6884397" cy="6471795"/>
          </a:xfrm>
        </p:spPr>
        <p:txBody>
          <a:bodyPr/>
          <a:lstStyle/>
          <a:p>
            <a:pPr lvl="0"/>
            <a:r>
              <a:rPr lang="en-US" sz="2400" b="1" dirty="0"/>
              <a:t>Theme 1: The meaning of loneliness and social isolation and their association</a:t>
            </a:r>
            <a:endParaRPr lang="en-US" sz="2400" dirty="0"/>
          </a:p>
          <a:p>
            <a:endParaRPr lang="en-GB" sz="2000" dirty="0"/>
          </a:p>
          <a:p>
            <a:pPr>
              <a:buFont typeface="Wingdings" panose="05000000000000000000" pitchFamily="2" charset="2"/>
              <a:buChar char="v"/>
            </a:pPr>
            <a:r>
              <a:rPr lang="en-GB" sz="2000" dirty="0"/>
              <a:t>The research that was looked at presented a number of different perspectives on what loneliness and social isolation are and how they should be understood.</a:t>
            </a:r>
            <a:endParaRPr lang="en-US" sz="2000" dirty="0"/>
          </a:p>
          <a:p>
            <a:pPr lvl="0"/>
            <a:endParaRPr lang="en-GB" sz="2000" dirty="0"/>
          </a:p>
          <a:p>
            <a:pPr lvl="0">
              <a:buFont typeface="Wingdings" panose="05000000000000000000" pitchFamily="2" charset="2"/>
              <a:buChar char="v"/>
            </a:pPr>
            <a:r>
              <a:rPr lang="en-GB" sz="2000" dirty="0"/>
              <a:t>Loneliness was defined as the lack of social involvement in local organisations; lack of regular contacts with friends and family and the subjective perception or experience of being isolated.</a:t>
            </a:r>
            <a:endParaRPr lang="en-US" sz="2000" dirty="0"/>
          </a:p>
          <a:p>
            <a:endParaRPr lang="en-GB" sz="2000" dirty="0"/>
          </a:p>
          <a:p>
            <a:pPr>
              <a:buFont typeface="Wingdings" panose="05000000000000000000" pitchFamily="2" charset="2"/>
              <a:buChar char="v"/>
            </a:pPr>
            <a:r>
              <a:rPr lang="en-GB" sz="2000" dirty="0"/>
              <a:t>All these factors were found to be very common in adults, especially as they get older. Although loneliness and social isolation are very often weakly connected, those who are socially isolated frequently suffer loneliness. </a:t>
            </a:r>
            <a:endParaRPr lang="en-US" sz="2000" dirty="0"/>
          </a:p>
          <a:p>
            <a:pPr lvl="0">
              <a:buFont typeface="Wingdings" panose="05000000000000000000" pitchFamily="2" charset="2"/>
              <a:buChar char="v"/>
            </a:pPr>
            <a:r>
              <a:rPr lang="en-GB" sz="2000" dirty="0"/>
              <a:t>The study also found that not all socially isolated individuals are lonely  and not all lonely people are socially isolated</a:t>
            </a:r>
            <a:endParaRPr lang="en-US" sz="2000" dirty="0"/>
          </a:p>
          <a:p>
            <a:endParaRPr lang="en-GB" dirty="0"/>
          </a:p>
        </p:txBody>
      </p:sp>
    </p:spTree>
    <p:extLst>
      <p:ext uri="{BB962C8B-B14F-4D97-AF65-F5344CB8AC3E}">
        <p14:creationId xmlns:p14="http://schemas.microsoft.com/office/powerpoint/2010/main" val="1832132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E5211290-1F42-477E-BB4B-252EEE4B7791}"/>
              </a:ext>
            </a:extLst>
          </p:cNvPr>
          <p:cNvSpPr txBox="1"/>
          <p:nvPr/>
        </p:nvSpPr>
        <p:spPr>
          <a:xfrm>
            <a:off x="492370" y="605896"/>
            <a:ext cx="3084844" cy="5646208"/>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85000"/>
              </a:lnSpc>
              <a:spcBef>
                <a:spcPct val="0"/>
              </a:spcBef>
              <a:spcAft>
                <a:spcPts val="600"/>
              </a:spcAft>
              <a:buClrTx/>
              <a:buSzTx/>
              <a:buFontTx/>
              <a:buNone/>
              <a:tabLst/>
              <a:defRPr/>
            </a:pPr>
            <a:r>
              <a:rPr kumimoji="0" lang="en-US" sz="4000" b="1" i="0" u="none" strike="noStrike" kern="1200" cap="none" spc="-50" normalizeH="0" baseline="0" noProof="0" dirty="0">
                <a:ln>
                  <a:noFill/>
                </a:ln>
                <a:solidFill>
                  <a:srgbClr val="FFFFFF"/>
                </a:solidFill>
                <a:effectLst/>
                <a:uLnTx/>
                <a:uFillTx/>
                <a:latin typeface="Calibri Light" panose="020F0302020204030204"/>
                <a:ea typeface="+mn-ea"/>
                <a:cs typeface="+mn-cs"/>
              </a:rPr>
              <a:t> </a:t>
            </a:r>
            <a:r>
              <a:rPr kumimoji="0" lang="en-US" sz="4000" b="1" i="0" u="none" strike="noStrike" kern="1200" cap="none" spc="-50" normalizeH="0" baseline="0" noProof="0" dirty="0">
                <a:ln>
                  <a:noFill/>
                </a:ln>
                <a:solidFill>
                  <a:srgbClr val="FFFFFF"/>
                </a:solidFill>
                <a:effectLst/>
                <a:uLnTx/>
                <a:uFillTx/>
                <a:latin typeface="Calibri" panose="020F0502020204030204"/>
                <a:ea typeface="+mn-ea"/>
                <a:cs typeface="+mn-cs"/>
              </a:rPr>
              <a:t>Discussion    </a:t>
            </a:r>
            <a:br>
              <a:rPr kumimoji="0" lang="en-US" sz="3600" b="0" i="0" u="none" strike="noStrike" kern="1200" cap="none" spc="-50" normalizeH="0" baseline="0" noProof="0" dirty="0">
                <a:ln>
                  <a:noFill/>
                </a:ln>
                <a:solidFill>
                  <a:srgbClr val="FFFFFF"/>
                </a:solidFill>
                <a:effectLst/>
                <a:uLnTx/>
                <a:uFillTx/>
                <a:latin typeface="Calibri Light" panose="020F0302020204030204"/>
                <a:ea typeface="+mn-ea"/>
                <a:cs typeface="+mn-cs"/>
              </a:rPr>
            </a:br>
            <a:endParaRPr kumimoji="0" lang="en-US" sz="3600" b="0" i="0" u="none" strike="noStrike" kern="1200" cap="none" spc="-50" normalizeH="0" baseline="0" noProof="0" dirty="0">
              <a:ln>
                <a:noFill/>
              </a:ln>
              <a:solidFill>
                <a:srgbClr val="FFFFFF"/>
              </a:solidFill>
              <a:effectLst/>
              <a:uLnTx/>
              <a:uFillTx/>
              <a:latin typeface="Calibri Light" panose="020F0302020204030204"/>
              <a:ea typeface="+mn-ea"/>
              <a:cs typeface="+mn-cs"/>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4198671" y="141515"/>
            <a:ext cx="7943245" cy="7347857"/>
          </a:xfrm>
        </p:spPr>
        <p:txBody>
          <a:bodyPr vert="horz" lIns="0" tIns="45720" rIns="0" bIns="45720" rtlCol="0" anchor="ctr">
            <a:normAutofit/>
          </a:bodyPr>
          <a:lstStyle/>
          <a:p>
            <a:pPr marL="0" indent="0">
              <a:buNone/>
            </a:pPr>
            <a:r>
              <a:rPr lang="en-US" sz="2800" b="1" dirty="0"/>
              <a:t>Theme 2: Factors that lead to loneliness in adults</a:t>
            </a:r>
          </a:p>
          <a:p>
            <a:pPr>
              <a:buFont typeface="Wingdings" panose="05000000000000000000" pitchFamily="2" charset="2"/>
              <a:buChar char="Ø"/>
            </a:pPr>
            <a:r>
              <a:rPr lang="en-US" sz="2400" b="1" i="1" dirty="0"/>
              <a:t>Poor social support; </a:t>
            </a:r>
            <a:r>
              <a:rPr lang="en-US" sz="1800" i="1" dirty="0"/>
              <a:t>E.g., social activities, resource</a:t>
            </a:r>
          </a:p>
          <a:p>
            <a:pPr marL="0" indent="0">
              <a:buNone/>
            </a:pPr>
            <a:r>
              <a:rPr lang="en-US" sz="1800" i="1" dirty="0"/>
              <a:t>&amp; information sharing.</a:t>
            </a:r>
            <a:endParaRPr lang="en-US" sz="1800" dirty="0"/>
          </a:p>
          <a:p>
            <a:pPr>
              <a:buFont typeface="Wingdings" panose="05000000000000000000" pitchFamily="2" charset="2"/>
              <a:buChar char="Ø"/>
            </a:pPr>
            <a:r>
              <a:rPr lang="en-US" sz="2400" b="1" i="1" dirty="0"/>
              <a:t>Personal characteristics; </a:t>
            </a:r>
            <a:r>
              <a:rPr lang="en-US" sz="1800" i="1" dirty="0"/>
              <a:t>E.g., low self esteem, negative attitude</a:t>
            </a:r>
            <a:endParaRPr lang="en-US" sz="1800" dirty="0"/>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US" sz="260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US" sz="28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Theme 3: Social innervation that reduce adult loneliness</a:t>
            </a:r>
          </a:p>
          <a:p>
            <a:pPr marR="0" lvl="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r>
              <a:rPr kumimoji="0" lang="en-GB" sz="2400" b="1" i="1"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Social facilitation interventions; </a:t>
            </a:r>
            <a:r>
              <a:rPr lang="en-GB" sz="1800" i="1" dirty="0">
                <a:solidFill>
                  <a:srgbClr val="000000">
                    <a:lumMod val="75000"/>
                    <a:lumOff val="25000"/>
                  </a:srgbClr>
                </a:solidFill>
                <a:latin typeface="Calibri" panose="020F0502020204030204"/>
              </a:rPr>
              <a:t>E</a:t>
            </a:r>
            <a:r>
              <a:rPr kumimoji="0" lang="en-GB" sz="1800" i="1"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.g.,</a:t>
            </a:r>
            <a:r>
              <a:rPr kumimoji="0" lang="en-GB" sz="180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 </a:t>
            </a:r>
            <a:r>
              <a:rPr kumimoji="0" lang="en-GB" sz="1800" b="0" i="1" u="none" strike="noStrike" kern="1200" cap="none" spc="0" normalizeH="0" baseline="0" noProof="0" dirty="0">
                <a:ln>
                  <a:noFill/>
                </a:ln>
                <a:solidFill>
                  <a:srgbClr val="000000">
                    <a:lumMod val="75000"/>
                    <a:lumOff val="25000"/>
                  </a:srgbClr>
                </a:solidFill>
                <a:effectLst/>
                <a:uLnTx/>
                <a:uFillTx/>
                <a:ea typeface="+mn-ea"/>
                <a:cs typeface="+mn-cs"/>
              </a:rPr>
              <a:t>Friendship enrichment programmes, group-based activities, subject groups with a common interest (Hemingway &amp; Jack., 2013), and day-care centres (Vancampfort et al., 2020).</a:t>
            </a:r>
          </a:p>
          <a:p>
            <a:pPr marR="0" lvl="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endParaRPr kumimoji="0" lang="en-GB" sz="1800" b="0" i="1" u="none" strike="noStrike" kern="1200" cap="none" spc="0" normalizeH="0" baseline="0" noProof="0" dirty="0">
              <a:ln>
                <a:noFill/>
              </a:ln>
              <a:solidFill>
                <a:srgbClr val="000000">
                  <a:lumMod val="75000"/>
                  <a:lumOff val="25000"/>
                </a:srgbClr>
              </a:solidFill>
              <a:effectLst/>
              <a:uLnTx/>
              <a:uFillTx/>
              <a:ea typeface="+mn-ea"/>
              <a:cs typeface="+mn-cs"/>
            </a:endParaRPr>
          </a:p>
          <a:p>
            <a:pPr marR="0" lvl="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Health and social care provision;</a:t>
            </a:r>
            <a:r>
              <a:rPr kumimoji="0" lang="en-GB" sz="22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 </a:t>
            </a:r>
            <a:r>
              <a:rPr kumimoji="0" lang="en-GB" sz="1800" b="0" i="1"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Eg,These interventions may include participation from experts working in social and health care, as well as enrolment in a community setting, nursing home, or formal care programme </a:t>
            </a:r>
          </a:p>
          <a:p>
            <a:pPr marR="0" lvl="0" algn="l" defTabSz="914400" rtl="0" eaLnBrk="1" fontAlgn="auto" latinLnBrk="0" hangingPunct="1">
              <a:lnSpc>
                <a:spcPct val="90000"/>
              </a:lnSpc>
              <a:spcBef>
                <a:spcPts val="1200"/>
              </a:spcBef>
              <a:spcAft>
                <a:spcPts val="200"/>
              </a:spcAft>
              <a:buClr>
                <a:srgbClr val="E48312"/>
              </a:buClr>
              <a:buSzPct val="100000"/>
              <a:buFont typeface="Wingdings" panose="05000000000000000000" pitchFamily="2" charset="2"/>
              <a:buChar char="Ø"/>
              <a:tabLst/>
              <a:defRPr/>
            </a:pPr>
            <a:endPar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endParaRPr lang="en-US" dirty="0"/>
          </a:p>
        </p:txBody>
      </p:sp>
    </p:spTree>
    <p:extLst>
      <p:ext uri="{BB962C8B-B14F-4D97-AF65-F5344CB8AC3E}">
        <p14:creationId xmlns:p14="http://schemas.microsoft.com/office/powerpoint/2010/main" val="3155409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4CB936AC-6E9E-46AC-9992-0870F4EEF687}"/>
              </a:ext>
            </a:extLst>
          </p:cNvPr>
          <p:cNvSpPr txBox="1"/>
          <p:nvPr/>
        </p:nvSpPr>
        <p:spPr>
          <a:xfrm>
            <a:off x="477622" y="-1135818"/>
            <a:ext cx="3084844" cy="5646208"/>
          </a:xfrm>
          <a:prstGeom prst="rect">
            <a:avLst/>
          </a:prstGeom>
        </p:spPr>
        <p:txBody>
          <a:bodyPr vert="horz" lIns="91440" tIns="45720" rIns="91440" bIns="45720" rtlCol="0" anchor="ctr">
            <a:normAutofit/>
          </a:bodyPr>
          <a:lstStyle/>
          <a:p>
            <a:pPr algn="ctr">
              <a:lnSpc>
                <a:spcPct val="85000"/>
              </a:lnSpc>
              <a:spcBef>
                <a:spcPct val="0"/>
              </a:spcBef>
              <a:spcAft>
                <a:spcPts val="600"/>
              </a:spcAft>
            </a:pPr>
            <a:r>
              <a:rPr lang="en-US" sz="4800" b="1" spc="-50" dirty="0">
                <a:solidFill>
                  <a:srgbClr val="FFFFFF"/>
                </a:solidFill>
                <a:latin typeface="Calibri" panose="020F0502020204030204" pitchFamily="34" charset="0"/>
                <a:ea typeface="+mj-ea"/>
                <a:cs typeface="Calibri" panose="020F0502020204030204" pitchFamily="34" charset="0"/>
              </a:rPr>
              <a:t>Discussion </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4168087" y="0"/>
            <a:ext cx="8018228" cy="6858001"/>
          </a:xfrm>
        </p:spPr>
        <p:txBody>
          <a:bodyPr vert="horz" lIns="0" tIns="45720" rIns="0" bIns="45720" rtlCol="0" anchor="ctr">
            <a:normAutofit/>
          </a:bodyPr>
          <a:lstStyle/>
          <a:p>
            <a:pPr marL="0" indent="0">
              <a:buNone/>
            </a:pPr>
            <a:r>
              <a:rPr lang="en-US" sz="2400" b="1" i="1" dirty="0"/>
              <a:t>External and internal environment</a:t>
            </a:r>
            <a:r>
              <a:rPr lang="en-US" sz="4000" b="1" i="1" dirty="0"/>
              <a:t>;</a:t>
            </a:r>
            <a:endParaRPr lang="en-US" sz="4000" b="1" dirty="0"/>
          </a:p>
          <a:p>
            <a:r>
              <a:rPr lang="en-US" sz="1800" i="1" dirty="0"/>
              <a:t>When individuals trust and feel safe among a specific group of people, they become more social and hence do not have feelings of loneliness (Hemingway &amp; Jack., 2013). On the other hand, when people feel unsafe in their communities, they tend to withdraw to themselves, hence high tendencies of feelings of loneliness.</a:t>
            </a:r>
          </a:p>
          <a:p>
            <a:endParaRPr lang="en-US" dirty="0"/>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sz="2400" b="1" i="1" u="none" strike="noStrike" kern="1200" cap="none" spc="0" normalizeH="0" baseline="0" noProof="0" dirty="0">
                <a:ln>
                  <a:noFill/>
                </a:ln>
                <a:solidFill>
                  <a:srgbClr val="000000">
                    <a:lumMod val="75000"/>
                    <a:lumOff val="25000"/>
                  </a:srgbClr>
                </a:solidFill>
                <a:effectLst/>
                <a:uLnTx/>
                <a:uFillTx/>
                <a:ea typeface="+mn-ea"/>
                <a:cs typeface="+mn-cs"/>
              </a:rPr>
              <a:t>Technology-assisted interventions;</a:t>
            </a:r>
            <a:r>
              <a:rPr kumimoji="0" lang="en-GB" sz="1800" i="1" u="none" strike="noStrike" kern="1200" cap="none" spc="0" normalizeH="0" baseline="0" noProof="0" dirty="0">
                <a:ln>
                  <a:noFill/>
                </a:ln>
                <a:solidFill>
                  <a:srgbClr val="000000">
                    <a:lumMod val="75000"/>
                    <a:lumOff val="25000"/>
                  </a:srgbClr>
                </a:solidFill>
                <a:effectLst/>
                <a:uLnTx/>
                <a:uFillTx/>
                <a:ea typeface="+mn-ea"/>
                <a:cs typeface="+mn-cs"/>
              </a:rPr>
              <a:t>Eg internet, computer, tablets &amp; phones etc.</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endParaRPr kumimoji="0" lang="en-GB" sz="1800" i="1" u="none" strike="noStrike" kern="1200" cap="none" spc="0" normalizeH="0" baseline="0" noProof="0" dirty="0">
              <a:ln>
                <a:noFill/>
              </a:ln>
              <a:solidFill>
                <a:srgbClr val="000000">
                  <a:lumMod val="75000"/>
                  <a:lumOff val="25000"/>
                </a:srgbClr>
              </a:solidFill>
              <a:effectLst/>
              <a:uLnTx/>
              <a:uFillTx/>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sz="2400" b="1" i="1"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Befriending interventions; </a:t>
            </a:r>
            <a:r>
              <a:rPr kumimoji="0" lang="en-GB" sz="1800" i="1"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E.g.,</a:t>
            </a:r>
            <a:r>
              <a:rPr kumimoji="0" lang="en-GB" sz="1800" b="0" i="1"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 Volunteers are used in these activities, which are conducted on a one-to-one basis. </a:t>
            </a: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endParaRPr kumimoji="0" lang="en-GB" sz="1800" b="0" i="1"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200"/>
              </a:spcBef>
              <a:spcAft>
                <a:spcPts val="200"/>
              </a:spcAft>
              <a:buClr>
                <a:srgbClr val="E48312"/>
              </a:buClr>
              <a:buSzPct val="100000"/>
              <a:buNone/>
              <a:tabLst/>
              <a:defRPr/>
            </a:pPr>
            <a:r>
              <a:rPr kumimoji="0" lang="en-GB" sz="2400" b="1" i="1"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Group Innervations; </a:t>
            </a:r>
            <a:r>
              <a:rPr kumimoji="0" lang="en-GB" sz="1800" i="1"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e.g., </a:t>
            </a:r>
            <a:r>
              <a:rPr kumimoji="0" lang="en-GB" sz="1800" b="0" i="1"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Group studies involve the bereaved, caregivers, and people with long-term conditions or limited mobility. These groups of people are brought together and given activities that are likely to reduce loneliness. Group activities such as writing or art among adults seem to produce better physical, mental and social health. </a:t>
            </a:r>
          </a:p>
          <a:p>
            <a:endParaRPr lang="en-US" sz="1800" i="1" dirty="0"/>
          </a:p>
          <a:p>
            <a:endParaRPr lang="en-US" dirty="0"/>
          </a:p>
        </p:txBody>
      </p:sp>
      <p:pic>
        <p:nvPicPr>
          <p:cNvPr id="1026" name="Picture 2" descr="Designing For The Elderly: Ways Older People Use Digital Technology  Differently — Smashing Magazine">
            <a:extLst>
              <a:ext uri="{FF2B5EF4-FFF2-40B4-BE49-F238E27FC236}">
                <a16:creationId xmlns:a16="http://schemas.microsoft.com/office/drawing/2014/main" id="{5935278E-E3CC-33CF-5168-8643164DEF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813704"/>
            <a:ext cx="4104078" cy="2743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8827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E7FD674-40F3-482B-976D-5525584B6979}"/>
              </a:ext>
            </a:extLst>
          </p:cNvPr>
          <p:cNvSpPr txBox="1"/>
          <p:nvPr/>
        </p:nvSpPr>
        <p:spPr>
          <a:xfrm>
            <a:off x="1097280" y="286603"/>
            <a:ext cx="10058400" cy="1450757"/>
          </a:xfrm>
          <a:prstGeom prst="rect">
            <a:avLst/>
          </a:prstGeom>
        </p:spPr>
        <p:txBody>
          <a:bodyPr vert="horz" lIns="91440" tIns="45720" rIns="91440" bIns="45720" rtlCol="0" anchor="b">
            <a:normAutofit fontScale="92500" lnSpcReduction="20000"/>
          </a:bodyPr>
          <a:lstStyle/>
          <a:p>
            <a:pPr>
              <a:lnSpc>
                <a:spcPct val="85000"/>
              </a:lnSpc>
              <a:spcBef>
                <a:spcPct val="0"/>
              </a:spcBef>
              <a:spcAft>
                <a:spcPts val="600"/>
              </a:spcAft>
            </a:pPr>
            <a:endParaRPr lang="en-US" sz="4000" b="1" kern="1200" spc="-50" baseline="0" dirty="0">
              <a:solidFill>
                <a:schemeClr val="tx1">
                  <a:lumMod val="75000"/>
                  <a:lumOff val="25000"/>
                </a:schemeClr>
              </a:solidFill>
              <a:latin typeface="+mj-lt"/>
              <a:ea typeface="+mj-ea"/>
              <a:cs typeface="+mj-cs"/>
            </a:endParaRPr>
          </a:p>
          <a:p>
            <a:pPr>
              <a:lnSpc>
                <a:spcPct val="85000"/>
              </a:lnSpc>
              <a:spcBef>
                <a:spcPct val="0"/>
              </a:spcBef>
              <a:spcAft>
                <a:spcPts val="600"/>
              </a:spcAft>
            </a:pPr>
            <a:r>
              <a:rPr lang="en-US" sz="4000" b="1" kern="1200" spc="-50" baseline="0" dirty="0">
                <a:solidFill>
                  <a:schemeClr val="tx1">
                    <a:lumMod val="75000"/>
                    <a:lumOff val="25000"/>
                  </a:schemeClr>
                </a:solidFill>
                <a:ea typeface="+mj-ea"/>
                <a:cs typeface="+mj-cs"/>
              </a:rPr>
              <a:t>Reflection on the process and Limitations of the study.</a:t>
            </a:r>
          </a:p>
          <a:p>
            <a:pPr>
              <a:lnSpc>
                <a:spcPct val="85000"/>
              </a:lnSpc>
              <a:spcBef>
                <a:spcPct val="0"/>
              </a:spcBef>
              <a:spcAft>
                <a:spcPts val="600"/>
              </a:spcAft>
            </a:pPr>
            <a:endParaRPr lang="en-US" sz="4800" kern="1200" spc="-50" baseline="0" dirty="0">
              <a:solidFill>
                <a:schemeClr val="tx1">
                  <a:lumMod val="75000"/>
                  <a:lumOff val="25000"/>
                </a:schemeClr>
              </a:solidFill>
              <a:latin typeface="+mj-lt"/>
              <a:ea typeface="+mj-ea"/>
              <a:cs typeface="+mj-cs"/>
            </a:endParaRPr>
          </a:p>
        </p:txBody>
      </p:sp>
      <p:pic>
        <p:nvPicPr>
          <p:cNvPr id="4" name="Picture 3">
            <a:extLst>
              <a:ext uri="{FF2B5EF4-FFF2-40B4-BE49-F238E27FC236}">
                <a16:creationId xmlns:a16="http://schemas.microsoft.com/office/drawing/2014/main" id="{83D5B304-DFF7-AA0C-2779-8D3D3BF5BE57}"/>
              </a:ext>
            </a:extLst>
          </p:cNvPr>
          <p:cNvPicPr>
            <a:picLocks noChangeAspect="1"/>
          </p:cNvPicPr>
          <p:nvPr/>
        </p:nvPicPr>
        <p:blipFill rotWithShape="1">
          <a:blip r:embed="rId2"/>
          <a:srcRect l="14380" r="17878"/>
          <a:stretch/>
        </p:blipFill>
        <p:spPr>
          <a:xfrm>
            <a:off x="8020570" y="1916318"/>
            <a:ext cx="3135109" cy="3471012"/>
          </a:xfrm>
          <a:prstGeom prst="rect">
            <a:avLst/>
          </a:prstGeom>
        </p:spPr>
      </p:pic>
      <p:graphicFrame>
        <p:nvGraphicFramePr>
          <p:cNvPr id="5" name="Content Placeholder 2">
            <a:extLst>
              <a:ext uri="{FF2B5EF4-FFF2-40B4-BE49-F238E27FC236}">
                <a16:creationId xmlns:a16="http://schemas.microsoft.com/office/drawing/2014/main" id="{7948B6E9-F309-70D7-698F-8D668616157D}"/>
              </a:ext>
            </a:extLst>
          </p:cNvPr>
          <p:cNvGraphicFramePr>
            <a:graphicFrameLocks noGrp="1"/>
          </p:cNvGraphicFramePr>
          <p:nvPr>
            <p:ph idx="1"/>
            <p:extLst>
              <p:ext uri="{D42A27DB-BD31-4B8C-83A1-F6EECF244321}">
                <p14:modId xmlns:p14="http://schemas.microsoft.com/office/powerpoint/2010/main" val="3166419529"/>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1748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92370" y="516835"/>
            <a:ext cx="3084844" cy="5772840"/>
          </a:xfrm>
        </p:spPr>
        <p:txBody>
          <a:bodyPr anchor="ctr">
            <a:normAutofit/>
          </a:bodyPr>
          <a:lstStyle/>
          <a:p>
            <a:r>
              <a:rPr lang="en-US" b="1" dirty="0">
                <a:solidFill>
                  <a:srgbClr val="FFFFFF"/>
                </a:solidFill>
                <a:latin typeface="+mn-lt"/>
              </a:rPr>
              <a:t>Conclusion</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00B1C7A6-6C84-F47D-F9E8-43804549EE08}"/>
              </a:ext>
            </a:extLst>
          </p:cNvPr>
          <p:cNvGraphicFramePr>
            <a:graphicFrameLocks noGrp="1"/>
          </p:cNvGraphicFramePr>
          <p:nvPr>
            <p:ph idx="1"/>
            <p:extLst>
              <p:ext uri="{D42A27DB-BD31-4B8C-83A1-F6EECF244321}">
                <p14:modId xmlns:p14="http://schemas.microsoft.com/office/powerpoint/2010/main" val="4232311156"/>
              </p:ext>
            </p:extLst>
          </p:nvPr>
        </p:nvGraphicFramePr>
        <p:xfrm>
          <a:off x="4741863" y="0"/>
          <a:ext cx="6797675" cy="6289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4447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644" y="1306285"/>
            <a:ext cx="3986799" cy="3494315"/>
          </a:xfrm>
        </p:spPr>
        <p:txBody>
          <a:bodyPr anchor="ctr">
            <a:normAutofit/>
          </a:bodyPr>
          <a:lstStyle/>
          <a:p>
            <a:pPr algn="ctr"/>
            <a:r>
              <a:rPr lang="en-US" b="1" dirty="0">
                <a:solidFill>
                  <a:srgbClr val="FFFFFF"/>
                </a:solidFill>
                <a:latin typeface="+mn-lt"/>
              </a:rPr>
              <a:t>Conclusion</a:t>
            </a:r>
          </a:p>
        </p:txBody>
      </p:sp>
      <p:sp>
        <p:nvSpPr>
          <p:cNvPr id="17"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Content Placeholder 5">
            <a:extLst>
              <a:ext uri="{FF2B5EF4-FFF2-40B4-BE49-F238E27FC236}">
                <a16:creationId xmlns:a16="http://schemas.microsoft.com/office/drawing/2014/main" id="{2ACF37C0-EA28-308C-0B3D-F73E9E68DB82}"/>
              </a:ext>
            </a:extLst>
          </p:cNvPr>
          <p:cNvSpPr>
            <a:spLocks noGrp="1"/>
          </p:cNvSpPr>
          <p:nvPr>
            <p:ph idx="1"/>
          </p:nvPr>
        </p:nvSpPr>
        <p:spPr>
          <a:xfrm>
            <a:off x="4320322" y="163286"/>
            <a:ext cx="7845034" cy="6585857"/>
          </a:xfrm>
        </p:spPr>
        <p:txBody>
          <a:bodyPr>
            <a:normAutofit lnSpcReduction="10000"/>
          </a:bodyPr>
          <a:lstStyle/>
          <a:p>
            <a:pPr>
              <a:buFont typeface="Wingdings" panose="05000000000000000000" pitchFamily="2" charset="2"/>
              <a:buChar char="v"/>
            </a:pPr>
            <a:r>
              <a:rPr lang="en-GB" sz="2000" dirty="0"/>
              <a:t>Long-term diseases and physical disabilities: Example limit their movement experience higher degrees of loneliness.</a:t>
            </a:r>
            <a:endParaRPr lang="en-US" sz="2000" dirty="0"/>
          </a:p>
          <a:p>
            <a:pPr>
              <a:buFont typeface="Wingdings" panose="05000000000000000000" pitchFamily="2" charset="2"/>
              <a:buChar char="v"/>
            </a:pPr>
            <a:r>
              <a:rPr lang="en-GB" sz="2000" dirty="0"/>
              <a:t>The internal and external environments: </a:t>
            </a:r>
            <a:r>
              <a:rPr lang="en-GB" dirty="0"/>
              <a:t>P</a:t>
            </a:r>
            <a:r>
              <a:rPr lang="en-GB" sz="2000" dirty="0"/>
              <a:t>eople also could be a cause of loneliness. Social institutions dictate a person’s social life. Some environments limit a mount of social activities an individual can engage </a:t>
            </a:r>
            <a:endParaRPr lang="en-US" sz="2000" dirty="0"/>
          </a:p>
          <a:p>
            <a:pPr>
              <a:buFont typeface="Wingdings" panose="05000000000000000000" pitchFamily="2" charset="2"/>
              <a:buChar char="v"/>
            </a:pPr>
            <a:r>
              <a:rPr lang="en-GB" dirty="0"/>
              <a:t>Personal characteristics: People have different personal characteristics that influence their behaviour and ability to integrate with others. </a:t>
            </a:r>
            <a:endParaRPr lang="en-US" dirty="0"/>
          </a:p>
          <a:p>
            <a:pPr>
              <a:buFont typeface="Wingdings" panose="05000000000000000000" pitchFamily="2" charset="2"/>
              <a:buChar char="v"/>
            </a:pPr>
            <a:r>
              <a:rPr lang="en-GB" dirty="0"/>
              <a:t>Loneliness is not only a reflection of lack of satisfaction in social relationships, but also reflects negative emotions that act as a barrier to establishment of good quality relationships, which in turn limit the interactions of a person, leading to loneliness. </a:t>
            </a:r>
          </a:p>
          <a:p>
            <a:pPr>
              <a:buFont typeface="Wingdings" panose="05000000000000000000" pitchFamily="2" charset="2"/>
              <a:buChar char="v"/>
            </a:pPr>
            <a:r>
              <a:rPr lang="en-GB" dirty="0"/>
              <a:t>People with competitive attitudes : for instance, fail to establish good quality relationships, hence have less social support groups (Gilbody, 2021). They practice less teamwork and tend to keep to themselves more. </a:t>
            </a:r>
            <a:endParaRPr lang="en-US" dirty="0"/>
          </a:p>
          <a:p>
            <a:pPr>
              <a:buFont typeface="Wingdings" panose="05000000000000000000" pitchFamily="2" charset="2"/>
              <a:buChar char="v"/>
            </a:pPr>
            <a:r>
              <a:rPr lang="en-GB" sz="2000" dirty="0"/>
              <a:t>The people surrounding a person could also have personalities that deny someone a sense of belonging, especially in cases where they are unappreciated by those surrounding them. </a:t>
            </a:r>
            <a:endParaRPr lang="en-US" sz="2000" dirty="0"/>
          </a:p>
          <a:p>
            <a:pPr>
              <a:buFont typeface="Wingdings" panose="05000000000000000000" pitchFamily="2" charset="2"/>
              <a:buChar char="v"/>
            </a:pPr>
            <a:r>
              <a:rPr lang="en-GB" sz="2000" dirty="0"/>
              <a:t>The presence of the internet :</a:t>
            </a:r>
            <a:r>
              <a:rPr lang="en-GB" dirty="0"/>
              <a:t>For example,</a:t>
            </a:r>
            <a:r>
              <a:rPr lang="en-GB" sz="2000" dirty="0"/>
              <a:t> In a generation where the world is interconnected, people have minimised physical social touch, and now majorly rely on phones and computers to interact with their loved ones </a:t>
            </a:r>
            <a:endParaRPr lang="en-US" sz="2000" dirty="0"/>
          </a:p>
          <a:p>
            <a:pPr>
              <a:buFont typeface="Wingdings" panose="05000000000000000000" pitchFamily="2" charset="2"/>
              <a:buChar char="v"/>
            </a:pPr>
            <a:endParaRPr lang="en-US"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2832276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644" y="1306285"/>
            <a:ext cx="3986799" cy="3494315"/>
          </a:xfrm>
        </p:spPr>
        <p:txBody>
          <a:bodyPr anchor="ctr">
            <a:normAutofit/>
          </a:bodyPr>
          <a:lstStyle/>
          <a:p>
            <a:pPr algn="ctr"/>
            <a:r>
              <a:rPr lang="en-US" b="1" dirty="0">
                <a:solidFill>
                  <a:srgbClr val="FFFFFF"/>
                </a:solidFill>
                <a:latin typeface="+mn-lt"/>
              </a:rPr>
              <a:t>Conclusion</a:t>
            </a:r>
          </a:p>
        </p:txBody>
      </p:sp>
      <p:sp>
        <p:nvSpPr>
          <p:cNvPr id="17"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Content Placeholder 5">
            <a:extLst>
              <a:ext uri="{FF2B5EF4-FFF2-40B4-BE49-F238E27FC236}">
                <a16:creationId xmlns:a16="http://schemas.microsoft.com/office/drawing/2014/main" id="{2ACF37C0-EA28-308C-0B3D-F73E9E68DB82}"/>
              </a:ext>
            </a:extLst>
          </p:cNvPr>
          <p:cNvSpPr>
            <a:spLocks noGrp="1"/>
          </p:cNvSpPr>
          <p:nvPr>
            <p:ph idx="1"/>
          </p:nvPr>
        </p:nvSpPr>
        <p:spPr>
          <a:xfrm>
            <a:off x="4320322" y="163286"/>
            <a:ext cx="7845034" cy="6585857"/>
          </a:xfrm>
        </p:spPr>
        <p:txBody>
          <a:bodyPr>
            <a:normAutofit/>
          </a:bodyPr>
          <a:lstStyle/>
          <a:p>
            <a:pPr lvl="0"/>
            <a:r>
              <a:rPr lang="en-GB" sz="2800" b="1" dirty="0"/>
              <a:t>Social interventions in communities to reduce loneliness include</a:t>
            </a:r>
            <a:endParaRPr lang="en-GB" dirty="0"/>
          </a:p>
          <a:p>
            <a:pPr>
              <a:buFont typeface="Wingdings" panose="05000000000000000000" pitchFamily="2" charset="2"/>
              <a:buChar char="§"/>
            </a:pPr>
            <a:r>
              <a:rPr lang="en-GB" dirty="0"/>
              <a:t>Social facilitation interventions are one of the most common and popular categories of interventions. Skill development, leisure activities, gardening programs and computer Trainings/ programs are used in this kind of intervention. such as videoconferencing are helpful tools for alleviating loneliness. </a:t>
            </a:r>
          </a:p>
          <a:p>
            <a:pPr marL="0" indent="0">
              <a:buNone/>
            </a:pPr>
            <a:endParaRPr lang="en-GB" dirty="0"/>
          </a:p>
          <a:p>
            <a:pPr>
              <a:buFont typeface="Wingdings" panose="05000000000000000000" pitchFamily="2" charset="2"/>
              <a:buChar char="§"/>
            </a:pPr>
            <a:r>
              <a:rPr lang="en-GB" dirty="0"/>
              <a:t>Leisure activities help to increase interactions with others.</a:t>
            </a:r>
          </a:p>
          <a:p>
            <a:pPr>
              <a:buFont typeface="Wingdings" panose="05000000000000000000" pitchFamily="2" charset="2"/>
              <a:buChar char="§"/>
            </a:pPr>
            <a:endParaRPr lang="en-GB" dirty="0"/>
          </a:p>
          <a:p>
            <a:pPr>
              <a:buFont typeface="Wingdings" panose="05000000000000000000" pitchFamily="2" charset="2"/>
              <a:buChar char="§"/>
            </a:pPr>
            <a:r>
              <a:rPr lang="en-GB" dirty="0"/>
              <a:t>Psychological therapies are helpful social interventions used to reduce loneliness. Psychologists have therapeutic methodologies used to eliminate loneliness</a:t>
            </a:r>
          </a:p>
          <a:p>
            <a:pPr>
              <a:buFont typeface="Wingdings" panose="05000000000000000000" pitchFamily="2" charset="2"/>
              <a:buChar char="§"/>
            </a:pPr>
            <a:endParaRPr lang="en-US" dirty="0"/>
          </a:p>
          <a:p>
            <a:pPr>
              <a:buFont typeface="Wingdings" panose="05000000000000000000" pitchFamily="2" charset="2"/>
              <a:buChar char="§"/>
            </a:pPr>
            <a:r>
              <a:rPr lang="en-GB" dirty="0"/>
              <a:t>Humour therapy is one of the trained therapists’ most interesting social interventions. Mindfulness, stress reduction, reminiscence group therapy, cognitive interventions, social support and humour therapy, are very effective social psychological interventions</a:t>
            </a:r>
          </a:p>
          <a:p>
            <a:pPr>
              <a:buFont typeface="Wingdings" panose="05000000000000000000" pitchFamily="2" charset="2"/>
              <a:buChar char="§"/>
            </a:pPr>
            <a:endParaRPr lang="en-GB" dirty="0"/>
          </a:p>
          <a:p>
            <a:pPr lvl="0"/>
            <a:endParaRPr lang="en-US" dirty="0"/>
          </a:p>
          <a:p>
            <a:pPr>
              <a:buFont typeface="Wingdings" panose="05000000000000000000" pitchFamily="2" charset="2"/>
              <a:buChar char="§"/>
            </a:pPr>
            <a:endParaRPr lang="en-US" dirty="0"/>
          </a:p>
          <a:p>
            <a:pPr>
              <a:buFont typeface="Wingdings" panose="05000000000000000000" pitchFamily="2" charset="2"/>
              <a:buChar char="v"/>
            </a:pPr>
            <a:endParaRPr lang="en-GB" dirty="0"/>
          </a:p>
        </p:txBody>
      </p:sp>
    </p:spTree>
    <p:extLst>
      <p:ext uri="{BB962C8B-B14F-4D97-AF65-F5344CB8AC3E}">
        <p14:creationId xmlns:p14="http://schemas.microsoft.com/office/powerpoint/2010/main" val="2965462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4849" y="604825"/>
            <a:ext cx="4386943" cy="1441690"/>
          </a:xfrm>
        </p:spPr>
        <p:txBody>
          <a:bodyPr>
            <a:normAutofit/>
          </a:bodyPr>
          <a:lstStyle/>
          <a:p>
            <a:r>
              <a:rPr lang="en-US" sz="4400" b="1" dirty="0">
                <a:solidFill>
                  <a:srgbClr val="FFFFFF"/>
                </a:solidFill>
                <a:latin typeface="+mn-lt"/>
              </a:rPr>
              <a:t>Recommendation</a:t>
            </a:r>
          </a:p>
        </p:txBody>
      </p:sp>
      <p:sp>
        <p:nvSpPr>
          <p:cNvPr id="3" name="Content Placeholder 2"/>
          <p:cNvSpPr>
            <a:spLocks noGrp="1"/>
          </p:cNvSpPr>
          <p:nvPr>
            <p:ph idx="1"/>
          </p:nvPr>
        </p:nvSpPr>
        <p:spPr>
          <a:xfrm>
            <a:off x="0" y="1325670"/>
            <a:ext cx="4040071" cy="4427209"/>
          </a:xfrm>
        </p:spPr>
        <p:txBody>
          <a:bodyPr>
            <a:normAutofit lnSpcReduction="10000"/>
          </a:bodyPr>
          <a:lstStyle/>
          <a:p>
            <a:endParaRPr lang="en-US" sz="1500" dirty="0">
              <a:solidFill>
                <a:srgbClr val="FFFFFF"/>
              </a:solidFill>
            </a:endParaRPr>
          </a:p>
          <a:p>
            <a:endParaRPr lang="en-US" sz="1500" dirty="0">
              <a:solidFill>
                <a:srgbClr val="FFFFFF"/>
              </a:solidFill>
            </a:endParaRPr>
          </a:p>
          <a:p>
            <a:endParaRPr lang="en-US" sz="1500" dirty="0">
              <a:solidFill>
                <a:srgbClr val="FFFFFF"/>
              </a:solidFill>
            </a:endParaRPr>
          </a:p>
          <a:p>
            <a:endParaRPr lang="en-US" sz="1500" dirty="0">
              <a:solidFill>
                <a:srgbClr val="FFFFFF"/>
              </a:solidFill>
            </a:endParaRPr>
          </a:p>
          <a:p>
            <a:pPr>
              <a:buFont typeface="Wingdings" panose="05000000000000000000" pitchFamily="2" charset="2"/>
              <a:buChar char="v"/>
            </a:pPr>
            <a:r>
              <a:rPr lang="en-GB" sz="2600" dirty="0">
                <a:solidFill>
                  <a:srgbClr val="FFFFFF"/>
                </a:solidFill>
              </a:rPr>
              <a:t>The study recommends that social and healthcare interventions, leisure and skills development, psychological therapies, skills facilitation and befriending interventions be adopted as social solutions to isolation and loneliness. </a:t>
            </a:r>
            <a:endParaRPr lang="en-US" sz="2600" dirty="0">
              <a:solidFill>
                <a:srgbClr val="FFFFFF"/>
              </a:solidFill>
            </a:endParaRPr>
          </a:p>
        </p:txBody>
      </p:sp>
      <p:sp>
        <p:nvSpPr>
          <p:cNvPr id="6157" name="Rectangle 6156">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148" name="Picture 4" descr="Sharing activities with your elderly loved one should be a joy">
            <a:extLst>
              <a:ext uri="{FF2B5EF4-FFF2-40B4-BE49-F238E27FC236}">
                <a16:creationId xmlns:a16="http://schemas.microsoft.com/office/drawing/2014/main" id="{7CB8DC0D-3887-F984-2754-4F4CBDFAA7B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81085" y="1705580"/>
            <a:ext cx="6798082" cy="3667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8659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Calibri" panose="020F0502020204030204" pitchFamily="34" charset="0"/>
                <a:cs typeface="Calibri" panose="020F0502020204030204" pitchFamily="34" charset="0"/>
              </a:rPr>
              <a:t>References</a:t>
            </a:r>
          </a:p>
        </p:txBody>
      </p:sp>
      <p:sp>
        <p:nvSpPr>
          <p:cNvPr id="3" name="Content Placeholder 2"/>
          <p:cNvSpPr>
            <a:spLocks noGrp="1"/>
          </p:cNvSpPr>
          <p:nvPr>
            <p:ph idx="1"/>
          </p:nvPr>
        </p:nvSpPr>
        <p:spPr>
          <a:xfrm>
            <a:off x="1097280" y="1845734"/>
            <a:ext cx="10058400" cy="5323162"/>
          </a:xfrm>
        </p:spPr>
        <p:txBody>
          <a:bodyPr>
            <a:noAutofit/>
          </a:bodyPr>
          <a:lstStyle/>
          <a:p>
            <a:pPr marL="0" indent="0">
              <a:buNone/>
            </a:pPr>
            <a:r>
              <a:rPr lang="en-GB" sz="1400" dirty="0"/>
              <a:t>Age UK (2016). </a:t>
            </a:r>
            <a:r>
              <a:rPr lang="en-GB" sz="1400" i="1" dirty="0"/>
              <a:t>Combating loneliness: a guide for local authorities.</a:t>
            </a:r>
            <a:r>
              <a:rPr lang="en-GB" sz="1400" dirty="0"/>
              <a:t> Available at: </a:t>
            </a:r>
            <a:r>
              <a:rPr lang="en-GB" sz="1400" u="sng" dirty="0">
                <a:solidFill>
                  <a:schemeClr val="tx1"/>
                </a:solidFill>
                <a:hlinkClick r:id="rId2">
                  <a:extLst>
                    <a:ext uri="{A12FA001-AC4F-418D-AE19-62706E023703}">
                      <ahyp:hlinkClr xmlns:ahyp="http://schemas.microsoft.com/office/drawing/2018/hyperlinkcolor" val="tx"/>
                    </a:ext>
                  </a:extLst>
                </a:hlinkClick>
              </a:rPr>
              <a:t>https://www.local.gov.uk/sites/default/files/documents/combating-loneliness-guid-24e_march_2018.pdf</a:t>
            </a:r>
            <a:r>
              <a:rPr lang="en-GB" sz="1400" u="sng" dirty="0">
                <a:solidFill>
                  <a:schemeClr val="tx1"/>
                </a:solidFill>
              </a:rPr>
              <a:t>  [</a:t>
            </a:r>
            <a:r>
              <a:rPr lang="en-GB" sz="1400" dirty="0"/>
              <a:t>Accessed 24 July 2022]</a:t>
            </a:r>
          </a:p>
          <a:p>
            <a:pPr marL="0" indent="0">
              <a:buNone/>
            </a:pPr>
            <a:r>
              <a:rPr lang="en-GB" sz="1400" dirty="0"/>
              <a:t>Age UK (2018). </a:t>
            </a:r>
            <a:r>
              <a:rPr lang="en-GB" sz="1400" i="1" dirty="0"/>
              <a:t>Loneliness and isolation-understanding the difference and why it matters</a:t>
            </a:r>
            <a:r>
              <a:rPr lang="en-GB" sz="1400" dirty="0"/>
              <a:t>. Retrieved from:https://www.ageuk.org.uk/our-impact/policy-research/loneliness-research-and-resources/loneliness-isolation-understanding-the-difference-why-it-matters/ [Accessed 26 July 2022] </a:t>
            </a:r>
            <a:endParaRPr lang="en-US" sz="1400" dirty="0"/>
          </a:p>
          <a:p>
            <a:pPr marL="0" indent="0">
              <a:buNone/>
            </a:pPr>
            <a:r>
              <a:rPr lang="en-GB" sz="1400" dirty="0"/>
              <a:t>Fakoya, O. A., McCorry, N. K., &amp; Donnelly, M. (2020). Loneliness and social isolation interventions for older adults: a scoping review of reviews. BMC public health, 20(1), 1-14.</a:t>
            </a:r>
            <a:endParaRPr lang="en-US" sz="1400" dirty="0"/>
          </a:p>
          <a:p>
            <a:pPr marL="0" indent="0">
              <a:buNone/>
            </a:pPr>
            <a:r>
              <a:rPr lang="en-GB" sz="1400" dirty="0"/>
              <a:t>Gilbody, S., Littlewood, E., McMillan, D., Chew-Graham, C.A., Bailey, D., Gascoyne, S., Sloan, C., Burke, L., Coventry, P., Crosland, S. and Fairhurst, C. (2021). Behavioural activation to prevent depression and loneliness among socially isolated older people with long-term conditions: The BASIL COVID-19 pilot randomised controlled trial. </a:t>
            </a:r>
            <a:r>
              <a:rPr lang="en-GB" sz="1400" i="1" dirty="0"/>
              <a:t>PLoS medicine</a:t>
            </a:r>
            <a:r>
              <a:rPr lang="en-GB" sz="1400" dirty="0"/>
              <a:t>, </a:t>
            </a:r>
            <a:r>
              <a:rPr lang="en-GB" sz="1400" i="1" dirty="0"/>
              <a:t>18</a:t>
            </a:r>
            <a:r>
              <a:rPr lang="en-GB" sz="1400" dirty="0"/>
              <a:t>(10), p.e1003779.</a:t>
            </a:r>
          </a:p>
          <a:p>
            <a:pPr marL="0" indent="0">
              <a:buNone/>
            </a:pPr>
            <a:r>
              <a:rPr lang="en-GB" sz="1400" dirty="0"/>
              <a:t>Hemingway A. &amp; Jack E. (2013) Reducing social isolation and promoting well being in older people. </a:t>
            </a:r>
            <a:r>
              <a:rPr lang="en-GB" sz="1400" i="1" dirty="0"/>
              <a:t>Quality in Ageing &amp; Older Adults</a:t>
            </a:r>
            <a:r>
              <a:rPr lang="en-GB" sz="1400" dirty="0"/>
              <a:t> 14 (1), 25– 35.</a:t>
            </a:r>
            <a:endParaRPr lang="en-US" sz="1400" dirty="0"/>
          </a:p>
          <a:p>
            <a:pPr marL="0" indent="0">
              <a:buNone/>
            </a:pPr>
            <a:r>
              <a:rPr lang="en-GB" sz="1400" dirty="0"/>
              <a:t>Schrempft, S., Jackowska, M., Hamer, M. and Steptoe, A. (2019). Associations between social isolation, loneliness, and objective physical activity in older men and women. </a:t>
            </a:r>
            <a:r>
              <a:rPr lang="en-GB" sz="1400" i="1" dirty="0"/>
              <a:t>BMC public health</a:t>
            </a:r>
            <a:r>
              <a:rPr lang="en-GB" sz="1400" dirty="0"/>
              <a:t>, </a:t>
            </a:r>
            <a:r>
              <a:rPr lang="en-GB" sz="1400" i="1" dirty="0"/>
              <a:t>19</a:t>
            </a:r>
            <a:r>
              <a:rPr lang="en-GB" sz="1400" dirty="0"/>
              <a:t>(1), pp.1-10.</a:t>
            </a:r>
          </a:p>
          <a:p>
            <a:pPr marL="0" indent="0">
              <a:buNone/>
            </a:pPr>
            <a:r>
              <a:rPr lang="en-GB" sz="1400" dirty="0"/>
              <a:t>Vancampfort, D., Hallgren, M., Schuch, F., Stubbs, B., Smith, L., Rosenbaum, S., Firth, J., Van Damme, T. and Koyanagi, A. (2020). Sedentary behaviour and depression among community-dwelling adults aged≥ 50 years: results from the Irish longitudinal study on ageing. Journal of affective disorders, 262, pp.389-396.</a:t>
            </a:r>
            <a:endParaRPr lang="en-US" sz="1400" dirty="0"/>
          </a:p>
          <a:p>
            <a:pPr marL="0" indent="0">
              <a:buNone/>
            </a:pPr>
            <a:endParaRPr lang="en-US" sz="1400" dirty="0"/>
          </a:p>
          <a:p>
            <a:endParaRPr lang="en-US" sz="1400" dirty="0"/>
          </a:p>
          <a:p>
            <a:endParaRPr lang="en-US" sz="1400" dirty="0"/>
          </a:p>
        </p:txBody>
      </p:sp>
    </p:spTree>
    <p:extLst>
      <p:ext uri="{BB962C8B-B14F-4D97-AF65-F5344CB8AC3E}">
        <p14:creationId xmlns:p14="http://schemas.microsoft.com/office/powerpoint/2010/main" val="95919900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1539</TotalTime>
  <Words>2489</Words>
  <Application>Microsoft Office PowerPoint</Application>
  <PresentationFormat>Widescreen</PresentationFormat>
  <Paragraphs>156</Paragraphs>
  <Slides>16</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Calibri Light</vt:lpstr>
      <vt:lpstr>Noto Sans Symbols</vt:lpstr>
      <vt:lpstr>Symbol</vt:lpstr>
      <vt:lpstr>Times New Roman</vt:lpstr>
      <vt:lpstr>Wingdings</vt:lpstr>
      <vt:lpstr>Retrospect</vt:lpstr>
      <vt:lpstr> </vt:lpstr>
      <vt:lpstr>Introduction   Aims            &amp;  Objectives</vt:lpstr>
      <vt:lpstr>Background of the study</vt:lpstr>
      <vt:lpstr>Research methods </vt:lpstr>
      <vt:lpstr>PowerPoint Presentation</vt:lpstr>
      <vt:lpstr>Research methods Cont’d</vt:lpstr>
      <vt:lpstr>Findings  and  Discussion</vt:lpstr>
      <vt:lpstr>Discussion  </vt:lpstr>
      <vt:lpstr>PowerPoint Presentation</vt:lpstr>
      <vt:lpstr>PowerPoint Presentation</vt:lpstr>
      <vt:lpstr>PowerPoint Presentation</vt:lpstr>
      <vt:lpstr>Conclusion</vt:lpstr>
      <vt:lpstr>Conclusion</vt:lpstr>
      <vt:lpstr>Conclusion</vt:lpstr>
      <vt:lpstr>Recommendation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Interventions for promoting social activities in communities to reduce loneliness for adults.</dc:title>
  <dc:creator>winfrey ***Diane</dc:creator>
  <cp:lastModifiedBy>winfrey ***Diane</cp:lastModifiedBy>
  <cp:revision>23</cp:revision>
  <dcterms:created xsi:type="dcterms:W3CDTF">2022-09-13T11:49:26Z</dcterms:created>
  <dcterms:modified xsi:type="dcterms:W3CDTF">2022-09-20T21:17:56Z</dcterms:modified>
</cp:coreProperties>
</file>