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9"/>
  </p:notesMasterIdLst>
  <p:sldIdLst>
    <p:sldId id="257" r:id="rId2"/>
    <p:sldId id="316" r:id="rId3"/>
    <p:sldId id="336" r:id="rId4"/>
    <p:sldId id="339" r:id="rId5"/>
    <p:sldId id="317" r:id="rId6"/>
    <p:sldId id="355" r:id="rId7"/>
    <p:sldId id="318" r:id="rId8"/>
    <p:sldId id="338" r:id="rId9"/>
    <p:sldId id="340" r:id="rId10"/>
    <p:sldId id="319" r:id="rId11"/>
    <p:sldId id="357" r:id="rId12"/>
    <p:sldId id="320" r:id="rId13"/>
    <p:sldId id="321" r:id="rId14"/>
    <p:sldId id="352" r:id="rId15"/>
    <p:sldId id="358" r:id="rId16"/>
    <p:sldId id="343" r:id="rId17"/>
    <p:sldId id="360" r:id="rId18"/>
    <p:sldId id="344" r:id="rId19"/>
    <p:sldId id="341" r:id="rId20"/>
    <p:sldId id="345" r:id="rId21"/>
    <p:sldId id="346" r:id="rId22"/>
    <p:sldId id="323" r:id="rId23"/>
    <p:sldId id="324" r:id="rId24"/>
    <p:sldId id="353" r:id="rId25"/>
    <p:sldId id="354" r:id="rId26"/>
    <p:sldId id="313" r:id="rId27"/>
    <p:sldId id="326" r:id="rId28"/>
    <p:sldId id="327" r:id="rId29"/>
    <p:sldId id="328" r:id="rId30"/>
    <p:sldId id="331" r:id="rId31"/>
    <p:sldId id="332" r:id="rId32"/>
    <p:sldId id="333" r:id="rId33"/>
    <p:sldId id="334" r:id="rId34"/>
    <p:sldId id="335" r:id="rId35"/>
    <p:sldId id="342" r:id="rId36"/>
    <p:sldId id="359" r:id="rId37"/>
    <p:sldId id="330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87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2" d="100"/>
          <a:sy n="82" d="100"/>
        </p:scale>
        <p:origin x="3876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6EDD-8AED-4722-B63F-B82C010EA88E}" type="datetimeFigureOut">
              <a:rPr lang="en-GB" smtClean="0"/>
              <a:t>19/08/2025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2A82CE-3A76-4482-B240-63268FB26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225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7A392D-7E48-488D-8736-2B65DC32A26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452257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E19B144-2C7C-46C4-BA26-7F4C78D75F2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289013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E19B144-2C7C-46C4-BA26-7F4C78D75F2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40246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E19B144-2C7C-46C4-BA26-7F4C78D75F2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420060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E19B144-2C7C-46C4-BA26-7F4C78D75F2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510940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2A82CE-3A76-4482-B240-63268FB2691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9502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13611" y="4749465"/>
            <a:ext cx="5486400" cy="3600450"/>
          </a:xfrm>
        </p:spPr>
        <p:txBody>
          <a:bodyPr/>
          <a:lstStyle/>
          <a:p>
            <a:r>
              <a:rPr lang="en-GB" dirty="0"/>
              <a:t> </a:t>
            </a:r>
            <a:endParaRPr lang="en-GB" dirty="0">
              <a:effectLst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E19B144-2C7C-46C4-BA26-7F4C78D75F2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439853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GB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E19B144-2C7C-46C4-BA26-7F4C78D75F2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155333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E19B144-2C7C-46C4-BA26-7F4C78D75F2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383693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7A392D-7E48-488D-8736-2B65DC32A26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867874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2A82CE-3A76-4482-B240-63268FB2691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8078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7A392D-7E48-488D-8736-2B65DC32A26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9251627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7A392D-7E48-488D-8736-2B65DC32A26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2654019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7A392D-7E48-488D-8736-2B65DC32A26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993321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2A82CE-3A76-4482-B240-63268FB2691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72982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E19B144-2C7C-46C4-BA26-7F4C78D75F2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620518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2A82CE-3A76-4482-B240-63268FB2691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64988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E19B144-2C7C-46C4-BA26-7F4C78D75F2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2827779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 flipH="1" flipV="1">
            <a:off x="6856413" y="9144000"/>
            <a:ext cx="426514" cy="263562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E19B144-2C7C-46C4-BA26-7F4C78D75F2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4896277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E19B144-2C7C-46C4-BA26-7F4C78D75F2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2734304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E19B144-2C7C-46C4-BA26-7F4C78D75F2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943199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4049582"/>
          </a:xfrm>
        </p:spPr>
        <p:txBody>
          <a:bodyPr/>
          <a:lstStyle/>
          <a:p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7A392D-7E48-488D-8736-2B65DC32A26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293065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i="1" dirty="0">
                <a:solidFill>
                  <a:srgbClr val="4F81BD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(this box should expand as you type)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7A392D-7E48-488D-8736-2B65DC32A26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94883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404561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2A82CE-3A76-4482-B240-63268FB26919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18058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2A82CE-3A76-4482-B240-63268FB2691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7540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E19B144-2C7C-46C4-BA26-7F4C78D75F2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3877090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9B144-2C7C-46C4-BA26-7F4C78D75F2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06018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9B144-2C7C-46C4-BA26-7F4C78D75F2C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26329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517358" y="4436645"/>
            <a:ext cx="5486400" cy="3600450"/>
          </a:xfrm>
        </p:spPr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9B144-2C7C-46C4-BA26-7F4C78D75F2C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69439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9B144-2C7C-46C4-BA26-7F4C78D75F2C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33955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9B144-2C7C-46C4-BA26-7F4C78D75F2C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90934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9B144-2C7C-46C4-BA26-7F4C78D75F2C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25263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9B144-2C7C-46C4-BA26-7F4C78D75F2C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3505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9B144-2C7C-46C4-BA26-7F4C78D75F2C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98057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9B144-2C7C-46C4-BA26-7F4C78D75F2C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0512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2A82CE-3A76-4482-B240-63268FB26919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1505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589547" y="4656931"/>
            <a:ext cx="5486400" cy="3600450"/>
          </a:xfrm>
        </p:spPr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7A392D-7E48-488D-8736-2B65DC32A26A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8950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DC6E1-6479-5A78-3C3C-3F75394E5C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76366E-0174-A8C5-2D30-26E70F47C2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930BD0-A806-0303-DFA4-5D4A38EED3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1CEBF-1BB6-48DB-8FC9-70FF2414A18C}" type="datetimeFigureOut">
              <a:rPr lang="en-GB" smtClean="0"/>
              <a:t>19/08/2025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1340A5-4001-954F-E021-1E7D60B161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461FFD-F698-D033-CFE0-E8FD5A4F33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ED35-5899-4546-A49A-A682CF1AD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5779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F8D29-1CAC-386A-557E-A2010A86CE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D6FA8-237D-213E-EEDA-6925767B65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83BFE3-4989-35C9-6D04-90C99E3DC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1CEBF-1BB6-48DB-8FC9-70FF2414A18C}" type="datetimeFigureOut">
              <a:rPr lang="en-GB" smtClean="0"/>
              <a:t>19/08/2025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3E6D51-F211-F8E5-4A4B-ACDB2AE3E4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6718CA-08A9-5BE4-778F-045F36BC21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ED35-5899-4546-A49A-A682CF1AD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216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2748A-A142-6356-A1FC-C5E63BAFC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76A5B4-62F9-0B07-BC44-39C034C4C2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E3B38D-D602-165D-68BE-3C1B94D5C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1CEBF-1BB6-48DB-8FC9-70FF2414A18C}" type="datetimeFigureOut">
              <a:rPr lang="en-GB" smtClean="0"/>
              <a:t>19/08/2025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C81573-58E2-8CB3-FD44-B79599AEF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9BE484-EB4F-AE04-B014-BC99083595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ED35-5899-4546-A49A-A682CF1AD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282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87214-E7F9-EF65-DC3A-7C3D9C7F7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D9434D-AB07-74B2-A3A2-70804B702C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F4D7AF-81CB-CD89-686B-EC0C023D1E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D2712-6BE5-6A14-50C6-BA749FC21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1CEBF-1BB6-48DB-8FC9-70FF2414A18C}" type="datetimeFigureOut">
              <a:rPr lang="en-GB" smtClean="0"/>
              <a:t>19/08/2025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0E9AB5-768D-4B86-010E-08F698F178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618E4A-F942-477E-8A68-50C133743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ED35-5899-4546-A49A-A682CF1AD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9562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50659-BE99-494A-2C0D-21CE62F1D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555274-247D-46A2-166B-DE98B71C3E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3F8265-B60C-1ABD-B357-5EB2FBDC98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0D2BBD-312C-08C1-60D4-DF63A8F350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91A7632-53CB-3AD6-6A43-E4FA308B21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42C318-1E3C-535B-3B0F-452F596170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1CEBF-1BB6-48DB-8FC9-70FF2414A18C}" type="datetimeFigureOut">
              <a:rPr lang="en-GB" smtClean="0"/>
              <a:t>19/08/2025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0F7D0D-5AD4-E901-95DA-B43C3F5870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76C4638-CA88-17A8-5C78-CBC66A0496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ED35-5899-4546-A49A-A682CF1AD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793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13292-7314-BA5A-8225-4870FE712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3F1577-CFA1-72C0-224E-DEF3390ED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1CEBF-1BB6-48DB-8FC9-70FF2414A18C}" type="datetimeFigureOut">
              <a:rPr lang="en-GB" smtClean="0"/>
              <a:t>19/08/2025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E54D94-D0C9-1A8D-71EB-238FE28461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90BBC8-CDA1-DE97-3B37-153D68A6DD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ED35-5899-4546-A49A-A682CF1AD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546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8EFEFB-FC5A-BA8B-7B09-9C80C51C9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1CEBF-1BB6-48DB-8FC9-70FF2414A18C}" type="datetimeFigureOut">
              <a:rPr lang="en-GB" smtClean="0"/>
              <a:t>19/08/2025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040DB8-DED8-D0A7-EC85-F723EE0E00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CE5460-3DB1-91CE-486D-413E71D03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ED35-5899-4546-A49A-A682CF1AD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6837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4F98D-031B-5A8A-2C12-926C597A1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899E51-46E1-6836-00F4-275D06021B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16C941-E1E3-F0A4-3F15-DAFB1ED3E4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F043CB-1498-5B9E-4634-78445EF5AE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1CEBF-1BB6-48DB-8FC9-70FF2414A18C}" type="datetimeFigureOut">
              <a:rPr lang="en-GB" smtClean="0"/>
              <a:t>19/08/2025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296329-B058-B720-1295-301AE1FD47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631019-5F22-ABB6-9807-5973F2D05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ED35-5899-4546-A49A-A682CF1AD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7877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C18-8ED2-D62C-BA29-7729FD21B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8A83CB-512D-10C2-0414-610E39BDD9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FDEDE3-C6CF-BEEE-B304-1E982F273E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580DA3-42AB-0DF0-2257-283E5199D1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1CEBF-1BB6-48DB-8FC9-70FF2414A18C}" type="datetimeFigureOut">
              <a:rPr lang="en-GB" smtClean="0"/>
              <a:t>19/08/2025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E8B16E-8F5F-F273-A837-96568581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14B77E-F132-95AA-D035-BB319204D2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ED35-5899-4546-A49A-A682CF1AD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8315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84A89-700C-62E0-8DBF-544FA9FC5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ADF901-5B2A-CC60-2B79-7300E73A59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B53902-A328-7105-6F4B-239D199CDF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1CEBF-1BB6-48DB-8FC9-70FF2414A18C}" type="datetimeFigureOut">
              <a:rPr lang="en-GB" smtClean="0"/>
              <a:t>19/08/2025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508B7-1185-FB2E-D47E-DEB850F9F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84CDD5-738B-E70F-DDD4-7EC9D9C4B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ED35-5899-4546-A49A-A682CF1AD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7888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68A3C8D-9029-819A-B1C2-25BADD9485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7B8732-4959-4C07-1C22-B5CCC23C31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529FE4-EFE7-368E-89AB-186813417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1CEBF-1BB6-48DB-8FC9-70FF2414A18C}" type="datetimeFigureOut">
              <a:rPr lang="en-GB" smtClean="0"/>
              <a:t>19/08/2025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81F6D9-9040-4093-B593-B57AB1614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0811B9-079B-D5D5-3023-574474D91F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5ED35-5899-4546-A49A-A682CF1AD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161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8576EC9-F4B8-DFE0-5ECE-0E5783334E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EED071-EE08-9E2F-B9DF-EEF8A1B2A5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1C7D5D-40DE-BAB3-B663-2E1E2548E1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B1CEBF-1BB6-48DB-8FC9-70FF2414A18C}" type="datetimeFigureOut">
              <a:rPr lang="en-GB" smtClean="0"/>
              <a:t>19/08/2025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17C50F-8987-AD75-1865-791B8F3DF13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2D0D61-EBBF-66F2-D66F-B113B3ADC9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65ED35-5899-4546-A49A-A682CF1AD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1946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emf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8.emf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10.emf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11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2.emf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3.emf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14.emf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15.emf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16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19.jpe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2.png"/><Relationship Id="rId5" Type="http://schemas.openxmlformats.org/officeDocument/2006/relationships/image" Target="../media/image24.jpe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image" Target="../media/image25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2.png"/><Relationship Id="rId5" Type="http://schemas.openxmlformats.org/officeDocument/2006/relationships/image" Target="../media/image26.emf"/><Relationship Id="rId4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image" Target="../media/image2.png"/><Relationship Id="rId5" Type="http://schemas.openxmlformats.org/officeDocument/2006/relationships/image" Target="../media/image27.jpeg"/><Relationship Id="rId4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image" Target="../media/image2.png"/><Relationship Id="rId5" Type="http://schemas.openxmlformats.org/officeDocument/2006/relationships/image" Target="../media/image11.jpeg"/><Relationship Id="rId4" Type="http://schemas.openxmlformats.org/officeDocument/2006/relationships/notesSlide" Target="../notesSlides/notesSlide2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image" Target="../media/image2.png"/><Relationship Id="rId5" Type="http://schemas.openxmlformats.org/officeDocument/2006/relationships/image" Target="../media/image28.emf"/><Relationship Id="rId4" Type="http://schemas.openxmlformats.org/officeDocument/2006/relationships/notesSlide" Target="../notesSlides/notesSlide2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image" Target="../media/image2.png"/><Relationship Id="rId5" Type="http://schemas.openxmlformats.org/officeDocument/2006/relationships/image" Target="../media/image29.emf"/><Relationship Id="rId4" Type="http://schemas.openxmlformats.org/officeDocument/2006/relationships/notesSlide" Target="../notesSlides/notesSlide2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image" Target="../media/image30.emf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6" Type="http://schemas.openxmlformats.org/officeDocument/2006/relationships/image" Target="../media/image31.emf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image" Target="../media/image32.emf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image" Target="../media/image33.emf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image" Target="../media/image34.emf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6" Type="http://schemas.openxmlformats.org/officeDocument/2006/relationships/image" Target="../media/image35.emf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6" Type="http://schemas.openxmlformats.org/officeDocument/2006/relationships/image" Target="../media/image2.png"/><Relationship Id="rId5" Type="http://schemas.openxmlformats.org/officeDocument/2006/relationships/hyperlink" Target="https://www.amazon.co.uk/SAGE-Handbook-Qualitative-Research-Ethics-ebook/dp/B077Y3BT1Q/ref=sr_1_3?keywords=Ethics+and+qualitative+research&amp;qid=1679154979&amp;s=books&amp;sr=1-3" TargetMode="External"/><Relationship Id="rId4" Type="http://schemas.openxmlformats.org/officeDocument/2006/relationships/notesSlide" Target="../notesSlides/notesSlide3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notesSlide" Target="../notesSlides/notesSlide3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6" Type="http://schemas.openxmlformats.org/officeDocument/2006/relationships/image" Target="../media/image2.png"/><Relationship Id="rId5" Type="http://schemas.openxmlformats.org/officeDocument/2006/relationships/image" Target="../media/image38.jpeg"/><Relationship Id="rId4" Type="http://schemas.openxmlformats.org/officeDocument/2006/relationships/notesSlide" Target="../notesSlides/notesSlide3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ink and blue acrylic paint">
            <a:extLst>
              <a:ext uri="{FF2B5EF4-FFF2-40B4-BE49-F238E27FC236}">
                <a16:creationId xmlns:a16="http://schemas.microsoft.com/office/drawing/2014/main" id="{44A9C92D-41DA-D2BC-4708-C473EC4B295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260" b="14512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B667D8-D466-DDCB-671B-589CC5B1CE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9256" y="623429"/>
            <a:ext cx="5036457" cy="1282926"/>
          </a:xfrm>
        </p:spPr>
        <p:txBody>
          <a:bodyPr anchor="b">
            <a:normAutofit fontScale="90000"/>
          </a:bodyPr>
          <a:lstStyle/>
          <a:p>
            <a:r>
              <a:rPr lang="en-GB" sz="3600" dirty="0"/>
              <a:t>Common errors TO AVOID when completing an ethics form : Part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DA82B0-3359-A974-4F01-0D4C49FD67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3430" y="1942853"/>
            <a:ext cx="4296227" cy="767971"/>
          </a:xfrm>
        </p:spPr>
        <p:txBody>
          <a:bodyPr anchor="t">
            <a:normAutofit/>
          </a:bodyPr>
          <a:lstStyle/>
          <a:p>
            <a:pPr algn="ctr"/>
            <a:r>
              <a:rPr lang="en-GB" dirty="0"/>
              <a:t>Dr Beverly Cole</a:t>
            </a:r>
          </a:p>
        </p:txBody>
      </p:sp>
      <p:pic>
        <p:nvPicPr>
          <p:cNvPr id="35" name="Audio 34">
            <a:hlinkClick r:id="" action="ppaction://media"/>
            <a:extLst>
              <a:ext uri="{FF2B5EF4-FFF2-40B4-BE49-F238E27FC236}">
                <a16:creationId xmlns:a16="http://schemas.microsoft.com/office/drawing/2014/main" id="{A48D1B55-2DC2-A8CE-FF5A-2F326509FC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3656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604"/>
    </mc:Choice>
    <mc:Fallback xmlns="">
      <p:transition spd="slow" advTm="226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CF6DA42-70B5-5C0B-F271-48E9590EAC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1" name="Audio 130">
            <a:hlinkClick r:id="" action="ppaction://media"/>
            <a:extLst>
              <a:ext uri="{FF2B5EF4-FFF2-40B4-BE49-F238E27FC236}">
                <a16:creationId xmlns:a16="http://schemas.microsoft.com/office/drawing/2014/main" id="{E9DE5F8B-2DF5-1A12-A1CB-8EE1EACB1D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8979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4865"/>
    </mc:Choice>
    <mc:Fallback xmlns="">
      <p:transition spd="slow" advTm="1848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B32A67F-3598-4A13-8552-DA884FFCC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334EC1-416D-F548-98C0-23CFA6421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3" y="3320859"/>
            <a:ext cx="4573475" cy="20763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Risks to participants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CC55ACC-A2F6-403C-A3A4-D59B3734D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57312" y="381000"/>
            <a:ext cx="6334689" cy="6477000"/>
          </a:xfrm>
          <a:custGeom>
            <a:avLst/>
            <a:gdLst>
              <a:gd name="connsiteX0" fmla="*/ 3561588 w 6334689"/>
              <a:gd name="connsiteY0" fmla="*/ 0 h 6477000"/>
              <a:gd name="connsiteX1" fmla="*/ 6309883 w 6334689"/>
              <a:gd name="connsiteY1" fmla="*/ 1296087 h 6477000"/>
              <a:gd name="connsiteX2" fmla="*/ 6334689 w 6334689"/>
              <a:gd name="connsiteY2" fmla="*/ 1329261 h 6477000"/>
              <a:gd name="connsiteX3" fmla="*/ 6334689 w 6334689"/>
              <a:gd name="connsiteY3" fmla="*/ 5793916 h 6477000"/>
              <a:gd name="connsiteX4" fmla="*/ 6309883 w 6334689"/>
              <a:gd name="connsiteY4" fmla="*/ 5827089 h 6477000"/>
              <a:gd name="connsiteX5" fmla="*/ 5760467 w 6334689"/>
              <a:gd name="connsiteY5" fmla="*/ 6363539 h 6477000"/>
              <a:gd name="connsiteX6" fmla="*/ 5607796 w 6334689"/>
              <a:gd name="connsiteY6" fmla="*/ 6477000 h 6477000"/>
              <a:gd name="connsiteX7" fmla="*/ 1519571 w 6334689"/>
              <a:gd name="connsiteY7" fmla="*/ 6477000 h 6477000"/>
              <a:gd name="connsiteX8" fmla="*/ 1296088 w 6334689"/>
              <a:gd name="connsiteY8" fmla="*/ 6309883 h 6477000"/>
              <a:gd name="connsiteX9" fmla="*/ 0 w 6334689"/>
              <a:gd name="connsiteY9" fmla="*/ 3561588 h 6477000"/>
              <a:gd name="connsiteX10" fmla="*/ 3561588 w 6334689"/>
              <a:gd name="connsiteY10" fmla="*/ 0 h 647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334689" h="6477000">
                <a:moveTo>
                  <a:pt x="3561588" y="0"/>
                </a:moveTo>
                <a:cubicBezTo>
                  <a:pt x="4668032" y="0"/>
                  <a:pt x="5656635" y="504534"/>
                  <a:pt x="6309883" y="1296087"/>
                </a:cubicBezTo>
                <a:lnTo>
                  <a:pt x="6334689" y="1329261"/>
                </a:lnTo>
                <a:lnTo>
                  <a:pt x="6334689" y="5793916"/>
                </a:lnTo>
                <a:lnTo>
                  <a:pt x="6309883" y="5827089"/>
                </a:lnTo>
                <a:cubicBezTo>
                  <a:pt x="6146571" y="6024977"/>
                  <a:pt x="5962299" y="6204927"/>
                  <a:pt x="5760467" y="6363539"/>
                </a:cubicBezTo>
                <a:lnTo>
                  <a:pt x="5607796" y="6477000"/>
                </a:lnTo>
                <a:lnTo>
                  <a:pt x="1519571" y="6477000"/>
                </a:lnTo>
                <a:lnTo>
                  <a:pt x="1296088" y="6309883"/>
                </a:lnTo>
                <a:cubicBezTo>
                  <a:pt x="504535" y="5656635"/>
                  <a:pt x="0" y="4668032"/>
                  <a:pt x="0" y="3561588"/>
                </a:cubicBezTo>
                <a:cubicBezTo>
                  <a:pt x="0" y="1594577"/>
                  <a:pt x="1594577" y="0"/>
                  <a:pt x="3561588" y="0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98EBA13-C937-430B-9523-439FE21096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21086" y="544777"/>
            <a:ext cx="6170914" cy="6313225"/>
          </a:xfrm>
          <a:custGeom>
            <a:avLst/>
            <a:gdLst>
              <a:gd name="connsiteX0" fmla="*/ 3397813 w 6170914"/>
              <a:gd name="connsiteY0" fmla="*/ 0 h 6313225"/>
              <a:gd name="connsiteX1" fmla="*/ 6019731 w 6170914"/>
              <a:gd name="connsiteY1" fmla="*/ 1236489 h 6313225"/>
              <a:gd name="connsiteX2" fmla="*/ 6170914 w 6170914"/>
              <a:gd name="connsiteY2" fmla="*/ 1438663 h 6313225"/>
              <a:gd name="connsiteX3" fmla="*/ 6170914 w 6170914"/>
              <a:gd name="connsiteY3" fmla="*/ 5356963 h 6313225"/>
              <a:gd name="connsiteX4" fmla="*/ 6019731 w 6170914"/>
              <a:gd name="connsiteY4" fmla="*/ 5559138 h 6313225"/>
              <a:gd name="connsiteX5" fmla="*/ 5194591 w 6170914"/>
              <a:gd name="connsiteY5" fmla="*/ 6282226 h 6313225"/>
              <a:gd name="connsiteX6" fmla="*/ 5141791 w 6170914"/>
              <a:gd name="connsiteY6" fmla="*/ 6313225 h 6313225"/>
              <a:gd name="connsiteX7" fmla="*/ 1659199 w 6170914"/>
              <a:gd name="connsiteY7" fmla="*/ 6313225 h 6313225"/>
              <a:gd name="connsiteX8" fmla="*/ 1498064 w 6170914"/>
              <a:gd name="connsiteY8" fmla="*/ 6215333 h 6313225"/>
              <a:gd name="connsiteX9" fmla="*/ 0 w 6170914"/>
              <a:gd name="connsiteY9" fmla="*/ 3397813 h 6313225"/>
              <a:gd name="connsiteX10" fmla="*/ 3397813 w 6170914"/>
              <a:gd name="connsiteY10" fmla="*/ 0 h 6313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170914" h="6313225">
                <a:moveTo>
                  <a:pt x="3397813" y="0"/>
                </a:moveTo>
                <a:cubicBezTo>
                  <a:pt x="4453378" y="0"/>
                  <a:pt x="5396522" y="481334"/>
                  <a:pt x="6019731" y="1236489"/>
                </a:cubicBezTo>
                <a:lnTo>
                  <a:pt x="6170914" y="1438663"/>
                </a:lnTo>
                <a:lnTo>
                  <a:pt x="6170914" y="5356963"/>
                </a:lnTo>
                <a:lnTo>
                  <a:pt x="6019731" y="5559138"/>
                </a:lnTo>
                <a:cubicBezTo>
                  <a:pt x="5786028" y="5842321"/>
                  <a:pt x="5507333" y="6086998"/>
                  <a:pt x="5194591" y="6282226"/>
                </a:cubicBezTo>
                <a:lnTo>
                  <a:pt x="5141791" y="6313225"/>
                </a:lnTo>
                <a:lnTo>
                  <a:pt x="1659199" y="6313225"/>
                </a:lnTo>
                <a:lnTo>
                  <a:pt x="1498064" y="6215333"/>
                </a:lnTo>
                <a:cubicBezTo>
                  <a:pt x="594240" y="5604721"/>
                  <a:pt x="0" y="4570663"/>
                  <a:pt x="0" y="3397813"/>
                </a:cubicBezTo>
                <a:cubicBezTo>
                  <a:pt x="0" y="1521253"/>
                  <a:pt x="1521253" y="0"/>
                  <a:pt x="3397813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Sync">
            <a:extLst>
              <a:ext uri="{FF2B5EF4-FFF2-40B4-BE49-F238E27FC236}">
                <a16:creationId xmlns:a16="http://schemas.microsoft.com/office/drawing/2014/main" id="{17D4332D-970D-7227-389F-FC06C6B6EDD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210424" y="1845770"/>
            <a:ext cx="4333875" cy="4333875"/>
          </a:xfrm>
          <a:prstGeom prst="rect">
            <a:avLst/>
          </a:prstGeom>
        </p:spPr>
      </p:pic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03758005-928A-5127-D00A-62DFE5B719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807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669"/>
    </mc:Choice>
    <mc:Fallback xmlns="">
      <p:transition spd="slow" advTm="766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942612-5F3E-A386-B62A-1045E045E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Risks to participants</a:t>
            </a:r>
          </a:p>
        </p:txBody>
      </p:sp>
      <p:pic>
        <p:nvPicPr>
          <p:cNvPr id="7" name="Graphic 6" descr="Warning">
            <a:extLst>
              <a:ext uri="{FF2B5EF4-FFF2-40B4-BE49-F238E27FC236}">
                <a16:creationId xmlns:a16="http://schemas.microsoft.com/office/drawing/2014/main" id="{B8217804-2B71-4ED9-26D8-9661597219C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100" name="Audio 99">
            <a:hlinkClick r:id="" action="ppaction://media"/>
            <a:extLst>
              <a:ext uri="{FF2B5EF4-FFF2-40B4-BE49-F238E27FC236}">
                <a16:creationId xmlns:a16="http://schemas.microsoft.com/office/drawing/2014/main" id="{17AF63A0-44CB-CF4C-0E97-F1D77F750B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2108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753"/>
    </mc:Choice>
    <mc:Fallback xmlns="">
      <p:transition spd="slow" advTm="837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E860468-E5C1-2657-3852-3798D46B00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51" name="Audio 150">
            <a:hlinkClick r:id="" action="ppaction://media"/>
            <a:extLst>
              <a:ext uri="{FF2B5EF4-FFF2-40B4-BE49-F238E27FC236}">
                <a16:creationId xmlns:a16="http://schemas.microsoft.com/office/drawing/2014/main" id="{978FEA3B-FA14-3A3A-51BA-B0E016F3E7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766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541"/>
    </mc:Choice>
    <mc:Fallback xmlns="">
      <p:transition spd="slow" advTm="775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F1B59E-1F4B-39F1-6620-20F732E22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dirty="0"/>
              <a:t>Disclosure of information requiring further action [Concern for participant or others]</a:t>
            </a:r>
          </a:p>
        </p:txBody>
      </p:sp>
      <p:sp>
        <p:nvSpPr>
          <p:cNvPr id="1033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AAD2732-F79A-A68D-0810-4221F87911D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" r="12107" b="-1"/>
          <a:stretch>
            <a:fillRect/>
          </a:stretch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09B96BC4-C2B1-1993-E53F-4EC290A0AA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61446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394"/>
    </mc:Choice>
    <mc:Fallback xmlns="">
      <p:transition spd="slow" advTm="353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7EBC5C9-90C5-8CFC-2690-84839FE91B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1" name="Audio 70">
            <a:hlinkClick r:id="" action="ppaction://media"/>
            <a:extLst>
              <a:ext uri="{FF2B5EF4-FFF2-40B4-BE49-F238E27FC236}">
                <a16:creationId xmlns:a16="http://schemas.microsoft.com/office/drawing/2014/main" id="{34DE6680-5BAB-CB61-2FAD-5C0B00EAD2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326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425"/>
    </mc:Choice>
    <mc:Fallback xmlns="">
      <p:transition spd="slow" advTm="764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560D2B0B-6221-000D-9D4B-D6FFC01460D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510" b="1422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85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52FE4B-6EB3-4594-563F-7B99616FA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42595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Risks to investigator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35069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24356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9" name="Audio 128">
            <a:hlinkClick r:id="" action="ppaction://media"/>
            <a:extLst>
              <a:ext uri="{FF2B5EF4-FFF2-40B4-BE49-F238E27FC236}">
                <a16:creationId xmlns:a16="http://schemas.microsoft.com/office/drawing/2014/main" id="{38FD5E22-694D-3FAE-07B8-E23AD6D362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206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410"/>
    </mc:Choice>
    <mc:Fallback xmlns="">
      <p:transition spd="slow" advTm="1104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561AEE4-4E38-4BAC-976D-E0DE523FC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0BC676B-D19A-44DB-910A-0C0E6D43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431" y="3985"/>
            <a:ext cx="9772765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99AA485-A13F-4455-814E-C116AD7E0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C90D55F-0AFB-45E5-8815-A4701774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476B6C1-4A41-48E6-8540-FC48FCD76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47F445-D2CA-4FEB-AB8E-7A47AB57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2F1B3D8-301E-4A54-9284-EB14E905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E4B9C67-860A-4569-AC84-3ADE433D1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175B763-A6E6-4AD1-9138-9B1164A7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C491B0-29B5-2DD3-291B-8167D3D85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3466" y="991261"/>
            <a:ext cx="5754696" cy="1837349"/>
          </a:xfrm>
        </p:spPr>
        <p:txBody>
          <a:bodyPr anchor="ctr"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Risks to investigator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0193C-96DE-CDF1-E247-C246ED563F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5954" y="2979336"/>
            <a:ext cx="5709721" cy="243086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000" dirty="0">
              <a:solidFill>
                <a:schemeClr val="tx2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2000" dirty="0">
              <a:solidFill>
                <a:schemeClr val="tx2"/>
              </a:solidFill>
            </a:endParaRPr>
          </a:p>
        </p:txBody>
      </p:sp>
      <p:pic>
        <p:nvPicPr>
          <p:cNvPr id="63" name="Audio 62">
            <a:hlinkClick r:id="" action="ppaction://media"/>
            <a:extLst>
              <a:ext uri="{FF2B5EF4-FFF2-40B4-BE49-F238E27FC236}">
                <a16:creationId xmlns:a16="http://schemas.microsoft.com/office/drawing/2014/main" id="{D3DC67D9-9C35-AEB0-0C86-501CA966EE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017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051"/>
    </mc:Choice>
    <mc:Fallback xmlns="">
      <p:transition spd="slow" advTm="280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Audio 46">
            <a:hlinkClick r:id="" action="ppaction://media"/>
            <a:extLst>
              <a:ext uri="{FF2B5EF4-FFF2-40B4-BE49-F238E27FC236}">
                <a16:creationId xmlns:a16="http://schemas.microsoft.com/office/drawing/2014/main" id="{CD87ED99-3572-E0ED-E2F9-995AEE9E6C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594490E-1F12-083B-88F3-AF2CE783094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1"/>
            <a:ext cx="12192000" cy="6924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429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301"/>
    </mc:Choice>
    <mc:Fallback xmlns="">
      <p:transition spd="slow" advTm="823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6757AE9-9626-651B-4EEA-E168B6442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Acquaint yourself fully with the AI guidance on the Assessment Specification Form and the Moodle page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E78038FF-1C6D-A29A-F069-6FE26AB5EE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0657052"/>
              </p:ext>
            </p:extLst>
          </p:nvPr>
        </p:nvGraphicFramePr>
        <p:xfrm>
          <a:off x="1206630" y="2026764"/>
          <a:ext cx="9021451" cy="572450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9021451">
                  <a:extLst>
                    <a:ext uri="{9D8B030D-6E8A-4147-A177-3AD203B41FA5}">
                      <a16:colId xmlns:a16="http://schemas.microsoft.com/office/drawing/2014/main" val="3007508786"/>
                    </a:ext>
                  </a:extLst>
                </a:gridCol>
              </a:tblGrid>
              <a:tr h="572450"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6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LEVEL 7 ASSESSMENT SPECIFICATION </a:t>
                      </a:r>
                      <a:endParaRPr lang="en-GB" sz="1600" b="1" dirty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C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5673578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DBA48645-FC47-96EF-70B5-B1D7FF582E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3420085"/>
              </p:ext>
            </p:extLst>
          </p:nvPr>
        </p:nvGraphicFramePr>
        <p:xfrm>
          <a:off x="1206630" y="2599213"/>
          <a:ext cx="9021451" cy="3140390"/>
        </p:xfrm>
        <a:graphic>
          <a:graphicData uri="http://schemas.openxmlformats.org/drawingml/2006/table">
            <a:tbl>
              <a:tblPr/>
              <a:tblGrid>
                <a:gridCol w="1915949">
                  <a:extLst>
                    <a:ext uri="{9D8B030D-6E8A-4147-A177-3AD203B41FA5}">
                      <a16:colId xmlns:a16="http://schemas.microsoft.com/office/drawing/2014/main" val="2628204867"/>
                    </a:ext>
                  </a:extLst>
                </a:gridCol>
                <a:gridCol w="2984164">
                  <a:extLst>
                    <a:ext uri="{9D8B030D-6E8A-4147-A177-3AD203B41FA5}">
                      <a16:colId xmlns:a16="http://schemas.microsoft.com/office/drawing/2014/main" val="1804076912"/>
                    </a:ext>
                  </a:extLst>
                </a:gridCol>
                <a:gridCol w="2060669">
                  <a:extLst>
                    <a:ext uri="{9D8B030D-6E8A-4147-A177-3AD203B41FA5}">
                      <a16:colId xmlns:a16="http://schemas.microsoft.com/office/drawing/2014/main" val="776545926"/>
                    </a:ext>
                  </a:extLst>
                </a:gridCol>
                <a:gridCol w="2060669">
                  <a:extLst>
                    <a:ext uri="{9D8B030D-6E8A-4147-A177-3AD203B41FA5}">
                      <a16:colId xmlns:a16="http://schemas.microsoft.com/office/drawing/2014/main" val="1682356366"/>
                    </a:ext>
                  </a:extLst>
                </a:gridCol>
              </a:tblGrid>
              <a:tr h="148888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Student name: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   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Student ID number: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39246479"/>
                  </a:ext>
                </a:extLst>
              </a:tr>
              <a:tr h="433129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Programme: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 gridSpan="3"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MA Psychotherapeutic Practice: Humanistic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7419039"/>
                  </a:ext>
                </a:extLst>
              </a:tr>
              <a:tr h="148888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Module: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 gridSpan="3"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Psychotherapy and Counselling Dissertation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5188459"/>
                  </a:ext>
                </a:extLst>
              </a:tr>
              <a:tr h="914157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Module code: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ECPR7005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Contribution to Overall Module Assessment (%):</a:t>
                      </a:r>
                      <a:endParaRPr lang="en-GB" sz="1000" b="1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1000%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55610794"/>
                  </a:ext>
                </a:extLst>
              </a:tr>
              <a:tr h="717370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Lecturer: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1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+mn-cs"/>
                        </a:rPr>
                        <a:t>Dr Beverly Cole </a:t>
                      </a:r>
                    </a:p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1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+mn-cs"/>
                        </a:rPr>
                        <a:t>Module Lead</a:t>
                      </a:r>
                    </a:p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1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Internal Verifier: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 TBA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45378780"/>
                  </a:ext>
                </a:extLst>
              </a:tr>
              <a:tr h="595553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Assignment Title: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Submission of a 15,000 word research dissertation on a subject relating to Counselling and Psychotherapy.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1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Word count (or equivalent):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15,000-word research dissertation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72997587"/>
                  </a:ext>
                </a:extLst>
              </a:tr>
            </a:tbl>
          </a:graphicData>
        </a:graphic>
      </p:graphicFrame>
      <p:pic>
        <p:nvPicPr>
          <p:cNvPr id="56" name="Audio 55">
            <a:hlinkClick r:id="" action="ppaction://media"/>
            <a:extLst>
              <a:ext uri="{FF2B5EF4-FFF2-40B4-BE49-F238E27FC236}">
                <a16:creationId xmlns:a16="http://schemas.microsoft.com/office/drawing/2014/main" id="{F89B00EF-D8FD-3A8A-9377-A42D2C92F6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41752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309"/>
    </mc:Choice>
    <mc:Fallback xmlns="">
      <p:transition spd="slow" advTm="263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1E21A472-118A-CE1D-1B68-1A1AEB2CE7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73BFB84-4B32-F303-B449-4CF362A46D7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821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777"/>
    </mc:Choice>
    <mc:Fallback xmlns="">
      <p:transition spd="slow" advTm="237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38A28A0-913B-BA8E-0DB9-92785AA5EBD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95250" y="0"/>
            <a:ext cx="12287250" cy="6858000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9E88B8FB-EE0F-07F8-CF82-DD1C8D1A40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324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74"/>
    </mc:Choice>
    <mc:Fallback xmlns="">
      <p:transition spd="slow" advTm="102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DDC81619-9738-ABE9-3025-AD8BA93F4F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F596407-D303-19C1-B73C-482A0FC600B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1673" y="369454"/>
            <a:ext cx="11850254" cy="6797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2787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440"/>
    </mc:Choice>
    <mc:Fallback xmlns="">
      <p:transition spd="slow" advTm="174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45D66-1946-437F-BD7C-584BE62159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Informed consent – Researcher as Sole Participant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69C15A-4C58-BC79-4CF9-062F40B4982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For those of you working with Heuristic / Auto-ethnography, etc., where you are the sole participant, answers to some of these questions will be different and we can discuss this within our lesson.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B901C0A6-3CB5-98D8-7732-9CE910F420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21" name="Content Placeholder 20">
            <a:extLst>
              <a:ext uri="{FF2B5EF4-FFF2-40B4-BE49-F238E27FC236}">
                <a16:creationId xmlns:a16="http://schemas.microsoft.com/office/drawing/2014/main" id="{0AA2F71F-D6B5-E4FE-7AC1-D519DB63458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6"/>
          <a:stretch>
            <a:fillRect/>
          </a:stretch>
        </p:blipFill>
        <p:spPr>
          <a:xfrm>
            <a:off x="7334652" y="1825625"/>
            <a:ext cx="2856695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734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492"/>
    </mc:Choice>
    <mc:Fallback xmlns="">
      <p:transition spd="slow" advTm="564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844640-BD27-7981-10E1-695D944CE2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Feedback [other participants]</a:t>
            </a:r>
          </a:p>
        </p:txBody>
      </p:sp>
      <p:pic>
        <p:nvPicPr>
          <p:cNvPr id="7" name="Graphic 6" descr="Customer Review">
            <a:extLst>
              <a:ext uri="{FF2B5EF4-FFF2-40B4-BE49-F238E27FC236}">
                <a16:creationId xmlns:a16="http://schemas.microsoft.com/office/drawing/2014/main" id="{5BDA7254-2120-1138-15A2-E0B57956761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51" name="Audio 50">
            <a:hlinkClick r:id="" action="ppaction://media"/>
            <a:extLst>
              <a:ext uri="{FF2B5EF4-FFF2-40B4-BE49-F238E27FC236}">
                <a16:creationId xmlns:a16="http://schemas.microsoft.com/office/drawing/2014/main" id="{8379D746-62E9-DEEC-22ED-8C137386D6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7001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520"/>
    </mc:Choice>
    <mc:Fallback xmlns="">
      <p:transition spd="slow" advTm="455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1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6F08C-E31C-90F3-4A90-CAAD86C048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2"/>
                </a:solidFill>
              </a:rPr>
              <a:t>Feedback [other participants] Cont’d …</a:t>
            </a:r>
            <a:endParaRPr lang="en-GB" dirty="0"/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ACA7FE0C-6BF5-7DD2-59BA-3E36B6C5D3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1026" name="Picture 2" descr="400+ Free Feedback &amp; Survey Images - Pixabay">
            <a:extLst>
              <a:ext uri="{FF2B5EF4-FFF2-40B4-BE49-F238E27FC236}">
                <a16:creationId xmlns:a16="http://schemas.microsoft.com/office/drawing/2014/main" id="{5D0A5E0E-C306-0DAE-3E3D-3D3E357CA7C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8811" y="1825625"/>
            <a:ext cx="6154378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74967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963"/>
    </mc:Choice>
    <mc:Fallback>
      <p:transition spd="slow" advTm="219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069425-ABB2-6D1C-11BB-D16A1C4C3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Informed consent [Other participants]</a:t>
            </a:r>
          </a:p>
        </p:txBody>
      </p:sp>
      <p:pic>
        <p:nvPicPr>
          <p:cNvPr id="7" name="Graphic 6" descr="Contract">
            <a:extLst>
              <a:ext uri="{FF2B5EF4-FFF2-40B4-BE49-F238E27FC236}">
                <a16:creationId xmlns:a16="http://schemas.microsoft.com/office/drawing/2014/main" id="{2A7AE308-A0C5-0665-A3C9-3A7C6F06DF4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81" name="Audio 80">
            <a:hlinkClick r:id="" action="ppaction://media"/>
            <a:extLst>
              <a:ext uri="{FF2B5EF4-FFF2-40B4-BE49-F238E27FC236}">
                <a16:creationId xmlns:a16="http://schemas.microsoft.com/office/drawing/2014/main" id="{CD4534C6-D9F0-B6F0-0645-6F9181F270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4809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016"/>
    </mc:Choice>
    <mc:Fallback xmlns="">
      <p:transition spd="slow" advTm="680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1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053CF3-C422-401B-264E-64DE22DD0F7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204642" y="2353641"/>
            <a:ext cx="5782716" cy="2150719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080808"/>
                </a:solidFill>
                <a:latin typeface="+mj-lt"/>
                <a:ea typeface="+mj-ea"/>
                <a:cs typeface="+mj-cs"/>
              </a:rPr>
              <a:t>More on Informed Consent ….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0EB77656-AB8A-DECD-8C4C-84F2C747F7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5671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602"/>
    </mc:Choice>
    <mc:Fallback xmlns="">
      <p:transition spd="slow" advTm="666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E52E64-AFD4-CB5B-CF4E-21A1E5D90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Collecting data on Zoom or Teams</a:t>
            </a:r>
          </a:p>
        </p:txBody>
      </p:sp>
      <p:pic>
        <p:nvPicPr>
          <p:cNvPr id="7" name="Graphic 6" descr="Zoom In">
            <a:extLst>
              <a:ext uri="{FF2B5EF4-FFF2-40B4-BE49-F238E27FC236}">
                <a16:creationId xmlns:a16="http://schemas.microsoft.com/office/drawing/2014/main" id="{ED590249-AA66-85EB-D9CA-CF1A61C87FE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111" name="Audio 110">
            <a:hlinkClick r:id="" action="ppaction://media"/>
            <a:extLst>
              <a:ext uri="{FF2B5EF4-FFF2-40B4-BE49-F238E27FC236}">
                <a16:creationId xmlns:a16="http://schemas.microsoft.com/office/drawing/2014/main" id="{AE300C0B-AC1E-1159-630C-AD4E679BB3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534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999"/>
    </mc:Choice>
    <mc:Fallback xmlns="">
      <p:transition spd="slow" advTm="649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1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D1C6EB-E908-3A5A-9A74-ABC12F0C9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640080"/>
            <a:ext cx="6251110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Confidentiality and Anonymity</a:t>
            </a:r>
          </a:p>
        </p:txBody>
      </p:sp>
      <p:pic>
        <p:nvPicPr>
          <p:cNvPr id="5" name="Picture 4" descr="Padlock on computer motherboard">
            <a:extLst>
              <a:ext uri="{FF2B5EF4-FFF2-40B4-BE49-F238E27FC236}">
                <a16:creationId xmlns:a16="http://schemas.microsoft.com/office/drawing/2014/main" id="{F908370B-5456-8CB7-C6B2-177580A3477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5658" r="39011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5B8BA247-D83A-CC94-C863-5C316A2731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762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060"/>
    </mc:Choice>
    <mc:Fallback xmlns="">
      <p:transition spd="slow" advTm="660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867024AD-B23E-03E5-1E0E-5FB41B11F5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C2952F49-F364-4A45-473D-92DEDA69A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09A90-EA8D-9F74-4725-A77C9C03C8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99C20A3-2E53-2008-4414-6428F4BA2B8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7549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613"/>
    </mc:Choice>
    <mc:Fallback xmlns="">
      <p:transition spd="slow" advTm="736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230813D-0B0C-A78D-493E-D8F7FA702A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8" name="Audio 127">
            <a:hlinkClick r:id="" action="ppaction://media"/>
            <a:extLst>
              <a:ext uri="{FF2B5EF4-FFF2-40B4-BE49-F238E27FC236}">
                <a16:creationId xmlns:a16="http://schemas.microsoft.com/office/drawing/2014/main" id="{B32586AD-B15A-FA10-1E57-909DC16D9F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17072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914"/>
    </mc:Choice>
    <mc:Fallback xmlns="">
      <p:transition spd="slow" advTm="549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8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mputer script on a screen">
            <a:extLst>
              <a:ext uri="{FF2B5EF4-FFF2-40B4-BE49-F238E27FC236}">
                <a16:creationId xmlns:a16="http://schemas.microsoft.com/office/drawing/2014/main" id="{52C314B4-5544-7E34-5DBD-E3136CBBDED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363" r="12264" b="-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11652" y="0"/>
            <a:ext cx="848034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6E7B71-D255-8B59-1905-0050C0C21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8600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More on personal data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8" name="Audio 67">
            <a:hlinkClick r:id="" action="ppaction://media"/>
            <a:extLst>
              <a:ext uri="{FF2B5EF4-FFF2-40B4-BE49-F238E27FC236}">
                <a16:creationId xmlns:a16="http://schemas.microsoft.com/office/drawing/2014/main" id="{899C421B-0804-FD7E-A242-E9949F2E8D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72030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250"/>
    </mc:Choice>
    <mc:Fallback xmlns="">
      <p:transition spd="slow" advTm="462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8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BFA70596-C070-46B0-8255-04B56F6C275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066" r="13561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D6BA1C-654B-95D6-0968-65576ADD1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Personal data continued…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6" name="Audio 105">
            <a:hlinkClick r:id="" action="ppaction://media"/>
            <a:extLst>
              <a:ext uri="{FF2B5EF4-FFF2-40B4-BE49-F238E27FC236}">
                <a16:creationId xmlns:a16="http://schemas.microsoft.com/office/drawing/2014/main" id="{E4750B23-CDEE-D9A6-D477-8B224A7BA8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908808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02163"/>
    </mc:Choice>
    <mc:Fallback xmlns="">
      <p:transition spd="slow" advTm="1021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6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F7AB63E-5AD3-881D-BBF5-0BDD5942A8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467" y="993646"/>
            <a:ext cx="10905066" cy="4870707"/>
          </a:xfrm>
          <a:prstGeom prst="rect">
            <a:avLst/>
          </a:prstGeom>
        </p:spPr>
      </p:pic>
      <p:pic>
        <p:nvPicPr>
          <p:cNvPr id="88" name="Audio 87">
            <a:hlinkClick r:id="" action="ppaction://media"/>
            <a:extLst>
              <a:ext uri="{FF2B5EF4-FFF2-40B4-BE49-F238E27FC236}">
                <a16:creationId xmlns:a16="http://schemas.microsoft.com/office/drawing/2014/main" id="{39FCE759-F4AC-0B17-CCA0-72A1B82987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99224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620"/>
    </mc:Choice>
    <mc:Fallback xmlns="">
      <p:transition spd="slow" advTm="856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8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A80E892-816B-20E6-DCC6-22B5EF7DB2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467" y="1924566"/>
            <a:ext cx="10905066" cy="3008867"/>
          </a:xfrm>
          <a:prstGeom prst="rect">
            <a:avLst/>
          </a:prstGeom>
          <a:ln>
            <a:noFill/>
          </a:ln>
        </p:spPr>
      </p:pic>
      <p:pic>
        <p:nvPicPr>
          <p:cNvPr id="34" name="Audio 33">
            <a:hlinkClick r:id="" action="ppaction://media"/>
            <a:extLst>
              <a:ext uri="{FF2B5EF4-FFF2-40B4-BE49-F238E27FC236}">
                <a16:creationId xmlns:a16="http://schemas.microsoft.com/office/drawing/2014/main" id="{309C1F88-6E3C-6905-3A8B-5A58E6955E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36515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166"/>
    </mc:Choice>
    <mc:Fallback xmlns="">
      <p:transition spd="slow" advTm="251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53836E7-6AD7-0530-7B5C-E43F32184DAA}"/>
              </a:ext>
            </a:extLst>
          </p:cNvPr>
          <p:cNvGraphicFramePr>
            <a:graphicFrameLocks noGrp="1"/>
          </p:cNvGraphicFramePr>
          <p:nvPr/>
        </p:nvGraphicFramePr>
        <p:xfrm>
          <a:off x="64008" y="0"/>
          <a:ext cx="12127991" cy="6858000"/>
        </p:xfrm>
        <a:graphic>
          <a:graphicData uri="http://schemas.openxmlformats.org/drawingml/2006/table">
            <a:tbl>
              <a:tblPr firstRow="1" firstCol="1" bandRow="1"/>
              <a:tblGrid>
                <a:gridCol w="650065">
                  <a:extLst>
                    <a:ext uri="{9D8B030D-6E8A-4147-A177-3AD203B41FA5}">
                      <a16:colId xmlns:a16="http://schemas.microsoft.com/office/drawing/2014/main" val="981904464"/>
                    </a:ext>
                  </a:extLst>
                </a:gridCol>
                <a:gridCol w="9143708">
                  <a:extLst>
                    <a:ext uri="{9D8B030D-6E8A-4147-A177-3AD203B41FA5}">
                      <a16:colId xmlns:a16="http://schemas.microsoft.com/office/drawing/2014/main" val="1716290413"/>
                    </a:ext>
                  </a:extLst>
                </a:gridCol>
                <a:gridCol w="1147445">
                  <a:extLst>
                    <a:ext uri="{9D8B030D-6E8A-4147-A177-3AD203B41FA5}">
                      <a16:colId xmlns:a16="http://schemas.microsoft.com/office/drawing/2014/main" val="2204767331"/>
                    </a:ext>
                  </a:extLst>
                </a:gridCol>
                <a:gridCol w="1186773">
                  <a:extLst>
                    <a:ext uri="{9D8B030D-6E8A-4147-A177-3AD203B41FA5}">
                      <a16:colId xmlns:a16="http://schemas.microsoft.com/office/drawing/2014/main" val="3218457334"/>
                    </a:ext>
                  </a:extLst>
                </a:gridCol>
              </a:tblGrid>
              <a:tr h="1120298"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10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“Cloud” storage or websites?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Segoe UI Symbol" panose="020B0502040204020203" pitchFamily="34" charset="0"/>
                          <a:ea typeface="MS Gothic" panose="020B0609070205080204" pitchFamily="49" charset="-128"/>
                          <a:cs typeface="Segoe UI Symbol" panose="020B0502040204020203" pitchFamily="34" charset="0"/>
                        </a:rPr>
                        <a:t>☐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Segoe UI Symbol" panose="020B0502040204020203" pitchFamily="34" charset="0"/>
                          <a:ea typeface="MS Gothic" panose="020B0609070205080204" pitchFamily="49" charset="-128"/>
                          <a:cs typeface="Segoe UI Symbol" panose="020B0502040204020203" pitchFamily="34" charset="0"/>
                        </a:rPr>
                        <a:t>☐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8893304"/>
                  </a:ext>
                </a:extLst>
              </a:tr>
              <a:tr h="1467784"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11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Other – specify: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Segoe UI Symbol" panose="020B0502040204020203" pitchFamily="34" charset="0"/>
                          <a:ea typeface="MS Gothic" panose="020B0609070205080204" pitchFamily="49" charset="-128"/>
                          <a:cs typeface="Segoe UI Symbol" panose="020B0502040204020203" pitchFamily="34" charset="0"/>
                        </a:rPr>
                        <a:t>☐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Segoe UI Symbol" panose="020B0502040204020203" pitchFamily="34" charset="0"/>
                          <a:ea typeface="MS Gothic" panose="020B0609070205080204" pitchFamily="49" charset="-128"/>
                          <a:cs typeface="Segoe UI Symbol" panose="020B0502040204020203" pitchFamily="34" charset="0"/>
                        </a:rPr>
                        <a:t>☐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5629117"/>
                  </a:ext>
                </a:extLst>
              </a:tr>
              <a:tr h="2201676"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12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For all stored data, explain the measures in place to ensure the security of the data collected, data confidentiality, including details of backup procedures, password protection, encryption, anonymisation and pseudonymisation: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3978124"/>
                  </a:ext>
                </a:extLst>
              </a:tr>
              <a:tr h="2068242"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900" i="1" dirty="0">
                          <a:solidFill>
                            <a:srgbClr val="80808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(this box should expand as you type)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2901188"/>
                  </a:ext>
                </a:extLst>
              </a:tr>
            </a:tbl>
          </a:graphicData>
        </a:graphic>
      </p:graphicFrame>
      <p:pic>
        <p:nvPicPr>
          <p:cNvPr id="73" name="Audio 72">
            <a:hlinkClick r:id="" action="ppaction://media"/>
            <a:extLst>
              <a:ext uri="{FF2B5EF4-FFF2-40B4-BE49-F238E27FC236}">
                <a16:creationId xmlns:a16="http://schemas.microsoft.com/office/drawing/2014/main" id="{966DC268-F381-5417-3960-3B8930E5AD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6779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083"/>
    </mc:Choice>
    <mc:Fallback xmlns="">
      <p:transition spd="slow" advTm="810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3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5E2DA3C8-B02B-E59F-40CE-F53F8069E5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B7B314A-367E-8050-4E0B-95556ADA7DD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992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074"/>
    </mc:Choice>
    <mc:Fallback xmlns="">
      <p:transition spd="slow" advTm="220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Audio 38">
            <a:hlinkClick r:id="" action="ppaction://media"/>
            <a:extLst>
              <a:ext uri="{FF2B5EF4-FFF2-40B4-BE49-F238E27FC236}">
                <a16:creationId xmlns:a16="http://schemas.microsoft.com/office/drawing/2014/main" id="{64440C0A-DF3B-E1B0-08F5-84B02A0424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73BE424-3D93-6008-31B7-DEA34482DA5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891" y="943897"/>
            <a:ext cx="12118109" cy="5331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7727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331"/>
    </mc:Choice>
    <mc:Fallback xmlns="">
      <p:transition spd="slow" advTm="643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BFE9067B-F1EC-D7A1-A542-F2DC585659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1EDF40B-B241-4E97-FB0F-9F16CF91683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963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479"/>
    </mc:Choice>
    <mc:Fallback xmlns="">
      <p:transition spd="slow" advTm="734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FDC7C92E-0CC7-C2CF-9072-D1BDB385A0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60524A9-DC7E-4135-648B-E364BEA0E4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8545" y="295563"/>
            <a:ext cx="11776364" cy="6474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3014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27"/>
    </mc:Choice>
    <mc:Fallback xmlns="">
      <p:transition spd="slow" advTm="86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39E4885B-EAEF-1E12-B574-23EFC1BB13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8057CA4-E28C-0D52-35C7-E12F1B2E7A5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498764" y="286327"/>
            <a:ext cx="11776364" cy="5643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464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878"/>
    </mc:Choice>
    <mc:Fallback xmlns="">
      <p:transition spd="slow" advTm="158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1" name="Audio 180">
            <a:hlinkClick r:id="" action="ppaction://media"/>
            <a:extLst>
              <a:ext uri="{FF2B5EF4-FFF2-40B4-BE49-F238E27FC236}">
                <a16:creationId xmlns:a16="http://schemas.microsoft.com/office/drawing/2014/main" id="{864BEE48-A6A2-B2D1-4C74-A546D4C417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C7653EB-8576-8059-A24F-8A3C2E652E5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95865"/>
            <a:ext cx="12192000" cy="6865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7350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474"/>
    </mc:Choice>
    <mc:Fallback xmlns="">
      <p:transition spd="slow" advTm="994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1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B7A8C-479E-FB51-074D-40D47C728A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 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22177-73AB-2379-7FCA-5DD10CE179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Archibald, M. M., </a:t>
            </a:r>
            <a:r>
              <a:rPr lang="en-GB" sz="2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Ambagtsheer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R.C., Case, M. G., Lawless, M. (2019). Using Zoom videoconferencing for qualitative data collection: Perceptions and experiences of researchers and participants. International Journal of Qualitative Methods, 1-8.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British Psychological Society (2017). Ethics guidelines for internet mediated research. BPS, Leicester. 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Iphofen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R., and 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Tolich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M. (2018).| </a:t>
            </a:r>
            <a:r>
              <a:rPr lang="en-GB" sz="2400" b="0" i="1" u="none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SAGE Handbook of Qualitative Research Ethics</a:t>
            </a:r>
            <a:r>
              <a:rPr lang="en-GB" sz="2400" b="1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London: Sage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Oliver, P. (2010) The student’s guide to research ethics. Open University Press</a:t>
            </a:r>
          </a:p>
          <a:p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C9680065-2319-5ED6-0696-F657EF47BA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6633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97"/>
    </mc:Choice>
    <mc:Fallback xmlns="">
      <p:transition spd="slow" advTm="99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0CC16-7BA1-BD75-17FC-39B3D579EA8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810060" y="2794881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Disclaimer …. !!!</a:t>
            </a:r>
          </a:p>
        </p:txBody>
      </p:sp>
      <p:pic>
        <p:nvPicPr>
          <p:cNvPr id="6" name="Graphic 5" descr="Stop Sign">
            <a:extLst>
              <a:ext uri="{FF2B5EF4-FFF2-40B4-BE49-F238E27FC236}">
                <a16:creationId xmlns:a16="http://schemas.microsoft.com/office/drawing/2014/main" id="{4498D4EE-D643-CF88-EBD8-706949BE000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31" name="Audio 30">
            <a:hlinkClick r:id="" action="ppaction://media"/>
            <a:extLst>
              <a:ext uri="{FF2B5EF4-FFF2-40B4-BE49-F238E27FC236}">
                <a16:creationId xmlns:a16="http://schemas.microsoft.com/office/drawing/2014/main" id="{62E854C3-F7AE-F8E0-A61A-1D4C718268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99239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916"/>
    </mc:Choice>
    <mc:Fallback>
      <p:transition spd="slow" advTm="259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6BDEF-1E09-7EA4-C2BA-F276F6CFE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1384" y="679730"/>
            <a:ext cx="4171994" cy="393272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That’s the end of this lesson on mistakes to avoid when completing an ethics form</a:t>
            </a:r>
          </a:p>
        </p:txBody>
      </p:sp>
      <p:pic>
        <p:nvPicPr>
          <p:cNvPr id="5" name="Picture 4" descr="White stairs with a blue arrow drawn in the middle pointing upwards">
            <a:extLst>
              <a:ext uri="{FF2B5EF4-FFF2-40B4-BE49-F238E27FC236}">
                <a16:creationId xmlns:a16="http://schemas.microsoft.com/office/drawing/2014/main" id="{7C657547-8BA3-D8FC-5830-967B72257A0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5252" b="18498"/>
          <a:stretch/>
        </p:blipFill>
        <p:spPr>
          <a:xfrm>
            <a:off x="942597" y="1851517"/>
            <a:ext cx="5608830" cy="3154966"/>
          </a:xfrm>
          <a:prstGeom prst="rect">
            <a:avLst/>
          </a:prstGeom>
        </p:spPr>
      </p:pic>
      <p:pic>
        <p:nvPicPr>
          <p:cNvPr id="35" name="Audio 34">
            <a:hlinkClick r:id="" action="ppaction://media"/>
            <a:extLst>
              <a:ext uri="{FF2B5EF4-FFF2-40B4-BE49-F238E27FC236}">
                <a16:creationId xmlns:a16="http://schemas.microsoft.com/office/drawing/2014/main" id="{23C5BDB1-0D0D-F23F-F000-1E3C93C48F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2193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716"/>
    </mc:Choice>
    <mc:Fallback xmlns="">
      <p:transition spd="slow" advTm="667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2733</TotalTime>
  <Words>496</Words>
  <Application>Microsoft Office PowerPoint</Application>
  <PresentationFormat>Widescreen</PresentationFormat>
  <Paragraphs>173</Paragraphs>
  <Slides>37</Slides>
  <Notes>37</Notes>
  <HiddenSlides>0</HiddenSlides>
  <MMClips>37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3" baseType="lpstr">
      <vt:lpstr>Arial</vt:lpstr>
      <vt:lpstr>Calibri</vt:lpstr>
      <vt:lpstr>Calibri Light</vt:lpstr>
      <vt:lpstr>Segoe UI Symbol</vt:lpstr>
      <vt:lpstr>Times New Roman</vt:lpstr>
      <vt:lpstr>Office Theme</vt:lpstr>
      <vt:lpstr>Common errors TO AVOID when completing an ethics form : Part 2</vt:lpstr>
      <vt:lpstr>PowerPoint Presentation</vt:lpstr>
      <vt:lpstr>Risks to participants</vt:lpstr>
      <vt:lpstr>Risks to participants</vt:lpstr>
      <vt:lpstr>PowerPoint Presentation</vt:lpstr>
      <vt:lpstr>Disclosure of information requiring further action [Concern for participant or others]</vt:lpstr>
      <vt:lpstr>PowerPoint Presentation</vt:lpstr>
      <vt:lpstr>Risks to investigator</vt:lpstr>
      <vt:lpstr>Risks to investigator</vt:lpstr>
      <vt:lpstr>PowerPoint Presentation</vt:lpstr>
      <vt:lpstr>Acquaint yourself fully with the AI guidance on the Assessment Specification Form and the Moodle page</vt:lpstr>
      <vt:lpstr>PowerPoint Presentation</vt:lpstr>
      <vt:lpstr>PowerPoint Presentation</vt:lpstr>
      <vt:lpstr>PowerPoint Presentation</vt:lpstr>
      <vt:lpstr>Informed consent – Researcher as Sole Participant</vt:lpstr>
      <vt:lpstr>Feedback [other participants]</vt:lpstr>
      <vt:lpstr>Feedback [other participants] Cont’d …</vt:lpstr>
      <vt:lpstr>Informed consent [Other participants]</vt:lpstr>
      <vt:lpstr>More on Informed Consent ….</vt:lpstr>
      <vt:lpstr>Collecting data on Zoom or Teams</vt:lpstr>
      <vt:lpstr>Confidentiality and Anonymity</vt:lpstr>
      <vt:lpstr> </vt:lpstr>
      <vt:lpstr>PowerPoint Presentation</vt:lpstr>
      <vt:lpstr>More on personal data</vt:lpstr>
      <vt:lpstr>Personal data continued…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Further reading ….</vt:lpstr>
      <vt:lpstr>Disclaimer …. !!!</vt:lpstr>
      <vt:lpstr>That’s the end of this lesson on mistakes to avoid when completing an ethics form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Common errors TO AVOID when completing an ethics form : Part 2</dc:title>
  <dc:creator>Beverly Cole</dc:creator>
  <cp:lastModifiedBy>Beverly Cole</cp:lastModifiedBy>
  <cp:revision>8</cp:revision>
  <dcterms:created xsi:type="dcterms:W3CDTF">2023-03-18T11:29:53Z</dcterms:created>
  <dcterms:modified xsi:type="dcterms:W3CDTF">2025-08-19T16:41:59Z</dcterms:modified>
</cp:coreProperties>
</file>