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6238"/>
    <p:restoredTop sz="94692"/>
  </p:normalViewPr>
  <p:slideViewPr>
    <p:cSldViewPr snapToGrid="0">
      <p:cViewPr varScale="1">
        <p:scale>
          <a:sx n="114" d="100"/>
          <a:sy n="114" d="100"/>
        </p:scale>
        <p:origin x="1088"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3.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15.pn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6" Type="http://schemas.openxmlformats.org/officeDocument/2006/relationships/image" Target="../media/image18.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5" Type="http://schemas.openxmlformats.org/officeDocument/2006/relationships/image" Target="../media/image1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 Id="rId14" Type="http://schemas.openxmlformats.org/officeDocument/2006/relationships/image" Target="../media/image16.svg"/></Relationships>
</file>

<file path=ppt/diagrams/_rels/data4.xml.rels><?xml version="1.0" encoding="UTF-8" standalone="yes"?>
<Relationships xmlns="http://schemas.openxmlformats.org/package/2006/relationships"><Relationship Id="rId8" Type="http://schemas.openxmlformats.org/officeDocument/2006/relationships/image" Target="../media/image27.svg"/><Relationship Id="rId13" Type="http://schemas.openxmlformats.org/officeDocument/2006/relationships/image" Target="../media/image32.png"/><Relationship Id="rId3" Type="http://schemas.openxmlformats.org/officeDocument/2006/relationships/image" Target="../media/image22.png"/><Relationship Id="rId7" Type="http://schemas.openxmlformats.org/officeDocument/2006/relationships/image" Target="../media/image26.png"/><Relationship Id="rId12" Type="http://schemas.openxmlformats.org/officeDocument/2006/relationships/image" Target="../media/image31.sv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11" Type="http://schemas.openxmlformats.org/officeDocument/2006/relationships/image" Target="../media/image30.png"/><Relationship Id="rId5" Type="http://schemas.openxmlformats.org/officeDocument/2006/relationships/image" Target="../media/image24.png"/><Relationship Id="rId10" Type="http://schemas.openxmlformats.org/officeDocument/2006/relationships/image" Target="../media/image29.svg"/><Relationship Id="rId4" Type="http://schemas.openxmlformats.org/officeDocument/2006/relationships/image" Target="../media/image23.svg"/><Relationship Id="rId9" Type="http://schemas.openxmlformats.org/officeDocument/2006/relationships/image" Target="../media/image28.png"/><Relationship Id="rId14" Type="http://schemas.openxmlformats.org/officeDocument/2006/relationships/image" Target="../media/image33.svg"/></Relationships>
</file>

<file path=ppt/diagrams/_rels/data5.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10" Type="http://schemas.openxmlformats.org/officeDocument/2006/relationships/image" Target="../media/image43.svg"/><Relationship Id="rId4" Type="http://schemas.openxmlformats.org/officeDocument/2006/relationships/image" Target="../media/image37.svg"/><Relationship Id="rId9" Type="http://schemas.openxmlformats.org/officeDocument/2006/relationships/image" Target="../media/image42.png"/></Relationships>
</file>

<file path=ppt/diagrams/_rels/drawing3.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15.pn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6" Type="http://schemas.openxmlformats.org/officeDocument/2006/relationships/image" Target="../media/image18.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5" Type="http://schemas.openxmlformats.org/officeDocument/2006/relationships/image" Target="../media/image1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 Id="rId14" Type="http://schemas.openxmlformats.org/officeDocument/2006/relationships/image" Target="../media/image16.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7.svg"/><Relationship Id="rId13" Type="http://schemas.openxmlformats.org/officeDocument/2006/relationships/image" Target="../media/image32.png"/><Relationship Id="rId3" Type="http://schemas.openxmlformats.org/officeDocument/2006/relationships/image" Target="../media/image22.png"/><Relationship Id="rId7" Type="http://schemas.openxmlformats.org/officeDocument/2006/relationships/image" Target="../media/image26.png"/><Relationship Id="rId12" Type="http://schemas.openxmlformats.org/officeDocument/2006/relationships/image" Target="../media/image31.sv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11" Type="http://schemas.openxmlformats.org/officeDocument/2006/relationships/image" Target="../media/image30.png"/><Relationship Id="rId5" Type="http://schemas.openxmlformats.org/officeDocument/2006/relationships/image" Target="../media/image24.png"/><Relationship Id="rId10" Type="http://schemas.openxmlformats.org/officeDocument/2006/relationships/image" Target="../media/image29.svg"/><Relationship Id="rId4" Type="http://schemas.openxmlformats.org/officeDocument/2006/relationships/image" Target="../media/image23.svg"/><Relationship Id="rId9" Type="http://schemas.openxmlformats.org/officeDocument/2006/relationships/image" Target="../media/image28.png"/><Relationship Id="rId14" Type="http://schemas.openxmlformats.org/officeDocument/2006/relationships/image" Target="../media/image33.svg"/></Relationships>
</file>

<file path=ppt/diagrams/_rels/drawing5.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10" Type="http://schemas.openxmlformats.org/officeDocument/2006/relationships/image" Target="../media/image43.svg"/><Relationship Id="rId4" Type="http://schemas.openxmlformats.org/officeDocument/2006/relationships/image" Target="../media/image37.svg"/><Relationship Id="rId9" Type="http://schemas.openxmlformats.org/officeDocument/2006/relationships/image" Target="../media/image42.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EF20888-E5D6-4D10-BC93-DD83CAE8A582}"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C93AB4E6-8FD3-4746-8631-DBE0E470625B}">
      <dgm:prSet/>
      <dgm:spPr/>
      <dgm:t>
        <a:bodyPr/>
        <a:lstStyle/>
        <a:p>
          <a:r>
            <a:rPr lang="en-US"/>
            <a:t>Hotels use third party data via cookies to make guest profiles (Cahn, 2016)</a:t>
          </a:r>
        </a:p>
      </dgm:t>
    </dgm:pt>
    <dgm:pt modelId="{4FAB5373-AB62-4FD6-B791-DAA9E71C100D}" type="parTrans" cxnId="{C7B74913-2954-4758-BC7A-998153A229C8}">
      <dgm:prSet/>
      <dgm:spPr/>
      <dgm:t>
        <a:bodyPr/>
        <a:lstStyle/>
        <a:p>
          <a:endParaRPr lang="en-US"/>
        </a:p>
      </dgm:t>
    </dgm:pt>
    <dgm:pt modelId="{0AD6E396-C83F-4987-AC86-12EBA2464CB0}" type="sibTrans" cxnId="{C7B74913-2954-4758-BC7A-998153A229C8}">
      <dgm:prSet/>
      <dgm:spPr/>
      <dgm:t>
        <a:bodyPr/>
        <a:lstStyle/>
        <a:p>
          <a:endParaRPr lang="en-US"/>
        </a:p>
      </dgm:t>
    </dgm:pt>
    <dgm:pt modelId="{FBFAE3EC-2282-41A6-AEFB-BC3290D50435}">
      <dgm:prSet/>
      <dgm:spPr/>
      <dgm:t>
        <a:bodyPr/>
        <a:lstStyle/>
        <a:p>
          <a:r>
            <a:rPr lang="en-US" dirty="0"/>
            <a:t>AI from companies like meta track planning </a:t>
          </a:r>
          <a:r>
            <a:rPr lang="en-US" dirty="0" err="1"/>
            <a:t>behaviour</a:t>
          </a:r>
          <a:r>
            <a:rPr lang="en-US" dirty="0"/>
            <a:t> and sell that info to hotels</a:t>
          </a:r>
        </a:p>
      </dgm:t>
    </dgm:pt>
    <dgm:pt modelId="{1C41355B-09A8-45AF-9153-431055C9CD61}" type="parTrans" cxnId="{621B97B8-2BCC-44F2-B0EC-7B7FFEA47145}">
      <dgm:prSet/>
      <dgm:spPr/>
      <dgm:t>
        <a:bodyPr/>
        <a:lstStyle/>
        <a:p>
          <a:endParaRPr lang="en-US"/>
        </a:p>
      </dgm:t>
    </dgm:pt>
    <dgm:pt modelId="{A96A9E2F-DF38-4DE1-85A7-12E5631A8FB6}" type="sibTrans" cxnId="{621B97B8-2BCC-44F2-B0EC-7B7FFEA47145}">
      <dgm:prSet/>
      <dgm:spPr/>
      <dgm:t>
        <a:bodyPr/>
        <a:lstStyle/>
        <a:p>
          <a:endParaRPr lang="en-US"/>
        </a:p>
      </dgm:t>
    </dgm:pt>
    <dgm:pt modelId="{A6B5E4A3-BADE-42D8-A6D1-51E7DD4C407A}">
      <dgm:prSet/>
      <dgm:spPr/>
      <dgm:t>
        <a:bodyPr/>
        <a:lstStyle/>
        <a:p>
          <a:r>
            <a:rPr lang="en-US" dirty="0"/>
            <a:t>Targeted ads are driven by predictive AI, creating the illusion of mind reading</a:t>
          </a:r>
        </a:p>
      </dgm:t>
    </dgm:pt>
    <dgm:pt modelId="{F036100E-CB41-48A7-8EC0-FD949A04B479}" type="parTrans" cxnId="{6EE9E07E-8067-4C02-8DBF-DA06F096FE2E}">
      <dgm:prSet/>
      <dgm:spPr/>
      <dgm:t>
        <a:bodyPr/>
        <a:lstStyle/>
        <a:p>
          <a:endParaRPr lang="en-US"/>
        </a:p>
      </dgm:t>
    </dgm:pt>
    <dgm:pt modelId="{8D832FB4-132B-4F05-B358-7F660DAA4AEF}" type="sibTrans" cxnId="{6EE9E07E-8067-4C02-8DBF-DA06F096FE2E}">
      <dgm:prSet/>
      <dgm:spPr/>
      <dgm:t>
        <a:bodyPr/>
        <a:lstStyle/>
        <a:p>
          <a:endParaRPr lang="en-US"/>
        </a:p>
      </dgm:t>
    </dgm:pt>
    <dgm:pt modelId="{1031539D-48C5-4EC2-B795-CF1B235962F5}">
      <dgm:prSet/>
      <dgm:spPr/>
      <dgm:t>
        <a:bodyPr/>
        <a:lstStyle/>
        <a:p>
          <a:r>
            <a:rPr lang="en-US"/>
            <a:t>Concerns are mounting over AI and privacy, pushing people to use VPNs (Sombatruang, 2020) </a:t>
          </a:r>
        </a:p>
      </dgm:t>
    </dgm:pt>
    <dgm:pt modelId="{122B56D9-5C0F-4657-AE7D-9E1EAD8A4089}" type="parTrans" cxnId="{411EC424-3498-4126-B48E-FC0605CBE192}">
      <dgm:prSet/>
      <dgm:spPr/>
      <dgm:t>
        <a:bodyPr/>
        <a:lstStyle/>
        <a:p>
          <a:endParaRPr lang="en-US"/>
        </a:p>
      </dgm:t>
    </dgm:pt>
    <dgm:pt modelId="{1F6DCB3A-363D-4A2F-AF19-1701565B1126}" type="sibTrans" cxnId="{411EC424-3498-4126-B48E-FC0605CBE192}">
      <dgm:prSet/>
      <dgm:spPr/>
      <dgm:t>
        <a:bodyPr/>
        <a:lstStyle/>
        <a:p>
          <a:endParaRPr lang="en-US"/>
        </a:p>
      </dgm:t>
    </dgm:pt>
    <dgm:pt modelId="{A8E2D2B5-A60C-4B2C-B182-C25462E50312}">
      <dgm:prSet/>
      <dgm:spPr/>
      <dgm:t>
        <a:bodyPr/>
        <a:lstStyle/>
        <a:p>
          <a:r>
            <a:rPr lang="en-US" dirty="0"/>
            <a:t>Ai can process thousands of reviews and first common issues in seconds. </a:t>
          </a:r>
        </a:p>
      </dgm:t>
    </dgm:pt>
    <dgm:pt modelId="{72F71C9B-DB9F-45D0-8150-7AAC773B818B}" type="parTrans" cxnId="{B7DA79CE-F0FF-4C9D-9A97-486DB4E57538}">
      <dgm:prSet/>
      <dgm:spPr/>
      <dgm:t>
        <a:bodyPr/>
        <a:lstStyle/>
        <a:p>
          <a:endParaRPr lang="en-US"/>
        </a:p>
      </dgm:t>
    </dgm:pt>
    <dgm:pt modelId="{6C462FF1-4DB1-4786-90CD-1D07B4928240}" type="sibTrans" cxnId="{B7DA79CE-F0FF-4C9D-9A97-486DB4E57538}">
      <dgm:prSet/>
      <dgm:spPr/>
      <dgm:t>
        <a:bodyPr/>
        <a:lstStyle/>
        <a:p>
          <a:endParaRPr lang="en-US"/>
        </a:p>
      </dgm:t>
    </dgm:pt>
    <dgm:pt modelId="{13D12FDA-9157-4038-9EAB-BEC56C8D5862}">
      <dgm:prSet/>
      <dgm:spPr/>
      <dgm:t>
        <a:bodyPr/>
        <a:lstStyle/>
        <a:p>
          <a:r>
            <a:rPr lang="en-US"/>
            <a:t>Summarised reccomendations help the management team make data-driven improvements. </a:t>
          </a:r>
        </a:p>
      </dgm:t>
    </dgm:pt>
    <dgm:pt modelId="{AB5A398E-99D3-4F1A-8FE1-61B7502B3245}" type="parTrans" cxnId="{78CDF39F-5930-4580-9E02-88E8A66F68A1}">
      <dgm:prSet/>
      <dgm:spPr/>
      <dgm:t>
        <a:bodyPr/>
        <a:lstStyle/>
        <a:p>
          <a:endParaRPr lang="en-US"/>
        </a:p>
      </dgm:t>
    </dgm:pt>
    <dgm:pt modelId="{F8745C13-BE94-420B-AF27-95EDE2ACEA00}" type="sibTrans" cxnId="{78CDF39F-5930-4580-9E02-88E8A66F68A1}">
      <dgm:prSet/>
      <dgm:spPr/>
      <dgm:t>
        <a:bodyPr/>
        <a:lstStyle/>
        <a:p>
          <a:endParaRPr lang="en-US"/>
        </a:p>
      </dgm:t>
    </dgm:pt>
    <dgm:pt modelId="{8A0EAFBB-028E-BD40-A856-F5EA1AF8FB0A}" type="pres">
      <dgm:prSet presAssocID="{BEF20888-E5D6-4D10-BC93-DD83CAE8A582}" presName="linear" presStyleCnt="0">
        <dgm:presLayoutVars>
          <dgm:animLvl val="lvl"/>
          <dgm:resizeHandles val="exact"/>
        </dgm:presLayoutVars>
      </dgm:prSet>
      <dgm:spPr/>
    </dgm:pt>
    <dgm:pt modelId="{BB80187F-F9CF-0648-B6D8-538D533B548D}" type="pres">
      <dgm:prSet presAssocID="{C93AB4E6-8FD3-4746-8631-DBE0E470625B}" presName="parentText" presStyleLbl="node1" presStyleIdx="0" presStyleCnt="6">
        <dgm:presLayoutVars>
          <dgm:chMax val="0"/>
          <dgm:bulletEnabled val="1"/>
        </dgm:presLayoutVars>
      </dgm:prSet>
      <dgm:spPr/>
    </dgm:pt>
    <dgm:pt modelId="{144B9B25-F4C7-EB4F-9436-A62E2A97AD75}" type="pres">
      <dgm:prSet presAssocID="{0AD6E396-C83F-4987-AC86-12EBA2464CB0}" presName="spacer" presStyleCnt="0"/>
      <dgm:spPr/>
    </dgm:pt>
    <dgm:pt modelId="{37DF9945-3EFC-8C41-8656-4F8BE09FB2C7}" type="pres">
      <dgm:prSet presAssocID="{FBFAE3EC-2282-41A6-AEFB-BC3290D50435}" presName="parentText" presStyleLbl="node1" presStyleIdx="1" presStyleCnt="6">
        <dgm:presLayoutVars>
          <dgm:chMax val="0"/>
          <dgm:bulletEnabled val="1"/>
        </dgm:presLayoutVars>
      </dgm:prSet>
      <dgm:spPr/>
    </dgm:pt>
    <dgm:pt modelId="{41C6419E-1E01-784E-8BA3-EFB5056F0271}" type="pres">
      <dgm:prSet presAssocID="{A96A9E2F-DF38-4DE1-85A7-12E5631A8FB6}" presName="spacer" presStyleCnt="0"/>
      <dgm:spPr/>
    </dgm:pt>
    <dgm:pt modelId="{6546611E-BFD7-6242-8F5B-F010C5DFACAD}" type="pres">
      <dgm:prSet presAssocID="{A6B5E4A3-BADE-42D8-A6D1-51E7DD4C407A}" presName="parentText" presStyleLbl="node1" presStyleIdx="2" presStyleCnt="6">
        <dgm:presLayoutVars>
          <dgm:chMax val="0"/>
          <dgm:bulletEnabled val="1"/>
        </dgm:presLayoutVars>
      </dgm:prSet>
      <dgm:spPr/>
    </dgm:pt>
    <dgm:pt modelId="{D3C6A3CD-104C-9848-910A-018F10539B03}" type="pres">
      <dgm:prSet presAssocID="{8D832FB4-132B-4F05-B358-7F660DAA4AEF}" presName="spacer" presStyleCnt="0"/>
      <dgm:spPr/>
    </dgm:pt>
    <dgm:pt modelId="{1F91645A-1713-C747-907B-7CAA3ADBB790}" type="pres">
      <dgm:prSet presAssocID="{1031539D-48C5-4EC2-B795-CF1B235962F5}" presName="parentText" presStyleLbl="node1" presStyleIdx="3" presStyleCnt="6">
        <dgm:presLayoutVars>
          <dgm:chMax val="0"/>
          <dgm:bulletEnabled val="1"/>
        </dgm:presLayoutVars>
      </dgm:prSet>
      <dgm:spPr/>
    </dgm:pt>
    <dgm:pt modelId="{6B1F0063-B2AA-3F4F-B187-434AF55E6131}" type="pres">
      <dgm:prSet presAssocID="{1F6DCB3A-363D-4A2F-AF19-1701565B1126}" presName="spacer" presStyleCnt="0"/>
      <dgm:spPr/>
    </dgm:pt>
    <dgm:pt modelId="{3C146079-9699-8B4E-A1CE-A8DBEB47A389}" type="pres">
      <dgm:prSet presAssocID="{A8E2D2B5-A60C-4B2C-B182-C25462E50312}" presName="parentText" presStyleLbl="node1" presStyleIdx="4" presStyleCnt="6">
        <dgm:presLayoutVars>
          <dgm:chMax val="0"/>
          <dgm:bulletEnabled val="1"/>
        </dgm:presLayoutVars>
      </dgm:prSet>
      <dgm:spPr/>
    </dgm:pt>
    <dgm:pt modelId="{52B5B942-D01C-0E4D-B8EB-B527E6EAEA1B}" type="pres">
      <dgm:prSet presAssocID="{6C462FF1-4DB1-4786-90CD-1D07B4928240}" presName="spacer" presStyleCnt="0"/>
      <dgm:spPr/>
    </dgm:pt>
    <dgm:pt modelId="{C6BE4B1F-FEC8-594D-9E6A-695AC05BA8F1}" type="pres">
      <dgm:prSet presAssocID="{13D12FDA-9157-4038-9EAB-BEC56C8D5862}" presName="parentText" presStyleLbl="node1" presStyleIdx="5" presStyleCnt="6">
        <dgm:presLayoutVars>
          <dgm:chMax val="0"/>
          <dgm:bulletEnabled val="1"/>
        </dgm:presLayoutVars>
      </dgm:prSet>
      <dgm:spPr/>
    </dgm:pt>
  </dgm:ptLst>
  <dgm:cxnLst>
    <dgm:cxn modelId="{C7B74913-2954-4758-BC7A-998153A229C8}" srcId="{BEF20888-E5D6-4D10-BC93-DD83CAE8A582}" destId="{C93AB4E6-8FD3-4746-8631-DBE0E470625B}" srcOrd="0" destOrd="0" parTransId="{4FAB5373-AB62-4FD6-B791-DAA9E71C100D}" sibTransId="{0AD6E396-C83F-4987-AC86-12EBA2464CB0}"/>
    <dgm:cxn modelId="{AF38251E-F4D7-364B-A603-844DD061318E}" type="presOf" srcId="{C93AB4E6-8FD3-4746-8631-DBE0E470625B}" destId="{BB80187F-F9CF-0648-B6D8-538D533B548D}" srcOrd="0" destOrd="0" presId="urn:microsoft.com/office/officeart/2005/8/layout/vList2"/>
    <dgm:cxn modelId="{411EC424-3498-4126-B48E-FC0605CBE192}" srcId="{BEF20888-E5D6-4D10-BC93-DD83CAE8A582}" destId="{1031539D-48C5-4EC2-B795-CF1B235962F5}" srcOrd="3" destOrd="0" parTransId="{122B56D9-5C0F-4657-AE7D-9E1EAD8A4089}" sibTransId="{1F6DCB3A-363D-4A2F-AF19-1701565B1126}"/>
    <dgm:cxn modelId="{3301DB27-884B-8B48-B5D4-4D7F69CC013F}" type="presOf" srcId="{13D12FDA-9157-4038-9EAB-BEC56C8D5862}" destId="{C6BE4B1F-FEC8-594D-9E6A-695AC05BA8F1}" srcOrd="0" destOrd="0" presId="urn:microsoft.com/office/officeart/2005/8/layout/vList2"/>
    <dgm:cxn modelId="{C4795D78-B4AE-1440-A183-ED496100DBD3}" type="presOf" srcId="{A6B5E4A3-BADE-42D8-A6D1-51E7DD4C407A}" destId="{6546611E-BFD7-6242-8F5B-F010C5DFACAD}" srcOrd="0" destOrd="0" presId="urn:microsoft.com/office/officeart/2005/8/layout/vList2"/>
    <dgm:cxn modelId="{6EE9E07E-8067-4C02-8DBF-DA06F096FE2E}" srcId="{BEF20888-E5D6-4D10-BC93-DD83CAE8A582}" destId="{A6B5E4A3-BADE-42D8-A6D1-51E7DD4C407A}" srcOrd="2" destOrd="0" parTransId="{F036100E-CB41-48A7-8EC0-FD949A04B479}" sibTransId="{8D832FB4-132B-4F05-B358-7F660DAA4AEF}"/>
    <dgm:cxn modelId="{72D8FE9A-1421-2541-B3D7-F0C946680018}" type="presOf" srcId="{1031539D-48C5-4EC2-B795-CF1B235962F5}" destId="{1F91645A-1713-C747-907B-7CAA3ADBB790}" srcOrd="0" destOrd="0" presId="urn:microsoft.com/office/officeart/2005/8/layout/vList2"/>
    <dgm:cxn modelId="{78CDF39F-5930-4580-9E02-88E8A66F68A1}" srcId="{BEF20888-E5D6-4D10-BC93-DD83CAE8A582}" destId="{13D12FDA-9157-4038-9EAB-BEC56C8D5862}" srcOrd="5" destOrd="0" parTransId="{AB5A398E-99D3-4F1A-8FE1-61B7502B3245}" sibTransId="{F8745C13-BE94-420B-AF27-95EDE2ACEA00}"/>
    <dgm:cxn modelId="{621B97B8-2BCC-44F2-B0EC-7B7FFEA47145}" srcId="{BEF20888-E5D6-4D10-BC93-DD83CAE8A582}" destId="{FBFAE3EC-2282-41A6-AEFB-BC3290D50435}" srcOrd="1" destOrd="0" parTransId="{1C41355B-09A8-45AF-9153-431055C9CD61}" sibTransId="{A96A9E2F-DF38-4DE1-85A7-12E5631A8FB6}"/>
    <dgm:cxn modelId="{DA3AF9C2-7429-E845-88B9-1ECCC8DDA4B4}" type="presOf" srcId="{A8E2D2B5-A60C-4B2C-B182-C25462E50312}" destId="{3C146079-9699-8B4E-A1CE-A8DBEB47A389}" srcOrd="0" destOrd="0" presId="urn:microsoft.com/office/officeart/2005/8/layout/vList2"/>
    <dgm:cxn modelId="{B7DA79CE-F0FF-4C9D-9A97-486DB4E57538}" srcId="{BEF20888-E5D6-4D10-BC93-DD83CAE8A582}" destId="{A8E2D2B5-A60C-4B2C-B182-C25462E50312}" srcOrd="4" destOrd="0" parTransId="{72F71C9B-DB9F-45D0-8150-7AAC773B818B}" sibTransId="{6C462FF1-4DB1-4786-90CD-1D07B4928240}"/>
    <dgm:cxn modelId="{C53E96E8-DB68-AF47-B950-9D9FD858B311}" type="presOf" srcId="{BEF20888-E5D6-4D10-BC93-DD83CAE8A582}" destId="{8A0EAFBB-028E-BD40-A856-F5EA1AF8FB0A}" srcOrd="0" destOrd="0" presId="urn:microsoft.com/office/officeart/2005/8/layout/vList2"/>
    <dgm:cxn modelId="{63AAFDF5-8A24-B14D-BB39-70600D2CAFD0}" type="presOf" srcId="{FBFAE3EC-2282-41A6-AEFB-BC3290D50435}" destId="{37DF9945-3EFC-8C41-8656-4F8BE09FB2C7}" srcOrd="0" destOrd="0" presId="urn:microsoft.com/office/officeart/2005/8/layout/vList2"/>
    <dgm:cxn modelId="{1F82C18A-5FAB-984E-A27A-A9E0688CFE07}" type="presParOf" srcId="{8A0EAFBB-028E-BD40-A856-F5EA1AF8FB0A}" destId="{BB80187F-F9CF-0648-B6D8-538D533B548D}" srcOrd="0" destOrd="0" presId="urn:microsoft.com/office/officeart/2005/8/layout/vList2"/>
    <dgm:cxn modelId="{13DA941C-17CE-AE41-B114-E0264E47751F}" type="presParOf" srcId="{8A0EAFBB-028E-BD40-A856-F5EA1AF8FB0A}" destId="{144B9B25-F4C7-EB4F-9436-A62E2A97AD75}" srcOrd="1" destOrd="0" presId="urn:microsoft.com/office/officeart/2005/8/layout/vList2"/>
    <dgm:cxn modelId="{B68EF72D-D7DB-4F4A-A35E-8902BD0AF7CA}" type="presParOf" srcId="{8A0EAFBB-028E-BD40-A856-F5EA1AF8FB0A}" destId="{37DF9945-3EFC-8C41-8656-4F8BE09FB2C7}" srcOrd="2" destOrd="0" presId="urn:microsoft.com/office/officeart/2005/8/layout/vList2"/>
    <dgm:cxn modelId="{9E75A4FF-1E9B-EC42-8A2E-19494039BC3F}" type="presParOf" srcId="{8A0EAFBB-028E-BD40-A856-F5EA1AF8FB0A}" destId="{41C6419E-1E01-784E-8BA3-EFB5056F0271}" srcOrd="3" destOrd="0" presId="urn:microsoft.com/office/officeart/2005/8/layout/vList2"/>
    <dgm:cxn modelId="{2A026719-0DB5-5248-A617-295E6D955D5D}" type="presParOf" srcId="{8A0EAFBB-028E-BD40-A856-F5EA1AF8FB0A}" destId="{6546611E-BFD7-6242-8F5B-F010C5DFACAD}" srcOrd="4" destOrd="0" presId="urn:microsoft.com/office/officeart/2005/8/layout/vList2"/>
    <dgm:cxn modelId="{7CD61977-C56F-3248-B15F-E6CE90951C2B}" type="presParOf" srcId="{8A0EAFBB-028E-BD40-A856-F5EA1AF8FB0A}" destId="{D3C6A3CD-104C-9848-910A-018F10539B03}" srcOrd="5" destOrd="0" presId="urn:microsoft.com/office/officeart/2005/8/layout/vList2"/>
    <dgm:cxn modelId="{C740E4BC-EED5-9A42-A246-47A8A2BA8CCB}" type="presParOf" srcId="{8A0EAFBB-028E-BD40-A856-F5EA1AF8FB0A}" destId="{1F91645A-1713-C747-907B-7CAA3ADBB790}" srcOrd="6" destOrd="0" presId="urn:microsoft.com/office/officeart/2005/8/layout/vList2"/>
    <dgm:cxn modelId="{5EDEE966-65DE-7D48-925C-8DAFD4834D14}" type="presParOf" srcId="{8A0EAFBB-028E-BD40-A856-F5EA1AF8FB0A}" destId="{6B1F0063-B2AA-3F4F-B187-434AF55E6131}" srcOrd="7" destOrd="0" presId="urn:microsoft.com/office/officeart/2005/8/layout/vList2"/>
    <dgm:cxn modelId="{AE09A290-B876-5948-AA4D-9F324685F0A5}" type="presParOf" srcId="{8A0EAFBB-028E-BD40-A856-F5EA1AF8FB0A}" destId="{3C146079-9699-8B4E-A1CE-A8DBEB47A389}" srcOrd="8" destOrd="0" presId="urn:microsoft.com/office/officeart/2005/8/layout/vList2"/>
    <dgm:cxn modelId="{63C37310-0F43-A748-9AD5-98FAC61198F7}" type="presParOf" srcId="{8A0EAFBB-028E-BD40-A856-F5EA1AF8FB0A}" destId="{52B5B942-D01C-0E4D-B8EB-B527E6EAEA1B}" srcOrd="9" destOrd="0" presId="urn:microsoft.com/office/officeart/2005/8/layout/vList2"/>
    <dgm:cxn modelId="{FFF13517-0294-BC43-A79C-E4CC0FB9C324}" type="presParOf" srcId="{8A0EAFBB-028E-BD40-A856-F5EA1AF8FB0A}" destId="{C6BE4B1F-FEC8-594D-9E6A-695AC05BA8F1}"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8EDB150-12D8-4621-AD0A-9789CB7F0D79}" type="doc">
      <dgm:prSet loTypeId="urn:microsoft.com/office/officeart/2005/8/layout/default" loCatId="list" qsTypeId="urn:microsoft.com/office/officeart/2005/8/quickstyle/simple4" qsCatId="simple" csTypeId="urn:microsoft.com/office/officeart/2005/8/colors/colorful5" csCatId="colorful" phldr="1"/>
      <dgm:spPr/>
      <dgm:t>
        <a:bodyPr/>
        <a:lstStyle/>
        <a:p>
          <a:endParaRPr lang="en-US"/>
        </a:p>
      </dgm:t>
    </dgm:pt>
    <dgm:pt modelId="{94191A3C-6060-42DD-87BE-783572D83A8C}">
      <dgm:prSet/>
      <dgm:spPr/>
      <dgm:t>
        <a:bodyPr/>
        <a:lstStyle/>
        <a:p>
          <a:r>
            <a:rPr lang="en-US"/>
            <a:t>AI can track stay patterns and complaints to predict returning guests (Acharya, 2024).</a:t>
          </a:r>
        </a:p>
      </dgm:t>
    </dgm:pt>
    <dgm:pt modelId="{33CAA3ED-078F-49CF-A3E3-23032496755D}" type="parTrans" cxnId="{B47B0EFD-823B-4082-868E-3A225759000C}">
      <dgm:prSet/>
      <dgm:spPr/>
      <dgm:t>
        <a:bodyPr/>
        <a:lstStyle/>
        <a:p>
          <a:endParaRPr lang="en-US"/>
        </a:p>
      </dgm:t>
    </dgm:pt>
    <dgm:pt modelId="{1757573D-A4A7-4BC0-B8CD-B6FD3D1CCD0C}" type="sibTrans" cxnId="{B47B0EFD-823B-4082-868E-3A225759000C}">
      <dgm:prSet/>
      <dgm:spPr/>
      <dgm:t>
        <a:bodyPr/>
        <a:lstStyle/>
        <a:p>
          <a:endParaRPr lang="en-US"/>
        </a:p>
      </dgm:t>
    </dgm:pt>
    <dgm:pt modelId="{6D1AAF42-0879-45F9-8FCE-B11B11000320}">
      <dgm:prSet/>
      <dgm:spPr/>
      <dgm:t>
        <a:bodyPr/>
        <a:lstStyle/>
        <a:p>
          <a:r>
            <a:rPr lang="en-US"/>
            <a:t>Marketing teams can focus on warm leads to iprove brand loyalty. </a:t>
          </a:r>
        </a:p>
      </dgm:t>
    </dgm:pt>
    <dgm:pt modelId="{4E690B98-20A7-4595-8207-F985232C4864}" type="parTrans" cxnId="{8BB0E5E3-A1D7-440F-BD2B-B095756CC5FF}">
      <dgm:prSet/>
      <dgm:spPr/>
      <dgm:t>
        <a:bodyPr/>
        <a:lstStyle/>
        <a:p>
          <a:endParaRPr lang="en-US"/>
        </a:p>
      </dgm:t>
    </dgm:pt>
    <dgm:pt modelId="{4E979A58-C97B-4C3D-97D2-3C24CF62BD69}" type="sibTrans" cxnId="{8BB0E5E3-A1D7-440F-BD2B-B095756CC5FF}">
      <dgm:prSet/>
      <dgm:spPr/>
      <dgm:t>
        <a:bodyPr/>
        <a:lstStyle/>
        <a:p>
          <a:endParaRPr lang="en-US"/>
        </a:p>
      </dgm:t>
    </dgm:pt>
    <dgm:pt modelId="{14A42A4B-875B-4FF1-8F21-D5E5873EEAE8}">
      <dgm:prSet/>
      <dgm:spPr/>
      <dgm:t>
        <a:bodyPr/>
        <a:lstStyle/>
        <a:p>
          <a:r>
            <a:rPr lang="en-US"/>
            <a:t>Long-term guest profiles massively improve consistency and builds loyalty and trust (Saxena, 2024).</a:t>
          </a:r>
        </a:p>
      </dgm:t>
    </dgm:pt>
    <dgm:pt modelId="{A397D668-63BF-45F2-8FB5-18AAC65584F4}" type="parTrans" cxnId="{612EC05E-B753-40B5-A411-F0550C16D7EF}">
      <dgm:prSet/>
      <dgm:spPr/>
      <dgm:t>
        <a:bodyPr/>
        <a:lstStyle/>
        <a:p>
          <a:endParaRPr lang="en-US"/>
        </a:p>
      </dgm:t>
    </dgm:pt>
    <dgm:pt modelId="{01989146-5E20-49E3-842D-0DF1425AA0A9}" type="sibTrans" cxnId="{612EC05E-B753-40B5-A411-F0550C16D7EF}">
      <dgm:prSet/>
      <dgm:spPr/>
      <dgm:t>
        <a:bodyPr/>
        <a:lstStyle/>
        <a:p>
          <a:endParaRPr lang="en-US"/>
        </a:p>
      </dgm:t>
    </dgm:pt>
    <dgm:pt modelId="{EBD39860-525A-41B5-A45B-9398B0437D31}">
      <dgm:prSet/>
      <dgm:spPr/>
      <dgm:t>
        <a:bodyPr/>
        <a:lstStyle/>
        <a:p>
          <a:r>
            <a:rPr lang="en-US" dirty="0"/>
            <a:t>AI relies massively on huge data collection, raising big security concerns</a:t>
          </a:r>
        </a:p>
      </dgm:t>
    </dgm:pt>
    <dgm:pt modelId="{8A7ED788-3EE9-4318-9724-CF939D2FF2BC}" type="parTrans" cxnId="{4072C299-D40C-4E16-A4C7-C3611F8FD6DC}">
      <dgm:prSet/>
      <dgm:spPr/>
      <dgm:t>
        <a:bodyPr/>
        <a:lstStyle/>
        <a:p>
          <a:endParaRPr lang="en-US"/>
        </a:p>
      </dgm:t>
    </dgm:pt>
    <dgm:pt modelId="{EE457B47-BC38-473E-9C2F-A28E5C984CFD}" type="sibTrans" cxnId="{4072C299-D40C-4E16-A4C7-C3611F8FD6DC}">
      <dgm:prSet/>
      <dgm:spPr/>
      <dgm:t>
        <a:bodyPr/>
        <a:lstStyle/>
        <a:p>
          <a:endParaRPr lang="en-US"/>
        </a:p>
      </dgm:t>
    </dgm:pt>
    <dgm:pt modelId="{53D01791-B648-4B0D-9C67-A71BE386144B}">
      <dgm:prSet/>
      <dgm:spPr/>
      <dgm:t>
        <a:bodyPr/>
        <a:lstStyle/>
        <a:p>
          <a:r>
            <a:rPr lang="en-US"/>
            <a:t>Not adhering to data laws will lead to privacy and reputation scandals like facebook faced in the past.</a:t>
          </a:r>
        </a:p>
      </dgm:t>
    </dgm:pt>
    <dgm:pt modelId="{BED0BDFF-3996-417E-97FF-E5FA235D6CA3}" type="parTrans" cxnId="{882741CC-697A-40B2-BFD7-97C01BEECE4D}">
      <dgm:prSet/>
      <dgm:spPr/>
      <dgm:t>
        <a:bodyPr/>
        <a:lstStyle/>
        <a:p>
          <a:endParaRPr lang="en-US"/>
        </a:p>
      </dgm:t>
    </dgm:pt>
    <dgm:pt modelId="{20E45B2A-47D8-4650-8427-352F2A0CFF07}" type="sibTrans" cxnId="{882741CC-697A-40B2-BFD7-97C01BEECE4D}">
      <dgm:prSet/>
      <dgm:spPr/>
      <dgm:t>
        <a:bodyPr/>
        <a:lstStyle/>
        <a:p>
          <a:endParaRPr lang="en-US"/>
        </a:p>
      </dgm:t>
    </dgm:pt>
    <dgm:pt modelId="{3A50A1F7-6E92-4435-B744-BB13531CB853}">
      <dgm:prSet/>
      <dgm:spPr/>
      <dgm:t>
        <a:bodyPr/>
        <a:lstStyle/>
        <a:p>
          <a:r>
            <a:rPr lang="en-US"/>
            <a:t>Over automation risks losing the human touch which is essential (Mandic, 2023). </a:t>
          </a:r>
        </a:p>
      </dgm:t>
    </dgm:pt>
    <dgm:pt modelId="{3334551F-2948-452A-9518-F555D2302F72}" type="parTrans" cxnId="{49702DF6-9B39-40B2-BEB3-B12546814C13}">
      <dgm:prSet/>
      <dgm:spPr/>
      <dgm:t>
        <a:bodyPr/>
        <a:lstStyle/>
        <a:p>
          <a:endParaRPr lang="en-US"/>
        </a:p>
      </dgm:t>
    </dgm:pt>
    <dgm:pt modelId="{0B92B85A-1A72-4772-9D68-CBD599C87B3C}" type="sibTrans" cxnId="{49702DF6-9B39-40B2-BEB3-B12546814C13}">
      <dgm:prSet/>
      <dgm:spPr/>
      <dgm:t>
        <a:bodyPr/>
        <a:lstStyle/>
        <a:p>
          <a:endParaRPr lang="en-US"/>
        </a:p>
      </dgm:t>
    </dgm:pt>
    <dgm:pt modelId="{E5E727D6-21F9-4AD8-91AE-62DB093E4E8E}">
      <dgm:prSet/>
      <dgm:spPr/>
      <dgm:t>
        <a:bodyPr/>
        <a:lstStyle/>
        <a:p>
          <a:r>
            <a:rPr lang="en-US"/>
            <a:t>Ai intregration is very expensive, and requires infrastructure (Nam, 2021). </a:t>
          </a:r>
        </a:p>
      </dgm:t>
    </dgm:pt>
    <dgm:pt modelId="{2ACC1B23-69C0-4875-94A0-1478D64B5375}" type="parTrans" cxnId="{FA18B91F-AD75-4CA5-97FA-92F6D5127483}">
      <dgm:prSet/>
      <dgm:spPr/>
      <dgm:t>
        <a:bodyPr/>
        <a:lstStyle/>
        <a:p>
          <a:endParaRPr lang="en-US"/>
        </a:p>
      </dgm:t>
    </dgm:pt>
    <dgm:pt modelId="{52C5E859-4A4C-4537-BCA1-3DC5338F1457}" type="sibTrans" cxnId="{FA18B91F-AD75-4CA5-97FA-92F6D5127483}">
      <dgm:prSet/>
      <dgm:spPr/>
      <dgm:t>
        <a:bodyPr/>
        <a:lstStyle/>
        <a:p>
          <a:endParaRPr lang="en-US"/>
        </a:p>
      </dgm:t>
    </dgm:pt>
    <dgm:pt modelId="{68276EB8-5547-42DB-A625-18FCF11443B2}">
      <dgm:prSet/>
      <dgm:spPr/>
      <dgm:t>
        <a:bodyPr/>
        <a:lstStyle/>
        <a:p>
          <a:r>
            <a:rPr lang="en-US"/>
            <a:t>Misinformation is prevalent in AI, and so is bias and lack of human judgement and common sense (Kim, 2025).</a:t>
          </a:r>
        </a:p>
      </dgm:t>
    </dgm:pt>
    <dgm:pt modelId="{FEFEE61D-6141-4F68-AABB-78C1C73A79B0}" type="parTrans" cxnId="{1C32FD29-1071-40C0-9A6F-981111DE7682}">
      <dgm:prSet/>
      <dgm:spPr/>
      <dgm:t>
        <a:bodyPr/>
        <a:lstStyle/>
        <a:p>
          <a:endParaRPr lang="en-US"/>
        </a:p>
      </dgm:t>
    </dgm:pt>
    <dgm:pt modelId="{81277070-5EB1-4898-A621-EE1A7AF77501}" type="sibTrans" cxnId="{1C32FD29-1071-40C0-9A6F-981111DE7682}">
      <dgm:prSet/>
      <dgm:spPr/>
      <dgm:t>
        <a:bodyPr/>
        <a:lstStyle/>
        <a:p>
          <a:endParaRPr lang="en-US"/>
        </a:p>
      </dgm:t>
    </dgm:pt>
    <dgm:pt modelId="{37F80EEB-B854-7845-B3AA-4E874219FA76}" type="pres">
      <dgm:prSet presAssocID="{68EDB150-12D8-4621-AD0A-9789CB7F0D79}" presName="diagram" presStyleCnt="0">
        <dgm:presLayoutVars>
          <dgm:dir/>
          <dgm:resizeHandles val="exact"/>
        </dgm:presLayoutVars>
      </dgm:prSet>
      <dgm:spPr/>
    </dgm:pt>
    <dgm:pt modelId="{EE5A2E55-856C-B545-8FAD-3F21813FA335}" type="pres">
      <dgm:prSet presAssocID="{94191A3C-6060-42DD-87BE-783572D83A8C}" presName="node" presStyleLbl="node1" presStyleIdx="0" presStyleCnt="8">
        <dgm:presLayoutVars>
          <dgm:bulletEnabled val="1"/>
        </dgm:presLayoutVars>
      </dgm:prSet>
      <dgm:spPr/>
    </dgm:pt>
    <dgm:pt modelId="{77F9FE91-CA68-AE4E-9384-FDDB901DE190}" type="pres">
      <dgm:prSet presAssocID="{1757573D-A4A7-4BC0-B8CD-B6FD3D1CCD0C}" presName="sibTrans" presStyleCnt="0"/>
      <dgm:spPr/>
    </dgm:pt>
    <dgm:pt modelId="{9379A840-BD1B-D644-B25A-E9ECF7A67709}" type="pres">
      <dgm:prSet presAssocID="{6D1AAF42-0879-45F9-8FCE-B11B11000320}" presName="node" presStyleLbl="node1" presStyleIdx="1" presStyleCnt="8">
        <dgm:presLayoutVars>
          <dgm:bulletEnabled val="1"/>
        </dgm:presLayoutVars>
      </dgm:prSet>
      <dgm:spPr/>
    </dgm:pt>
    <dgm:pt modelId="{1ADCAF66-A045-4144-8DD8-3302C0F2702A}" type="pres">
      <dgm:prSet presAssocID="{4E979A58-C97B-4C3D-97D2-3C24CF62BD69}" presName="sibTrans" presStyleCnt="0"/>
      <dgm:spPr/>
    </dgm:pt>
    <dgm:pt modelId="{CDAFF9FA-41BA-3D41-97E0-9D6CAD93B03E}" type="pres">
      <dgm:prSet presAssocID="{14A42A4B-875B-4FF1-8F21-D5E5873EEAE8}" presName="node" presStyleLbl="node1" presStyleIdx="2" presStyleCnt="8">
        <dgm:presLayoutVars>
          <dgm:bulletEnabled val="1"/>
        </dgm:presLayoutVars>
      </dgm:prSet>
      <dgm:spPr/>
    </dgm:pt>
    <dgm:pt modelId="{904FD11A-0F97-254F-B1C0-A5641CAEC565}" type="pres">
      <dgm:prSet presAssocID="{01989146-5E20-49E3-842D-0DF1425AA0A9}" presName="sibTrans" presStyleCnt="0"/>
      <dgm:spPr/>
    </dgm:pt>
    <dgm:pt modelId="{DF97129A-3044-EB48-9E8B-57B74F969F20}" type="pres">
      <dgm:prSet presAssocID="{EBD39860-525A-41B5-A45B-9398B0437D31}" presName="node" presStyleLbl="node1" presStyleIdx="3" presStyleCnt="8">
        <dgm:presLayoutVars>
          <dgm:bulletEnabled val="1"/>
        </dgm:presLayoutVars>
      </dgm:prSet>
      <dgm:spPr/>
    </dgm:pt>
    <dgm:pt modelId="{767A0BEE-7BA0-1040-A7C2-3BFD838CBD46}" type="pres">
      <dgm:prSet presAssocID="{EE457B47-BC38-473E-9C2F-A28E5C984CFD}" presName="sibTrans" presStyleCnt="0"/>
      <dgm:spPr/>
    </dgm:pt>
    <dgm:pt modelId="{80E20FFF-1DC7-4B43-AD3F-A41A2C220E0E}" type="pres">
      <dgm:prSet presAssocID="{53D01791-B648-4B0D-9C67-A71BE386144B}" presName="node" presStyleLbl="node1" presStyleIdx="4" presStyleCnt="8">
        <dgm:presLayoutVars>
          <dgm:bulletEnabled val="1"/>
        </dgm:presLayoutVars>
      </dgm:prSet>
      <dgm:spPr/>
    </dgm:pt>
    <dgm:pt modelId="{48B75843-DCC7-BB41-9A10-C3BE94413C63}" type="pres">
      <dgm:prSet presAssocID="{20E45B2A-47D8-4650-8427-352F2A0CFF07}" presName="sibTrans" presStyleCnt="0"/>
      <dgm:spPr/>
    </dgm:pt>
    <dgm:pt modelId="{A615886F-0B01-9D4F-B101-9E7C9D3EC4B5}" type="pres">
      <dgm:prSet presAssocID="{3A50A1F7-6E92-4435-B744-BB13531CB853}" presName="node" presStyleLbl="node1" presStyleIdx="5" presStyleCnt="8">
        <dgm:presLayoutVars>
          <dgm:bulletEnabled val="1"/>
        </dgm:presLayoutVars>
      </dgm:prSet>
      <dgm:spPr/>
    </dgm:pt>
    <dgm:pt modelId="{BCE25BBD-BF93-9B43-965C-236A49637EB6}" type="pres">
      <dgm:prSet presAssocID="{0B92B85A-1A72-4772-9D68-CBD599C87B3C}" presName="sibTrans" presStyleCnt="0"/>
      <dgm:spPr/>
    </dgm:pt>
    <dgm:pt modelId="{B14D27A4-6717-064C-9FC2-152A2C758EFC}" type="pres">
      <dgm:prSet presAssocID="{E5E727D6-21F9-4AD8-91AE-62DB093E4E8E}" presName="node" presStyleLbl="node1" presStyleIdx="6" presStyleCnt="8">
        <dgm:presLayoutVars>
          <dgm:bulletEnabled val="1"/>
        </dgm:presLayoutVars>
      </dgm:prSet>
      <dgm:spPr/>
    </dgm:pt>
    <dgm:pt modelId="{0B5E0C98-966D-7F46-B409-0A3787DBC55F}" type="pres">
      <dgm:prSet presAssocID="{52C5E859-4A4C-4537-BCA1-3DC5338F1457}" presName="sibTrans" presStyleCnt="0"/>
      <dgm:spPr/>
    </dgm:pt>
    <dgm:pt modelId="{C9048A4F-848C-664D-9621-820DC222820E}" type="pres">
      <dgm:prSet presAssocID="{68276EB8-5547-42DB-A625-18FCF11443B2}" presName="node" presStyleLbl="node1" presStyleIdx="7" presStyleCnt="8">
        <dgm:presLayoutVars>
          <dgm:bulletEnabled val="1"/>
        </dgm:presLayoutVars>
      </dgm:prSet>
      <dgm:spPr/>
    </dgm:pt>
  </dgm:ptLst>
  <dgm:cxnLst>
    <dgm:cxn modelId="{CCB8C105-C648-F147-A1B0-F3B1052C069D}" type="presOf" srcId="{14A42A4B-875B-4FF1-8F21-D5E5873EEAE8}" destId="{CDAFF9FA-41BA-3D41-97E0-9D6CAD93B03E}" srcOrd="0" destOrd="0" presId="urn:microsoft.com/office/officeart/2005/8/layout/default"/>
    <dgm:cxn modelId="{FA18B91F-AD75-4CA5-97FA-92F6D5127483}" srcId="{68EDB150-12D8-4621-AD0A-9789CB7F0D79}" destId="{E5E727D6-21F9-4AD8-91AE-62DB093E4E8E}" srcOrd="6" destOrd="0" parTransId="{2ACC1B23-69C0-4875-94A0-1478D64B5375}" sibTransId="{52C5E859-4A4C-4537-BCA1-3DC5338F1457}"/>
    <dgm:cxn modelId="{1C32FD29-1071-40C0-9A6F-981111DE7682}" srcId="{68EDB150-12D8-4621-AD0A-9789CB7F0D79}" destId="{68276EB8-5547-42DB-A625-18FCF11443B2}" srcOrd="7" destOrd="0" parTransId="{FEFEE61D-6141-4F68-AABB-78C1C73A79B0}" sibTransId="{81277070-5EB1-4898-A621-EE1A7AF77501}"/>
    <dgm:cxn modelId="{54F0AE34-0301-F34D-A54B-7D7D17064D64}" type="presOf" srcId="{E5E727D6-21F9-4AD8-91AE-62DB093E4E8E}" destId="{B14D27A4-6717-064C-9FC2-152A2C758EFC}" srcOrd="0" destOrd="0" presId="urn:microsoft.com/office/officeart/2005/8/layout/default"/>
    <dgm:cxn modelId="{1D797E41-946C-BD48-9EFE-719C80A89ABF}" type="presOf" srcId="{94191A3C-6060-42DD-87BE-783572D83A8C}" destId="{EE5A2E55-856C-B545-8FAD-3F21813FA335}" srcOrd="0" destOrd="0" presId="urn:microsoft.com/office/officeart/2005/8/layout/default"/>
    <dgm:cxn modelId="{612EC05E-B753-40B5-A411-F0550C16D7EF}" srcId="{68EDB150-12D8-4621-AD0A-9789CB7F0D79}" destId="{14A42A4B-875B-4FF1-8F21-D5E5873EEAE8}" srcOrd="2" destOrd="0" parTransId="{A397D668-63BF-45F2-8FB5-18AAC65584F4}" sibTransId="{01989146-5E20-49E3-842D-0DF1425AA0A9}"/>
    <dgm:cxn modelId="{37F7DE63-82B9-F449-BD02-55D83AD25F3D}" type="presOf" srcId="{6D1AAF42-0879-45F9-8FCE-B11B11000320}" destId="{9379A840-BD1B-D644-B25A-E9ECF7A67709}" srcOrd="0" destOrd="0" presId="urn:microsoft.com/office/officeart/2005/8/layout/default"/>
    <dgm:cxn modelId="{3A07626B-F065-D44E-85CD-80E5DD6124C1}" type="presOf" srcId="{53D01791-B648-4B0D-9C67-A71BE386144B}" destId="{80E20FFF-1DC7-4B43-AD3F-A41A2C220E0E}" srcOrd="0" destOrd="0" presId="urn:microsoft.com/office/officeart/2005/8/layout/default"/>
    <dgm:cxn modelId="{81263C7A-DC4E-AE41-B2B4-017C5F37B6FC}" type="presOf" srcId="{68276EB8-5547-42DB-A625-18FCF11443B2}" destId="{C9048A4F-848C-664D-9621-820DC222820E}" srcOrd="0" destOrd="0" presId="urn:microsoft.com/office/officeart/2005/8/layout/default"/>
    <dgm:cxn modelId="{4072C299-D40C-4E16-A4C7-C3611F8FD6DC}" srcId="{68EDB150-12D8-4621-AD0A-9789CB7F0D79}" destId="{EBD39860-525A-41B5-A45B-9398B0437D31}" srcOrd="3" destOrd="0" parTransId="{8A7ED788-3EE9-4318-9724-CF939D2FF2BC}" sibTransId="{EE457B47-BC38-473E-9C2F-A28E5C984CFD}"/>
    <dgm:cxn modelId="{AE59DBAA-30A3-F442-B61D-A19154F6301D}" type="presOf" srcId="{3A50A1F7-6E92-4435-B744-BB13531CB853}" destId="{A615886F-0B01-9D4F-B101-9E7C9D3EC4B5}" srcOrd="0" destOrd="0" presId="urn:microsoft.com/office/officeart/2005/8/layout/default"/>
    <dgm:cxn modelId="{9DA825B0-C40B-A947-9FDA-97D8A8D80F5F}" type="presOf" srcId="{68EDB150-12D8-4621-AD0A-9789CB7F0D79}" destId="{37F80EEB-B854-7845-B3AA-4E874219FA76}" srcOrd="0" destOrd="0" presId="urn:microsoft.com/office/officeart/2005/8/layout/default"/>
    <dgm:cxn modelId="{882741CC-697A-40B2-BFD7-97C01BEECE4D}" srcId="{68EDB150-12D8-4621-AD0A-9789CB7F0D79}" destId="{53D01791-B648-4B0D-9C67-A71BE386144B}" srcOrd="4" destOrd="0" parTransId="{BED0BDFF-3996-417E-97FF-E5FA235D6CA3}" sibTransId="{20E45B2A-47D8-4650-8427-352F2A0CFF07}"/>
    <dgm:cxn modelId="{8BB0E5E3-A1D7-440F-BD2B-B095756CC5FF}" srcId="{68EDB150-12D8-4621-AD0A-9789CB7F0D79}" destId="{6D1AAF42-0879-45F9-8FCE-B11B11000320}" srcOrd="1" destOrd="0" parTransId="{4E690B98-20A7-4595-8207-F985232C4864}" sibTransId="{4E979A58-C97B-4C3D-97D2-3C24CF62BD69}"/>
    <dgm:cxn modelId="{357659E4-E977-EC40-B0BC-3EDE19FF9C63}" type="presOf" srcId="{EBD39860-525A-41B5-A45B-9398B0437D31}" destId="{DF97129A-3044-EB48-9E8B-57B74F969F20}" srcOrd="0" destOrd="0" presId="urn:microsoft.com/office/officeart/2005/8/layout/default"/>
    <dgm:cxn modelId="{49702DF6-9B39-40B2-BEB3-B12546814C13}" srcId="{68EDB150-12D8-4621-AD0A-9789CB7F0D79}" destId="{3A50A1F7-6E92-4435-B744-BB13531CB853}" srcOrd="5" destOrd="0" parTransId="{3334551F-2948-452A-9518-F555D2302F72}" sibTransId="{0B92B85A-1A72-4772-9D68-CBD599C87B3C}"/>
    <dgm:cxn modelId="{B47B0EFD-823B-4082-868E-3A225759000C}" srcId="{68EDB150-12D8-4621-AD0A-9789CB7F0D79}" destId="{94191A3C-6060-42DD-87BE-783572D83A8C}" srcOrd="0" destOrd="0" parTransId="{33CAA3ED-078F-49CF-A3E3-23032496755D}" sibTransId="{1757573D-A4A7-4BC0-B8CD-B6FD3D1CCD0C}"/>
    <dgm:cxn modelId="{47AC5FB8-1D31-5D47-A780-13AA3AB38B98}" type="presParOf" srcId="{37F80EEB-B854-7845-B3AA-4E874219FA76}" destId="{EE5A2E55-856C-B545-8FAD-3F21813FA335}" srcOrd="0" destOrd="0" presId="urn:microsoft.com/office/officeart/2005/8/layout/default"/>
    <dgm:cxn modelId="{9FC711E0-9C4C-6C43-AFE9-C6C39C0376B2}" type="presParOf" srcId="{37F80EEB-B854-7845-B3AA-4E874219FA76}" destId="{77F9FE91-CA68-AE4E-9384-FDDB901DE190}" srcOrd="1" destOrd="0" presId="urn:microsoft.com/office/officeart/2005/8/layout/default"/>
    <dgm:cxn modelId="{29BA21ED-581B-4D44-9DA1-B1C72859A28A}" type="presParOf" srcId="{37F80EEB-B854-7845-B3AA-4E874219FA76}" destId="{9379A840-BD1B-D644-B25A-E9ECF7A67709}" srcOrd="2" destOrd="0" presId="urn:microsoft.com/office/officeart/2005/8/layout/default"/>
    <dgm:cxn modelId="{B1637C4B-8AFC-2C4A-BEC5-9639E4607132}" type="presParOf" srcId="{37F80EEB-B854-7845-B3AA-4E874219FA76}" destId="{1ADCAF66-A045-4144-8DD8-3302C0F2702A}" srcOrd="3" destOrd="0" presId="urn:microsoft.com/office/officeart/2005/8/layout/default"/>
    <dgm:cxn modelId="{65751008-0D6B-3C45-9944-A6549AC4505E}" type="presParOf" srcId="{37F80EEB-B854-7845-B3AA-4E874219FA76}" destId="{CDAFF9FA-41BA-3D41-97E0-9D6CAD93B03E}" srcOrd="4" destOrd="0" presId="urn:microsoft.com/office/officeart/2005/8/layout/default"/>
    <dgm:cxn modelId="{55AA098F-6129-754C-A428-B34C36F905E4}" type="presParOf" srcId="{37F80EEB-B854-7845-B3AA-4E874219FA76}" destId="{904FD11A-0F97-254F-B1C0-A5641CAEC565}" srcOrd="5" destOrd="0" presId="urn:microsoft.com/office/officeart/2005/8/layout/default"/>
    <dgm:cxn modelId="{6C4CF09D-C3BA-FC4A-A2C3-1E3FED875241}" type="presParOf" srcId="{37F80EEB-B854-7845-B3AA-4E874219FA76}" destId="{DF97129A-3044-EB48-9E8B-57B74F969F20}" srcOrd="6" destOrd="0" presId="urn:microsoft.com/office/officeart/2005/8/layout/default"/>
    <dgm:cxn modelId="{95451FD8-6413-F34A-9271-AF8E2EFBF66F}" type="presParOf" srcId="{37F80EEB-B854-7845-B3AA-4E874219FA76}" destId="{767A0BEE-7BA0-1040-A7C2-3BFD838CBD46}" srcOrd="7" destOrd="0" presId="urn:microsoft.com/office/officeart/2005/8/layout/default"/>
    <dgm:cxn modelId="{2966A326-4949-6348-B202-635C92EA11FD}" type="presParOf" srcId="{37F80EEB-B854-7845-B3AA-4E874219FA76}" destId="{80E20FFF-1DC7-4B43-AD3F-A41A2C220E0E}" srcOrd="8" destOrd="0" presId="urn:microsoft.com/office/officeart/2005/8/layout/default"/>
    <dgm:cxn modelId="{38FE2F52-C4C7-C44F-9BA6-705949BE9FF9}" type="presParOf" srcId="{37F80EEB-B854-7845-B3AA-4E874219FA76}" destId="{48B75843-DCC7-BB41-9A10-C3BE94413C63}" srcOrd="9" destOrd="0" presId="urn:microsoft.com/office/officeart/2005/8/layout/default"/>
    <dgm:cxn modelId="{EFAC297E-1963-4F41-B2A2-DCF4C7AD68E1}" type="presParOf" srcId="{37F80EEB-B854-7845-B3AA-4E874219FA76}" destId="{A615886F-0B01-9D4F-B101-9E7C9D3EC4B5}" srcOrd="10" destOrd="0" presId="urn:microsoft.com/office/officeart/2005/8/layout/default"/>
    <dgm:cxn modelId="{22254F06-0691-8A4A-AFE1-4AD976CA79A9}" type="presParOf" srcId="{37F80EEB-B854-7845-B3AA-4E874219FA76}" destId="{BCE25BBD-BF93-9B43-965C-236A49637EB6}" srcOrd="11" destOrd="0" presId="urn:microsoft.com/office/officeart/2005/8/layout/default"/>
    <dgm:cxn modelId="{603A2FFA-77E0-1A42-9769-94EAE3C844F6}" type="presParOf" srcId="{37F80EEB-B854-7845-B3AA-4E874219FA76}" destId="{B14D27A4-6717-064C-9FC2-152A2C758EFC}" srcOrd="12" destOrd="0" presId="urn:microsoft.com/office/officeart/2005/8/layout/default"/>
    <dgm:cxn modelId="{2A3EBEFB-29AC-844D-9ED7-30AE91109728}" type="presParOf" srcId="{37F80EEB-B854-7845-B3AA-4E874219FA76}" destId="{0B5E0C98-966D-7F46-B409-0A3787DBC55F}" srcOrd="13" destOrd="0" presId="urn:microsoft.com/office/officeart/2005/8/layout/default"/>
    <dgm:cxn modelId="{4D063239-F762-8F4D-AD8B-EB4F9808B977}" type="presParOf" srcId="{37F80EEB-B854-7845-B3AA-4E874219FA76}" destId="{C9048A4F-848C-664D-9621-820DC222820E}"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4042555-577F-4FB9-AD6A-02598F735B20}" type="doc">
      <dgm:prSet loTypeId="urn:microsoft.com/office/officeart/2018/2/layout/IconLabelList" loCatId="icon" qsTypeId="urn:microsoft.com/office/officeart/2005/8/quickstyle/simple1" qsCatId="simple" csTypeId="urn:microsoft.com/office/officeart/2018/5/colors/Iconchunking_neutralbg_colorful2" csCatId="colorful" phldr="1"/>
      <dgm:spPr/>
      <dgm:t>
        <a:bodyPr/>
        <a:lstStyle/>
        <a:p>
          <a:endParaRPr lang="en-US"/>
        </a:p>
      </dgm:t>
    </dgm:pt>
    <dgm:pt modelId="{ED5E5D1B-7AE2-4121-9EC8-07F8A0E24BE8}">
      <dgm:prSet/>
      <dgm:spPr/>
      <dgm:t>
        <a:bodyPr/>
        <a:lstStyle/>
        <a:p>
          <a:r>
            <a:rPr lang="en-US"/>
            <a:t>Political: GDPR and data protection laws limit how hotels use data </a:t>
          </a:r>
        </a:p>
      </dgm:t>
    </dgm:pt>
    <dgm:pt modelId="{7C48B114-470A-4C10-B041-449D75B35087}" type="parTrans" cxnId="{999E6429-91B9-4C45-BC67-C774DF68B4CA}">
      <dgm:prSet/>
      <dgm:spPr/>
      <dgm:t>
        <a:bodyPr/>
        <a:lstStyle/>
        <a:p>
          <a:endParaRPr lang="en-US"/>
        </a:p>
      </dgm:t>
    </dgm:pt>
    <dgm:pt modelId="{32A5FAC5-92C1-4625-8D5F-3638754C5DCF}" type="sibTrans" cxnId="{999E6429-91B9-4C45-BC67-C774DF68B4CA}">
      <dgm:prSet/>
      <dgm:spPr/>
      <dgm:t>
        <a:bodyPr/>
        <a:lstStyle/>
        <a:p>
          <a:endParaRPr lang="en-US"/>
        </a:p>
      </dgm:t>
    </dgm:pt>
    <dgm:pt modelId="{93C8EC57-1A9D-492D-AA83-A42F42331882}">
      <dgm:prSet/>
      <dgm:spPr/>
      <dgm:t>
        <a:bodyPr/>
        <a:lstStyle/>
        <a:p>
          <a:r>
            <a:rPr lang="en-US"/>
            <a:t>Hotels must follow these laws or risk huge consequences </a:t>
          </a:r>
        </a:p>
      </dgm:t>
    </dgm:pt>
    <dgm:pt modelId="{AB816319-A7B9-4302-9CED-3CB1B5646EAF}" type="parTrans" cxnId="{52052BB3-E023-4B7D-BC90-42EC14577609}">
      <dgm:prSet/>
      <dgm:spPr/>
      <dgm:t>
        <a:bodyPr/>
        <a:lstStyle/>
        <a:p>
          <a:endParaRPr lang="en-US"/>
        </a:p>
      </dgm:t>
    </dgm:pt>
    <dgm:pt modelId="{4B1823BB-A907-4B41-B14A-E7193CDBF38F}" type="sibTrans" cxnId="{52052BB3-E023-4B7D-BC90-42EC14577609}">
      <dgm:prSet/>
      <dgm:spPr/>
      <dgm:t>
        <a:bodyPr/>
        <a:lstStyle/>
        <a:p>
          <a:endParaRPr lang="en-US"/>
        </a:p>
      </dgm:t>
    </dgm:pt>
    <dgm:pt modelId="{2DB4B4DB-129D-486C-AEC2-2A306D4981FA}">
      <dgm:prSet/>
      <dgm:spPr/>
      <dgm:t>
        <a:bodyPr/>
        <a:lstStyle/>
        <a:p>
          <a:r>
            <a:rPr lang="en-US"/>
            <a:t>Labour laws are evolving to prevent AI related job displacement </a:t>
          </a:r>
        </a:p>
      </dgm:t>
    </dgm:pt>
    <dgm:pt modelId="{8E5D8128-AE3E-455F-BADF-0B7AABFBFBAB}" type="parTrans" cxnId="{83B19414-AA4B-4F10-BFBE-C7EE400F8115}">
      <dgm:prSet/>
      <dgm:spPr/>
      <dgm:t>
        <a:bodyPr/>
        <a:lstStyle/>
        <a:p>
          <a:endParaRPr lang="en-US"/>
        </a:p>
      </dgm:t>
    </dgm:pt>
    <dgm:pt modelId="{250CC262-C5CD-48D0-9DCD-0D61B399CD9C}" type="sibTrans" cxnId="{83B19414-AA4B-4F10-BFBE-C7EE400F8115}">
      <dgm:prSet/>
      <dgm:spPr/>
      <dgm:t>
        <a:bodyPr/>
        <a:lstStyle/>
        <a:p>
          <a:endParaRPr lang="en-US"/>
        </a:p>
      </dgm:t>
    </dgm:pt>
    <dgm:pt modelId="{82DB83CF-F96A-4A75-B355-256C0EBE05C6}">
      <dgm:prSet/>
      <dgm:spPr/>
      <dgm:t>
        <a:bodyPr/>
        <a:lstStyle/>
        <a:p>
          <a:r>
            <a:rPr lang="en-US"/>
            <a:t>Unions are pushing for job security and retraining programs </a:t>
          </a:r>
        </a:p>
      </dgm:t>
    </dgm:pt>
    <dgm:pt modelId="{4A33712D-23CC-44DA-BE0F-FC4FB4F8978B}" type="parTrans" cxnId="{B8FBBB3B-B352-4E67-8F1E-C612564436E3}">
      <dgm:prSet/>
      <dgm:spPr/>
      <dgm:t>
        <a:bodyPr/>
        <a:lstStyle/>
        <a:p>
          <a:endParaRPr lang="en-US"/>
        </a:p>
      </dgm:t>
    </dgm:pt>
    <dgm:pt modelId="{6B5F46F3-8E80-46A8-BC7A-FFF813ABA1C4}" type="sibTrans" cxnId="{B8FBBB3B-B352-4E67-8F1E-C612564436E3}">
      <dgm:prSet/>
      <dgm:spPr/>
      <dgm:t>
        <a:bodyPr/>
        <a:lstStyle/>
        <a:p>
          <a:endParaRPr lang="en-US"/>
        </a:p>
      </dgm:t>
    </dgm:pt>
    <dgm:pt modelId="{E148F4C0-D65F-4070-9BA0-39C444144834}">
      <dgm:prSet/>
      <dgm:spPr/>
      <dgm:t>
        <a:bodyPr/>
        <a:lstStyle/>
        <a:p>
          <a:r>
            <a:rPr lang="en-US"/>
            <a:t>Economic: AI reduces long term costs via automation </a:t>
          </a:r>
        </a:p>
      </dgm:t>
    </dgm:pt>
    <dgm:pt modelId="{CA3CE246-AA49-46CD-AE63-40921AE3B874}" type="parTrans" cxnId="{34F87634-2F96-4B9C-812A-D7D8DF504010}">
      <dgm:prSet/>
      <dgm:spPr/>
      <dgm:t>
        <a:bodyPr/>
        <a:lstStyle/>
        <a:p>
          <a:endParaRPr lang="en-US"/>
        </a:p>
      </dgm:t>
    </dgm:pt>
    <dgm:pt modelId="{7C7EA6E5-D955-4BF1-A127-490268E3D492}" type="sibTrans" cxnId="{34F87634-2F96-4B9C-812A-D7D8DF504010}">
      <dgm:prSet/>
      <dgm:spPr/>
      <dgm:t>
        <a:bodyPr/>
        <a:lstStyle/>
        <a:p>
          <a:endParaRPr lang="en-US"/>
        </a:p>
      </dgm:t>
    </dgm:pt>
    <dgm:pt modelId="{AE04094F-7260-49ED-9AFB-24E477B9A6D6}">
      <dgm:prSet/>
      <dgm:spPr/>
      <dgm:t>
        <a:bodyPr/>
        <a:lstStyle/>
        <a:p>
          <a:r>
            <a:rPr lang="en-US"/>
            <a:t>High upfront cost is a barriel for smaller hotels </a:t>
          </a:r>
        </a:p>
      </dgm:t>
    </dgm:pt>
    <dgm:pt modelId="{26F872EB-B4A0-4F0C-B263-C4ACDFD65E2E}" type="parTrans" cxnId="{1562E81F-33F4-4664-A739-59F46CE85758}">
      <dgm:prSet/>
      <dgm:spPr/>
      <dgm:t>
        <a:bodyPr/>
        <a:lstStyle/>
        <a:p>
          <a:endParaRPr lang="en-US"/>
        </a:p>
      </dgm:t>
    </dgm:pt>
    <dgm:pt modelId="{27312C8D-33BF-4B14-9AE2-17EB668ABA78}" type="sibTrans" cxnId="{1562E81F-33F4-4664-A739-59F46CE85758}">
      <dgm:prSet/>
      <dgm:spPr/>
      <dgm:t>
        <a:bodyPr/>
        <a:lstStyle/>
        <a:p>
          <a:endParaRPr lang="en-US"/>
        </a:p>
      </dgm:t>
    </dgm:pt>
    <dgm:pt modelId="{EA4915CF-DD1A-47F9-8B4B-8044342B78C9}">
      <dgm:prSet/>
      <dgm:spPr/>
      <dgm:t>
        <a:bodyPr/>
        <a:lstStyle/>
        <a:p>
          <a:r>
            <a:rPr lang="en-US"/>
            <a:t>Large hotel chains can afford the new tech and so dominate the market. </a:t>
          </a:r>
        </a:p>
      </dgm:t>
    </dgm:pt>
    <dgm:pt modelId="{F81157CB-949B-4786-A50A-FC7C1EB96803}" type="parTrans" cxnId="{A841F4E6-EEAB-48FA-9BC4-C12267C9CC11}">
      <dgm:prSet/>
      <dgm:spPr/>
      <dgm:t>
        <a:bodyPr/>
        <a:lstStyle/>
        <a:p>
          <a:endParaRPr lang="en-US"/>
        </a:p>
      </dgm:t>
    </dgm:pt>
    <dgm:pt modelId="{85809B23-2C2B-498A-9A75-8EEDA83FF3E0}" type="sibTrans" cxnId="{A841F4E6-EEAB-48FA-9BC4-C12267C9CC11}">
      <dgm:prSet/>
      <dgm:spPr/>
      <dgm:t>
        <a:bodyPr/>
        <a:lstStyle/>
        <a:p>
          <a:endParaRPr lang="en-US"/>
        </a:p>
      </dgm:t>
    </dgm:pt>
    <dgm:pt modelId="{441A2F75-95E9-4FC2-B621-669698ADFA84}">
      <dgm:prSet/>
      <dgm:spPr/>
      <dgm:t>
        <a:bodyPr/>
        <a:lstStyle/>
        <a:p>
          <a:r>
            <a:rPr lang="en-US"/>
            <a:t>Smaller businesses risk falling behind in adopting AI. </a:t>
          </a:r>
        </a:p>
      </dgm:t>
    </dgm:pt>
    <dgm:pt modelId="{1598B7A8-E01B-4B1A-B300-B51566D960C1}" type="parTrans" cxnId="{6696EC77-B300-43FE-9C57-00B33949BE3F}">
      <dgm:prSet/>
      <dgm:spPr/>
      <dgm:t>
        <a:bodyPr/>
        <a:lstStyle/>
        <a:p>
          <a:endParaRPr lang="en-US"/>
        </a:p>
      </dgm:t>
    </dgm:pt>
    <dgm:pt modelId="{DE3CE171-A158-4EB9-B7A4-6D92DFB59C6E}" type="sibTrans" cxnId="{6696EC77-B300-43FE-9C57-00B33949BE3F}">
      <dgm:prSet/>
      <dgm:spPr/>
      <dgm:t>
        <a:bodyPr/>
        <a:lstStyle/>
        <a:p>
          <a:endParaRPr lang="en-US"/>
        </a:p>
      </dgm:t>
    </dgm:pt>
    <dgm:pt modelId="{24B85821-F392-4898-81DC-5E617C1A5410}" type="pres">
      <dgm:prSet presAssocID="{A4042555-577F-4FB9-AD6A-02598F735B20}" presName="root" presStyleCnt="0">
        <dgm:presLayoutVars>
          <dgm:dir/>
          <dgm:resizeHandles val="exact"/>
        </dgm:presLayoutVars>
      </dgm:prSet>
      <dgm:spPr/>
    </dgm:pt>
    <dgm:pt modelId="{CCC39A9E-55B8-4EFA-B7CB-F99BE8EA29C4}" type="pres">
      <dgm:prSet presAssocID="{ED5E5D1B-7AE2-4121-9EC8-07F8A0E24BE8}" presName="compNode" presStyleCnt="0"/>
      <dgm:spPr/>
    </dgm:pt>
    <dgm:pt modelId="{9C80F483-DE6E-4564-9137-6F80105AC8DA}" type="pres">
      <dgm:prSet presAssocID="{ED5E5D1B-7AE2-4121-9EC8-07F8A0E24BE8}"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nk"/>
        </a:ext>
      </dgm:extLst>
    </dgm:pt>
    <dgm:pt modelId="{83D79FF2-C125-4AA8-85D9-4D080CC8E429}" type="pres">
      <dgm:prSet presAssocID="{ED5E5D1B-7AE2-4121-9EC8-07F8A0E24BE8}" presName="spaceRect" presStyleCnt="0"/>
      <dgm:spPr/>
    </dgm:pt>
    <dgm:pt modelId="{6F76958C-39D7-481C-8F51-65A8EA6CD637}" type="pres">
      <dgm:prSet presAssocID="{ED5E5D1B-7AE2-4121-9EC8-07F8A0E24BE8}" presName="textRect" presStyleLbl="revTx" presStyleIdx="0" presStyleCnt="8">
        <dgm:presLayoutVars>
          <dgm:chMax val="1"/>
          <dgm:chPref val="1"/>
        </dgm:presLayoutVars>
      </dgm:prSet>
      <dgm:spPr/>
    </dgm:pt>
    <dgm:pt modelId="{24B028BA-ADC5-4C83-8BAE-CC70E504D621}" type="pres">
      <dgm:prSet presAssocID="{32A5FAC5-92C1-4625-8D5F-3638754C5DCF}" presName="sibTrans" presStyleCnt="0"/>
      <dgm:spPr/>
    </dgm:pt>
    <dgm:pt modelId="{E4981874-0337-4470-BBB2-0EF1F363CE50}" type="pres">
      <dgm:prSet presAssocID="{93C8EC57-1A9D-492D-AA83-A42F42331882}" presName="compNode" presStyleCnt="0"/>
      <dgm:spPr/>
    </dgm:pt>
    <dgm:pt modelId="{1E3F96AF-49AC-4354-87F5-EA0E8E5AEF54}" type="pres">
      <dgm:prSet presAssocID="{93C8EC57-1A9D-492D-AA83-A42F42331882}"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avel"/>
        </a:ext>
      </dgm:extLst>
    </dgm:pt>
    <dgm:pt modelId="{438B1BA9-AEA1-4892-AA22-BBC42AB5DD9E}" type="pres">
      <dgm:prSet presAssocID="{93C8EC57-1A9D-492D-AA83-A42F42331882}" presName="spaceRect" presStyleCnt="0"/>
      <dgm:spPr/>
    </dgm:pt>
    <dgm:pt modelId="{28B5E833-94C4-4AF7-A541-8442DBD4E49C}" type="pres">
      <dgm:prSet presAssocID="{93C8EC57-1A9D-492D-AA83-A42F42331882}" presName="textRect" presStyleLbl="revTx" presStyleIdx="1" presStyleCnt="8">
        <dgm:presLayoutVars>
          <dgm:chMax val="1"/>
          <dgm:chPref val="1"/>
        </dgm:presLayoutVars>
      </dgm:prSet>
      <dgm:spPr/>
    </dgm:pt>
    <dgm:pt modelId="{6CDA1DC1-D109-4BBB-9A07-3909B911DD1C}" type="pres">
      <dgm:prSet presAssocID="{4B1823BB-A907-4B41-B14A-E7193CDBF38F}" presName="sibTrans" presStyleCnt="0"/>
      <dgm:spPr/>
    </dgm:pt>
    <dgm:pt modelId="{059D4F35-B3A2-4528-89F2-993762E8DBDE}" type="pres">
      <dgm:prSet presAssocID="{2DB4B4DB-129D-486C-AEC2-2A306D4981FA}" presName="compNode" presStyleCnt="0"/>
      <dgm:spPr/>
    </dgm:pt>
    <dgm:pt modelId="{DBD6E07D-535B-47E2-8DB6-0C4139106682}" type="pres">
      <dgm:prSet presAssocID="{2DB4B4DB-129D-486C-AEC2-2A306D4981FA}"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78BEEAD8-C80C-46D7-A1A5-035092482443}" type="pres">
      <dgm:prSet presAssocID="{2DB4B4DB-129D-486C-AEC2-2A306D4981FA}" presName="spaceRect" presStyleCnt="0"/>
      <dgm:spPr/>
    </dgm:pt>
    <dgm:pt modelId="{CD1329B5-EF5B-4C28-ABE0-E2887381BCE2}" type="pres">
      <dgm:prSet presAssocID="{2DB4B4DB-129D-486C-AEC2-2A306D4981FA}" presName="textRect" presStyleLbl="revTx" presStyleIdx="2" presStyleCnt="8">
        <dgm:presLayoutVars>
          <dgm:chMax val="1"/>
          <dgm:chPref val="1"/>
        </dgm:presLayoutVars>
      </dgm:prSet>
      <dgm:spPr/>
    </dgm:pt>
    <dgm:pt modelId="{C97054CC-76E6-44F3-8117-BAFDD7EA3FE1}" type="pres">
      <dgm:prSet presAssocID="{250CC262-C5CD-48D0-9DCD-0D61B399CD9C}" presName="sibTrans" presStyleCnt="0"/>
      <dgm:spPr/>
    </dgm:pt>
    <dgm:pt modelId="{5663D0A5-EDD5-4EC8-A0EB-2B8F0180E0F9}" type="pres">
      <dgm:prSet presAssocID="{82DB83CF-F96A-4A75-B355-256C0EBE05C6}" presName="compNode" presStyleCnt="0"/>
      <dgm:spPr/>
    </dgm:pt>
    <dgm:pt modelId="{780335B6-9AF0-4255-8F52-7D7EBFBC3E68}" type="pres">
      <dgm:prSet presAssocID="{82DB83CF-F96A-4A75-B355-256C0EBE05C6}"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a:ext>
      </dgm:extLst>
    </dgm:pt>
    <dgm:pt modelId="{1529AF30-DD33-4AAE-B568-1F6CEDFA217F}" type="pres">
      <dgm:prSet presAssocID="{82DB83CF-F96A-4A75-B355-256C0EBE05C6}" presName="spaceRect" presStyleCnt="0"/>
      <dgm:spPr/>
    </dgm:pt>
    <dgm:pt modelId="{0C04BC90-A747-4DC9-863E-3DF9B5B978E2}" type="pres">
      <dgm:prSet presAssocID="{82DB83CF-F96A-4A75-B355-256C0EBE05C6}" presName="textRect" presStyleLbl="revTx" presStyleIdx="3" presStyleCnt="8">
        <dgm:presLayoutVars>
          <dgm:chMax val="1"/>
          <dgm:chPref val="1"/>
        </dgm:presLayoutVars>
      </dgm:prSet>
      <dgm:spPr/>
    </dgm:pt>
    <dgm:pt modelId="{063D1ABA-33C8-40F9-8013-DAFE8DB58107}" type="pres">
      <dgm:prSet presAssocID="{6B5F46F3-8E80-46A8-BC7A-FFF813ABA1C4}" presName="sibTrans" presStyleCnt="0"/>
      <dgm:spPr/>
    </dgm:pt>
    <dgm:pt modelId="{526BD2D3-6BFA-46F5-8920-C6B84A0B17F2}" type="pres">
      <dgm:prSet presAssocID="{E148F4C0-D65F-4070-9BA0-39C444144834}" presName="compNode" presStyleCnt="0"/>
      <dgm:spPr/>
    </dgm:pt>
    <dgm:pt modelId="{725F3DD3-97B5-4B98-890E-CD0CD87F8208}" type="pres">
      <dgm:prSet presAssocID="{E148F4C0-D65F-4070-9BA0-39C444144834}"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Upward trend"/>
        </a:ext>
      </dgm:extLst>
    </dgm:pt>
    <dgm:pt modelId="{52A90C86-6798-488D-B32A-CAAC8B1D163D}" type="pres">
      <dgm:prSet presAssocID="{E148F4C0-D65F-4070-9BA0-39C444144834}" presName="spaceRect" presStyleCnt="0"/>
      <dgm:spPr/>
    </dgm:pt>
    <dgm:pt modelId="{C93D6D34-FFC1-4CFA-A8DA-3D8B0A4E6F26}" type="pres">
      <dgm:prSet presAssocID="{E148F4C0-D65F-4070-9BA0-39C444144834}" presName="textRect" presStyleLbl="revTx" presStyleIdx="4" presStyleCnt="8">
        <dgm:presLayoutVars>
          <dgm:chMax val="1"/>
          <dgm:chPref val="1"/>
        </dgm:presLayoutVars>
      </dgm:prSet>
      <dgm:spPr/>
    </dgm:pt>
    <dgm:pt modelId="{600367B4-9688-4E39-AAE8-3BA10B86520C}" type="pres">
      <dgm:prSet presAssocID="{7C7EA6E5-D955-4BF1-A127-490268E3D492}" presName="sibTrans" presStyleCnt="0"/>
      <dgm:spPr/>
    </dgm:pt>
    <dgm:pt modelId="{94A26C7B-E25D-4C83-938D-EAEB830DFD77}" type="pres">
      <dgm:prSet presAssocID="{AE04094F-7260-49ED-9AFB-24E477B9A6D6}" presName="compNode" presStyleCnt="0"/>
      <dgm:spPr/>
    </dgm:pt>
    <dgm:pt modelId="{990F0B75-906D-4787-B789-08CA9EA44EC9}" type="pres">
      <dgm:prSet presAssocID="{AE04094F-7260-49ED-9AFB-24E477B9A6D6}"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Building"/>
        </a:ext>
      </dgm:extLst>
    </dgm:pt>
    <dgm:pt modelId="{5E85588C-255A-4BE2-9C08-8627BD831DF9}" type="pres">
      <dgm:prSet presAssocID="{AE04094F-7260-49ED-9AFB-24E477B9A6D6}" presName="spaceRect" presStyleCnt="0"/>
      <dgm:spPr/>
    </dgm:pt>
    <dgm:pt modelId="{43E7F085-00EF-4FB8-ADAB-AC55A351C108}" type="pres">
      <dgm:prSet presAssocID="{AE04094F-7260-49ED-9AFB-24E477B9A6D6}" presName="textRect" presStyleLbl="revTx" presStyleIdx="5" presStyleCnt="8">
        <dgm:presLayoutVars>
          <dgm:chMax val="1"/>
          <dgm:chPref val="1"/>
        </dgm:presLayoutVars>
      </dgm:prSet>
      <dgm:spPr/>
    </dgm:pt>
    <dgm:pt modelId="{580CDEE3-DFD1-4EB6-BA49-B2FCA2C731C7}" type="pres">
      <dgm:prSet presAssocID="{27312C8D-33BF-4B14-9AE2-17EB668ABA78}" presName="sibTrans" presStyleCnt="0"/>
      <dgm:spPr/>
    </dgm:pt>
    <dgm:pt modelId="{40465F00-CA69-4C19-A9B2-AC39A84D60F1}" type="pres">
      <dgm:prSet presAssocID="{EA4915CF-DD1A-47F9-8B4B-8044342B78C9}" presName="compNode" presStyleCnt="0"/>
      <dgm:spPr/>
    </dgm:pt>
    <dgm:pt modelId="{8EE3AD1B-653E-403D-9DF6-3F80115C9BF4}" type="pres">
      <dgm:prSet presAssocID="{EA4915CF-DD1A-47F9-8B4B-8044342B78C9}"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City"/>
        </a:ext>
      </dgm:extLst>
    </dgm:pt>
    <dgm:pt modelId="{B65B5B3F-BC93-4EC2-9597-54D445EFBF60}" type="pres">
      <dgm:prSet presAssocID="{EA4915CF-DD1A-47F9-8B4B-8044342B78C9}" presName="spaceRect" presStyleCnt="0"/>
      <dgm:spPr/>
    </dgm:pt>
    <dgm:pt modelId="{B2053BAC-CCCE-4078-8FE9-408BB95CA992}" type="pres">
      <dgm:prSet presAssocID="{EA4915CF-DD1A-47F9-8B4B-8044342B78C9}" presName="textRect" presStyleLbl="revTx" presStyleIdx="6" presStyleCnt="8">
        <dgm:presLayoutVars>
          <dgm:chMax val="1"/>
          <dgm:chPref val="1"/>
        </dgm:presLayoutVars>
      </dgm:prSet>
      <dgm:spPr/>
    </dgm:pt>
    <dgm:pt modelId="{EA09D5C7-954D-424B-BABD-F6AE25FCEA48}" type="pres">
      <dgm:prSet presAssocID="{85809B23-2C2B-498A-9A75-8EEDA83FF3E0}" presName="sibTrans" presStyleCnt="0"/>
      <dgm:spPr/>
    </dgm:pt>
    <dgm:pt modelId="{22196A4B-0152-49F0-A0BA-3D7CC5043136}" type="pres">
      <dgm:prSet presAssocID="{441A2F75-95E9-4FC2-B621-669698ADFA84}" presName="compNode" presStyleCnt="0"/>
      <dgm:spPr/>
    </dgm:pt>
    <dgm:pt modelId="{6E2C6F2C-63ED-403E-8833-16D7B4AD20CE}" type="pres">
      <dgm:prSet presAssocID="{441A2F75-95E9-4FC2-B621-669698ADFA84}"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Downward trend"/>
        </a:ext>
      </dgm:extLst>
    </dgm:pt>
    <dgm:pt modelId="{07E00B12-66EE-46B6-8151-D38AD8D0BE70}" type="pres">
      <dgm:prSet presAssocID="{441A2F75-95E9-4FC2-B621-669698ADFA84}" presName="spaceRect" presStyleCnt="0"/>
      <dgm:spPr/>
    </dgm:pt>
    <dgm:pt modelId="{EC587E83-C043-4C50-9861-844901F3C6D5}" type="pres">
      <dgm:prSet presAssocID="{441A2F75-95E9-4FC2-B621-669698ADFA84}" presName="textRect" presStyleLbl="revTx" presStyleIdx="7" presStyleCnt="8">
        <dgm:presLayoutVars>
          <dgm:chMax val="1"/>
          <dgm:chPref val="1"/>
        </dgm:presLayoutVars>
      </dgm:prSet>
      <dgm:spPr/>
    </dgm:pt>
  </dgm:ptLst>
  <dgm:cxnLst>
    <dgm:cxn modelId="{0FFC6413-DBB8-4234-B350-DDAAE0DAB5C2}" type="presOf" srcId="{A4042555-577F-4FB9-AD6A-02598F735B20}" destId="{24B85821-F392-4898-81DC-5E617C1A5410}" srcOrd="0" destOrd="0" presId="urn:microsoft.com/office/officeart/2018/2/layout/IconLabelList"/>
    <dgm:cxn modelId="{83B19414-AA4B-4F10-BFBE-C7EE400F8115}" srcId="{A4042555-577F-4FB9-AD6A-02598F735B20}" destId="{2DB4B4DB-129D-486C-AEC2-2A306D4981FA}" srcOrd="2" destOrd="0" parTransId="{8E5D8128-AE3E-455F-BADF-0B7AABFBFBAB}" sibTransId="{250CC262-C5CD-48D0-9DCD-0D61B399CD9C}"/>
    <dgm:cxn modelId="{1562E81F-33F4-4664-A739-59F46CE85758}" srcId="{A4042555-577F-4FB9-AD6A-02598F735B20}" destId="{AE04094F-7260-49ED-9AFB-24E477B9A6D6}" srcOrd="5" destOrd="0" parTransId="{26F872EB-B4A0-4F0C-B263-C4ACDFD65E2E}" sibTransId="{27312C8D-33BF-4B14-9AE2-17EB668ABA78}"/>
    <dgm:cxn modelId="{999E6429-91B9-4C45-BC67-C774DF68B4CA}" srcId="{A4042555-577F-4FB9-AD6A-02598F735B20}" destId="{ED5E5D1B-7AE2-4121-9EC8-07F8A0E24BE8}" srcOrd="0" destOrd="0" parTransId="{7C48B114-470A-4C10-B041-449D75B35087}" sibTransId="{32A5FAC5-92C1-4625-8D5F-3638754C5DCF}"/>
    <dgm:cxn modelId="{34F87634-2F96-4B9C-812A-D7D8DF504010}" srcId="{A4042555-577F-4FB9-AD6A-02598F735B20}" destId="{E148F4C0-D65F-4070-9BA0-39C444144834}" srcOrd="4" destOrd="0" parTransId="{CA3CE246-AA49-46CD-AE63-40921AE3B874}" sibTransId="{7C7EA6E5-D955-4BF1-A127-490268E3D492}"/>
    <dgm:cxn modelId="{B8FBBB3B-B352-4E67-8F1E-C612564436E3}" srcId="{A4042555-577F-4FB9-AD6A-02598F735B20}" destId="{82DB83CF-F96A-4A75-B355-256C0EBE05C6}" srcOrd="3" destOrd="0" parTransId="{4A33712D-23CC-44DA-BE0F-FC4FB4F8978B}" sibTransId="{6B5F46F3-8E80-46A8-BC7A-FFF813ABA1C4}"/>
    <dgm:cxn modelId="{6696EC77-B300-43FE-9C57-00B33949BE3F}" srcId="{A4042555-577F-4FB9-AD6A-02598F735B20}" destId="{441A2F75-95E9-4FC2-B621-669698ADFA84}" srcOrd="7" destOrd="0" parTransId="{1598B7A8-E01B-4B1A-B300-B51566D960C1}" sibTransId="{DE3CE171-A158-4EB9-B7A4-6D92DFB59C6E}"/>
    <dgm:cxn modelId="{05A73078-77C5-4F7A-BFA5-B21631C8302E}" type="presOf" srcId="{AE04094F-7260-49ED-9AFB-24E477B9A6D6}" destId="{43E7F085-00EF-4FB8-ADAB-AC55A351C108}" srcOrd="0" destOrd="0" presId="urn:microsoft.com/office/officeart/2018/2/layout/IconLabelList"/>
    <dgm:cxn modelId="{4D543C79-EF5B-4134-B9E0-FBC8BB723A71}" type="presOf" srcId="{2DB4B4DB-129D-486C-AEC2-2A306D4981FA}" destId="{CD1329B5-EF5B-4C28-ABE0-E2887381BCE2}" srcOrd="0" destOrd="0" presId="urn:microsoft.com/office/officeart/2018/2/layout/IconLabelList"/>
    <dgm:cxn modelId="{746F6E8B-C503-4EF6-BE3E-7E6777B63B62}" type="presOf" srcId="{93C8EC57-1A9D-492D-AA83-A42F42331882}" destId="{28B5E833-94C4-4AF7-A541-8442DBD4E49C}" srcOrd="0" destOrd="0" presId="urn:microsoft.com/office/officeart/2018/2/layout/IconLabelList"/>
    <dgm:cxn modelId="{8AAC6E8B-F436-4767-AA8B-568373114854}" type="presOf" srcId="{ED5E5D1B-7AE2-4121-9EC8-07F8A0E24BE8}" destId="{6F76958C-39D7-481C-8F51-65A8EA6CD637}" srcOrd="0" destOrd="0" presId="urn:microsoft.com/office/officeart/2018/2/layout/IconLabelList"/>
    <dgm:cxn modelId="{39B2D58C-BAA8-4239-9AD4-6B87A8239AFC}" type="presOf" srcId="{EA4915CF-DD1A-47F9-8B4B-8044342B78C9}" destId="{B2053BAC-CCCE-4078-8FE9-408BB95CA992}" srcOrd="0" destOrd="0" presId="urn:microsoft.com/office/officeart/2018/2/layout/IconLabelList"/>
    <dgm:cxn modelId="{AA27E8A0-FA02-4AC2-BB68-E45169D563F7}" type="presOf" srcId="{E148F4C0-D65F-4070-9BA0-39C444144834}" destId="{C93D6D34-FFC1-4CFA-A8DA-3D8B0A4E6F26}" srcOrd="0" destOrd="0" presId="urn:microsoft.com/office/officeart/2018/2/layout/IconLabelList"/>
    <dgm:cxn modelId="{31C29CAF-B633-4CEA-8552-80AC7B63B729}" type="presOf" srcId="{441A2F75-95E9-4FC2-B621-669698ADFA84}" destId="{EC587E83-C043-4C50-9861-844901F3C6D5}" srcOrd="0" destOrd="0" presId="urn:microsoft.com/office/officeart/2018/2/layout/IconLabelList"/>
    <dgm:cxn modelId="{52052BB3-E023-4B7D-BC90-42EC14577609}" srcId="{A4042555-577F-4FB9-AD6A-02598F735B20}" destId="{93C8EC57-1A9D-492D-AA83-A42F42331882}" srcOrd="1" destOrd="0" parTransId="{AB816319-A7B9-4302-9CED-3CB1B5646EAF}" sibTransId="{4B1823BB-A907-4B41-B14A-E7193CDBF38F}"/>
    <dgm:cxn modelId="{05E1C0B4-28AB-4F20-B172-507C07FB797F}" type="presOf" srcId="{82DB83CF-F96A-4A75-B355-256C0EBE05C6}" destId="{0C04BC90-A747-4DC9-863E-3DF9B5B978E2}" srcOrd="0" destOrd="0" presId="urn:microsoft.com/office/officeart/2018/2/layout/IconLabelList"/>
    <dgm:cxn modelId="{A841F4E6-EEAB-48FA-9BC4-C12267C9CC11}" srcId="{A4042555-577F-4FB9-AD6A-02598F735B20}" destId="{EA4915CF-DD1A-47F9-8B4B-8044342B78C9}" srcOrd="6" destOrd="0" parTransId="{F81157CB-949B-4786-A50A-FC7C1EB96803}" sibTransId="{85809B23-2C2B-498A-9A75-8EEDA83FF3E0}"/>
    <dgm:cxn modelId="{110C7BF8-86EC-464F-9150-EC0BB7BA29D5}" type="presParOf" srcId="{24B85821-F392-4898-81DC-5E617C1A5410}" destId="{CCC39A9E-55B8-4EFA-B7CB-F99BE8EA29C4}" srcOrd="0" destOrd="0" presId="urn:microsoft.com/office/officeart/2018/2/layout/IconLabelList"/>
    <dgm:cxn modelId="{AC499054-86BE-4E77-8A3D-9FA9B0AB68B0}" type="presParOf" srcId="{CCC39A9E-55B8-4EFA-B7CB-F99BE8EA29C4}" destId="{9C80F483-DE6E-4564-9137-6F80105AC8DA}" srcOrd="0" destOrd="0" presId="urn:microsoft.com/office/officeart/2018/2/layout/IconLabelList"/>
    <dgm:cxn modelId="{602D7BDD-E986-4997-AB65-387A04718A35}" type="presParOf" srcId="{CCC39A9E-55B8-4EFA-B7CB-F99BE8EA29C4}" destId="{83D79FF2-C125-4AA8-85D9-4D080CC8E429}" srcOrd="1" destOrd="0" presId="urn:microsoft.com/office/officeart/2018/2/layout/IconLabelList"/>
    <dgm:cxn modelId="{9E5263E9-FF8E-4D26-A2E2-55272D0D72C4}" type="presParOf" srcId="{CCC39A9E-55B8-4EFA-B7CB-F99BE8EA29C4}" destId="{6F76958C-39D7-481C-8F51-65A8EA6CD637}" srcOrd="2" destOrd="0" presId="urn:microsoft.com/office/officeart/2018/2/layout/IconLabelList"/>
    <dgm:cxn modelId="{CC6EF423-D8B6-4729-889E-C52E0C0F1CAB}" type="presParOf" srcId="{24B85821-F392-4898-81DC-5E617C1A5410}" destId="{24B028BA-ADC5-4C83-8BAE-CC70E504D621}" srcOrd="1" destOrd="0" presId="urn:microsoft.com/office/officeart/2018/2/layout/IconLabelList"/>
    <dgm:cxn modelId="{7327B874-FAAA-4218-A038-A3139D9C411A}" type="presParOf" srcId="{24B85821-F392-4898-81DC-5E617C1A5410}" destId="{E4981874-0337-4470-BBB2-0EF1F363CE50}" srcOrd="2" destOrd="0" presId="urn:microsoft.com/office/officeart/2018/2/layout/IconLabelList"/>
    <dgm:cxn modelId="{B96A5458-1844-4DBF-90DB-4D4F71E1B772}" type="presParOf" srcId="{E4981874-0337-4470-BBB2-0EF1F363CE50}" destId="{1E3F96AF-49AC-4354-87F5-EA0E8E5AEF54}" srcOrd="0" destOrd="0" presId="urn:microsoft.com/office/officeart/2018/2/layout/IconLabelList"/>
    <dgm:cxn modelId="{47920A39-9172-484E-89B6-3D51D76FC9A0}" type="presParOf" srcId="{E4981874-0337-4470-BBB2-0EF1F363CE50}" destId="{438B1BA9-AEA1-4892-AA22-BBC42AB5DD9E}" srcOrd="1" destOrd="0" presId="urn:microsoft.com/office/officeart/2018/2/layout/IconLabelList"/>
    <dgm:cxn modelId="{43240615-E516-45F7-97D0-E2AE6A3126C4}" type="presParOf" srcId="{E4981874-0337-4470-BBB2-0EF1F363CE50}" destId="{28B5E833-94C4-4AF7-A541-8442DBD4E49C}" srcOrd="2" destOrd="0" presId="urn:microsoft.com/office/officeart/2018/2/layout/IconLabelList"/>
    <dgm:cxn modelId="{2B18CB8B-CEEA-4319-B734-C2B05699FB47}" type="presParOf" srcId="{24B85821-F392-4898-81DC-5E617C1A5410}" destId="{6CDA1DC1-D109-4BBB-9A07-3909B911DD1C}" srcOrd="3" destOrd="0" presId="urn:microsoft.com/office/officeart/2018/2/layout/IconLabelList"/>
    <dgm:cxn modelId="{1AA1128F-81CD-4251-9944-7237A492CD3F}" type="presParOf" srcId="{24B85821-F392-4898-81DC-5E617C1A5410}" destId="{059D4F35-B3A2-4528-89F2-993762E8DBDE}" srcOrd="4" destOrd="0" presId="urn:microsoft.com/office/officeart/2018/2/layout/IconLabelList"/>
    <dgm:cxn modelId="{5DBE940C-0E2E-4BAE-BD49-0C311B62809B}" type="presParOf" srcId="{059D4F35-B3A2-4528-89F2-993762E8DBDE}" destId="{DBD6E07D-535B-47E2-8DB6-0C4139106682}" srcOrd="0" destOrd="0" presId="urn:microsoft.com/office/officeart/2018/2/layout/IconLabelList"/>
    <dgm:cxn modelId="{8D0E6D50-0E6F-4F39-95D8-8D5F6399ABCC}" type="presParOf" srcId="{059D4F35-B3A2-4528-89F2-993762E8DBDE}" destId="{78BEEAD8-C80C-46D7-A1A5-035092482443}" srcOrd="1" destOrd="0" presId="urn:microsoft.com/office/officeart/2018/2/layout/IconLabelList"/>
    <dgm:cxn modelId="{265FA4CF-8D34-47F6-88B1-F11ADE041F40}" type="presParOf" srcId="{059D4F35-B3A2-4528-89F2-993762E8DBDE}" destId="{CD1329B5-EF5B-4C28-ABE0-E2887381BCE2}" srcOrd="2" destOrd="0" presId="urn:microsoft.com/office/officeart/2018/2/layout/IconLabelList"/>
    <dgm:cxn modelId="{9A977CC8-112A-4F3F-A14D-606A56A8946C}" type="presParOf" srcId="{24B85821-F392-4898-81DC-5E617C1A5410}" destId="{C97054CC-76E6-44F3-8117-BAFDD7EA3FE1}" srcOrd="5" destOrd="0" presId="urn:microsoft.com/office/officeart/2018/2/layout/IconLabelList"/>
    <dgm:cxn modelId="{C690A31A-2AF7-44E4-975F-AF75BBCEAF80}" type="presParOf" srcId="{24B85821-F392-4898-81DC-5E617C1A5410}" destId="{5663D0A5-EDD5-4EC8-A0EB-2B8F0180E0F9}" srcOrd="6" destOrd="0" presId="urn:microsoft.com/office/officeart/2018/2/layout/IconLabelList"/>
    <dgm:cxn modelId="{F5D257F7-C85C-4973-B27C-F8CCAFC19AB7}" type="presParOf" srcId="{5663D0A5-EDD5-4EC8-A0EB-2B8F0180E0F9}" destId="{780335B6-9AF0-4255-8F52-7D7EBFBC3E68}" srcOrd="0" destOrd="0" presId="urn:microsoft.com/office/officeart/2018/2/layout/IconLabelList"/>
    <dgm:cxn modelId="{A6BAAB1C-D631-4593-A1E5-8279EB22194D}" type="presParOf" srcId="{5663D0A5-EDD5-4EC8-A0EB-2B8F0180E0F9}" destId="{1529AF30-DD33-4AAE-B568-1F6CEDFA217F}" srcOrd="1" destOrd="0" presId="urn:microsoft.com/office/officeart/2018/2/layout/IconLabelList"/>
    <dgm:cxn modelId="{E5357751-3EF3-4585-A8D5-7D4233470850}" type="presParOf" srcId="{5663D0A5-EDD5-4EC8-A0EB-2B8F0180E0F9}" destId="{0C04BC90-A747-4DC9-863E-3DF9B5B978E2}" srcOrd="2" destOrd="0" presId="urn:microsoft.com/office/officeart/2018/2/layout/IconLabelList"/>
    <dgm:cxn modelId="{B7740ACB-B907-475D-AD7E-61B2F55B6D80}" type="presParOf" srcId="{24B85821-F392-4898-81DC-5E617C1A5410}" destId="{063D1ABA-33C8-40F9-8013-DAFE8DB58107}" srcOrd="7" destOrd="0" presId="urn:microsoft.com/office/officeart/2018/2/layout/IconLabelList"/>
    <dgm:cxn modelId="{48C47561-F752-42A4-A794-808E4787AC8D}" type="presParOf" srcId="{24B85821-F392-4898-81DC-5E617C1A5410}" destId="{526BD2D3-6BFA-46F5-8920-C6B84A0B17F2}" srcOrd="8" destOrd="0" presId="urn:microsoft.com/office/officeart/2018/2/layout/IconLabelList"/>
    <dgm:cxn modelId="{071F61AE-3809-4BE2-93CB-9ED8EADA2DD6}" type="presParOf" srcId="{526BD2D3-6BFA-46F5-8920-C6B84A0B17F2}" destId="{725F3DD3-97B5-4B98-890E-CD0CD87F8208}" srcOrd="0" destOrd="0" presId="urn:microsoft.com/office/officeart/2018/2/layout/IconLabelList"/>
    <dgm:cxn modelId="{911CE779-F364-4244-8705-8EC4F36AB141}" type="presParOf" srcId="{526BD2D3-6BFA-46F5-8920-C6B84A0B17F2}" destId="{52A90C86-6798-488D-B32A-CAAC8B1D163D}" srcOrd="1" destOrd="0" presId="urn:microsoft.com/office/officeart/2018/2/layout/IconLabelList"/>
    <dgm:cxn modelId="{B2F8D16F-0520-4922-B6B6-4A51A93FC57D}" type="presParOf" srcId="{526BD2D3-6BFA-46F5-8920-C6B84A0B17F2}" destId="{C93D6D34-FFC1-4CFA-A8DA-3D8B0A4E6F26}" srcOrd="2" destOrd="0" presId="urn:microsoft.com/office/officeart/2018/2/layout/IconLabelList"/>
    <dgm:cxn modelId="{97B49F8C-6849-4AA7-B1E0-BF0AA72F57DB}" type="presParOf" srcId="{24B85821-F392-4898-81DC-5E617C1A5410}" destId="{600367B4-9688-4E39-AAE8-3BA10B86520C}" srcOrd="9" destOrd="0" presId="urn:microsoft.com/office/officeart/2018/2/layout/IconLabelList"/>
    <dgm:cxn modelId="{2AC7A462-F20F-437E-961A-6D2D8EBA9671}" type="presParOf" srcId="{24B85821-F392-4898-81DC-5E617C1A5410}" destId="{94A26C7B-E25D-4C83-938D-EAEB830DFD77}" srcOrd="10" destOrd="0" presId="urn:microsoft.com/office/officeart/2018/2/layout/IconLabelList"/>
    <dgm:cxn modelId="{BD7A1C4B-9A77-4BB6-8062-3932119DD1DB}" type="presParOf" srcId="{94A26C7B-E25D-4C83-938D-EAEB830DFD77}" destId="{990F0B75-906D-4787-B789-08CA9EA44EC9}" srcOrd="0" destOrd="0" presId="urn:microsoft.com/office/officeart/2018/2/layout/IconLabelList"/>
    <dgm:cxn modelId="{C42308C1-8271-4FA4-A125-15759EEFE7F7}" type="presParOf" srcId="{94A26C7B-E25D-4C83-938D-EAEB830DFD77}" destId="{5E85588C-255A-4BE2-9C08-8627BD831DF9}" srcOrd="1" destOrd="0" presId="urn:microsoft.com/office/officeart/2018/2/layout/IconLabelList"/>
    <dgm:cxn modelId="{096AAC44-0C9C-4E31-8681-5CC5AC542A71}" type="presParOf" srcId="{94A26C7B-E25D-4C83-938D-EAEB830DFD77}" destId="{43E7F085-00EF-4FB8-ADAB-AC55A351C108}" srcOrd="2" destOrd="0" presId="urn:microsoft.com/office/officeart/2018/2/layout/IconLabelList"/>
    <dgm:cxn modelId="{551AEF0B-687F-4353-AB8C-D42576D8FF6D}" type="presParOf" srcId="{24B85821-F392-4898-81DC-5E617C1A5410}" destId="{580CDEE3-DFD1-4EB6-BA49-B2FCA2C731C7}" srcOrd="11" destOrd="0" presId="urn:microsoft.com/office/officeart/2018/2/layout/IconLabelList"/>
    <dgm:cxn modelId="{CB647539-A18C-4779-9CC7-A69613197DB2}" type="presParOf" srcId="{24B85821-F392-4898-81DC-5E617C1A5410}" destId="{40465F00-CA69-4C19-A9B2-AC39A84D60F1}" srcOrd="12" destOrd="0" presId="urn:microsoft.com/office/officeart/2018/2/layout/IconLabelList"/>
    <dgm:cxn modelId="{01306678-2A20-4AB7-89E2-1B6F888E4F3F}" type="presParOf" srcId="{40465F00-CA69-4C19-A9B2-AC39A84D60F1}" destId="{8EE3AD1B-653E-403D-9DF6-3F80115C9BF4}" srcOrd="0" destOrd="0" presId="urn:microsoft.com/office/officeart/2018/2/layout/IconLabelList"/>
    <dgm:cxn modelId="{9995D161-7435-41A8-9A63-22BEFFAC8DE1}" type="presParOf" srcId="{40465F00-CA69-4C19-A9B2-AC39A84D60F1}" destId="{B65B5B3F-BC93-4EC2-9597-54D445EFBF60}" srcOrd="1" destOrd="0" presId="urn:microsoft.com/office/officeart/2018/2/layout/IconLabelList"/>
    <dgm:cxn modelId="{E4919BB4-5C3D-47C0-835F-7E9BA399B82E}" type="presParOf" srcId="{40465F00-CA69-4C19-A9B2-AC39A84D60F1}" destId="{B2053BAC-CCCE-4078-8FE9-408BB95CA992}" srcOrd="2" destOrd="0" presId="urn:microsoft.com/office/officeart/2018/2/layout/IconLabelList"/>
    <dgm:cxn modelId="{A46D738A-F8FE-401A-A2AD-95CB17705D53}" type="presParOf" srcId="{24B85821-F392-4898-81DC-5E617C1A5410}" destId="{EA09D5C7-954D-424B-BABD-F6AE25FCEA48}" srcOrd="13" destOrd="0" presId="urn:microsoft.com/office/officeart/2018/2/layout/IconLabelList"/>
    <dgm:cxn modelId="{9B176F30-5D1A-4DC5-B908-202AC2B232CD}" type="presParOf" srcId="{24B85821-F392-4898-81DC-5E617C1A5410}" destId="{22196A4B-0152-49F0-A0BA-3D7CC5043136}" srcOrd="14" destOrd="0" presId="urn:microsoft.com/office/officeart/2018/2/layout/IconLabelList"/>
    <dgm:cxn modelId="{AD5FBF2C-2A92-4368-9593-5A893351DDF0}" type="presParOf" srcId="{22196A4B-0152-49F0-A0BA-3D7CC5043136}" destId="{6E2C6F2C-63ED-403E-8833-16D7B4AD20CE}" srcOrd="0" destOrd="0" presId="urn:microsoft.com/office/officeart/2018/2/layout/IconLabelList"/>
    <dgm:cxn modelId="{F5C2AF62-C363-46C1-B7F6-763740024654}" type="presParOf" srcId="{22196A4B-0152-49F0-A0BA-3D7CC5043136}" destId="{07E00B12-66EE-46B6-8151-D38AD8D0BE70}" srcOrd="1" destOrd="0" presId="urn:microsoft.com/office/officeart/2018/2/layout/IconLabelList"/>
    <dgm:cxn modelId="{F4C02811-F594-4333-8B4B-A6E13B7184F9}" type="presParOf" srcId="{22196A4B-0152-49F0-A0BA-3D7CC5043136}" destId="{EC587E83-C043-4C50-9861-844901F3C6D5}"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EE39A09-5ACE-4114-B692-41BFDAC481BD}"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8C7562E5-1F0F-43DC-92F0-6670C46EE649}">
      <dgm:prSet/>
      <dgm:spPr/>
      <dgm:t>
        <a:bodyPr/>
        <a:lstStyle/>
        <a:p>
          <a:r>
            <a:rPr lang="en-US"/>
            <a:t>Social: guests will now expect personalised and fast service. </a:t>
          </a:r>
        </a:p>
      </dgm:t>
    </dgm:pt>
    <dgm:pt modelId="{4F631679-A8A9-4095-B86E-9FF17A216F6F}" type="parTrans" cxnId="{22B6C3BA-9DD5-4668-8429-A47AB4982037}">
      <dgm:prSet/>
      <dgm:spPr/>
      <dgm:t>
        <a:bodyPr/>
        <a:lstStyle/>
        <a:p>
          <a:endParaRPr lang="en-US"/>
        </a:p>
      </dgm:t>
    </dgm:pt>
    <dgm:pt modelId="{8D0A4576-3A41-4FDE-A8AA-2B0B3940512F}" type="sibTrans" cxnId="{22B6C3BA-9DD5-4668-8429-A47AB4982037}">
      <dgm:prSet/>
      <dgm:spPr/>
      <dgm:t>
        <a:bodyPr/>
        <a:lstStyle/>
        <a:p>
          <a:endParaRPr lang="en-US"/>
        </a:p>
      </dgm:t>
    </dgm:pt>
    <dgm:pt modelId="{701B6D2D-C1A3-4AE7-981D-99FE8C493FA8}">
      <dgm:prSet/>
      <dgm:spPr/>
      <dgm:t>
        <a:bodyPr/>
        <a:lstStyle/>
        <a:p>
          <a:r>
            <a:rPr lang="en-US"/>
            <a:t>Public concerns over privacy are growing </a:t>
          </a:r>
        </a:p>
      </dgm:t>
    </dgm:pt>
    <dgm:pt modelId="{18208E3B-9D26-42E3-B3C3-B48FA51B800A}" type="parTrans" cxnId="{8A93D57A-0197-4633-B588-573E479288A5}">
      <dgm:prSet/>
      <dgm:spPr/>
      <dgm:t>
        <a:bodyPr/>
        <a:lstStyle/>
        <a:p>
          <a:endParaRPr lang="en-US"/>
        </a:p>
      </dgm:t>
    </dgm:pt>
    <dgm:pt modelId="{C333E245-F982-4819-82C5-9B975567ECA5}" type="sibTrans" cxnId="{8A93D57A-0197-4633-B588-573E479288A5}">
      <dgm:prSet/>
      <dgm:spPr/>
      <dgm:t>
        <a:bodyPr/>
        <a:lstStyle/>
        <a:p>
          <a:endParaRPr lang="en-US"/>
        </a:p>
      </dgm:t>
    </dgm:pt>
    <dgm:pt modelId="{1F553435-BF38-4957-B240-07557C8E2C2F}">
      <dgm:prSet/>
      <dgm:spPr/>
      <dgm:t>
        <a:bodyPr/>
        <a:lstStyle/>
        <a:p>
          <a:r>
            <a:rPr lang="en-US"/>
            <a:t>Increasing use of VPNs indicate the publics growing awareness </a:t>
          </a:r>
        </a:p>
      </dgm:t>
    </dgm:pt>
    <dgm:pt modelId="{A812DC3F-BBDC-47FA-8A4D-8758406A2170}" type="parTrans" cxnId="{B80DC7E6-2413-4739-9468-91F359086335}">
      <dgm:prSet/>
      <dgm:spPr/>
      <dgm:t>
        <a:bodyPr/>
        <a:lstStyle/>
        <a:p>
          <a:endParaRPr lang="en-US"/>
        </a:p>
      </dgm:t>
    </dgm:pt>
    <dgm:pt modelId="{37E0C460-35B0-4390-B029-6CD8B99B56F3}" type="sibTrans" cxnId="{B80DC7E6-2413-4739-9468-91F359086335}">
      <dgm:prSet/>
      <dgm:spPr/>
      <dgm:t>
        <a:bodyPr/>
        <a:lstStyle/>
        <a:p>
          <a:endParaRPr lang="en-US"/>
        </a:p>
      </dgm:t>
    </dgm:pt>
    <dgm:pt modelId="{0B26FE4D-9EEC-4DF1-8221-A3878347AAF4}">
      <dgm:prSet/>
      <dgm:spPr/>
      <dgm:t>
        <a:bodyPr/>
        <a:lstStyle/>
        <a:p>
          <a:r>
            <a:rPr lang="en-US"/>
            <a:t>Staff must reskill to keep up </a:t>
          </a:r>
        </a:p>
      </dgm:t>
    </dgm:pt>
    <dgm:pt modelId="{225E6087-7D55-4294-A568-E830081D1698}" type="parTrans" cxnId="{226CB9C1-04FA-430F-A3DA-4CA5B0DC48DE}">
      <dgm:prSet/>
      <dgm:spPr/>
      <dgm:t>
        <a:bodyPr/>
        <a:lstStyle/>
        <a:p>
          <a:endParaRPr lang="en-US"/>
        </a:p>
      </dgm:t>
    </dgm:pt>
    <dgm:pt modelId="{1099FAEC-241E-4109-AC01-9DE9E244A92A}" type="sibTrans" cxnId="{226CB9C1-04FA-430F-A3DA-4CA5B0DC48DE}">
      <dgm:prSet/>
      <dgm:spPr/>
      <dgm:t>
        <a:bodyPr/>
        <a:lstStyle/>
        <a:p>
          <a:endParaRPr lang="en-US"/>
        </a:p>
      </dgm:t>
    </dgm:pt>
    <dgm:pt modelId="{74A6F518-6EB9-44CD-99EE-9390F13C1EBB}">
      <dgm:prSet/>
      <dgm:spPr/>
      <dgm:t>
        <a:bodyPr/>
        <a:lstStyle/>
        <a:p>
          <a:r>
            <a:rPr lang="en-US"/>
            <a:t>Technological: AI tools like chatbots are improving service </a:t>
          </a:r>
        </a:p>
      </dgm:t>
    </dgm:pt>
    <dgm:pt modelId="{1CFA3076-2945-4C19-857A-F0395A2A12D7}" type="parTrans" cxnId="{D9A21E54-C97D-4CB0-929A-CCC0F4DA067D}">
      <dgm:prSet/>
      <dgm:spPr/>
      <dgm:t>
        <a:bodyPr/>
        <a:lstStyle/>
        <a:p>
          <a:endParaRPr lang="en-US"/>
        </a:p>
      </dgm:t>
    </dgm:pt>
    <dgm:pt modelId="{D18365AC-3CFD-4BB9-85F8-DE92B574F750}" type="sibTrans" cxnId="{D9A21E54-C97D-4CB0-929A-CCC0F4DA067D}">
      <dgm:prSet/>
      <dgm:spPr/>
      <dgm:t>
        <a:bodyPr/>
        <a:lstStyle/>
        <a:p>
          <a:endParaRPr lang="en-US"/>
        </a:p>
      </dgm:t>
    </dgm:pt>
    <dgm:pt modelId="{62BE3828-FACF-40A0-B92D-4299B6070CBF}">
      <dgm:prSet/>
      <dgm:spPr/>
      <dgm:t>
        <a:bodyPr/>
        <a:lstStyle/>
        <a:p>
          <a:r>
            <a:rPr lang="en-US"/>
            <a:t>Altough most guests find AI impersonal and annoying </a:t>
          </a:r>
        </a:p>
      </dgm:t>
    </dgm:pt>
    <dgm:pt modelId="{F9521857-17C1-4946-BBFA-A14B6155F40D}" type="parTrans" cxnId="{A45ADDCD-391B-4347-872C-63CB6231186B}">
      <dgm:prSet/>
      <dgm:spPr/>
      <dgm:t>
        <a:bodyPr/>
        <a:lstStyle/>
        <a:p>
          <a:endParaRPr lang="en-US"/>
        </a:p>
      </dgm:t>
    </dgm:pt>
    <dgm:pt modelId="{5EA32D0F-AF0B-4431-9722-C1C279C66706}" type="sibTrans" cxnId="{A45ADDCD-391B-4347-872C-63CB6231186B}">
      <dgm:prSet/>
      <dgm:spPr/>
      <dgm:t>
        <a:bodyPr/>
        <a:lstStyle/>
        <a:p>
          <a:endParaRPr lang="en-US"/>
        </a:p>
      </dgm:t>
    </dgm:pt>
    <dgm:pt modelId="{1DA157CF-E036-4928-B1A3-82DB191502C2}">
      <dgm:prSet/>
      <dgm:spPr/>
      <dgm:t>
        <a:bodyPr/>
        <a:lstStyle/>
        <a:p>
          <a:r>
            <a:rPr lang="en-US"/>
            <a:t>AI is great at processing and analysing large data amounts </a:t>
          </a:r>
        </a:p>
      </dgm:t>
    </dgm:pt>
    <dgm:pt modelId="{201BA5A8-E485-43D8-A678-EE41DC90934B}" type="parTrans" cxnId="{9A934B89-C258-4141-93CB-4A172F556223}">
      <dgm:prSet/>
      <dgm:spPr/>
      <dgm:t>
        <a:bodyPr/>
        <a:lstStyle/>
        <a:p>
          <a:endParaRPr lang="en-US"/>
        </a:p>
      </dgm:t>
    </dgm:pt>
    <dgm:pt modelId="{ACC9FEF0-9F95-46EE-83D3-0C41C9723ED2}" type="sibTrans" cxnId="{9A934B89-C258-4141-93CB-4A172F556223}">
      <dgm:prSet/>
      <dgm:spPr/>
      <dgm:t>
        <a:bodyPr/>
        <a:lstStyle/>
        <a:p>
          <a:endParaRPr lang="en-US"/>
        </a:p>
      </dgm:t>
    </dgm:pt>
    <dgm:pt modelId="{DA28B882-77C0-4B74-B13C-3874790D3E5A}" type="pres">
      <dgm:prSet presAssocID="{4EE39A09-5ACE-4114-B692-41BFDAC481BD}" presName="root" presStyleCnt="0">
        <dgm:presLayoutVars>
          <dgm:dir/>
          <dgm:resizeHandles val="exact"/>
        </dgm:presLayoutVars>
      </dgm:prSet>
      <dgm:spPr/>
    </dgm:pt>
    <dgm:pt modelId="{0B440EF4-7F89-48E6-8963-183653986885}" type="pres">
      <dgm:prSet presAssocID="{8C7562E5-1F0F-43DC-92F0-6670C46EE649}" presName="compNode" presStyleCnt="0"/>
      <dgm:spPr/>
    </dgm:pt>
    <dgm:pt modelId="{807D702B-6FF2-4E53-A0EA-6F3F11BE1AF7}" type="pres">
      <dgm:prSet presAssocID="{8C7562E5-1F0F-43DC-92F0-6670C46EE649}"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aiter"/>
        </a:ext>
      </dgm:extLst>
    </dgm:pt>
    <dgm:pt modelId="{ADF93E2C-1AB9-4665-BF24-4D50B1C9156D}" type="pres">
      <dgm:prSet presAssocID="{8C7562E5-1F0F-43DC-92F0-6670C46EE649}" presName="spaceRect" presStyleCnt="0"/>
      <dgm:spPr/>
    </dgm:pt>
    <dgm:pt modelId="{825FDB87-D930-4D1B-9204-417DBA15CD22}" type="pres">
      <dgm:prSet presAssocID="{8C7562E5-1F0F-43DC-92F0-6670C46EE649}" presName="textRect" presStyleLbl="revTx" presStyleIdx="0" presStyleCnt="7">
        <dgm:presLayoutVars>
          <dgm:chMax val="1"/>
          <dgm:chPref val="1"/>
        </dgm:presLayoutVars>
      </dgm:prSet>
      <dgm:spPr/>
    </dgm:pt>
    <dgm:pt modelId="{1C23C15A-1D8E-48EA-A24B-7FF9C2C1C678}" type="pres">
      <dgm:prSet presAssocID="{8D0A4576-3A41-4FDE-A8AA-2B0B3940512F}" presName="sibTrans" presStyleCnt="0"/>
      <dgm:spPr/>
    </dgm:pt>
    <dgm:pt modelId="{E5E7E4D5-ACEC-432B-A13B-F114C8F378B8}" type="pres">
      <dgm:prSet presAssocID="{701B6D2D-C1A3-4AE7-981D-99FE8C493FA8}" presName="compNode" presStyleCnt="0"/>
      <dgm:spPr/>
    </dgm:pt>
    <dgm:pt modelId="{6EF53408-8E27-42F0-A4D4-5BDEAAB578D6}" type="pres">
      <dgm:prSet presAssocID="{701B6D2D-C1A3-4AE7-981D-99FE8C493FA8}"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ock"/>
        </a:ext>
      </dgm:extLst>
    </dgm:pt>
    <dgm:pt modelId="{9A6378A3-7827-4325-A779-CC8F1FCF6840}" type="pres">
      <dgm:prSet presAssocID="{701B6D2D-C1A3-4AE7-981D-99FE8C493FA8}" presName="spaceRect" presStyleCnt="0"/>
      <dgm:spPr/>
    </dgm:pt>
    <dgm:pt modelId="{C6355E87-F453-42AC-9204-E23BD8350940}" type="pres">
      <dgm:prSet presAssocID="{701B6D2D-C1A3-4AE7-981D-99FE8C493FA8}" presName="textRect" presStyleLbl="revTx" presStyleIdx="1" presStyleCnt="7">
        <dgm:presLayoutVars>
          <dgm:chMax val="1"/>
          <dgm:chPref val="1"/>
        </dgm:presLayoutVars>
      </dgm:prSet>
      <dgm:spPr/>
    </dgm:pt>
    <dgm:pt modelId="{F1742978-93D2-4BDA-AA0A-1F1F93C69226}" type="pres">
      <dgm:prSet presAssocID="{C333E245-F982-4819-82C5-9B975567ECA5}" presName="sibTrans" presStyleCnt="0"/>
      <dgm:spPr/>
    </dgm:pt>
    <dgm:pt modelId="{5E282D4A-4134-46D5-AC3A-43FDBE8C0DB9}" type="pres">
      <dgm:prSet presAssocID="{1F553435-BF38-4957-B240-07557C8E2C2F}" presName="compNode" presStyleCnt="0"/>
      <dgm:spPr/>
    </dgm:pt>
    <dgm:pt modelId="{3913CB7D-B997-4C61-9751-9123CFA6C539}" type="pres">
      <dgm:prSet presAssocID="{1F553435-BF38-4957-B240-07557C8E2C2F}"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pward trend"/>
        </a:ext>
      </dgm:extLst>
    </dgm:pt>
    <dgm:pt modelId="{7892EEDC-B930-4E70-B218-40CB55AA966B}" type="pres">
      <dgm:prSet presAssocID="{1F553435-BF38-4957-B240-07557C8E2C2F}" presName="spaceRect" presStyleCnt="0"/>
      <dgm:spPr/>
    </dgm:pt>
    <dgm:pt modelId="{3B046ADB-E528-4BAD-8336-61D6918DC797}" type="pres">
      <dgm:prSet presAssocID="{1F553435-BF38-4957-B240-07557C8E2C2F}" presName="textRect" presStyleLbl="revTx" presStyleIdx="2" presStyleCnt="7">
        <dgm:presLayoutVars>
          <dgm:chMax val="1"/>
          <dgm:chPref val="1"/>
        </dgm:presLayoutVars>
      </dgm:prSet>
      <dgm:spPr/>
    </dgm:pt>
    <dgm:pt modelId="{726CE086-B268-4D8A-B50F-7B963C6911EA}" type="pres">
      <dgm:prSet presAssocID="{37E0C460-35B0-4390-B029-6CD8B99B56F3}" presName="sibTrans" presStyleCnt="0"/>
      <dgm:spPr/>
    </dgm:pt>
    <dgm:pt modelId="{DF200069-8B40-4572-9E14-3EC985D63FCC}" type="pres">
      <dgm:prSet presAssocID="{0B26FE4D-9EEC-4DF1-8221-A3878347AAF4}" presName="compNode" presStyleCnt="0"/>
      <dgm:spPr/>
    </dgm:pt>
    <dgm:pt modelId="{73468105-7E1F-4662-BFC4-5151384324CA}" type="pres">
      <dgm:prSet presAssocID="{0B26FE4D-9EEC-4DF1-8221-A3878347AAF4}"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ick"/>
        </a:ext>
      </dgm:extLst>
    </dgm:pt>
    <dgm:pt modelId="{926A5C1F-E18B-4A57-A1D0-D69C7BD94E7A}" type="pres">
      <dgm:prSet presAssocID="{0B26FE4D-9EEC-4DF1-8221-A3878347AAF4}" presName="spaceRect" presStyleCnt="0"/>
      <dgm:spPr/>
    </dgm:pt>
    <dgm:pt modelId="{354052DA-2366-4BCF-86E6-328841162E7E}" type="pres">
      <dgm:prSet presAssocID="{0B26FE4D-9EEC-4DF1-8221-A3878347AAF4}" presName="textRect" presStyleLbl="revTx" presStyleIdx="3" presStyleCnt="7">
        <dgm:presLayoutVars>
          <dgm:chMax val="1"/>
          <dgm:chPref val="1"/>
        </dgm:presLayoutVars>
      </dgm:prSet>
      <dgm:spPr/>
    </dgm:pt>
    <dgm:pt modelId="{37850518-93A0-476F-A728-84B20D49EC4D}" type="pres">
      <dgm:prSet presAssocID="{1099FAEC-241E-4109-AC01-9DE9E244A92A}" presName="sibTrans" presStyleCnt="0"/>
      <dgm:spPr/>
    </dgm:pt>
    <dgm:pt modelId="{634D8D0F-D8FE-4538-ADB5-406C64269187}" type="pres">
      <dgm:prSet presAssocID="{74A6F518-6EB9-44CD-99EE-9390F13C1EBB}" presName="compNode" presStyleCnt="0"/>
      <dgm:spPr/>
    </dgm:pt>
    <dgm:pt modelId="{D4BA8269-7E00-4D5F-8D0E-F8776C737D23}" type="pres">
      <dgm:prSet presAssocID="{74A6F518-6EB9-44CD-99EE-9390F13C1EBB}"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Robot"/>
        </a:ext>
      </dgm:extLst>
    </dgm:pt>
    <dgm:pt modelId="{7C414055-DC44-4205-93F8-FEF18B598A39}" type="pres">
      <dgm:prSet presAssocID="{74A6F518-6EB9-44CD-99EE-9390F13C1EBB}" presName="spaceRect" presStyleCnt="0"/>
      <dgm:spPr/>
    </dgm:pt>
    <dgm:pt modelId="{6610417B-F838-412D-B036-91CFC1326BD8}" type="pres">
      <dgm:prSet presAssocID="{74A6F518-6EB9-44CD-99EE-9390F13C1EBB}" presName="textRect" presStyleLbl="revTx" presStyleIdx="4" presStyleCnt="7">
        <dgm:presLayoutVars>
          <dgm:chMax val="1"/>
          <dgm:chPref val="1"/>
        </dgm:presLayoutVars>
      </dgm:prSet>
      <dgm:spPr/>
    </dgm:pt>
    <dgm:pt modelId="{3C2F0B33-2694-41A6-A1D2-7D234D06CF2C}" type="pres">
      <dgm:prSet presAssocID="{D18365AC-3CFD-4BB9-85F8-DE92B574F750}" presName="sibTrans" presStyleCnt="0"/>
      <dgm:spPr/>
    </dgm:pt>
    <dgm:pt modelId="{13EC8200-7963-4B6F-9B56-1705A3B0FEC2}" type="pres">
      <dgm:prSet presAssocID="{62BE3828-FACF-40A0-B92D-4299B6070CBF}" presName="compNode" presStyleCnt="0"/>
      <dgm:spPr/>
    </dgm:pt>
    <dgm:pt modelId="{E8EDCE69-2AF7-4529-8328-C8463FFBA4B4}" type="pres">
      <dgm:prSet presAssocID="{62BE3828-FACF-40A0-B92D-4299B6070CBF}"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User"/>
        </a:ext>
      </dgm:extLst>
    </dgm:pt>
    <dgm:pt modelId="{5D060BFE-F7FB-4F1F-AB20-9FBCDA14C920}" type="pres">
      <dgm:prSet presAssocID="{62BE3828-FACF-40A0-B92D-4299B6070CBF}" presName="spaceRect" presStyleCnt="0"/>
      <dgm:spPr/>
    </dgm:pt>
    <dgm:pt modelId="{A8BADA43-B2F9-43C7-8190-D9C0CA151119}" type="pres">
      <dgm:prSet presAssocID="{62BE3828-FACF-40A0-B92D-4299B6070CBF}" presName="textRect" presStyleLbl="revTx" presStyleIdx="5" presStyleCnt="7">
        <dgm:presLayoutVars>
          <dgm:chMax val="1"/>
          <dgm:chPref val="1"/>
        </dgm:presLayoutVars>
      </dgm:prSet>
      <dgm:spPr/>
    </dgm:pt>
    <dgm:pt modelId="{14C9E009-2402-41CC-95E0-45C17378E855}" type="pres">
      <dgm:prSet presAssocID="{5EA32D0F-AF0B-4431-9722-C1C279C66706}" presName="sibTrans" presStyleCnt="0"/>
      <dgm:spPr/>
    </dgm:pt>
    <dgm:pt modelId="{4B8EB823-0947-441F-A9D3-BE92EB40438A}" type="pres">
      <dgm:prSet presAssocID="{1DA157CF-E036-4928-B1A3-82DB191502C2}" presName="compNode" presStyleCnt="0"/>
      <dgm:spPr/>
    </dgm:pt>
    <dgm:pt modelId="{2CD53BBC-2606-4B02-993B-99EFB9DD2881}" type="pres">
      <dgm:prSet presAssocID="{1DA157CF-E036-4928-B1A3-82DB191502C2}"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Head with Gears"/>
        </a:ext>
      </dgm:extLst>
    </dgm:pt>
    <dgm:pt modelId="{62FE71B8-D0AF-4A0B-B2B5-F303E5EA06D6}" type="pres">
      <dgm:prSet presAssocID="{1DA157CF-E036-4928-B1A3-82DB191502C2}" presName="spaceRect" presStyleCnt="0"/>
      <dgm:spPr/>
    </dgm:pt>
    <dgm:pt modelId="{752A8D9D-8B7C-4424-9389-1A4E2DDAF6AC}" type="pres">
      <dgm:prSet presAssocID="{1DA157CF-E036-4928-B1A3-82DB191502C2}" presName="textRect" presStyleLbl="revTx" presStyleIdx="6" presStyleCnt="7">
        <dgm:presLayoutVars>
          <dgm:chMax val="1"/>
          <dgm:chPref val="1"/>
        </dgm:presLayoutVars>
      </dgm:prSet>
      <dgm:spPr/>
    </dgm:pt>
  </dgm:ptLst>
  <dgm:cxnLst>
    <dgm:cxn modelId="{B4B29144-8B11-4404-8FD9-457DCAB635D6}" type="presOf" srcId="{4EE39A09-5ACE-4114-B692-41BFDAC481BD}" destId="{DA28B882-77C0-4B74-B13C-3874790D3E5A}" srcOrd="0" destOrd="0" presId="urn:microsoft.com/office/officeart/2018/2/layout/IconLabelList"/>
    <dgm:cxn modelId="{D4B79851-F052-4B4B-853B-2873743ABAF0}" type="presOf" srcId="{0B26FE4D-9EEC-4DF1-8221-A3878347AAF4}" destId="{354052DA-2366-4BCF-86E6-328841162E7E}" srcOrd="0" destOrd="0" presId="urn:microsoft.com/office/officeart/2018/2/layout/IconLabelList"/>
    <dgm:cxn modelId="{D9A21E54-C97D-4CB0-929A-CCC0F4DA067D}" srcId="{4EE39A09-5ACE-4114-B692-41BFDAC481BD}" destId="{74A6F518-6EB9-44CD-99EE-9390F13C1EBB}" srcOrd="4" destOrd="0" parTransId="{1CFA3076-2945-4C19-857A-F0395A2A12D7}" sibTransId="{D18365AC-3CFD-4BB9-85F8-DE92B574F750}"/>
    <dgm:cxn modelId="{C6811E5C-E31A-4ED8-8681-12BE7BB28135}" type="presOf" srcId="{1DA157CF-E036-4928-B1A3-82DB191502C2}" destId="{752A8D9D-8B7C-4424-9389-1A4E2DDAF6AC}" srcOrd="0" destOrd="0" presId="urn:microsoft.com/office/officeart/2018/2/layout/IconLabelList"/>
    <dgm:cxn modelId="{FCE03B78-CFB9-40F4-BE93-C1ADD50FE595}" type="presOf" srcId="{8C7562E5-1F0F-43DC-92F0-6670C46EE649}" destId="{825FDB87-D930-4D1B-9204-417DBA15CD22}" srcOrd="0" destOrd="0" presId="urn:microsoft.com/office/officeart/2018/2/layout/IconLabelList"/>
    <dgm:cxn modelId="{8A93D57A-0197-4633-B588-573E479288A5}" srcId="{4EE39A09-5ACE-4114-B692-41BFDAC481BD}" destId="{701B6D2D-C1A3-4AE7-981D-99FE8C493FA8}" srcOrd="1" destOrd="0" parTransId="{18208E3B-9D26-42E3-B3C3-B48FA51B800A}" sibTransId="{C333E245-F982-4819-82C5-9B975567ECA5}"/>
    <dgm:cxn modelId="{9A934B89-C258-4141-93CB-4A172F556223}" srcId="{4EE39A09-5ACE-4114-B692-41BFDAC481BD}" destId="{1DA157CF-E036-4928-B1A3-82DB191502C2}" srcOrd="6" destOrd="0" parTransId="{201BA5A8-E485-43D8-A678-EE41DC90934B}" sibTransId="{ACC9FEF0-9F95-46EE-83D3-0C41C9723ED2}"/>
    <dgm:cxn modelId="{22B6C3BA-9DD5-4668-8429-A47AB4982037}" srcId="{4EE39A09-5ACE-4114-B692-41BFDAC481BD}" destId="{8C7562E5-1F0F-43DC-92F0-6670C46EE649}" srcOrd="0" destOrd="0" parTransId="{4F631679-A8A9-4095-B86E-9FF17A216F6F}" sibTransId="{8D0A4576-3A41-4FDE-A8AA-2B0B3940512F}"/>
    <dgm:cxn modelId="{FD2758BB-F5FD-488E-98F8-A576929DE66B}" type="presOf" srcId="{1F553435-BF38-4957-B240-07557C8E2C2F}" destId="{3B046ADB-E528-4BAD-8336-61D6918DC797}" srcOrd="0" destOrd="0" presId="urn:microsoft.com/office/officeart/2018/2/layout/IconLabelList"/>
    <dgm:cxn modelId="{226CB9C1-04FA-430F-A3DA-4CA5B0DC48DE}" srcId="{4EE39A09-5ACE-4114-B692-41BFDAC481BD}" destId="{0B26FE4D-9EEC-4DF1-8221-A3878347AAF4}" srcOrd="3" destOrd="0" parTransId="{225E6087-7D55-4294-A568-E830081D1698}" sibTransId="{1099FAEC-241E-4109-AC01-9DE9E244A92A}"/>
    <dgm:cxn modelId="{A45ADDCD-391B-4347-872C-63CB6231186B}" srcId="{4EE39A09-5ACE-4114-B692-41BFDAC481BD}" destId="{62BE3828-FACF-40A0-B92D-4299B6070CBF}" srcOrd="5" destOrd="0" parTransId="{F9521857-17C1-4946-BBFA-A14B6155F40D}" sibTransId="{5EA32D0F-AF0B-4431-9722-C1C279C66706}"/>
    <dgm:cxn modelId="{26EC42D2-39DE-4177-8913-62FEEF70C53A}" type="presOf" srcId="{701B6D2D-C1A3-4AE7-981D-99FE8C493FA8}" destId="{C6355E87-F453-42AC-9204-E23BD8350940}" srcOrd="0" destOrd="0" presId="urn:microsoft.com/office/officeart/2018/2/layout/IconLabelList"/>
    <dgm:cxn modelId="{850186D6-BE23-498F-A9A2-B62522ED89E9}" type="presOf" srcId="{62BE3828-FACF-40A0-B92D-4299B6070CBF}" destId="{A8BADA43-B2F9-43C7-8190-D9C0CA151119}" srcOrd="0" destOrd="0" presId="urn:microsoft.com/office/officeart/2018/2/layout/IconLabelList"/>
    <dgm:cxn modelId="{B80DC7E6-2413-4739-9468-91F359086335}" srcId="{4EE39A09-5ACE-4114-B692-41BFDAC481BD}" destId="{1F553435-BF38-4957-B240-07557C8E2C2F}" srcOrd="2" destOrd="0" parTransId="{A812DC3F-BBDC-47FA-8A4D-8758406A2170}" sibTransId="{37E0C460-35B0-4390-B029-6CD8B99B56F3}"/>
    <dgm:cxn modelId="{7BC539FD-7B85-44C5-9BFC-09C2F4F94C3C}" type="presOf" srcId="{74A6F518-6EB9-44CD-99EE-9390F13C1EBB}" destId="{6610417B-F838-412D-B036-91CFC1326BD8}" srcOrd="0" destOrd="0" presId="urn:microsoft.com/office/officeart/2018/2/layout/IconLabelList"/>
    <dgm:cxn modelId="{28AF9E1C-051B-4D4D-9004-B1CC1B59FFC4}" type="presParOf" srcId="{DA28B882-77C0-4B74-B13C-3874790D3E5A}" destId="{0B440EF4-7F89-48E6-8963-183653986885}" srcOrd="0" destOrd="0" presId="urn:microsoft.com/office/officeart/2018/2/layout/IconLabelList"/>
    <dgm:cxn modelId="{AA925DA9-9C48-4F20-9CEE-B9293B3D0AC2}" type="presParOf" srcId="{0B440EF4-7F89-48E6-8963-183653986885}" destId="{807D702B-6FF2-4E53-A0EA-6F3F11BE1AF7}" srcOrd="0" destOrd="0" presId="urn:microsoft.com/office/officeart/2018/2/layout/IconLabelList"/>
    <dgm:cxn modelId="{DFA9A62A-A0FB-4FF6-A66C-6A2DBF3B43AC}" type="presParOf" srcId="{0B440EF4-7F89-48E6-8963-183653986885}" destId="{ADF93E2C-1AB9-4665-BF24-4D50B1C9156D}" srcOrd="1" destOrd="0" presId="urn:microsoft.com/office/officeart/2018/2/layout/IconLabelList"/>
    <dgm:cxn modelId="{B0A87F6A-ACB6-49DE-BF9F-93A2808ED629}" type="presParOf" srcId="{0B440EF4-7F89-48E6-8963-183653986885}" destId="{825FDB87-D930-4D1B-9204-417DBA15CD22}" srcOrd="2" destOrd="0" presId="urn:microsoft.com/office/officeart/2018/2/layout/IconLabelList"/>
    <dgm:cxn modelId="{2D2065B3-F4F0-4B74-9037-81CFA14A1947}" type="presParOf" srcId="{DA28B882-77C0-4B74-B13C-3874790D3E5A}" destId="{1C23C15A-1D8E-48EA-A24B-7FF9C2C1C678}" srcOrd="1" destOrd="0" presId="urn:microsoft.com/office/officeart/2018/2/layout/IconLabelList"/>
    <dgm:cxn modelId="{EEA64CE5-7EFF-4C92-B82E-67B5CEE50CC5}" type="presParOf" srcId="{DA28B882-77C0-4B74-B13C-3874790D3E5A}" destId="{E5E7E4D5-ACEC-432B-A13B-F114C8F378B8}" srcOrd="2" destOrd="0" presId="urn:microsoft.com/office/officeart/2018/2/layout/IconLabelList"/>
    <dgm:cxn modelId="{D78A036D-4E1F-4A4D-BAB2-A4789611543E}" type="presParOf" srcId="{E5E7E4D5-ACEC-432B-A13B-F114C8F378B8}" destId="{6EF53408-8E27-42F0-A4D4-5BDEAAB578D6}" srcOrd="0" destOrd="0" presId="urn:microsoft.com/office/officeart/2018/2/layout/IconLabelList"/>
    <dgm:cxn modelId="{40BB1EB6-13F1-4D58-9C5E-3E045A5B9184}" type="presParOf" srcId="{E5E7E4D5-ACEC-432B-A13B-F114C8F378B8}" destId="{9A6378A3-7827-4325-A779-CC8F1FCF6840}" srcOrd="1" destOrd="0" presId="urn:microsoft.com/office/officeart/2018/2/layout/IconLabelList"/>
    <dgm:cxn modelId="{426BB9B1-9180-414D-9A1C-98FB8A68F9C0}" type="presParOf" srcId="{E5E7E4D5-ACEC-432B-A13B-F114C8F378B8}" destId="{C6355E87-F453-42AC-9204-E23BD8350940}" srcOrd="2" destOrd="0" presId="urn:microsoft.com/office/officeart/2018/2/layout/IconLabelList"/>
    <dgm:cxn modelId="{D5705AE2-4C84-42EA-BA2C-32FFE1D7C15C}" type="presParOf" srcId="{DA28B882-77C0-4B74-B13C-3874790D3E5A}" destId="{F1742978-93D2-4BDA-AA0A-1F1F93C69226}" srcOrd="3" destOrd="0" presId="urn:microsoft.com/office/officeart/2018/2/layout/IconLabelList"/>
    <dgm:cxn modelId="{76BAED6C-E74D-4051-9E54-1547F278FA88}" type="presParOf" srcId="{DA28B882-77C0-4B74-B13C-3874790D3E5A}" destId="{5E282D4A-4134-46D5-AC3A-43FDBE8C0DB9}" srcOrd="4" destOrd="0" presId="urn:microsoft.com/office/officeart/2018/2/layout/IconLabelList"/>
    <dgm:cxn modelId="{1A06A4A9-E362-4C85-B52F-6F854FC975F1}" type="presParOf" srcId="{5E282D4A-4134-46D5-AC3A-43FDBE8C0DB9}" destId="{3913CB7D-B997-4C61-9751-9123CFA6C539}" srcOrd="0" destOrd="0" presId="urn:microsoft.com/office/officeart/2018/2/layout/IconLabelList"/>
    <dgm:cxn modelId="{00D84F4A-D6E6-498C-B2EB-14FEA103AE98}" type="presParOf" srcId="{5E282D4A-4134-46D5-AC3A-43FDBE8C0DB9}" destId="{7892EEDC-B930-4E70-B218-40CB55AA966B}" srcOrd="1" destOrd="0" presId="urn:microsoft.com/office/officeart/2018/2/layout/IconLabelList"/>
    <dgm:cxn modelId="{0CD40698-B614-46B7-8338-4374EC9BE2E1}" type="presParOf" srcId="{5E282D4A-4134-46D5-AC3A-43FDBE8C0DB9}" destId="{3B046ADB-E528-4BAD-8336-61D6918DC797}" srcOrd="2" destOrd="0" presId="urn:microsoft.com/office/officeart/2018/2/layout/IconLabelList"/>
    <dgm:cxn modelId="{4F0A5782-128C-407B-AF94-4FB9A30DFC01}" type="presParOf" srcId="{DA28B882-77C0-4B74-B13C-3874790D3E5A}" destId="{726CE086-B268-4D8A-B50F-7B963C6911EA}" srcOrd="5" destOrd="0" presId="urn:microsoft.com/office/officeart/2018/2/layout/IconLabelList"/>
    <dgm:cxn modelId="{9EF0EB35-3C93-41DE-90BF-2526CD95228B}" type="presParOf" srcId="{DA28B882-77C0-4B74-B13C-3874790D3E5A}" destId="{DF200069-8B40-4572-9E14-3EC985D63FCC}" srcOrd="6" destOrd="0" presId="urn:microsoft.com/office/officeart/2018/2/layout/IconLabelList"/>
    <dgm:cxn modelId="{C449506F-1063-4B0F-97C4-C4FB3E813C48}" type="presParOf" srcId="{DF200069-8B40-4572-9E14-3EC985D63FCC}" destId="{73468105-7E1F-4662-BFC4-5151384324CA}" srcOrd="0" destOrd="0" presId="urn:microsoft.com/office/officeart/2018/2/layout/IconLabelList"/>
    <dgm:cxn modelId="{95FC83AE-8559-431A-9C5A-C936E0434545}" type="presParOf" srcId="{DF200069-8B40-4572-9E14-3EC985D63FCC}" destId="{926A5C1F-E18B-4A57-A1D0-D69C7BD94E7A}" srcOrd="1" destOrd="0" presId="urn:microsoft.com/office/officeart/2018/2/layout/IconLabelList"/>
    <dgm:cxn modelId="{63E21948-BEF4-48CA-92FA-3FABAF0678B2}" type="presParOf" srcId="{DF200069-8B40-4572-9E14-3EC985D63FCC}" destId="{354052DA-2366-4BCF-86E6-328841162E7E}" srcOrd="2" destOrd="0" presId="urn:microsoft.com/office/officeart/2018/2/layout/IconLabelList"/>
    <dgm:cxn modelId="{1C0356A4-A390-4871-8816-B7854B9DBFEA}" type="presParOf" srcId="{DA28B882-77C0-4B74-B13C-3874790D3E5A}" destId="{37850518-93A0-476F-A728-84B20D49EC4D}" srcOrd="7" destOrd="0" presId="urn:microsoft.com/office/officeart/2018/2/layout/IconLabelList"/>
    <dgm:cxn modelId="{51552827-3CC7-4112-BFED-CABC1D07A9D7}" type="presParOf" srcId="{DA28B882-77C0-4B74-B13C-3874790D3E5A}" destId="{634D8D0F-D8FE-4538-ADB5-406C64269187}" srcOrd="8" destOrd="0" presId="urn:microsoft.com/office/officeart/2018/2/layout/IconLabelList"/>
    <dgm:cxn modelId="{B4F05390-EB82-45A5-86F2-CCAA81D5B23D}" type="presParOf" srcId="{634D8D0F-D8FE-4538-ADB5-406C64269187}" destId="{D4BA8269-7E00-4D5F-8D0E-F8776C737D23}" srcOrd="0" destOrd="0" presId="urn:microsoft.com/office/officeart/2018/2/layout/IconLabelList"/>
    <dgm:cxn modelId="{288CE48C-91F6-4F52-965C-119311C45E32}" type="presParOf" srcId="{634D8D0F-D8FE-4538-ADB5-406C64269187}" destId="{7C414055-DC44-4205-93F8-FEF18B598A39}" srcOrd="1" destOrd="0" presId="urn:microsoft.com/office/officeart/2018/2/layout/IconLabelList"/>
    <dgm:cxn modelId="{248D9828-D6EF-4EA8-87F7-6136CBE99CF4}" type="presParOf" srcId="{634D8D0F-D8FE-4538-ADB5-406C64269187}" destId="{6610417B-F838-412D-B036-91CFC1326BD8}" srcOrd="2" destOrd="0" presId="urn:microsoft.com/office/officeart/2018/2/layout/IconLabelList"/>
    <dgm:cxn modelId="{1C040737-7795-420A-8F1B-5667D1BFF36D}" type="presParOf" srcId="{DA28B882-77C0-4B74-B13C-3874790D3E5A}" destId="{3C2F0B33-2694-41A6-A1D2-7D234D06CF2C}" srcOrd="9" destOrd="0" presId="urn:microsoft.com/office/officeart/2018/2/layout/IconLabelList"/>
    <dgm:cxn modelId="{F6FF618D-44E8-4F6F-9445-BFEEC6CDDC94}" type="presParOf" srcId="{DA28B882-77C0-4B74-B13C-3874790D3E5A}" destId="{13EC8200-7963-4B6F-9B56-1705A3B0FEC2}" srcOrd="10" destOrd="0" presId="urn:microsoft.com/office/officeart/2018/2/layout/IconLabelList"/>
    <dgm:cxn modelId="{5D43C9D6-C809-42FA-95E3-1C6F29E70523}" type="presParOf" srcId="{13EC8200-7963-4B6F-9B56-1705A3B0FEC2}" destId="{E8EDCE69-2AF7-4529-8328-C8463FFBA4B4}" srcOrd="0" destOrd="0" presId="urn:microsoft.com/office/officeart/2018/2/layout/IconLabelList"/>
    <dgm:cxn modelId="{97D56E8B-208B-429F-B290-B3F9594C09FB}" type="presParOf" srcId="{13EC8200-7963-4B6F-9B56-1705A3B0FEC2}" destId="{5D060BFE-F7FB-4F1F-AB20-9FBCDA14C920}" srcOrd="1" destOrd="0" presId="urn:microsoft.com/office/officeart/2018/2/layout/IconLabelList"/>
    <dgm:cxn modelId="{BC6C495B-12C8-4802-8A73-115FE155A30C}" type="presParOf" srcId="{13EC8200-7963-4B6F-9B56-1705A3B0FEC2}" destId="{A8BADA43-B2F9-43C7-8190-D9C0CA151119}" srcOrd="2" destOrd="0" presId="urn:microsoft.com/office/officeart/2018/2/layout/IconLabelList"/>
    <dgm:cxn modelId="{A4407B06-CFEB-4D7D-9818-C4A3D8A0257F}" type="presParOf" srcId="{DA28B882-77C0-4B74-B13C-3874790D3E5A}" destId="{14C9E009-2402-41CC-95E0-45C17378E855}" srcOrd="11" destOrd="0" presId="urn:microsoft.com/office/officeart/2018/2/layout/IconLabelList"/>
    <dgm:cxn modelId="{08CDA4EE-5A25-4F6A-8176-E8432C56336E}" type="presParOf" srcId="{DA28B882-77C0-4B74-B13C-3874790D3E5A}" destId="{4B8EB823-0947-441F-A9D3-BE92EB40438A}" srcOrd="12" destOrd="0" presId="urn:microsoft.com/office/officeart/2018/2/layout/IconLabelList"/>
    <dgm:cxn modelId="{B82139D4-AAD8-4682-8E47-857355763A0F}" type="presParOf" srcId="{4B8EB823-0947-441F-A9D3-BE92EB40438A}" destId="{2CD53BBC-2606-4B02-993B-99EFB9DD2881}" srcOrd="0" destOrd="0" presId="urn:microsoft.com/office/officeart/2018/2/layout/IconLabelList"/>
    <dgm:cxn modelId="{91D960D9-51C8-43F0-94B6-56FABD05EEE3}" type="presParOf" srcId="{4B8EB823-0947-441F-A9D3-BE92EB40438A}" destId="{62FE71B8-D0AF-4A0B-B2B5-F303E5EA06D6}" srcOrd="1" destOrd="0" presId="urn:microsoft.com/office/officeart/2018/2/layout/IconLabelList"/>
    <dgm:cxn modelId="{AB698C23-990D-4814-B9BD-A353C1E05F89}" type="presParOf" srcId="{4B8EB823-0947-441F-A9D3-BE92EB40438A}" destId="{752A8D9D-8B7C-4424-9389-1A4E2DDAF6AC}"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3945C53-B7FD-467D-A32A-F96441D76A3E}"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F2751B6-9F7D-4827-B863-C90A82931CEC}">
      <dgm:prSet/>
      <dgm:spPr/>
      <dgm:t>
        <a:bodyPr/>
        <a:lstStyle/>
        <a:p>
          <a:r>
            <a:rPr lang="en-US"/>
            <a:t>Widespread AI adoption across the hospitality sector </a:t>
          </a:r>
        </a:p>
      </dgm:t>
    </dgm:pt>
    <dgm:pt modelId="{1D1EC842-8EA2-4B40-9845-427A8D87D019}" type="parTrans" cxnId="{487419FB-F728-407D-8FCF-F061F85AB841}">
      <dgm:prSet/>
      <dgm:spPr/>
      <dgm:t>
        <a:bodyPr/>
        <a:lstStyle/>
        <a:p>
          <a:endParaRPr lang="en-US"/>
        </a:p>
      </dgm:t>
    </dgm:pt>
    <dgm:pt modelId="{D3599974-75D5-4F68-950B-17AA892FB427}" type="sibTrans" cxnId="{487419FB-F728-407D-8FCF-F061F85AB841}">
      <dgm:prSet/>
      <dgm:spPr/>
      <dgm:t>
        <a:bodyPr/>
        <a:lstStyle/>
        <a:p>
          <a:endParaRPr lang="en-US"/>
        </a:p>
      </dgm:t>
    </dgm:pt>
    <dgm:pt modelId="{5D3801E4-B611-486D-84DB-6048D7672077}">
      <dgm:prSet/>
      <dgm:spPr/>
      <dgm:t>
        <a:bodyPr/>
        <a:lstStyle/>
        <a:p>
          <a:r>
            <a:rPr lang="en-US"/>
            <a:t>Businesses are competing to integrate AI as fast as possible </a:t>
          </a:r>
        </a:p>
      </dgm:t>
    </dgm:pt>
    <dgm:pt modelId="{70E803DF-4D81-4AAE-9A69-74AC2410F5C6}" type="parTrans" cxnId="{140121D4-134C-47F9-896B-AC7006E7AA7C}">
      <dgm:prSet/>
      <dgm:spPr/>
      <dgm:t>
        <a:bodyPr/>
        <a:lstStyle/>
        <a:p>
          <a:endParaRPr lang="en-US"/>
        </a:p>
      </dgm:t>
    </dgm:pt>
    <dgm:pt modelId="{29C7CA7B-CE27-4E0C-9BEF-D8B736993F9D}" type="sibTrans" cxnId="{140121D4-134C-47F9-896B-AC7006E7AA7C}">
      <dgm:prSet/>
      <dgm:spPr/>
      <dgm:t>
        <a:bodyPr/>
        <a:lstStyle/>
        <a:p>
          <a:endParaRPr lang="en-US"/>
        </a:p>
      </dgm:t>
    </dgm:pt>
    <dgm:pt modelId="{7B40F69C-D80D-40BA-B141-B74B5A552582}">
      <dgm:prSet/>
      <dgm:spPr/>
      <dgm:t>
        <a:bodyPr/>
        <a:lstStyle/>
        <a:p>
          <a:r>
            <a:rPr lang="en-US"/>
            <a:t>Challenges include the cost , training and complexity in structuring </a:t>
          </a:r>
        </a:p>
      </dgm:t>
    </dgm:pt>
    <dgm:pt modelId="{FA3242ED-4225-47E6-949C-6CF5E34BF092}" type="parTrans" cxnId="{3A564437-0537-440E-96AE-D39B01ADA821}">
      <dgm:prSet/>
      <dgm:spPr/>
      <dgm:t>
        <a:bodyPr/>
        <a:lstStyle/>
        <a:p>
          <a:endParaRPr lang="en-US"/>
        </a:p>
      </dgm:t>
    </dgm:pt>
    <dgm:pt modelId="{4879592F-7E60-4DBC-B7DC-2BCA78A2CA59}" type="sibTrans" cxnId="{3A564437-0537-440E-96AE-D39B01ADA821}">
      <dgm:prSet/>
      <dgm:spPr/>
      <dgm:t>
        <a:bodyPr/>
        <a:lstStyle/>
        <a:p>
          <a:endParaRPr lang="en-US"/>
        </a:p>
      </dgm:t>
    </dgm:pt>
    <dgm:pt modelId="{7075910C-9414-48D0-91AB-EC2449639E35}">
      <dgm:prSet/>
      <dgm:spPr/>
      <dgm:t>
        <a:bodyPr/>
        <a:lstStyle/>
        <a:p>
          <a:r>
            <a:rPr lang="en-US"/>
            <a:t>Over reliance on AI has its risks such as malfunctions, security breaches, false or bias information. </a:t>
          </a:r>
        </a:p>
      </dgm:t>
    </dgm:pt>
    <dgm:pt modelId="{90A132EC-8747-4399-8CFE-231F82811F5B}" type="parTrans" cxnId="{4DE8E426-1070-4133-B210-6D2923A47AD8}">
      <dgm:prSet/>
      <dgm:spPr/>
      <dgm:t>
        <a:bodyPr/>
        <a:lstStyle/>
        <a:p>
          <a:endParaRPr lang="en-US"/>
        </a:p>
      </dgm:t>
    </dgm:pt>
    <dgm:pt modelId="{5A8DED15-53B8-426B-B0C0-52F4A629A626}" type="sibTrans" cxnId="{4DE8E426-1070-4133-B210-6D2923A47AD8}">
      <dgm:prSet/>
      <dgm:spPr/>
      <dgm:t>
        <a:bodyPr/>
        <a:lstStyle/>
        <a:p>
          <a:endParaRPr lang="en-US"/>
        </a:p>
      </dgm:t>
    </dgm:pt>
    <dgm:pt modelId="{BB8EF8A5-D106-45E6-8142-5DEEF24DB034}">
      <dgm:prSet/>
      <dgm:spPr/>
      <dgm:t>
        <a:bodyPr/>
        <a:lstStyle/>
        <a:p>
          <a:r>
            <a:rPr lang="en-US"/>
            <a:t>There is a need for a balance between AI and human service in hotels. </a:t>
          </a:r>
        </a:p>
      </dgm:t>
    </dgm:pt>
    <dgm:pt modelId="{0AFCA116-D265-4EF3-892A-4D2655C9B7C9}" type="parTrans" cxnId="{EC142191-6BC8-446E-8582-48D7A0D5E1CF}">
      <dgm:prSet/>
      <dgm:spPr/>
      <dgm:t>
        <a:bodyPr/>
        <a:lstStyle/>
        <a:p>
          <a:endParaRPr lang="en-US"/>
        </a:p>
      </dgm:t>
    </dgm:pt>
    <dgm:pt modelId="{72565783-C1E4-4BB3-AE19-193584F0E39C}" type="sibTrans" cxnId="{EC142191-6BC8-446E-8582-48D7A0D5E1CF}">
      <dgm:prSet/>
      <dgm:spPr/>
      <dgm:t>
        <a:bodyPr/>
        <a:lstStyle/>
        <a:p>
          <a:endParaRPr lang="en-US"/>
        </a:p>
      </dgm:t>
    </dgm:pt>
    <dgm:pt modelId="{C6EF8D28-4405-4EBF-8180-ECB5230A4595}" type="pres">
      <dgm:prSet presAssocID="{33945C53-B7FD-467D-A32A-F96441D76A3E}" presName="root" presStyleCnt="0">
        <dgm:presLayoutVars>
          <dgm:dir/>
          <dgm:resizeHandles val="exact"/>
        </dgm:presLayoutVars>
      </dgm:prSet>
      <dgm:spPr/>
    </dgm:pt>
    <dgm:pt modelId="{2C0B36A3-3A7F-47F2-B23B-DA3955490B59}" type="pres">
      <dgm:prSet presAssocID="{EF2751B6-9F7D-4827-B863-C90A82931CEC}" presName="compNode" presStyleCnt="0"/>
      <dgm:spPr/>
    </dgm:pt>
    <dgm:pt modelId="{F4D10DDD-D5D9-446D-86E0-81034E4297F2}" type="pres">
      <dgm:prSet presAssocID="{EF2751B6-9F7D-4827-B863-C90A82931CEC}" presName="bgRect" presStyleLbl="bgShp" presStyleIdx="0" presStyleCnt="5"/>
      <dgm:spPr/>
    </dgm:pt>
    <dgm:pt modelId="{108DBFAD-6FD6-4436-B7E0-560F8AD84493}" type="pres">
      <dgm:prSet presAssocID="{EF2751B6-9F7D-4827-B863-C90A82931CEC}"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FFA93FD6-46E2-4B04-A6B5-A256AD92F3B6}" type="pres">
      <dgm:prSet presAssocID="{EF2751B6-9F7D-4827-B863-C90A82931CEC}" presName="spaceRect" presStyleCnt="0"/>
      <dgm:spPr/>
    </dgm:pt>
    <dgm:pt modelId="{0EE8A9BA-2D76-41F2-936B-DF3D3B38D543}" type="pres">
      <dgm:prSet presAssocID="{EF2751B6-9F7D-4827-B863-C90A82931CEC}" presName="parTx" presStyleLbl="revTx" presStyleIdx="0" presStyleCnt="5">
        <dgm:presLayoutVars>
          <dgm:chMax val="0"/>
          <dgm:chPref val="0"/>
        </dgm:presLayoutVars>
      </dgm:prSet>
      <dgm:spPr/>
    </dgm:pt>
    <dgm:pt modelId="{984F25CC-601A-419D-BCDF-E4A9A72E8649}" type="pres">
      <dgm:prSet presAssocID="{D3599974-75D5-4F68-950B-17AA892FB427}" presName="sibTrans" presStyleCnt="0"/>
      <dgm:spPr/>
    </dgm:pt>
    <dgm:pt modelId="{6DB16E53-EFF0-4D73-8F65-319A03E6D556}" type="pres">
      <dgm:prSet presAssocID="{5D3801E4-B611-486D-84DB-6048D7672077}" presName="compNode" presStyleCnt="0"/>
      <dgm:spPr/>
    </dgm:pt>
    <dgm:pt modelId="{F02F1DEF-C004-4BF8-B0D3-4D1FE84DD53D}" type="pres">
      <dgm:prSet presAssocID="{5D3801E4-B611-486D-84DB-6048D7672077}" presName="bgRect" presStyleLbl="bgShp" presStyleIdx="1" presStyleCnt="5"/>
      <dgm:spPr/>
    </dgm:pt>
    <dgm:pt modelId="{475A9A38-9F5E-4676-88F9-788280B4ECCB}" type="pres">
      <dgm:prSet presAssocID="{5D3801E4-B611-486D-84DB-6048D7672077}"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Network"/>
        </a:ext>
      </dgm:extLst>
    </dgm:pt>
    <dgm:pt modelId="{20D01B9A-AD10-4032-8128-2CF652860670}" type="pres">
      <dgm:prSet presAssocID="{5D3801E4-B611-486D-84DB-6048D7672077}" presName="spaceRect" presStyleCnt="0"/>
      <dgm:spPr/>
    </dgm:pt>
    <dgm:pt modelId="{0077E4AA-4ADD-449C-BF2D-8294F85E4286}" type="pres">
      <dgm:prSet presAssocID="{5D3801E4-B611-486D-84DB-6048D7672077}" presName="parTx" presStyleLbl="revTx" presStyleIdx="1" presStyleCnt="5">
        <dgm:presLayoutVars>
          <dgm:chMax val="0"/>
          <dgm:chPref val="0"/>
        </dgm:presLayoutVars>
      </dgm:prSet>
      <dgm:spPr/>
    </dgm:pt>
    <dgm:pt modelId="{CD19D147-8DB3-4E09-88F8-D72801E1984B}" type="pres">
      <dgm:prSet presAssocID="{29C7CA7B-CE27-4E0C-9BEF-D8B736993F9D}" presName="sibTrans" presStyleCnt="0"/>
      <dgm:spPr/>
    </dgm:pt>
    <dgm:pt modelId="{F6CF5E88-D4DD-4471-AE40-9FE2A313D080}" type="pres">
      <dgm:prSet presAssocID="{7B40F69C-D80D-40BA-B141-B74B5A552582}" presName="compNode" presStyleCnt="0"/>
      <dgm:spPr/>
    </dgm:pt>
    <dgm:pt modelId="{D12CBC99-6E48-4EEE-BE8F-8516C8D740FF}" type="pres">
      <dgm:prSet presAssocID="{7B40F69C-D80D-40BA-B141-B74B5A552582}" presName="bgRect" presStyleLbl="bgShp" presStyleIdx="2" presStyleCnt="5"/>
      <dgm:spPr/>
    </dgm:pt>
    <dgm:pt modelId="{E1E19CC0-1BBD-40EF-8199-E6DE97838F61}" type="pres">
      <dgm:prSet presAssocID="{7B40F69C-D80D-40BA-B141-B74B5A552582}"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erarchy"/>
        </a:ext>
      </dgm:extLst>
    </dgm:pt>
    <dgm:pt modelId="{9A5B381D-6595-4F6D-9063-4926417BF283}" type="pres">
      <dgm:prSet presAssocID="{7B40F69C-D80D-40BA-B141-B74B5A552582}" presName="spaceRect" presStyleCnt="0"/>
      <dgm:spPr/>
    </dgm:pt>
    <dgm:pt modelId="{BCFAF8D9-7C75-41D7-B27C-AEDD8F93B25F}" type="pres">
      <dgm:prSet presAssocID="{7B40F69C-D80D-40BA-B141-B74B5A552582}" presName="parTx" presStyleLbl="revTx" presStyleIdx="2" presStyleCnt="5">
        <dgm:presLayoutVars>
          <dgm:chMax val="0"/>
          <dgm:chPref val="0"/>
        </dgm:presLayoutVars>
      </dgm:prSet>
      <dgm:spPr/>
    </dgm:pt>
    <dgm:pt modelId="{E9DFA95E-956D-46C6-BB45-DDB34DA1EC80}" type="pres">
      <dgm:prSet presAssocID="{4879592F-7E60-4DBC-B7DC-2BCA78A2CA59}" presName="sibTrans" presStyleCnt="0"/>
      <dgm:spPr/>
    </dgm:pt>
    <dgm:pt modelId="{4A304786-D658-441B-887B-5E008F6ADD3D}" type="pres">
      <dgm:prSet presAssocID="{7075910C-9414-48D0-91AB-EC2449639E35}" presName="compNode" presStyleCnt="0"/>
      <dgm:spPr/>
    </dgm:pt>
    <dgm:pt modelId="{EE736EA1-FFDA-445D-952F-1B62714F2D3D}" type="pres">
      <dgm:prSet presAssocID="{7075910C-9414-48D0-91AB-EC2449639E35}" presName="bgRect" presStyleLbl="bgShp" presStyleIdx="3" presStyleCnt="5"/>
      <dgm:spPr/>
    </dgm:pt>
    <dgm:pt modelId="{4B9BF5F1-66BE-482D-AAC8-BC49E1E7B23C}" type="pres">
      <dgm:prSet presAssocID="{7075910C-9414-48D0-91AB-EC2449639E35}"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rocessor"/>
        </a:ext>
      </dgm:extLst>
    </dgm:pt>
    <dgm:pt modelId="{28E16C96-E365-4739-A29C-F10640D1007A}" type="pres">
      <dgm:prSet presAssocID="{7075910C-9414-48D0-91AB-EC2449639E35}" presName="spaceRect" presStyleCnt="0"/>
      <dgm:spPr/>
    </dgm:pt>
    <dgm:pt modelId="{D1ECCBA4-2F82-4759-9EEA-CE1D0B1EA513}" type="pres">
      <dgm:prSet presAssocID="{7075910C-9414-48D0-91AB-EC2449639E35}" presName="parTx" presStyleLbl="revTx" presStyleIdx="3" presStyleCnt="5">
        <dgm:presLayoutVars>
          <dgm:chMax val="0"/>
          <dgm:chPref val="0"/>
        </dgm:presLayoutVars>
      </dgm:prSet>
      <dgm:spPr/>
    </dgm:pt>
    <dgm:pt modelId="{75113184-394E-44AA-BE6B-A1F7A81CA1D3}" type="pres">
      <dgm:prSet presAssocID="{5A8DED15-53B8-426B-B0C0-52F4A629A626}" presName="sibTrans" presStyleCnt="0"/>
      <dgm:spPr/>
    </dgm:pt>
    <dgm:pt modelId="{74F1D2F4-A6EA-459E-836A-B78482162C7C}" type="pres">
      <dgm:prSet presAssocID="{BB8EF8A5-D106-45E6-8142-5DEEF24DB034}" presName="compNode" presStyleCnt="0"/>
      <dgm:spPr/>
    </dgm:pt>
    <dgm:pt modelId="{D040B7E3-D174-45B3-80CA-C93239B72452}" type="pres">
      <dgm:prSet presAssocID="{BB8EF8A5-D106-45E6-8142-5DEEF24DB034}" presName="bgRect" presStyleLbl="bgShp" presStyleIdx="4" presStyleCnt="5"/>
      <dgm:spPr/>
    </dgm:pt>
    <dgm:pt modelId="{BA1805CD-BFDF-4FF7-808A-DA77D6B6437A}" type="pres">
      <dgm:prSet presAssocID="{BB8EF8A5-D106-45E6-8142-5DEEF24DB03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erson with Idea"/>
        </a:ext>
      </dgm:extLst>
    </dgm:pt>
    <dgm:pt modelId="{2C2600DD-D408-41B6-BE1E-91B7DB5486F3}" type="pres">
      <dgm:prSet presAssocID="{BB8EF8A5-D106-45E6-8142-5DEEF24DB034}" presName="spaceRect" presStyleCnt="0"/>
      <dgm:spPr/>
    </dgm:pt>
    <dgm:pt modelId="{E71E4E5A-239E-4858-B0D8-ADA1AF066685}" type="pres">
      <dgm:prSet presAssocID="{BB8EF8A5-D106-45E6-8142-5DEEF24DB034}" presName="parTx" presStyleLbl="revTx" presStyleIdx="4" presStyleCnt="5">
        <dgm:presLayoutVars>
          <dgm:chMax val="0"/>
          <dgm:chPref val="0"/>
        </dgm:presLayoutVars>
      </dgm:prSet>
      <dgm:spPr/>
    </dgm:pt>
  </dgm:ptLst>
  <dgm:cxnLst>
    <dgm:cxn modelId="{4DE8E426-1070-4133-B210-6D2923A47AD8}" srcId="{33945C53-B7FD-467D-A32A-F96441D76A3E}" destId="{7075910C-9414-48D0-91AB-EC2449639E35}" srcOrd="3" destOrd="0" parTransId="{90A132EC-8747-4399-8CFE-231F82811F5B}" sibTransId="{5A8DED15-53B8-426B-B0C0-52F4A629A626}"/>
    <dgm:cxn modelId="{3A564437-0537-440E-96AE-D39B01ADA821}" srcId="{33945C53-B7FD-467D-A32A-F96441D76A3E}" destId="{7B40F69C-D80D-40BA-B141-B74B5A552582}" srcOrd="2" destOrd="0" parTransId="{FA3242ED-4225-47E6-949C-6CF5E34BF092}" sibTransId="{4879592F-7E60-4DBC-B7DC-2BCA78A2CA59}"/>
    <dgm:cxn modelId="{6004E63A-DA55-4547-B7CF-163DF3F738E8}" type="presOf" srcId="{EF2751B6-9F7D-4827-B863-C90A82931CEC}" destId="{0EE8A9BA-2D76-41F2-936B-DF3D3B38D543}" srcOrd="0" destOrd="0" presId="urn:microsoft.com/office/officeart/2018/2/layout/IconVerticalSolidList"/>
    <dgm:cxn modelId="{B7A7E059-1BE3-4087-A971-59C2E646E516}" type="presOf" srcId="{5D3801E4-B611-486D-84DB-6048D7672077}" destId="{0077E4AA-4ADD-449C-BF2D-8294F85E4286}" srcOrd="0" destOrd="0" presId="urn:microsoft.com/office/officeart/2018/2/layout/IconVerticalSolidList"/>
    <dgm:cxn modelId="{87FD0A91-A9ED-4E19-9E7F-891E9D3E61E9}" type="presOf" srcId="{7075910C-9414-48D0-91AB-EC2449639E35}" destId="{D1ECCBA4-2F82-4759-9EEA-CE1D0B1EA513}" srcOrd="0" destOrd="0" presId="urn:microsoft.com/office/officeart/2018/2/layout/IconVerticalSolidList"/>
    <dgm:cxn modelId="{EC142191-6BC8-446E-8582-48D7A0D5E1CF}" srcId="{33945C53-B7FD-467D-A32A-F96441D76A3E}" destId="{BB8EF8A5-D106-45E6-8142-5DEEF24DB034}" srcOrd="4" destOrd="0" parTransId="{0AFCA116-D265-4EF3-892A-4D2655C9B7C9}" sibTransId="{72565783-C1E4-4BB3-AE19-193584F0E39C}"/>
    <dgm:cxn modelId="{A6EB2F91-E502-4D0D-B2F8-A98BC82D67A3}" type="presOf" srcId="{7B40F69C-D80D-40BA-B141-B74B5A552582}" destId="{BCFAF8D9-7C75-41D7-B27C-AEDD8F93B25F}" srcOrd="0" destOrd="0" presId="urn:microsoft.com/office/officeart/2018/2/layout/IconVerticalSolidList"/>
    <dgm:cxn modelId="{35BCDFD2-EF8C-493D-A4B3-22021C32B981}" type="presOf" srcId="{33945C53-B7FD-467D-A32A-F96441D76A3E}" destId="{C6EF8D28-4405-4EBF-8180-ECB5230A4595}" srcOrd="0" destOrd="0" presId="urn:microsoft.com/office/officeart/2018/2/layout/IconVerticalSolidList"/>
    <dgm:cxn modelId="{140121D4-134C-47F9-896B-AC7006E7AA7C}" srcId="{33945C53-B7FD-467D-A32A-F96441D76A3E}" destId="{5D3801E4-B611-486D-84DB-6048D7672077}" srcOrd="1" destOrd="0" parTransId="{70E803DF-4D81-4AAE-9A69-74AC2410F5C6}" sibTransId="{29C7CA7B-CE27-4E0C-9BEF-D8B736993F9D}"/>
    <dgm:cxn modelId="{28AD26EC-4622-47E9-8A6D-48A6ED241AA6}" type="presOf" srcId="{BB8EF8A5-D106-45E6-8142-5DEEF24DB034}" destId="{E71E4E5A-239E-4858-B0D8-ADA1AF066685}" srcOrd="0" destOrd="0" presId="urn:microsoft.com/office/officeart/2018/2/layout/IconVerticalSolidList"/>
    <dgm:cxn modelId="{487419FB-F728-407D-8FCF-F061F85AB841}" srcId="{33945C53-B7FD-467D-A32A-F96441D76A3E}" destId="{EF2751B6-9F7D-4827-B863-C90A82931CEC}" srcOrd="0" destOrd="0" parTransId="{1D1EC842-8EA2-4B40-9845-427A8D87D019}" sibTransId="{D3599974-75D5-4F68-950B-17AA892FB427}"/>
    <dgm:cxn modelId="{E4059602-2440-45C1-B8C3-82A306844037}" type="presParOf" srcId="{C6EF8D28-4405-4EBF-8180-ECB5230A4595}" destId="{2C0B36A3-3A7F-47F2-B23B-DA3955490B59}" srcOrd="0" destOrd="0" presId="urn:microsoft.com/office/officeart/2018/2/layout/IconVerticalSolidList"/>
    <dgm:cxn modelId="{78BA9300-7E18-49E7-A561-990311CF52B7}" type="presParOf" srcId="{2C0B36A3-3A7F-47F2-B23B-DA3955490B59}" destId="{F4D10DDD-D5D9-446D-86E0-81034E4297F2}" srcOrd="0" destOrd="0" presId="urn:microsoft.com/office/officeart/2018/2/layout/IconVerticalSolidList"/>
    <dgm:cxn modelId="{0FC8C970-6F40-4C36-B469-C83D1A97F481}" type="presParOf" srcId="{2C0B36A3-3A7F-47F2-B23B-DA3955490B59}" destId="{108DBFAD-6FD6-4436-B7E0-560F8AD84493}" srcOrd="1" destOrd="0" presId="urn:microsoft.com/office/officeart/2018/2/layout/IconVerticalSolidList"/>
    <dgm:cxn modelId="{E6DF2830-1DA2-4EA2-B6A9-8D1046C5D2DF}" type="presParOf" srcId="{2C0B36A3-3A7F-47F2-B23B-DA3955490B59}" destId="{FFA93FD6-46E2-4B04-A6B5-A256AD92F3B6}" srcOrd="2" destOrd="0" presId="urn:microsoft.com/office/officeart/2018/2/layout/IconVerticalSolidList"/>
    <dgm:cxn modelId="{EC3B743D-9E44-4213-88E5-8E7E0DBF67C0}" type="presParOf" srcId="{2C0B36A3-3A7F-47F2-B23B-DA3955490B59}" destId="{0EE8A9BA-2D76-41F2-936B-DF3D3B38D543}" srcOrd="3" destOrd="0" presId="urn:microsoft.com/office/officeart/2018/2/layout/IconVerticalSolidList"/>
    <dgm:cxn modelId="{051FB1B8-4D3F-43FB-9EB5-D764170CAF5C}" type="presParOf" srcId="{C6EF8D28-4405-4EBF-8180-ECB5230A4595}" destId="{984F25CC-601A-419D-BCDF-E4A9A72E8649}" srcOrd="1" destOrd="0" presId="urn:microsoft.com/office/officeart/2018/2/layout/IconVerticalSolidList"/>
    <dgm:cxn modelId="{38D13945-B627-475E-8701-3D48A45DCC75}" type="presParOf" srcId="{C6EF8D28-4405-4EBF-8180-ECB5230A4595}" destId="{6DB16E53-EFF0-4D73-8F65-319A03E6D556}" srcOrd="2" destOrd="0" presId="urn:microsoft.com/office/officeart/2018/2/layout/IconVerticalSolidList"/>
    <dgm:cxn modelId="{4947A7B6-3CA0-4A03-89D4-77B891F10B00}" type="presParOf" srcId="{6DB16E53-EFF0-4D73-8F65-319A03E6D556}" destId="{F02F1DEF-C004-4BF8-B0D3-4D1FE84DD53D}" srcOrd="0" destOrd="0" presId="urn:microsoft.com/office/officeart/2018/2/layout/IconVerticalSolidList"/>
    <dgm:cxn modelId="{19A123A9-83CE-4075-9591-7705D02E0606}" type="presParOf" srcId="{6DB16E53-EFF0-4D73-8F65-319A03E6D556}" destId="{475A9A38-9F5E-4676-88F9-788280B4ECCB}" srcOrd="1" destOrd="0" presId="urn:microsoft.com/office/officeart/2018/2/layout/IconVerticalSolidList"/>
    <dgm:cxn modelId="{7965474E-5A86-496C-985E-17751AEDBD26}" type="presParOf" srcId="{6DB16E53-EFF0-4D73-8F65-319A03E6D556}" destId="{20D01B9A-AD10-4032-8128-2CF652860670}" srcOrd="2" destOrd="0" presId="urn:microsoft.com/office/officeart/2018/2/layout/IconVerticalSolidList"/>
    <dgm:cxn modelId="{8CC9ECE6-A3D1-4130-9FD7-69E40D6FC598}" type="presParOf" srcId="{6DB16E53-EFF0-4D73-8F65-319A03E6D556}" destId="{0077E4AA-4ADD-449C-BF2D-8294F85E4286}" srcOrd="3" destOrd="0" presId="urn:microsoft.com/office/officeart/2018/2/layout/IconVerticalSolidList"/>
    <dgm:cxn modelId="{06E92A93-88C2-446F-A2FE-EBEA1DBDB66D}" type="presParOf" srcId="{C6EF8D28-4405-4EBF-8180-ECB5230A4595}" destId="{CD19D147-8DB3-4E09-88F8-D72801E1984B}" srcOrd="3" destOrd="0" presId="urn:microsoft.com/office/officeart/2018/2/layout/IconVerticalSolidList"/>
    <dgm:cxn modelId="{09F919D9-0F9B-4C00-B283-9862FC7F7A66}" type="presParOf" srcId="{C6EF8D28-4405-4EBF-8180-ECB5230A4595}" destId="{F6CF5E88-D4DD-4471-AE40-9FE2A313D080}" srcOrd="4" destOrd="0" presId="urn:microsoft.com/office/officeart/2018/2/layout/IconVerticalSolidList"/>
    <dgm:cxn modelId="{65CDECE3-441D-476B-852B-DDB86C53274C}" type="presParOf" srcId="{F6CF5E88-D4DD-4471-AE40-9FE2A313D080}" destId="{D12CBC99-6E48-4EEE-BE8F-8516C8D740FF}" srcOrd="0" destOrd="0" presId="urn:microsoft.com/office/officeart/2018/2/layout/IconVerticalSolidList"/>
    <dgm:cxn modelId="{5F8B0EBF-47CE-4DF0-A6F7-D3F8E7172034}" type="presParOf" srcId="{F6CF5E88-D4DD-4471-AE40-9FE2A313D080}" destId="{E1E19CC0-1BBD-40EF-8199-E6DE97838F61}" srcOrd="1" destOrd="0" presId="urn:microsoft.com/office/officeart/2018/2/layout/IconVerticalSolidList"/>
    <dgm:cxn modelId="{0002D6F0-B0AC-498B-9472-BDBC738AF574}" type="presParOf" srcId="{F6CF5E88-D4DD-4471-AE40-9FE2A313D080}" destId="{9A5B381D-6595-4F6D-9063-4926417BF283}" srcOrd="2" destOrd="0" presId="urn:microsoft.com/office/officeart/2018/2/layout/IconVerticalSolidList"/>
    <dgm:cxn modelId="{8D56FA0F-26C5-49F9-BAB8-4954AF74E05E}" type="presParOf" srcId="{F6CF5E88-D4DD-4471-AE40-9FE2A313D080}" destId="{BCFAF8D9-7C75-41D7-B27C-AEDD8F93B25F}" srcOrd="3" destOrd="0" presId="urn:microsoft.com/office/officeart/2018/2/layout/IconVerticalSolidList"/>
    <dgm:cxn modelId="{442A9128-AD0B-40BF-8ABB-F2AAA67DBC60}" type="presParOf" srcId="{C6EF8D28-4405-4EBF-8180-ECB5230A4595}" destId="{E9DFA95E-956D-46C6-BB45-DDB34DA1EC80}" srcOrd="5" destOrd="0" presId="urn:microsoft.com/office/officeart/2018/2/layout/IconVerticalSolidList"/>
    <dgm:cxn modelId="{3C9B42DA-7B90-41BD-A1FB-A63FFAA0B33A}" type="presParOf" srcId="{C6EF8D28-4405-4EBF-8180-ECB5230A4595}" destId="{4A304786-D658-441B-887B-5E008F6ADD3D}" srcOrd="6" destOrd="0" presId="urn:microsoft.com/office/officeart/2018/2/layout/IconVerticalSolidList"/>
    <dgm:cxn modelId="{87EF5318-DE95-4A70-A48D-DB576CE81AF3}" type="presParOf" srcId="{4A304786-D658-441B-887B-5E008F6ADD3D}" destId="{EE736EA1-FFDA-445D-952F-1B62714F2D3D}" srcOrd="0" destOrd="0" presId="urn:microsoft.com/office/officeart/2018/2/layout/IconVerticalSolidList"/>
    <dgm:cxn modelId="{F29828FC-3BDD-410F-89A1-D02EE5BFA74E}" type="presParOf" srcId="{4A304786-D658-441B-887B-5E008F6ADD3D}" destId="{4B9BF5F1-66BE-482D-AAC8-BC49E1E7B23C}" srcOrd="1" destOrd="0" presId="urn:microsoft.com/office/officeart/2018/2/layout/IconVerticalSolidList"/>
    <dgm:cxn modelId="{A269232C-C454-434C-A6FC-F24A2890E17E}" type="presParOf" srcId="{4A304786-D658-441B-887B-5E008F6ADD3D}" destId="{28E16C96-E365-4739-A29C-F10640D1007A}" srcOrd="2" destOrd="0" presId="urn:microsoft.com/office/officeart/2018/2/layout/IconVerticalSolidList"/>
    <dgm:cxn modelId="{D82627D1-458C-4B09-BF55-6E5CFFAFD4AC}" type="presParOf" srcId="{4A304786-D658-441B-887B-5E008F6ADD3D}" destId="{D1ECCBA4-2F82-4759-9EEA-CE1D0B1EA513}" srcOrd="3" destOrd="0" presId="urn:microsoft.com/office/officeart/2018/2/layout/IconVerticalSolidList"/>
    <dgm:cxn modelId="{BCFEF7A3-F1A9-462A-8F3E-EB616E516E08}" type="presParOf" srcId="{C6EF8D28-4405-4EBF-8180-ECB5230A4595}" destId="{75113184-394E-44AA-BE6B-A1F7A81CA1D3}" srcOrd="7" destOrd="0" presId="urn:microsoft.com/office/officeart/2018/2/layout/IconVerticalSolidList"/>
    <dgm:cxn modelId="{AF5665EE-0834-4772-A8C2-C99AA95EDAC3}" type="presParOf" srcId="{C6EF8D28-4405-4EBF-8180-ECB5230A4595}" destId="{74F1D2F4-A6EA-459E-836A-B78482162C7C}" srcOrd="8" destOrd="0" presId="urn:microsoft.com/office/officeart/2018/2/layout/IconVerticalSolidList"/>
    <dgm:cxn modelId="{E3E0FB9A-4D94-4E5C-B580-2B8E0EDE406A}" type="presParOf" srcId="{74F1D2F4-A6EA-459E-836A-B78482162C7C}" destId="{D040B7E3-D174-45B3-80CA-C93239B72452}" srcOrd="0" destOrd="0" presId="urn:microsoft.com/office/officeart/2018/2/layout/IconVerticalSolidList"/>
    <dgm:cxn modelId="{EB20DED6-3EBB-45F5-B83F-0812681E3A51}" type="presParOf" srcId="{74F1D2F4-A6EA-459E-836A-B78482162C7C}" destId="{BA1805CD-BFDF-4FF7-808A-DA77D6B6437A}" srcOrd="1" destOrd="0" presId="urn:microsoft.com/office/officeart/2018/2/layout/IconVerticalSolidList"/>
    <dgm:cxn modelId="{79637E53-0172-4F41-8758-6610FA96F050}" type="presParOf" srcId="{74F1D2F4-A6EA-459E-836A-B78482162C7C}" destId="{2C2600DD-D408-41B6-BE1E-91B7DB5486F3}" srcOrd="2" destOrd="0" presId="urn:microsoft.com/office/officeart/2018/2/layout/IconVerticalSolidList"/>
    <dgm:cxn modelId="{1B80BDD9-5F59-402A-A7CC-433A29AF84B7}" type="presParOf" srcId="{74F1D2F4-A6EA-459E-836A-B78482162C7C}" destId="{E71E4E5A-239E-4858-B0D8-ADA1AF06668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94F1DFE-27CA-46AE-881E-FC9E1BE90195}"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A783958-2DB4-480D-9CC5-75AE09F37291}">
      <dgm:prSet/>
      <dgm:spPr/>
      <dgm:t>
        <a:bodyPr/>
        <a:lstStyle/>
        <a:p>
          <a:r>
            <a:rPr lang="en-US"/>
            <a:t>Key benefits: Enhanced personalisation, better efficiency and dynamic pricing, data driven marketing and guest behaviour insights. </a:t>
          </a:r>
        </a:p>
      </dgm:t>
    </dgm:pt>
    <dgm:pt modelId="{BE13C4BF-970F-4D19-B926-11ABEF707FFD}" type="parTrans" cxnId="{6A2B6E4F-1836-41F5-A7C9-3714A3A022D4}">
      <dgm:prSet/>
      <dgm:spPr/>
      <dgm:t>
        <a:bodyPr/>
        <a:lstStyle/>
        <a:p>
          <a:endParaRPr lang="en-US"/>
        </a:p>
      </dgm:t>
    </dgm:pt>
    <dgm:pt modelId="{DA4146B8-3F00-4A6C-AA8D-1F1255723146}" type="sibTrans" cxnId="{6A2B6E4F-1836-41F5-A7C9-3714A3A022D4}">
      <dgm:prSet/>
      <dgm:spPr/>
      <dgm:t>
        <a:bodyPr/>
        <a:lstStyle/>
        <a:p>
          <a:endParaRPr lang="en-US"/>
        </a:p>
      </dgm:t>
    </dgm:pt>
    <dgm:pt modelId="{E87ABC4C-2259-4420-9018-8CBA93E8FA66}">
      <dgm:prSet/>
      <dgm:spPr/>
      <dgm:t>
        <a:bodyPr/>
        <a:lstStyle/>
        <a:p>
          <a:r>
            <a:rPr lang="en-US"/>
            <a:t>Problems: Data privacy issues and ethical concerns , high implementation costs and the risk of over reliance and losing the human touch. </a:t>
          </a:r>
        </a:p>
      </dgm:t>
    </dgm:pt>
    <dgm:pt modelId="{5C93A9D0-D156-4CF7-9422-D411425EF2FB}" type="parTrans" cxnId="{36213B8B-FDDA-4646-A3AC-8CB63B48AF79}">
      <dgm:prSet/>
      <dgm:spPr/>
      <dgm:t>
        <a:bodyPr/>
        <a:lstStyle/>
        <a:p>
          <a:endParaRPr lang="en-US"/>
        </a:p>
      </dgm:t>
    </dgm:pt>
    <dgm:pt modelId="{17684AEA-E443-45D9-B8DE-9A898E03C909}" type="sibTrans" cxnId="{36213B8B-FDDA-4646-A3AC-8CB63B48AF79}">
      <dgm:prSet/>
      <dgm:spPr/>
      <dgm:t>
        <a:bodyPr/>
        <a:lstStyle/>
        <a:p>
          <a:endParaRPr lang="en-US"/>
        </a:p>
      </dgm:t>
    </dgm:pt>
    <dgm:pt modelId="{2C1D9E4E-402F-48AB-AA25-8650B89846FC}">
      <dgm:prSet/>
      <dgm:spPr/>
      <dgm:t>
        <a:bodyPr/>
        <a:lstStyle/>
        <a:p>
          <a:r>
            <a:rPr lang="en-US"/>
            <a:t>Impact on smaller hotels that struggle to keep up , increased labour displacement concerns. </a:t>
          </a:r>
        </a:p>
      </dgm:t>
    </dgm:pt>
    <dgm:pt modelId="{174B29B2-678F-4A99-AB4C-A729E655D284}" type="parTrans" cxnId="{1341DA8D-67A0-404E-9FCA-EA7AC0714348}">
      <dgm:prSet/>
      <dgm:spPr/>
      <dgm:t>
        <a:bodyPr/>
        <a:lstStyle/>
        <a:p>
          <a:endParaRPr lang="en-US"/>
        </a:p>
      </dgm:t>
    </dgm:pt>
    <dgm:pt modelId="{DDAB79E0-385A-4A23-9079-912D7B3D0D67}" type="sibTrans" cxnId="{1341DA8D-67A0-404E-9FCA-EA7AC0714348}">
      <dgm:prSet/>
      <dgm:spPr/>
      <dgm:t>
        <a:bodyPr/>
        <a:lstStyle/>
        <a:p>
          <a:endParaRPr lang="en-US"/>
        </a:p>
      </dgm:t>
    </dgm:pt>
    <dgm:pt modelId="{74C7E0CD-8728-1040-80CB-DC189872C2E4}" type="pres">
      <dgm:prSet presAssocID="{194F1DFE-27CA-46AE-881E-FC9E1BE90195}" presName="linear" presStyleCnt="0">
        <dgm:presLayoutVars>
          <dgm:animLvl val="lvl"/>
          <dgm:resizeHandles val="exact"/>
        </dgm:presLayoutVars>
      </dgm:prSet>
      <dgm:spPr/>
    </dgm:pt>
    <dgm:pt modelId="{47578B81-2D66-7E46-BCCC-4507BB1D6156}" type="pres">
      <dgm:prSet presAssocID="{8A783958-2DB4-480D-9CC5-75AE09F37291}" presName="parentText" presStyleLbl="node1" presStyleIdx="0" presStyleCnt="3">
        <dgm:presLayoutVars>
          <dgm:chMax val="0"/>
          <dgm:bulletEnabled val="1"/>
        </dgm:presLayoutVars>
      </dgm:prSet>
      <dgm:spPr/>
    </dgm:pt>
    <dgm:pt modelId="{0277083B-554B-3143-BB6D-27C0CA908034}" type="pres">
      <dgm:prSet presAssocID="{DA4146B8-3F00-4A6C-AA8D-1F1255723146}" presName="spacer" presStyleCnt="0"/>
      <dgm:spPr/>
    </dgm:pt>
    <dgm:pt modelId="{C7810EF7-98DE-9B49-89C0-6F64BCC4D44E}" type="pres">
      <dgm:prSet presAssocID="{E87ABC4C-2259-4420-9018-8CBA93E8FA66}" presName="parentText" presStyleLbl="node1" presStyleIdx="1" presStyleCnt="3">
        <dgm:presLayoutVars>
          <dgm:chMax val="0"/>
          <dgm:bulletEnabled val="1"/>
        </dgm:presLayoutVars>
      </dgm:prSet>
      <dgm:spPr/>
    </dgm:pt>
    <dgm:pt modelId="{3DA53F8C-D3CB-4341-B91A-176ACE17D190}" type="pres">
      <dgm:prSet presAssocID="{17684AEA-E443-45D9-B8DE-9A898E03C909}" presName="spacer" presStyleCnt="0"/>
      <dgm:spPr/>
    </dgm:pt>
    <dgm:pt modelId="{6BAB6C5F-9640-0B46-97E9-40E39F26DFC9}" type="pres">
      <dgm:prSet presAssocID="{2C1D9E4E-402F-48AB-AA25-8650B89846FC}" presName="parentText" presStyleLbl="node1" presStyleIdx="2" presStyleCnt="3">
        <dgm:presLayoutVars>
          <dgm:chMax val="0"/>
          <dgm:bulletEnabled val="1"/>
        </dgm:presLayoutVars>
      </dgm:prSet>
      <dgm:spPr/>
    </dgm:pt>
  </dgm:ptLst>
  <dgm:cxnLst>
    <dgm:cxn modelId="{0E9DBA36-7A93-BF4B-B173-901B07DEE7B6}" type="presOf" srcId="{E87ABC4C-2259-4420-9018-8CBA93E8FA66}" destId="{C7810EF7-98DE-9B49-89C0-6F64BCC4D44E}" srcOrd="0" destOrd="0" presId="urn:microsoft.com/office/officeart/2005/8/layout/vList2"/>
    <dgm:cxn modelId="{6A2B6E4F-1836-41F5-A7C9-3714A3A022D4}" srcId="{194F1DFE-27CA-46AE-881E-FC9E1BE90195}" destId="{8A783958-2DB4-480D-9CC5-75AE09F37291}" srcOrd="0" destOrd="0" parTransId="{BE13C4BF-970F-4D19-B926-11ABEF707FFD}" sibTransId="{DA4146B8-3F00-4A6C-AA8D-1F1255723146}"/>
    <dgm:cxn modelId="{36213B8B-FDDA-4646-A3AC-8CB63B48AF79}" srcId="{194F1DFE-27CA-46AE-881E-FC9E1BE90195}" destId="{E87ABC4C-2259-4420-9018-8CBA93E8FA66}" srcOrd="1" destOrd="0" parTransId="{5C93A9D0-D156-4CF7-9422-D411425EF2FB}" sibTransId="{17684AEA-E443-45D9-B8DE-9A898E03C909}"/>
    <dgm:cxn modelId="{1341DA8D-67A0-404E-9FCA-EA7AC0714348}" srcId="{194F1DFE-27CA-46AE-881E-FC9E1BE90195}" destId="{2C1D9E4E-402F-48AB-AA25-8650B89846FC}" srcOrd="2" destOrd="0" parTransId="{174B29B2-678F-4A99-AB4C-A729E655D284}" sibTransId="{DDAB79E0-385A-4A23-9079-912D7B3D0D67}"/>
    <dgm:cxn modelId="{975809B1-82C2-004C-8DF2-2B921B5E1FB5}" type="presOf" srcId="{194F1DFE-27CA-46AE-881E-FC9E1BE90195}" destId="{74C7E0CD-8728-1040-80CB-DC189872C2E4}" srcOrd="0" destOrd="0" presId="urn:microsoft.com/office/officeart/2005/8/layout/vList2"/>
    <dgm:cxn modelId="{64452AD3-DBEB-A14B-82B2-29E33404C212}" type="presOf" srcId="{8A783958-2DB4-480D-9CC5-75AE09F37291}" destId="{47578B81-2D66-7E46-BCCC-4507BB1D6156}" srcOrd="0" destOrd="0" presId="urn:microsoft.com/office/officeart/2005/8/layout/vList2"/>
    <dgm:cxn modelId="{841369FA-8D55-B349-8BBE-426DDFB81DEE}" type="presOf" srcId="{2C1D9E4E-402F-48AB-AA25-8650B89846FC}" destId="{6BAB6C5F-9640-0B46-97E9-40E39F26DFC9}" srcOrd="0" destOrd="0" presId="urn:microsoft.com/office/officeart/2005/8/layout/vList2"/>
    <dgm:cxn modelId="{F0182801-EBF1-0D47-B0C1-B252D7E450FF}" type="presParOf" srcId="{74C7E0CD-8728-1040-80CB-DC189872C2E4}" destId="{47578B81-2D66-7E46-BCCC-4507BB1D6156}" srcOrd="0" destOrd="0" presId="urn:microsoft.com/office/officeart/2005/8/layout/vList2"/>
    <dgm:cxn modelId="{9257DDA5-B98B-BB45-9F34-1199E76314AC}" type="presParOf" srcId="{74C7E0CD-8728-1040-80CB-DC189872C2E4}" destId="{0277083B-554B-3143-BB6D-27C0CA908034}" srcOrd="1" destOrd="0" presId="urn:microsoft.com/office/officeart/2005/8/layout/vList2"/>
    <dgm:cxn modelId="{5A27247E-2D6A-114B-993F-1BE371A31A20}" type="presParOf" srcId="{74C7E0CD-8728-1040-80CB-DC189872C2E4}" destId="{C7810EF7-98DE-9B49-89C0-6F64BCC4D44E}" srcOrd="2" destOrd="0" presId="urn:microsoft.com/office/officeart/2005/8/layout/vList2"/>
    <dgm:cxn modelId="{AF08A725-8ADB-E44E-B94A-4A94298E4DA8}" type="presParOf" srcId="{74C7E0CD-8728-1040-80CB-DC189872C2E4}" destId="{3DA53F8C-D3CB-4341-B91A-176ACE17D190}" srcOrd="3" destOrd="0" presId="urn:microsoft.com/office/officeart/2005/8/layout/vList2"/>
    <dgm:cxn modelId="{6337826C-3E11-CB44-8FC3-264270B12781}" type="presParOf" srcId="{74C7E0CD-8728-1040-80CB-DC189872C2E4}" destId="{6BAB6C5F-9640-0B46-97E9-40E39F26DFC9}"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2FB5B20-FFA6-499E-82A9-7D26C920E16C}" type="doc">
      <dgm:prSet loTypeId="urn:microsoft.com/office/officeart/2005/8/layout/matrix3" loCatId="matrix" qsTypeId="urn:microsoft.com/office/officeart/2005/8/quickstyle/simple1" qsCatId="simple" csTypeId="urn:microsoft.com/office/officeart/2005/8/colors/colorful2" csCatId="colorful"/>
      <dgm:spPr/>
      <dgm:t>
        <a:bodyPr/>
        <a:lstStyle/>
        <a:p>
          <a:endParaRPr lang="en-US"/>
        </a:p>
      </dgm:t>
    </dgm:pt>
    <dgm:pt modelId="{72909EDA-2FAA-4C71-AE64-805C9D5AD857}">
      <dgm:prSet/>
      <dgm:spPr/>
      <dgm:t>
        <a:bodyPr/>
        <a:lstStyle/>
        <a:p>
          <a:r>
            <a:rPr lang="en-US"/>
            <a:t>Maintain a human-AI balance to use AI for supporting staff, not replacing them </a:t>
          </a:r>
        </a:p>
      </dgm:t>
    </dgm:pt>
    <dgm:pt modelId="{6BE47FE0-C9E1-4F96-9EFF-1840E9A84B96}" type="parTrans" cxnId="{65363ACE-DCFA-4697-8D39-D0A2310EDB84}">
      <dgm:prSet/>
      <dgm:spPr/>
      <dgm:t>
        <a:bodyPr/>
        <a:lstStyle/>
        <a:p>
          <a:endParaRPr lang="en-US"/>
        </a:p>
      </dgm:t>
    </dgm:pt>
    <dgm:pt modelId="{FCFB360C-8BB7-4B2B-B88E-9654E27EDCB1}" type="sibTrans" cxnId="{65363ACE-DCFA-4697-8D39-D0A2310EDB84}">
      <dgm:prSet/>
      <dgm:spPr/>
      <dgm:t>
        <a:bodyPr/>
        <a:lstStyle/>
        <a:p>
          <a:endParaRPr lang="en-US"/>
        </a:p>
      </dgm:t>
    </dgm:pt>
    <dgm:pt modelId="{D6D201C1-C4B6-44B5-B578-3FA2405A3C4A}">
      <dgm:prSet/>
      <dgm:spPr/>
      <dgm:t>
        <a:bodyPr/>
        <a:lstStyle/>
        <a:p>
          <a:r>
            <a:rPr lang="en-US"/>
            <a:t>Investing in staff training and upskilling to prepare the staff for effective AI use. </a:t>
          </a:r>
        </a:p>
      </dgm:t>
    </dgm:pt>
    <dgm:pt modelId="{1C511542-7DBA-44B2-911B-467AD4AAD318}" type="parTrans" cxnId="{4B2F3A4E-AA5D-487A-AB53-0AE507A8F9FD}">
      <dgm:prSet/>
      <dgm:spPr/>
      <dgm:t>
        <a:bodyPr/>
        <a:lstStyle/>
        <a:p>
          <a:endParaRPr lang="en-US"/>
        </a:p>
      </dgm:t>
    </dgm:pt>
    <dgm:pt modelId="{A0855DDA-A2BC-4839-A2B6-54148860EE01}" type="sibTrans" cxnId="{4B2F3A4E-AA5D-487A-AB53-0AE507A8F9FD}">
      <dgm:prSet/>
      <dgm:spPr/>
      <dgm:t>
        <a:bodyPr/>
        <a:lstStyle/>
        <a:p>
          <a:endParaRPr lang="en-US"/>
        </a:p>
      </dgm:t>
    </dgm:pt>
    <dgm:pt modelId="{146601F1-45BC-4948-878D-186CA106720A}">
      <dgm:prSet/>
      <dgm:spPr/>
      <dgm:t>
        <a:bodyPr/>
        <a:lstStyle/>
        <a:p>
          <a:r>
            <a:rPr lang="en-US"/>
            <a:t>Keep up high ethical standards and data security measures to protect customer data. </a:t>
          </a:r>
        </a:p>
      </dgm:t>
    </dgm:pt>
    <dgm:pt modelId="{8F613FC5-AD1B-400D-B5E6-7DA2D08BABA0}" type="parTrans" cxnId="{C76FB1D1-95FB-4311-A29A-C68A4F591430}">
      <dgm:prSet/>
      <dgm:spPr/>
      <dgm:t>
        <a:bodyPr/>
        <a:lstStyle/>
        <a:p>
          <a:endParaRPr lang="en-US"/>
        </a:p>
      </dgm:t>
    </dgm:pt>
    <dgm:pt modelId="{AF9D2A97-1303-458C-946E-A0E1A61DD6B2}" type="sibTrans" cxnId="{C76FB1D1-95FB-4311-A29A-C68A4F591430}">
      <dgm:prSet/>
      <dgm:spPr/>
      <dgm:t>
        <a:bodyPr/>
        <a:lstStyle/>
        <a:p>
          <a:endParaRPr lang="en-US"/>
        </a:p>
      </dgm:t>
    </dgm:pt>
    <dgm:pt modelId="{C0FBBACC-53AB-407B-82CF-E0ABEE25E1EC}">
      <dgm:prSet/>
      <dgm:spPr/>
      <dgm:t>
        <a:bodyPr/>
        <a:lstStyle/>
        <a:p>
          <a:r>
            <a:rPr lang="en-US"/>
            <a:t>Monitor AI constantly with regular audits and check ups, checking for accuracy and consistent performance. </a:t>
          </a:r>
        </a:p>
      </dgm:t>
    </dgm:pt>
    <dgm:pt modelId="{F69F1304-A785-45C3-841A-89C48D2C8233}" type="parTrans" cxnId="{D3A0CB92-1848-40DB-A9DF-0FD22E7F5D9D}">
      <dgm:prSet/>
      <dgm:spPr/>
      <dgm:t>
        <a:bodyPr/>
        <a:lstStyle/>
        <a:p>
          <a:endParaRPr lang="en-US"/>
        </a:p>
      </dgm:t>
    </dgm:pt>
    <dgm:pt modelId="{D9127471-C39C-42D2-88EF-DF85CF4B0596}" type="sibTrans" cxnId="{D3A0CB92-1848-40DB-A9DF-0FD22E7F5D9D}">
      <dgm:prSet/>
      <dgm:spPr/>
      <dgm:t>
        <a:bodyPr/>
        <a:lstStyle/>
        <a:p>
          <a:endParaRPr lang="en-US"/>
        </a:p>
      </dgm:t>
    </dgm:pt>
    <dgm:pt modelId="{BDB7271E-3AF7-0348-ABCB-4E7593978330}" type="pres">
      <dgm:prSet presAssocID="{D2FB5B20-FFA6-499E-82A9-7D26C920E16C}" presName="matrix" presStyleCnt="0">
        <dgm:presLayoutVars>
          <dgm:chMax val="1"/>
          <dgm:dir/>
          <dgm:resizeHandles val="exact"/>
        </dgm:presLayoutVars>
      </dgm:prSet>
      <dgm:spPr/>
    </dgm:pt>
    <dgm:pt modelId="{4B93F44E-9591-274D-B541-F3D883F55824}" type="pres">
      <dgm:prSet presAssocID="{D2FB5B20-FFA6-499E-82A9-7D26C920E16C}" presName="diamond" presStyleLbl="bgShp" presStyleIdx="0" presStyleCnt="1"/>
      <dgm:spPr/>
    </dgm:pt>
    <dgm:pt modelId="{4E8CF4E7-DA59-6D46-844C-2F98EEB226CE}" type="pres">
      <dgm:prSet presAssocID="{D2FB5B20-FFA6-499E-82A9-7D26C920E16C}" presName="quad1" presStyleLbl="node1" presStyleIdx="0" presStyleCnt="4">
        <dgm:presLayoutVars>
          <dgm:chMax val="0"/>
          <dgm:chPref val="0"/>
          <dgm:bulletEnabled val="1"/>
        </dgm:presLayoutVars>
      </dgm:prSet>
      <dgm:spPr/>
    </dgm:pt>
    <dgm:pt modelId="{9F332042-B979-004A-8BF7-DFF620AF0F86}" type="pres">
      <dgm:prSet presAssocID="{D2FB5B20-FFA6-499E-82A9-7D26C920E16C}" presName="quad2" presStyleLbl="node1" presStyleIdx="1" presStyleCnt="4">
        <dgm:presLayoutVars>
          <dgm:chMax val="0"/>
          <dgm:chPref val="0"/>
          <dgm:bulletEnabled val="1"/>
        </dgm:presLayoutVars>
      </dgm:prSet>
      <dgm:spPr/>
    </dgm:pt>
    <dgm:pt modelId="{9DF5426B-55E2-FE40-AA5F-3EFDCDA22F85}" type="pres">
      <dgm:prSet presAssocID="{D2FB5B20-FFA6-499E-82A9-7D26C920E16C}" presName="quad3" presStyleLbl="node1" presStyleIdx="2" presStyleCnt="4">
        <dgm:presLayoutVars>
          <dgm:chMax val="0"/>
          <dgm:chPref val="0"/>
          <dgm:bulletEnabled val="1"/>
        </dgm:presLayoutVars>
      </dgm:prSet>
      <dgm:spPr/>
    </dgm:pt>
    <dgm:pt modelId="{1240EDE6-FC06-0343-B3AE-F7BA6CA41424}" type="pres">
      <dgm:prSet presAssocID="{D2FB5B20-FFA6-499E-82A9-7D26C920E16C}" presName="quad4" presStyleLbl="node1" presStyleIdx="3" presStyleCnt="4">
        <dgm:presLayoutVars>
          <dgm:chMax val="0"/>
          <dgm:chPref val="0"/>
          <dgm:bulletEnabled val="1"/>
        </dgm:presLayoutVars>
      </dgm:prSet>
      <dgm:spPr/>
    </dgm:pt>
  </dgm:ptLst>
  <dgm:cxnLst>
    <dgm:cxn modelId="{AB8C9240-3374-1B4E-9C4E-3B865278DBEE}" type="presOf" srcId="{72909EDA-2FAA-4C71-AE64-805C9D5AD857}" destId="{4E8CF4E7-DA59-6D46-844C-2F98EEB226CE}" srcOrd="0" destOrd="0" presId="urn:microsoft.com/office/officeart/2005/8/layout/matrix3"/>
    <dgm:cxn modelId="{4B2F3A4E-AA5D-487A-AB53-0AE507A8F9FD}" srcId="{D2FB5B20-FFA6-499E-82A9-7D26C920E16C}" destId="{D6D201C1-C4B6-44B5-B578-3FA2405A3C4A}" srcOrd="1" destOrd="0" parTransId="{1C511542-7DBA-44B2-911B-467AD4AAD318}" sibTransId="{A0855DDA-A2BC-4839-A2B6-54148860EE01}"/>
    <dgm:cxn modelId="{D3A0CB92-1848-40DB-A9DF-0FD22E7F5D9D}" srcId="{D2FB5B20-FFA6-499E-82A9-7D26C920E16C}" destId="{C0FBBACC-53AB-407B-82CF-E0ABEE25E1EC}" srcOrd="3" destOrd="0" parTransId="{F69F1304-A785-45C3-841A-89C48D2C8233}" sibTransId="{D9127471-C39C-42D2-88EF-DF85CF4B0596}"/>
    <dgm:cxn modelId="{6DCFB4B8-051B-544D-8DD5-7110CE27A0F6}" type="presOf" srcId="{C0FBBACC-53AB-407B-82CF-E0ABEE25E1EC}" destId="{1240EDE6-FC06-0343-B3AE-F7BA6CA41424}" srcOrd="0" destOrd="0" presId="urn:microsoft.com/office/officeart/2005/8/layout/matrix3"/>
    <dgm:cxn modelId="{65363ACE-DCFA-4697-8D39-D0A2310EDB84}" srcId="{D2FB5B20-FFA6-499E-82A9-7D26C920E16C}" destId="{72909EDA-2FAA-4C71-AE64-805C9D5AD857}" srcOrd="0" destOrd="0" parTransId="{6BE47FE0-C9E1-4F96-9EFF-1840E9A84B96}" sibTransId="{FCFB360C-8BB7-4B2B-B88E-9654E27EDCB1}"/>
    <dgm:cxn modelId="{C76FB1D1-95FB-4311-A29A-C68A4F591430}" srcId="{D2FB5B20-FFA6-499E-82A9-7D26C920E16C}" destId="{146601F1-45BC-4948-878D-186CA106720A}" srcOrd="2" destOrd="0" parTransId="{8F613FC5-AD1B-400D-B5E6-7DA2D08BABA0}" sibTransId="{AF9D2A97-1303-458C-946E-A0E1A61DD6B2}"/>
    <dgm:cxn modelId="{E168B0DA-648B-7548-B77A-FDCB36834E2D}" type="presOf" srcId="{D2FB5B20-FFA6-499E-82A9-7D26C920E16C}" destId="{BDB7271E-3AF7-0348-ABCB-4E7593978330}" srcOrd="0" destOrd="0" presId="urn:microsoft.com/office/officeart/2005/8/layout/matrix3"/>
    <dgm:cxn modelId="{10EE57DE-7268-3F48-9CFE-AFF2485DA823}" type="presOf" srcId="{D6D201C1-C4B6-44B5-B578-3FA2405A3C4A}" destId="{9F332042-B979-004A-8BF7-DFF620AF0F86}" srcOrd="0" destOrd="0" presId="urn:microsoft.com/office/officeart/2005/8/layout/matrix3"/>
    <dgm:cxn modelId="{91A2EAEB-1668-B344-BC49-1D6217B5B4B0}" type="presOf" srcId="{146601F1-45BC-4948-878D-186CA106720A}" destId="{9DF5426B-55E2-FE40-AA5F-3EFDCDA22F85}" srcOrd="0" destOrd="0" presId="urn:microsoft.com/office/officeart/2005/8/layout/matrix3"/>
    <dgm:cxn modelId="{209D94BE-4897-994D-BF0D-ED430BBC8E5F}" type="presParOf" srcId="{BDB7271E-3AF7-0348-ABCB-4E7593978330}" destId="{4B93F44E-9591-274D-B541-F3D883F55824}" srcOrd="0" destOrd="0" presId="urn:microsoft.com/office/officeart/2005/8/layout/matrix3"/>
    <dgm:cxn modelId="{E891257C-5756-5A41-B5CC-247CA428AF99}" type="presParOf" srcId="{BDB7271E-3AF7-0348-ABCB-4E7593978330}" destId="{4E8CF4E7-DA59-6D46-844C-2F98EEB226CE}" srcOrd="1" destOrd="0" presId="urn:microsoft.com/office/officeart/2005/8/layout/matrix3"/>
    <dgm:cxn modelId="{8159C62B-1DA8-2543-85DC-EB3429AAF019}" type="presParOf" srcId="{BDB7271E-3AF7-0348-ABCB-4E7593978330}" destId="{9F332042-B979-004A-8BF7-DFF620AF0F86}" srcOrd="2" destOrd="0" presId="urn:microsoft.com/office/officeart/2005/8/layout/matrix3"/>
    <dgm:cxn modelId="{46D5FE34-92E6-7345-92D2-989B854881F5}" type="presParOf" srcId="{BDB7271E-3AF7-0348-ABCB-4E7593978330}" destId="{9DF5426B-55E2-FE40-AA5F-3EFDCDA22F85}" srcOrd="3" destOrd="0" presId="urn:microsoft.com/office/officeart/2005/8/layout/matrix3"/>
    <dgm:cxn modelId="{F65923DD-AF99-244C-AFEA-E7344C5C7C3B}" type="presParOf" srcId="{BDB7271E-3AF7-0348-ABCB-4E7593978330}" destId="{1240EDE6-FC06-0343-B3AE-F7BA6CA41424}"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80187F-F9CF-0648-B6D8-538D533B548D}">
      <dsp:nvSpPr>
        <dsp:cNvPr id="0" name=""/>
        <dsp:cNvSpPr/>
      </dsp:nvSpPr>
      <dsp:spPr>
        <a:xfrm>
          <a:off x="0" y="69619"/>
          <a:ext cx="6666833" cy="835379"/>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Hotels use third party data via cookies to make guest profiles (Cahn, 2016)</a:t>
          </a:r>
        </a:p>
      </dsp:txBody>
      <dsp:txXfrm>
        <a:off x="40780" y="110399"/>
        <a:ext cx="6585273" cy="753819"/>
      </dsp:txXfrm>
    </dsp:sp>
    <dsp:sp modelId="{37DF9945-3EFC-8C41-8656-4F8BE09FB2C7}">
      <dsp:nvSpPr>
        <dsp:cNvPr id="0" name=""/>
        <dsp:cNvSpPr/>
      </dsp:nvSpPr>
      <dsp:spPr>
        <a:xfrm>
          <a:off x="0" y="965479"/>
          <a:ext cx="6666833" cy="835379"/>
        </a:xfrm>
        <a:prstGeom prst="roundRect">
          <a:avLst/>
        </a:prstGeom>
        <a:gradFill rotWithShape="0">
          <a:gsLst>
            <a:gs pos="0">
              <a:schemeClr val="accent2">
                <a:hueOff val="1288722"/>
                <a:satOff val="-3699"/>
                <a:lumOff val="-5922"/>
                <a:alphaOff val="0"/>
                <a:satMod val="103000"/>
                <a:lumMod val="102000"/>
                <a:tint val="94000"/>
              </a:schemeClr>
            </a:gs>
            <a:gs pos="50000">
              <a:schemeClr val="accent2">
                <a:hueOff val="1288722"/>
                <a:satOff val="-3699"/>
                <a:lumOff val="-5922"/>
                <a:alphaOff val="0"/>
                <a:satMod val="110000"/>
                <a:lumMod val="100000"/>
                <a:shade val="100000"/>
              </a:schemeClr>
            </a:gs>
            <a:gs pos="100000">
              <a:schemeClr val="accent2">
                <a:hueOff val="1288722"/>
                <a:satOff val="-3699"/>
                <a:lumOff val="-592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AI from companies like meta track planning </a:t>
          </a:r>
          <a:r>
            <a:rPr lang="en-US" sz="2100" kern="1200" dirty="0" err="1"/>
            <a:t>behaviour</a:t>
          </a:r>
          <a:r>
            <a:rPr lang="en-US" sz="2100" kern="1200" dirty="0"/>
            <a:t> and sell that info to hotels</a:t>
          </a:r>
        </a:p>
      </dsp:txBody>
      <dsp:txXfrm>
        <a:off x="40780" y="1006259"/>
        <a:ext cx="6585273" cy="753819"/>
      </dsp:txXfrm>
    </dsp:sp>
    <dsp:sp modelId="{6546611E-BFD7-6242-8F5B-F010C5DFACAD}">
      <dsp:nvSpPr>
        <dsp:cNvPr id="0" name=""/>
        <dsp:cNvSpPr/>
      </dsp:nvSpPr>
      <dsp:spPr>
        <a:xfrm>
          <a:off x="0" y="1861339"/>
          <a:ext cx="6666833" cy="835379"/>
        </a:xfrm>
        <a:prstGeom prst="roundRect">
          <a:avLst/>
        </a:prstGeom>
        <a:gradFill rotWithShape="0">
          <a:gsLst>
            <a:gs pos="0">
              <a:schemeClr val="accent2">
                <a:hueOff val="2577445"/>
                <a:satOff val="-7397"/>
                <a:lumOff val="-11844"/>
                <a:alphaOff val="0"/>
                <a:satMod val="103000"/>
                <a:lumMod val="102000"/>
                <a:tint val="94000"/>
              </a:schemeClr>
            </a:gs>
            <a:gs pos="50000">
              <a:schemeClr val="accent2">
                <a:hueOff val="2577445"/>
                <a:satOff val="-7397"/>
                <a:lumOff val="-11844"/>
                <a:alphaOff val="0"/>
                <a:satMod val="110000"/>
                <a:lumMod val="100000"/>
                <a:shade val="100000"/>
              </a:schemeClr>
            </a:gs>
            <a:gs pos="100000">
              <a:schemeClr val="accent2">
                <a:hueOff val="2577445"/>
                <a:satOff val="-7397"/>
                <a:lumOff val="-1184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Targeted ads are driven by predictive AI, creating the illusion of mind reading</a:t>
          </a:r>
        </a:p>
      </dsp:txBody>
      <dsp:txXfrm>
        <a:off x="40780" y="1902119"/>
        <a:ext cx="6585273" cy="753819"/>
      </dsp:txXfrm>
    </dsp:sp>
    <dsp:sp modelId="{1F91645A-1713-C747-907B-7CAA3ADBB790}">
      <dsp:nvSpPr>
        <dsp:cNvPr id="0" name=""/>
        <dsp:cNvSpPr/>
      </dsp:nvSpPr>
      <dsp:spPr>
        <a:xfrm>
          <a:off x="0" y="2757200"/>
          <a:ext cx="6666833" cy="835379"/>
        </a:xfrm>
        <a:prstGeom prst="roundRect">
          <a:avLst/>
        </a:prstGeom>
        <a:gradFill rotWithShape="0">
          <a:gsLst>
            <a:gs pos="0">
              <a:schemeClr val="accent2">
                <a:hueOff val="3866168"/>
                <a:satOff val="-11096"/>
                <a:lumOff val="-17765"/>
                <a:alphaOff val="0"/>
                <a:satMod val="103000"/>
                <a:lumMod val="102000"/>
                <a:tint val="94000"/>
              </a:schemeClr>
            </a:gs>
            <a:gs pos="50000">
              <a:schemeClr val="accent2">
                <a:hueOff val="3866168"/>
                <a:satOff val="-11096"/>
                <a:lumOff val="-17765"/>
                <a:alphaOff val="0"/>
                <a:satMod val="110000"/>
                <a:lumMod val="100000"/>
                <a:shade val="100000"/>
              </a:schemeClr>
            </a:gs>
            <a:gs pos="100000">
              <a:schemeClr val="accent2">
                <a:hueOff val="3866168"/>
                <a:satOff val="-11096"/>
                <a:lumOff val="-17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Concerns are mounting over AI and privacy, pushing people to use VPNs (Sombatruang, 2020) </a:t>
          </a:r>
        </a:p>
      </dsp:txBody>
      <dsp:txXfrm>
        <a:off x="40780" y="2797980"/>
        <a:ext cx="6585273" cy="753819"/>
      </dsp:txXfrm>
    </dsp:sp>
    <dsp:sp modelId="{3C146079-9699-8B4E-A1CE-A8DBEB47A389}">
      <dsp:nvSpPr>
        <dsp:cNvPr id="0" name=""/>
        <dsp:cNvSpPr/>
      </dsp:nvSpPr>
      <dsp:spPr>
        <a:xfrm>
          <a:off x="0" y="3653060"/>
          <a:ext cx="6666833" cy="835379"/>
        </a:xfrm>
        <a:prstGeom prst="roundRect">
          <a:avLst/>
        </a:prstGeom>
        <a:gradFill rotWithShape="0">
          <a:gsLst>
            <a:gs pos="0">
              <a:schemeClr val="accent2">
                <a:hueOff val="5154890"/>
                <a:satOff val="-14794"/>
                <a:lumOff val="-23687"/>
                <a:alphaOff val="0"/>
                <a:satMod val="103000"/>
                <a:lumMod val="102000"/>
                <a:tint val="94000"/>
              </a:schemeClr>
            </a:gs>
            <a:gs pos="50000">
              <a:schemeClr val="accent2">
                <a:hueOff val="5154890"/>
                <a:satOff val="-14794"/>
                <a:lumOff val="-23687"/>
                <a:alphaOff val="0"/>
                <a:satMod val="110000"/>
                <a:lumMod val="100000"/>
                <a:shade val="100000"/>
              </a:schemeClr>
            </a:gs>
            <a:gs pos="100000">
              <a:schemeClr val="accent2">
                <a:hueOff val="5154890"/>
                <a:satOff val="-14794"/>
                <a:lumOff val="-2368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Ai can process thousands of reviews and first common issues in seconds. </a:t>
          </a:r>
        </a:p>
      </dsp:txBody>
      <dsp:txXfrm>
        <a:off x="40780" y="3693840"/>
        <a:ext cx="6585273" cy="753819"/>
      </dsp:txXfrm>
    </dsp:sp>
    <dsp:sp modelId="{C6BE4B1F-FEC8-594D-9E6A-695AC05BA8F1}">
      <dsp:nvSpPr>
        <dsp:cNvPr id="0" name=""/>
        <dsp:cNvSpPr/>
      </dsp:nvSpPr>
      <dsp:spPr>
        <a:xfrm>
          <a:off x="0" y="4548920"/>
          <a:ext cx="6666833" cy="835379"/>
        </a:xfrm>
        <a:prstGeom prst="roundRect">
          <a:avLst/>
        </a:prstGeom>
        <a:gradFill rotWithShape="0">
          <a:gsLst>
            <a:gs pos="0">
              <a:schemeClr val="accent2">
                <a:hueOff val="6443612"/>
                <a:satOff val="-18493"/>
                <a:lumOff val="-29609"/>
                <a:alphaOff val="0"/>
                <a:satMod val="103000"/>
                <a:lumMod val="102000"/>
                <a:tint val="94000"/>
              </a:schemeClr>
            </a:gs>
            <a:gs pos="50000">
              <a:schemeClr val="accent2">
                <a:hueOff val="6443612"/>
                <a:satOff val="-18493"/>
                <a:lumOff val="-29609"/>
                <a:alphaOff val="0"/>
                <a:satMod val="110000"/>
                <a:lumMod val="100000"/>
                <a:shade val="100000"/>
              </a:schemeClr>
            </a:gs>
            <a:gs pos="100000">
              <a:schemeClr val="accent2">
                <a:hueOff val="6443612"/>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Summarised reccomendations help the management team make data-driven improvements. </a:t>
          </a:r>
        </a:p>
      </dsp:txBody>
      <dsp:txXfrm>
        <a:off x="40780" y="4589700"/>
        <a:ext cx="6585273" cy="75381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5A2E55-856C-B545-8FAD-3F21813FA335}">
      <dsp:nvSpPr>
        <dsp:cNvPr id="0" name=""/>
        <dsp:cNvSpPr/>
      </dsp:nvSpPr>
      <dsp:spPr>
        <a:xfrm>
          <a:off x="0" y="643574"/>
          <a:ext cx="2083385" cy="1250031"/>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AI can track stay patterns and complaints to predict returning guests (Acharya, 2024).</a:t>
          </a:r>
        </a:p>
      </dsp:txBody>
      <dsp:txXfrm>
        <a:off x="0" y="643574"/>
        <a:ext cx="2083385" cy="1250031"/>
      </dsp:txXfrm>
    </dsp:sp>
    <dsp:sp modelId="{9379A840-BD1B-D644-B25A-E9ECF7A67709}">
      <dsp:nvSpPr>
        <dsp:cNvPr id="0" name=""/>
        <dsp:cNvSpPr/>
      </dsp:nvSpPr>
      <dsp:spPr>
        <a:xfrm>
          <a:off x="2291723" y="643574"/>
          <a:ext cx="2083385" cy="1250031"/>
        </a:xfrm>
        <a:prstGeom prst="rect">
          <a:avLst/>
        </a:prstGeom>
        <a:gradFill rotWithShape="0">
          <a:gsLst>
            <a:gs pos="0">
              <a:schemeClr val="accent5">
                <a:hueOff val="-1736021"/>
                <a:satOff val="-118"/>
                <a:lumOff val="280"/>
                <a:alphaOff val="0"/>
                <a:satMod val="103000"/>
                <a:lumMod val="102000"/>
                <a:tint val="94000"/>
              </a:schemeClr>
            </a:gs>
            <a:gs pos="50000">
              <a:schemeClr val="accent5">
                <a:hueOff val="-1736021"/>
                <a:satOff val="-118"/>
                <a:lumOff val="280"/>
                <a:alphaOff val="0"/>
                <a:satMod val="110000"/>
                <a:lumMod val="100000"/>
                <a:shade val="100000"/>
              </a:schemeClr>
            </a:gs>
            <a:gs pos="100000">
              <a:schemeClr val="accent5">
                <a:hueOff val="-1736021"/>
                <a:satOff val="-118"/>
                <a:lumOff val="28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Marketing teams can focus on warm leads to iprove brand loyalty. </a:t>
          </a:r>
        </a:p>
      </dsp:txBody>
      <dsp:txXfrm>
        <a:off x="2291723" y="643574"/>
        <a:ext cx="2083385" cy="1250031"/>
      </dsp:txXfrm>
    </dsp:sp>
    <dsp:sp modelId="{CDAFF9FA-41BA-3D41-97E0-9D6CAD93B03E}">
      <dsp:nvSpPr>
        <dsp:cNvPr id="0" name=""/>
        <dsp:cNvSpPr/>
      </dsp:nvSpPr>
      <dsp:spPr>
        <a:xfrm>
          <a:off x="4583447" y="643574"/>
          <a:ext cx="2083385" cy="1250031"/>
        </a:xfrm>
        <a:prstGeom prst="rect">
          <a:avLst/>
        </a:prstGeom>
        <a:gradFill rotWithShape="0">
          <a:gsLst>
            <a:gs pos="0">
              <a:schemeClr val="accent5">
                <a:hueOff val="-3472043"/>
                <a:satOff val="-236"/>
                <a:lumOff val="560"/>
                <a:alphaOff val="0"/>
                <a:satMod val="103000"/>
                <a:lumMod val="102000"/>
                <a:tint val="94000"/>
              </a:schemeClr>
            </a:gs>
            <a:gs pos="50000">
              <a:schemeClr val="accent5">
                <a:hueOff val="-3472043"/>
                <a:satOff val="-236"/>
                <a:lumOff val="560"/>
                <a:alphaOff val="0"/>
                <a:satMod val="110000"/>
                <a:lumMod val="100000"/>
                <a:shade val="100000"/>
              </a:schemeClr>
            </a:gs>
            <a:gs pos="100000">
              <a:schemeClr val="accent5">
                <a:hueOff val="-3472043"/>
                <a:satOff val="-236"/>
                <a:lumOff val="56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Long-term guest profiles massively improve consistency and builds loyalty and trust (Saxena, 2024).</a:t>
          </a:r>
        </a:p>
      </dsp:txBody>
      <dsp:txXfrm>
        <a:off x="4583447" y="643574"/>
        <a:ext cx="2083385" cy="1250031"/>
      </dsp:txXfrm>
    </dsp:sp>
    <dsp:sp modelId="{DF97129A-3044-EB48-9E8B-57B74F969F20}">
      <dsp:nvSpPr>
        <dsp:cNvPr id="0" name=""/>
        <dsp:cNvSpPr/>
      </dsp:nvSpPr>
      <dsp:spPr>
        <a:xfrm>
          <a:off x="0" y="2101944"/>
          <a:ext cx="2083385" cy="1250031"/>
        </a:xfrm>
        <a:prstGeom prst="rect">
          <a:avLst/>
        </a:prstGeom>
        <a:gradFill rotWithShape="0">
          <a:gsLst>
            <a:gs pos="0">
              <a:schemeClr val="accent5">
                <a:hueOff val="-5208064"/>
                <a:satOff val="-354"/>
                <a:lumOff val="840"/>
                <a:alphaOff val="0"/>
                <a:satMod val="103000"/>
                <a:lumMod val="102000"/>
                <a:tint val="94000"/>
              </a:schemeClr>
            </a:gs>
            <a:gs pos="50000">
              <a:schemeClr val="accent5">
                <a:hueOff val="-5208064"/>
                <a:satOff val="-354"/>
                <a:lumOff val="840"/>
                <a:alphaOff val="0"/>
                <a:satMod val="110000"/>
                <a:lumMod val="100000"/>
                <a:shade val="100000"/>
              </a:schemeClr>
            </a:gs>
            <a:gs pos="100000">
              <a:schemeClr val="accent5">
                <a:hueOff val="-5208064"/>
                <a:satOff val="-354"/>
                <a:lumOff val="84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AI relies massively on huge data collection, raising big security concerns</a:t>
          </a:r>
        </a:p>
      </dsp:txBody>
      <dsp:txXfrm>
        <a:off x="0" y="2101944"/>
        <a:ext cx="2083385" cy="1250031"/>
      </dsp:txXfrm>
    </dsp:sp>
    <dsp:sp modelId="{80E20FFF-1DC7-4B43-AD3F-A41A2C220E0E}">
      <dsp:nvSpPr>
        <dsp:cNvPr id="0" name=""/>
        <dsp:cNvSpPr/>
      </dsp:nvSpPr>
      <dsp:spPr>
        <a:xfrm>
          <a:off x="2291723" y="2101944"/>
          <a:ext cx="2083385" cy="1250031"/>
        </a:xfrm>
        <a:prstGeom prst="rect">
          <a:avLst/>
        </a:prstGeom>
        <a:gradFill rotWithShape="0">
          <a:gsLst>
            <a:gs pos="0">
              <a:schemeClr val="accent5">
                <a:hueOff val="-6944086"/>
                <a:satOff val="-472"/>
                <a:lumOff val="1121"/>
                <a:alphaOff val="0"/>
                <a:satMod val="103000"/>
                <a:lumMod val="102000"/>
                <a:tint val="94000"/>
              </a:schemeClr>
            </a:gs>
            <a:gs pos="50000">
              <a:schemeClr val="accent5">
                <a:hueOff val="-6944086"/>
                <a:satOff val="-472"/>
                <a:lumOff val="1121"/>
                <a:alphaOff val="0"/>
                <a:satMod val="110000"/>
                <a:lumMod val="100000"/>
                <a:shade val="100000"/>
              </a:schemeClr>
            </a:gs>
            <a:gs pos="100000">
              <a:schemeClr val="accent5">
                <a:hueOff val="-6944086"/>
                <a:satOff val="-472"/>
                <a:lumOff val="112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Not adhering to data laws will lead to privacy and reputation scandals like facebook faced in the past.</a:t>
          </a:r>
        </a:p>
      </dsp:txBody>
      <dsp:txXfrm>
        <a:off x="2291723" y="2101944"/>
        <a:ext cx="2083385" cy="1250031"/>
      </dsp:txXfrm>
    </dsp:sp>
    <dsp:sp modelId="{A615886F-0B01-9D4F-B101-9E7C9D3EC4B5}">
      <dsp:nvSpPr>
        <dsp:cNvPr id="0" name=""/>
        <dsp:cNvSpPr/>
      </dsp:nvSpPr>
      <dsp:spPr>
        <a:xfrm>
          <a:off x="4583447" y="2101944"/>
          <a:ext cx="2083385" cy="1250031"/>
        </a:xfrm>
        <a:prstGeom prst="rect">
          <a:avLst/>
        </a:prstGeom>
        <a:gradFill rotWithShape="0">
          <a:gsLst>
            <a:gs pos="0">
              <a:schemeClr val="accent5">
                <a:hueOff val="-8680107"/>
                <a:satOff val="-590"/>
                <a:lumOff val="1401"/>
                <a:alphaOff val="0"/>
                <a:satMod val="103000"/>
                <a:lumMod val="102000"/>
                <a:tint val="94000"/>
              </a:schemeClr>
            </a:gs>
            <a:gs pos="50000">
              <a:schemeClr val="accent5">
                <a:hueOff val="-8680107"/>
                <a:satOff val="-590"/>
                <a:lumOff val="1401"/>
                <a:alphaOff val="0"/>
                <a:satMod val="110000"/>
                <a:lumMod val="100000"/>
                <a:shade val="100000"/>
              </a:schemeClr>
            </a:gs>
            <a:gs pos="100000">
              <a:schemeClr val="accent5">
                <a:hueOff val="-8680107"/>
                <a:satOff val="-590"/>
                <a:lumOff val="140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Over automation risks losing the human touch which is essential (Mandic, 2023). </a:t>
          </a:r>
        </a:p>
      </dsp:txBody>
      <dsp:txXfrm>
        <a:off x="4583447" y="2101944"/>
        <a:ext cx="2083385" cy="1250031"/>
      </dsp:txXfrm>
    </dsp:sp>
    <dsp:sp modelId="{B14D27A4-6717-064C-9FC2-152A2C758EFC}">
      <dsp:nvSpPr>
        <dsp:cNvPr id="0" name=""/>
        <dsp:cNvSpPr/>
      </dsp:nvSpPr>
      <dsp:spPr>
        <a:xfrm>
          <a:off x="1145861" y="3560314"/>
          <a:ext cx="2083385" cy="1250031"/>
        </a:xfrm>
        <a:prstGeom prst="rect">
          <a:avLst/>
        </a:prstGeom>
        <a:gradFill rotWithShape="0">
          <a:gsLst>
            <a:gs pos="0">
              <a:schemeClr val="accent5">
                <a:hueOff val="-10416129"/>
                <a:satOff val="-708"/>
                <a:lumOff val="1681"/>
                <a:alphaOff val="0"/>
                <a:satMod val="103000"/>
                <a:lumMod val="102000"/>
                <a:tint val="94000"/>
              </a:schemeClr>
            </a:gs>
            <a:gs pos="50000">
              <a:schemeClr val="accent5">
                <a:hueOff val="-10416129"/>
                <a:satOff val="-708"/>
                <a:lumOff val="1681"/>
                <a:alphaOff val="0"/>
                <a:satMod val="110000"/>
                <a:lumMod val="100000"/>
                <a:shade val="100000"/>
              </a:schemeClr>
            </a:gs>
            <a:gs pos="100000">
              <a:schemeClr val="accent5">
                <a:hueOff val="-10416129"/>
                <a:satOff val="-708"/>
                <a:lumOff val="16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Ai intregration is very expensive, and requires infrastructure (Nam, 2021). </a:t>
          </a:r>
        </a:p>
      </dsp:txBody>
      <dsp:txXfrm>
        <a:off x="1145861" y="3560314"/>
        <a:ext cx="2083385" cy="1250031"/>
      </dsp:txXfrm>
    </dsp:sp>
    <dsp:sp modelId="{C9048A4F-848C-664D-9621-820DC222820E}">
      <dsp:nvSpPr>
        <dsp:cNvPr id="0" name=""/>
        <dsp:cNvSpPr/>
      </dsp:nvSpPr>
      <dsp:spPr>
        <a:xfrm>
          <a:off x="3437585" y="3560314"/>
          <a:ext cx="2083385" cy="1250031"/>
        </a:xfrm>
        <a:prstGeom prst="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Misinformation is prevalent in AI, and so is bias and lack of human judgement and common sense (Kim, 2025).</a:t>
          </a:r>
        </a:p>
      </dsp:txBody>
      <dsp:txXfrm>
        <a:off x="3437585" y="3560314"/>
        <a:ext cx="2083385" cy="125003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80F483-DE6E-4564-9137-6F80105AC8DA}">
      <dsp:nvSpPr>
        <dsp:cNvPr id="0" name=""/>
        <dsp:cNvSpPr/>
      </dsp:nvSpPr>
      <dsp:spPr>
        <a:xfrm>
          <a:off x="663739" y="288337"/>
          <a:ext cx="619365" cy="6193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F76958C-39D7-481C-8F51-65A8EA6CD637}">
      <dsp:nvSpPr>
        <dsp:cNvPr id="0" name=""/>
        <dsp:cNvSpPr/>
      </dsp:nvSpPr>
      <dsp:spPr>
        <a:xfrm>
          <a:off x="285238" y="1130015"/>
          <a:ext cx="1376367" cy="550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Political: GDPR and data protection laws limit how hotels use data </a:t>
          </a:r>
        </a:p>
      </dsp:txBody>
      <dsp:txXfrm>
        <a:off x="285238" y="1130015"/>
        <a:ext cx="1376367" cy="550546"/>
      </dsp:txXfrm>
    </dsp:sp>
    <dsp:sp modelId="{1E3F96AF-49AC-4354-87F5-EA0E8E5AEF54}">
      <dsp:nvSpPr>
        <dsp:cNvPr id="0" name=""/>
        <dsp:cNvSpPr/>
      </dsp:nvSpPr>
      <dsp:spPr>
        <a:xfrm>
          <a:off x="2280971" y="288337"/>
          <a:ext cx="619365" cy="6193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8B5E833-94C4-4AF7-A541-8442DBD4E49C}">
      <dsp:nvSpPr>
        <dsp:cNvPr id="0" name=""/>
        <dsp:cNvSpPr/>
      </dsp:nvSpPr>
      <dsp:spPr>
        <a:xfrm>
          <a:off x="1902470" y="1130015"/>
          <a:ext cx="1376367" cy="550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Hotels must follow these laws or risk huge consequences </a:t>
          </a:r>
        </a:p>
      </dsp:txBody>
      <dsp:txXfrm>
        <a:off x="1902470" y="1130015"/>
        <a:ext cx="1376367" cy="550546"/>
      </dsp:txXfrm>
    </dsp:sp>
    <dsp:sp modelId="{DBD6E07D-535B-47E2-8DB6-0C4139106682}">
      <dsp:nvSpPr>
        <dsp:cNvPr id="0" name=""/>
        <dsp:cNvSpPr/>
      </dsp:nvSpPr>
      <dsp:spPr>
        <a:xfrm>
          <a:off x="3898202" y="288337"/>
          <a:ext cx="619365" cy="61936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D1329B5-EF5B-4C28-ABE0-E2887381BCE2}">
      <dsp:nvSpPr>
        <dsp:cNvPr id="0" name=""/>
        <dsp:cNvSpPr/>
      </dsp:nvSpPr>
      <dsp:spPr>
        <a:xfrm>
          <a:off x="3519701" y="1130015"/>
          <a:ext cx="1376367" cy="550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Labour laws are evolving to prevent AI related job displacement </a:t>
          </a:r>
        </a:p>
      </dsp:txBody>
      <dsp:txXfrm>
        <a:off x="3519701" y="1130015"/>
        <a:ext cx="1376367" cy="550546"/>
      </dsp:txXfrm>
    </dsp:sp>
    <dsp:sp modelId="{780335B6-9AF0-4255-8F52-7D7EBFBC3E68}">
      <dsp:nvSpPr>
        <dsp:cNvPr id="0" name=""/>
        <dsp:cNvSpPr/>
      </dsp:nvSpPr>
      <dsp:spPr>
        <a:xfrm>
          <a:off x="5515434" y="288337"/>
          <a:ext cx="619365" cy="61936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C04BC90-A747-4DC9-863E-3DF9B5B978E2}">
      <dsp:nvSpPr>
        <dsp:cNvPr id="0" name=""/>
        <dsp:cNvSpPr/>
      </dsp:nvSpPr>
      <dsp:spPr>
        <a:xfrm>
          <a:off x="5136933" y="1130015"/>
          <a:ext cx="1376367" cy="550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Unions are pushing for job security and retraining programs </a:t>
          </a:r>
        </a:p>
      </dsp:txBody>
      <dsp:txXfrm>
        <a:off x="5136933" y="1130015"/>
        <a:ext cx="1376367" cy="550546"/>
      </dsp:txXfrm>
    </dsp:sp>
    <dsp:sp modelId="{725F3DD3-97B5-4B98-890E-CD0CD87F8208}">
      <dsp:nvSpPr>
        <dsp:cNvPr id="0" name=""/>
        <dsp:cNvSpPr/>
      </dsp:nvSpPr>
      <dsp:spPr>
        <a:xfrm>
          <a:off x="663739" y="2024654"/>
          <a:ext cx="619365" cy="61936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93D6D34-FFC1-4CFA-A8DA-3D8B0A4E6F26}">
      <dsp:nvSpPr>
        <dsp:cNvPr id="0" name=""/>
        <dsp:cNvSpPr/>
      </dsp:nvSpPr>
      <dsp:spPr>
        <a:xfrm>
          <a:off x="285238" y="2866332"/>
          <a:ext cx="1376367" cy="550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Economic: AI reduces long term costs via automation </a:t>
          </a:r>
        </a:p>
      </dsp:txBody>
      <dsp:txXfrm>
        <a:off x="285238" y="2866332"/>
        <a:ext cx="1376367" cy="550546"/>
      </dsp:txXfrm>
    </dsp:sp>
    <dsp:sp modelId="{990F0B75-906D-4787-B789-08CA9EA44EC9}">
      <dsp:nvSpPr>
        <dsp:cNvPr id="0" name=""/>
        <dsp:cNvSpPr/>
      </dsp:nvSpPr>
      <dsp:spPr>
        <a:xfrm>
          <a:off x="2280971" y="2024654"/>
          <a:ext cx="619365" cy="619365"/>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3E7F085-00EF-4FB8-ADAB-AC55A351C108}">
      <dsp:nvSpPr>
        <dsp:cNvPr id="0" name=""/>
        <dsp:cNvSpPr/>
      </dsp:nvSpPr>
      <dsp:spPr>
        <a:xfrm>
          <a:off x="1902470" y="2866332"/>
          <a:ext cx="1376367" cy="550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High upfront cost is a barriel for smaller hotels </a:t>
          </a:r>
        </a:p>
      </dsp:txBody>
      <dsp:txXfrm>
        <a:off x="1902470" y="2866332"/>
        <a:ext cx="1376367" cy="550546"/>
      </dsp:txXfrm>
    </dsp:sp>
    <dsp:sp modelId="{8EE3AD1B-653E-403D-9DF6-3F80115C9BF4}">
      <dsp:nvSpPr>
        <dsp:cNvPr id="0" name=""/>
        <dsp:cNvSpPr/>
      </dsp:nvSpPr>
      <dsp:spPr>
        <a:xfrm>
          <a:off x="3898202" y="2024654"/>
          <a:ext cx="619365" cy="619365"/>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2053BAC-CCCE-4078-8FE9-408BB95CA992}">
      <dsp:nvSpPr>
        <dsp:cNvPr id="0" name=""/>
        <dsp:cNvSpPr/>
      </dsp:nvSpPr>
      <dsp:spPr>
        <a:xfrm>
          <a:off x="3519701" y="2866332"/>
          <a:ext cx="1376367" cy="550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Large hotel chains can afford the new tech and so dominate the market. </a:t>
          </a:r>
        </a:p>
      </dsp:txBody>
      <dsp:txXfrm>
        <a:off x="3519701" y="2866332"/>
        <a:ext cx="1376367" cy="550546"/>
      </dsp:txXfrm>
    </dsp:sp>
    <dsp:sp modelId="{6E2C6F2C-63ED-403E-8833-16D7B4AD20CE}">
      <dsp:nvSpPr>
        <dsp:cNvPr id="0" name=""/>
        <dsp:cNvSpPr/>
      </dsp:nvSpPr>
      <dsp:spPr>
        <a:xfrm>
          <a:off x="5515434" y="2024654"/>
          <a:ext cx="619365" cy="619365"/>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587E83-C043-4C50-9861-844901F3C6D5}">
      <dsp:nvSpPr>
        <dsp:cNvPr id="0" name=""/>
        <dsp:cNvSpPr/>
      </dsp:nvSpPr>
      <dsp:spPr>
        <a:xfrm>
          <a:off x="5136933" y="2866332"/>
          <a:ext cx="1376367" cy="550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Smaller businesses risk falling behind in adopting AI. </a:t>
          </a:r>
        </a:p>
      </dsp:txBody>
      <dsp:txXfrm>
        <a:off x="5136933" y="2866332"/>
        <a:ext cx="1376367" cy="55054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7D702B-6FF2-4E53-A0EA-6F3F11BE1AF7}">
      <dsp:nvSpPr>
        <dsp:cNvPr id="0" name=""/>
        <dsp:cNvSpPr/>
      </dsp:nvSpPr>
      <dsp:spPr>
        <a:xfrm>
          <a:off x="663739" y="288337"/>
          <a:ext cx="619365" cy="6193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25FDB87-D930-4D1B-9204-417DBA15CD22}">
      <dsp:nvSpPr>
        <dsp:cNvPr id="0" name=""/>
        <dsp:cNvSpPr/>
      </dsp:nvSpPr>
      <dsp:spPr>
        <a:xfrm>
          <a:off x="285238" y="1130015"/>
          <a:ext cx="1376367" cy="550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Social: guests will now expect personalised and fast service. </a:t>
          </a:r>
        </a:p>
      </dsp:txBody>
      <dsp:txXfrm>
        <a:off x="285238" y="1130015"/>
        <a:ext cx="1376367" cy="550546"/>
      </dsp:txXfrm>
    </dsp:sp>
    <dsp:sp modelId="{6EF53408-8E27-42F0-A4D4-5BDEAAB578D6}">
      <dsp:nvSpPr>
        <dsp:cNvPr id="0" name=""/>
        <dsp:cNvSpPr/>
      </dsp:nvSpPr>
      <dsp:spPr>
        <a:xfrm>
          <a:off x="2280971" y="288337"/>
          <a:ext cx="619365" cy="6193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355E87-F453-42AC-9204-E23BD8350940}">
      <dsp:nvSpPr>
        <dsp:cNvPr id="0" name=""/>
        <dsp:cNvSpPr/>
      </dsp:nvSpPr>
      <dsp:spPr>
        <a:xfrm>
          <a:off x="1902470" y="1130015"/>
          <a:ext cx="1376367" cy="550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Public concerns over privacy are growing </a:t>
          </a:r>
        </a:p>
      </dsp:txBody>
      <dsp:txXfrm>
        <a:off x="1902470" y="1130015"/>
        <a:ext cx="1376367" cy="550546"/>
      </dsp:txXfrm>
    </dsp:sp>
    <dsp:sp modelId="{3913CB7D-B997-4C61-9751-9123CFA6C539}">
      <dsp:nvSpPr>
        <dsp:cNvPr id="0" name=""/>
        <dsp:cNvSpPr/>
      </dsp:nvSpPr>
      <dsp:spPr>
        <a:xfrm>
          <a:off x="3898202" y="288337"/>
          <a:ext cx="619365" cy="61936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B046ADB-E528-4BAD-8336-61D6918DC797}">
      <dsp:nvSpPr>
        <dsp:cNvPr id="0" name=""/>
        <dsp:cNvSpPr/>
      </dsp:nvSpPr>
      <dsp:spPr>
        <a:xfrm>
          <a:off x="3519701" y="1130015"/>
          <a:ext cx="1376367" cy="550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Increasing use of VPNs indicate the publics growing awareness </a:t>
          </a:r>
        </a:p>
      </dsp:txBody>
      <dsp:txXfrm>
        <a:off x="3519701" y="1130015"/>
        <a:ext cx="1376367" cy="550546"/>
      </dsp:txXfrm>
    </dsp:sp>
    <dsp:sp modelId="{73468105-7E1F-4662-BFC4-5151384324CA}">
      <dsp:nvSpPr>
        <dsp:cNvPr id="0" name=""/>
        <dsp:cNvSpPr/>
      </dsp:nvSpPr>
      <dsp:spPr>
        <a:xfrm>
          <a:off x="5515434" y="288337"/>
          <a:ext cx="619365" cy="61936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54052DA-2366-4BCF-86E6-328841162E7E}">
      <dsp:nvSpPr>
        <dsp:cNvPr id="0" name=""/>
        <dsp:cNvSpPr/>
      </dsp:nvSpPr>
      <dsp:spPr>
        <a:xfrm>
          <a:off x="5136933" y="1130015"/>
          <a:ext cx="1376367" cy="550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Staff must reskill to keep up </a:t>
          </a:r>
        </a:p>
      </dsp:txBody>
      <dsp:txXfrm>
        <a:off x="5136933" y="1130015"/>
        <a:ext cx="1376367" cy="550546"/>
      </dsp:txXfrm>
    </dsp:sp>
    <dsp:sp modelId="{D4BA8269-7E00-4D5F-8D0E-F8776C737D23}">
      <dsp:nvSpPr>
        <dsp:cNvPr id="0" name=""/>
        <dsp:cNvSpPr/>
      </dsp:nvSpPr>
      <dsp:spPr>
        <a:xfrm>
          <a:off x="1472355" y="2024654"/>
          <a:ext cx="619365" cy="61936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610417B-F838-412D-B036-91CFC1326BD8}">
      <dsp:nvSpPr>
        <dsp:cNvPr id="0" name=""/>
        <dsp:cNvSpPr/>
      </dsp:nvSpPr>
      <dsp:spPr>
        <a:xfrm>
          <a:off x="1093854" y="2866332"/>
          <a:ext cx="1376367" cy="550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Technological: AI tools like chatbots are improving service </a:t>
          </a:r>
        </a:p>
      </dsp:txBody>
      <dsp:txXfrm>
        <a:off x="1093854" y="2866332"/>
        <a:ext cx="1376367" cy="550546"/>
      </dsp:txXfrm>
    </dsp:sp>
    <dsp:sp modelId="{E8EDCE69-2AF7-4529-8328-C8463FFBA4B4}">
      <dsp:nvSpPr>
        <dsp:cNvPr id="0" name=""/>
        <dsp:cNvSpPr/>
      </dsp:nvSpPr>
      <dsp:spPr>
        <a:xfrm>
          <a:off x="3089586" y="2024654"/>
          <a:ext cx="619365" cy="619365"/>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BADA43-B2F9-43C7-8190-D9C0CA151119}">
      <dsp:nvSpPr>
        <dsp:cNvPr id="0" name=""/>
        <dsp:cNvSpPr/>
      </dsp:nvSpPr>
      <dsp:spPr>
        <a:xfrm>
          <a:off x="2711085" y="2866332"/>
          <a:ext cx="1376367" cy="550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Altough most guests find AI impersonal and annoying </a:t>
          </a:r>
        </a:p>
      </dsp:txBody>
      <dsp:txXfrm>
        <a:off x="2711085" y="2866332"/>
        <a:ext cx="1376367" cy="550546"/>
      </dsp:txXfrm>
    </dsp:sp>
    <dsp:sp modelId="{2CD53BBC-2606-4B02-993B-99EFB9DD2881}">
      <dsp:nvSpPr>
        <dsp:cNvPr id="0" name=""/>
        <dsp:cNvSpPr/>
      </dsp:nvSpPr>
      <dsp:spPr>
        <a:xfrm>
          <a:off x="4706818" y="2024654"/>
          <a:ext cx="619365" cy="619365"/>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52A8D9D-8B7C-4424-9389-1A4E2DDAF6AC}">
      <dsp:nvSpPr>
        <dsp:cNvPr id="0" name=""/>
        <dsp:cNvSpPr/>
      </dsp:nvSpPr>
      <dsp:spPr>
        <a:xfrm>
          <a:off x="4328317" y="2866332"/>
          <a:ext cx="1376367" cy="550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AI is great at processing and analysing large data amounts </a:t>
          </a:r>
        </a:p>
      </dsp:txBody>
      <dsp:txXfrm>
        <a:off x="4328317" y="2866332"/>
        <a:ext cx="1376367" cy="55054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D10DDD-D5D9-446D-86E0-81034E4297F2}">
      <dsp:nvSpPr>
        <dsp:cNvPr id="0" name=""/>
        <dsp:cNvSpPr/>
      </dsp:nvSpPr>
      <dsp:spPr>
        <a:xfrm>
          <a:off x="0" y="4307"/>
          <a:ext cx="6364224" cy="91753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8DBFAD-6FD6-4436-B7E0-560F8AD84493}">
      <dsp:nvSpPr>
        <dsp:cNvPr id="0" name=""/>
        <dsp:cNvSpPr/>
      </dsp:nvSpPr>
      <dsp:spPr>
        <a:xfrm>
          <a:off x="277554" y="210753"/>
          <a:ext cx="504644" cy="5046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EE8A9BA-2D76-41F2-936B-DF3D3B38D543}">
      <dsp:nvSpPr>
        <dsp:cNvPr id="0" name=""/>
        <dsp:cNvSpPr/>
      </dsp:nvSpPr>
      <dsp:spPr>
        <a:xfrm>
          <a:off x="1059754" y="4307"/>
          <a:ext cx="5304469"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755650">
            <a:lnSpc>
              <a:spcPct val="90000"/>
            </a:lnSpc>
            <a:spcBef>
              <a:spcPct val="0"/>
            </a:spcBef>
            <a:spcAft>
              <a:spcPct val="35000"/>
            </a:spcAft>
            <a:buNone/>
          </a:pPr>
          <a:r>
            <a:rPr lang="en-US" sz="1700" kern="1200"/>
            <a:t>Widespread AI adoption across the hospitality sector </a:t>
          </a:r>
        </a:p>
      </dsp:txBody>
      <dsp:txXfrm>
        <a:off x="1059754" y="4307"/>
        <a:ext cx="5304469" cy="917536"/>
      </dsp:txXfrm>
    </dsp:sp>
    <dsp:sp modelId="{F02F1DEF-C004-4BF8-B0D3-4D1FE84DD53D}">
      <dsp:nvSpPr>
        <dsp:cNvPr id="0" name=""/>
        <dsp:cNvSpPr/>
      </dsp:nvSpPr>
      <dsp:spPr>
        <a:xfrm>
          <a:off x="0" y="1151227"/>
          <a:ext cx="6364224" cy="91753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5A9A38-9F5E-4676-88F9-788280B4ECCB}">
      <dsp:nvSpPr>
        <dsp:cNvPr id="0" name=""/>
        <dsp:cNvSpPr/>
      </dsp:nvSpPr>
      <dsp:spPr>
        <a:xfrm>
          <a:off x="277554" y="1357673"/>
          <a:ext cx="504644" cy="50464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077E4AA-4ADD-449C-BF2D-8294F85E4286}">
      <dsp:nvSpPr>
        <dsp:cNvPr id="0" name=""/>
        <dsp:cNvSpPr/>
      </dsp:nvSpPr>
      <dsp:spPr>
        <a:xfrm>
          <a:off x="1059754" y="1151227"/>
          <a:ext cx="5304469"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755650">
            <a:lnSpc>
              <a:spcPct val="90000"/>
            </a:lnSpc>
            <a:spcBef>
              <a:spcPct val="0"/>
            </a:spcBef>
            <a:spcAft>
              <a:spcPct val="35000"/>
            </a:spcAft>
            <a:buNone/>
          </a:pPr>
          <a:r>
            <a:rPr lang="en-US" sz="1700" kern="1200"/>
            <a:t>Businesses are competing to integrate AI as fast as possible </a:t>
          </a:r>
        </a:p>
      </dsp:txBody>
      <dsp:txXfrm>
        <a:off x="1059754" y="1151227"/>
        <a:ext cx="5304469" cy="917536"/>
      </dsp:txXfrm>
    </dsp:sp>
    <dsp:sp modelId="{D12CBC99-6E48-4EEE-BE8F-8516C8D740FF}">
      <dsp:nvSpPr>
        <dsp:cNvPr id="0" name=""/>
        <dsp:cNvSpPr/>
      </dsp:nvSpPr>
      <dsp:spPr>
        <a:xfrm>
          <a:off x="0" y="2298147"/>
          <a:ext cx="6364224" cy="917536"/>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E19CC0-1BBD-40EF-8199-E6DE97838F61}">
      <dsp:nvSpPr>
        <dsp:cNvPr id="0" name=""/>
        <dsp:cNvSpPr/>
      </dsp:nvSpPr>
      <dsp:spPr>
        <a:xfrm>
          <a:off x="277554" y="2504593"/>
          <a:ext cx="504644" cy="50464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CFAF8D9-7C75-41D7-B27C-AEDD8F93B25F}">
      <dsp:nvSpPr>
        <dsp:cNvPr id="0" name=""/>
        <dsp:cNvSpPr/>
      </dsp:nvSpPr>
      <dsp:spPr>
        <a:xfrm>
          <a:off x="1059754" y="2298147"/>
          <a:ext cx="5304469"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755650">
            <a:lnSpc>
              <a:spcPct val="90000"/>
            </a:lnSpc>
            <a:spcBef>
              <a:spcPct val="0"/>
            </a:spcBef>
            <a:spcAft>
              <a:spcPct val="35000"/>
            </a:spcAft>
            <a:buNone/>
          </a:pPr>
          <a:r>
            <a:rPr lang="en-US" sz="1700" kern="1200"/>
            <a:t>Challenges include the cost , training and complexity in structuring </a:t>
          </a:r>
        </a:p>
      </dsp:txBody>
      <dsp:txXfrm>
        <a:off x="1059754" y="2298147"/>
        <a:ext cx="5304469" cy="917536"/>
      </dsp:txXfrm>
    </dsp:sp>
    <dsp:sp modelId="{EE736EA1-FFDA-445D-952F-1B62714F2D3D}">
      <dsp:nvSpPr>
        <dsp:cNvPr id="0" name=""/>
        <dsp:cNvSpPr/>
      </dsp:nvSpPr>
      <dsp:spPr>
        <a:xfrm>
          <a:off x="0" y="3445068"/>
          <a:ext cx="6364224" cy="917536"/>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9BF5F1-66BE-482D-AAC8-BC49E1E7B23C}">
      <dsp:nvSpPr>
        <dsp:cNvPr id="0" name=""/>
        <dsp:cNvSpPr/>
      </dsp:nvSpPr>
      <dsp:spPr>
        <a:xfrm>
          <a:off x="277554" y="3651513"/>
          <a:ext cx="504644" cy="50464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ECCBA4-2F82-4759-9EEA-CE1D0B1EA513}">
      <dsp:nvSpPr>
        <dsp:cNvPr id="0" name=""/>
        <dsp:cNvSpPr/>
      </dsp:nvSpPr>
      <dsp:spPr>
        <a:xfrm>
          <a:off x="1059754" y="3445068"/>
          <a:ext cx="5304469"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755650">
            <a:lnSpc>
              <a:spcPct val="90000"/>
            </a:lnSpc>
            <a:spcBef>
              <a:spcPct val="0"/>
            </a:spcBef>
            <a:spcAft>
              <a:spcPct val="35000"/>
            </a:spcAft>
            <a:buNone/>
          </a:pPr>
          <a:r>
            <a:rPr lang="en-US" sz="1700" kern="1200"/>
            <a:t>Over reliance on AI has its risks such as malfunctions, security breaches, false or bias information. </a:t>
          </a:r>
        </a:p>
      </dsp:txBody>
      <dsp:txXfrm>
        <a:off x="1059754" y="3445068"/>
        <a:ext cx="5304469" cy="917536"/>
      </dsp:txXfrm>
    </dsp:sp>
    <dsp:sp modelId="{D040B7E3-D174-45B3-80CA-C93239B72452}">
      <dsp:nvSpPr>
        <dsp:cNvPr id="0" name=""/>
        <dsp:cNvSpPr/>
      </dsp:nvSpPr>
      <dsp:spPr>
        <a:xfrm>
          <a:off x="0" y="4591988"/>
          <a:ext cx="6364224" cy="917536"/>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1805CD-BFDF-4FF7-808A-DA77D6B6437A}">
      <dsp:nvSpPr>
        <dsp:cNvPr id="0" name=""/>
        <dsp:cNvSpPr/>
      </dsp:nvSpPr>
      <dsp:spPr>
        <a:xfrm>
          <a:off x="277554" y="4798433"/>
          <a:ext cx="504644" cy="50464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71E4E5A-239E-4858-B0D8-ADA1AF066685}">
      <dsp:nvSpPr>
        <dsp:cNvPr id="0" name=""/>
        <dsp:cNvSpPr/>
      </dsp:nvSpPr>
      <dsp:spPr>
        <a:xfrm>
          <a:off x="1059754" y="4591988"/>
          <a:ext cx="5304469"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755650">
            <a:lnSpc>
              <a:spcPct val="90000"/>
            </a:lnSpc>
            <a:spcBef>
              <a:spcPct val="0"/>
            </a:spcBef>
            <a:spcAft>
              <a:spcPct val="35000"/>
            </a:spcAft>
            <a:buNone/>
          </a:pPr>
          <a:r>
            <a:rPr lang="en-US" sz="1700" kern="1200"/>
            <a:t>There is a need for a balance between AI and human service in hotels. </a:t>
          </a:r>
        </a:p>
      </dsp:txBody>
      <dsp:txXfrm>
        <a:off x="1059754" y="4591988"/>
        <a:ext cx="5304469" cy="91753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578B81-2D66-7E46-BCCC-4507BB1D6156}">
      <dsp:nvSpPr>
        <dsp:cNvPr id="0" name=""/>
        <dsp:cNvSpPr/>
      </dsp:nvSpPr>
      <dsp:spPr>
        <a:xfrm>
          <a:off x="0" y="59943"/>
          <a:ext cx="6798539" cy="1154789"/>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Key benefits: Enhanced personalisation, better efficiency and dynamic pricing, data driven marketing and guest behaviour insights. </a:t>
          </a:r>
        </a:p>
      </dsp:txBody>
      <dsp:txXfrm>
        <a:off x="56372" y="116315"/>
        <a:ext cx="6685795" cy="1042045"/>
      </dsp:txXfrm>
    </dsp:sp>
    <dsp:sp modelId="{C7810EF7-98DE-9B49-89C0-6F64BCC4D44E}">
      <dsp:nvSpPr>
        <dsp:cNvPr id="0" name=""/>
        <dsp:cNvSpPr/>
      </dsp:nvSpPr>
      <dsp:spPr>
        <a:xfrm>
          <a:off x="0" y="1275213"/>
          <a:ext cx="6798539" cy="1154789"/>
        </a:xfrm>
        <a:prstGeom prst="roundRect">
          <a:avLst/>
        </a:prstGeom>
        <a:solidFill>
          <a:schemeClr val="accent2">
            <a:hueOff val="3221806"/>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Problems: Data privacy issues and ethical concerns , high implementation costs and the risk of over reliance and losing the human touch. </a:t>
          </a:r>
        </a:p>
      </dsp:txBody>
      <dsp:txXfrm>
        <a:off x="56372" y="1331585"/>
        <a:ext cx="6685795" cy="1042045"/>
      </dsp:txXfrm>
    </dsp:sp>
    <dsp:sp modelId="{6BAB6C5F-9640-0B46-97E9-40E39F26DFC9}">
      <dsp:nvSpPr>
        <dsp:cNvPr id="0" name=""/>
        <dsp:cNvSpPr/>
      </dsp:nvSpPr>
      <dsp:spPr>
        <a:xfrm>
          <a:off x="0" y="2490483"/>
          <a:ext cx="6798539" cy="1154789"/>
        </a:xfrm>
        <a:prstGeom prst="roundRect">
          <a:avLst/>
        </a:prstGeom>
        <a:solidFill>
          <a:schemeClr val="accent2">
            <a:hueOff val="6443612"/>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Impact on smaller hotels that struggle to keep up , increased labour displacement concerns. </a:t>
          </a:r>
        </a:p>
      </dsp:txBody>
      <dsp:txXfrm>
        <a:off x="56372" y="2546855"/>
        <a:ext cx="6685795" cy="104204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93F44E-9591-274D-B541-F3D883F55824}">
      <dsp:nvSpPr>
        <dsp:cNvPr id="0" name=""/>
        <dsp:cNvSpPr/>
      </dsp:nvSpPr>
      <dsp:spPr>
        <a:xfrm>
          <a:off x="425195" y="0"/>
          <a:ext cx="5513832" cy="5513832"/>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8CF4E7-DA59-6D46-844C-2F98EEB226CE}">
      <dsp:nvSpPr>
        <dsp:cNvPr id="0" name=""/>
        <dsp:cNvSpPr/>
      </dsp:nvSpPr>
      <dsp:spPr>
        <a:xfrm>
          <a:off x="949010" y="523814"/>
          <a:ext cx="2150394" cy="2150394"/>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Maintain a human-AI balance to use AI for supporting staff, not replacing them </a:t>
          </a:r>
        </a:p>
      </dsp:txBody>
      <dsp:txXfrm>
        <a:off x="1053984" y="628788"/>
        <a:ext cx="1940446" cy="1940446"/>
      </dsp:txXfrm>
    </dsp:sp>
    <dsp:sp modelId="{9F332042-B979-004A-8BF7-DFF620AF0F86}">
      <dsp:nvSpPr>
        <dsp:cNvPr id="0" name=""/>
        <dsp:cNvSpPr/>
      </dsp:nvSpPr>
      <dsp:spPr>
        <a:xfrm>
          <a:off x="3264819" y="523814"/>
          <a:ext cx="2150394" cy="2150394"/>
        </a:xfrm>
        <a:prstGeom prst="roundRect">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Investing in staff training and upskilling to prepare the staff for effective AI use. </a:t>
          </a:r>
        </a:p>
      </dsp:txBody>
      <dsp:txXfrm>
        <a:off x="3369793" y="628788"/>
        <a:ext cx="1940446" cy="1940446"/>
      </dsp:txXfrm>
    </dsp:sp>
    <dsp:sp modelId="{9DF5426B-55E2-FE40-AA5F-3EFDCDA22F85}">
      <dsp:nvSpPr>
        <dsp:cNvPr id="0" name=""/>
        <dsp:cNvSpPr/>
      </dsp:nvSpPr>
      <dsp:spPr>
        <a:xfrm>
          <a:off x="949010" y="2839623"/>
          <a:ext cx="2150394" cy="2150394"/>
        </a:xfrm>
        <a:prstGeom prst="roundRect">
          <a:avLst/>
        </a:prstGeom>
        <a:solidFill>
          <a:schemeClr val="accent2">
            <a:hueOff val="4295742"/>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Keep up high ethical standards and data security measures to protect customer data. </a:t>
          </a:r>
        </a:p>
      </dsp:txBody>
      <dsp:txXfrm>
        <a:off x="1053984" y="2944597"/>
        <a:ext cx="1940446" cy="1940446"/>
      </dsp:txXfrm>
    </dsp:sp>
    <dsp:sp modelId="{1240EDE6-FC06-0343-B3AE-F7BA6CA41424}">
      <dsp:nvSpPr>
        <dsp:cNvPr id="0" name=""/>
        <dsp:cNvSpPr/>
      </dsp:nvSpPr>
      <dsp:spPr>
        <a:xfrm>
          <a:off x="3264819" y="2839623"/>
          <a:ext cx="2150394" cy="2150394"/>
        </a:xfrm>
        <a:prstGeom prst="roundRect">
          <a:avLst/>
        </a:prstGeom>
        <a:solidFill>
          <a:schemeClr val="accent2">
            <a:hueOff val="6443612"/>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Monitor AI constantly with regular audits and check ups, checking for accuracy and consistent performance. </a:t>
          </a:r>
        </a:p>
      </dsp:txBody>
      <dsp:txXfrm>
        <a:off x="3369793" y="2944597"/>
        <a:ext cx="1940446" cy="194044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43BB067-700C-0040-8B57-A4532136244B}" type="datetimeFigureOut">
              <a:rPr lang="en-US" smtClean="0"/>
              <a:t>6/6/25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5FAC02-8F04-D640-B404-D21E1D53EB8C}" type="slidenum">
              <a:rPr lang="en-US" smtClean="0"/>
              <a:t>‹#›</a:t>
            </a:fld>
            <a:endParaRPr lang="en-US"/>
          </a:p>
        </p:txBody>
      </p:sp>
    </p:spTree>
    <p:extLst>
      <p:ext uri="{BB962C8B-B14F-4D97-AF65-F5344CB8AC3E}">
        <p14:creationId xmlns:p14="http://schemas.microsoft.com/office/powerpoint/2010/main" val="30491007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Personalization is a big part of guest service, and AI helps with this process effortlessly, </a:t>
            </a:r>
            <a:r>
              <a:rPr lang="en-US" sz="1200" dirty="0" err="1"/>
              <a:t>analysing</a:t>
            </a:r>
            <a:r>
              <a:rPr lang="en-US" sz="1200" dirty="0"/>
              <a:t> huge volumes of data instantly (Sahani, 2025). </a:t>
            </a:r>
          </a:p>
          <a:p>
            <a:r>
              <a:rPr lang="en-US" sz="1200" dirty="0"/>
              <a:t>A key benefit for hotels is the use of dynamic pricing models, tailored to each individual guest using cookies, as AI can </a:t>
            </a:r>
            <a:r>
              <a:rPr lang="en-US" sz="1200" dirty="0" err="1"/>
              <a:t>analyse</a:t>
            </a:r>
            <a:r>
              <a:rPr lang="en-US" sz="1200" dirty="0"/>
              <a:t> past </a:t>
            </a:r>
            <a:r>
              <a:rPr lang="en-US" sz="1200" dirty="0" err="1"/>
              <a:t>behaviour</a:t>
            </a:r>
            <a:r>
              <a:rPr lang="en-US" sz="1200" dirty="0"/>
              <a:t> and offer the perfect price to ensure a purchase (Zhang, 2022). </a:t>
            </a:r>
          </a:p>
          <a:p>
            <a:r>
              <a:rPr lang="en-US" sz="1200" dirty="0"/>
              <a:t>AI is also making an impact in rural tourism. Sharma, Singh, and Tyagi (2024) recommend a framework in which AI has a system that offers more accessibility and </a:t>
            </a:r>
            <a:r>
              <a:rPr lang="en-US" sz="1200" dirty="0" err="1"/>
              <a:t>personalised</a:t>
            </a:r>
            <a:r>
              <a:rPr lang="en-US" sz="1200" dirty="0"/>
              <a:t> recommendations in rural zones. </a:t>
            </a:r>
          </a:p>
          <a:p>
            <a:r>
              <a:rPr lang="en-US" sz="1200" dirty="0"/>
              <a:t>This approach would improve the guest experience in underdeveloped areas and it would open new opportunities for tourism by giving traffic to lesser known places. </a:t>
            </a:r>
          </a:p>
          <a:p>
            <a:endParaRPr lang="en-US" dirty="0"/>
          </a:p>
          <a:p>
            <a:r>
              <a:rPr lang="en-US" sz="1200" dirty="0"/>
              <a:t>Apart from </a:t>
            </a:r>
            <a:r>
              <a:rPr lang="en-US" sz="1200" dirty="0" err="1"/>
              <a:t>customisation</a:t>
            </a:r>
            <a:r>
              <a:rPr lang="en-US" sz="1200" dirty="0"/>
              <a:t>, AI can also predict and act on guest needs before they come up as a problem using </a:t>
            </a:r>
            <a:r>
              <a:rPr lang="en-US" sz="1200" dirty="0" err="1"/>
              <a:t>behavioural</a:t>
            </a:r>
            <a:r>
              <a:rPr lang="en-US" sz="1200" dirty="0"/>
              <a:t> patterns. </a:t>
            </a:r>
          </a:p>
          <a:p>
            <a:r>
              <a:rPr lang="en-US" sz="1200" dirty="0"/>
              <a:t>At the same time automation helps hotel staff to put their time to other more complex tasks while the AI handles the repetitive jobs.</a:t>
            </a:r>
          </a:p>
          <a:p>
            <a:r>
              <a:rPr lang="en-US" sz="1200" dirty="0"/>
              <a:t>AI also uses cookies to help its personalization, buying information from </a:t>
            </a:r>
          </a:p>
          <a:p>
            <a:endParaRPr lang="en-US" dirty="0"/>
          </a:p>
        </p:txBody>
      </p:sp>
      <p:sp>
        <p:nvSpPr>
          <p:cNvPr id="4" name="Slide Number Placeholder 3"/>
          <p:cNvSpPr>
            <a:spLocks noGrp="1"/>
          </p:cNvSpPr>
          <p:nvPr>
            <p:ph type="sldNum" sz="quarter" idx="5"/>
          </p:nvPr>
        </p:nvSpPr>
        <p:spPr/>
        <p:txBody>
          <a:bodyPr/>
          <a:lstStyle/>
          <a:p>
            <a:fld id="{D55FAC02-8F04-D640-B404-D21E1D53EB8C}" type="slidenum">
              <a:rPr lang="en-US" smtClean="0"/>
              <a:t>3</a:t>
            </a:fld>
            <a:endParaRPr lang="en-US"/>
          </a:p>
        </p:txBody>
      </p:sp>
    </p:spTree>
    <p:extLst>
      <p:ext uri="{BB962C8B-B14F-4D97-AF65-F5344CB8AC3E}">
        <p14:creationId xmlns:p14="http://schemas.microsoft.com/office/powerpoint/2010/main" val="4083924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Beyond customisation, AI can predict and respond to guest needs before they even arise. By using behavioural patterns, it enhances guest satisfaction by delivering proactive services (Al-</a:t>
            </a:r>
            <a:r>
              <a:rPr lang="en-GB" dirty="0" err="1"/>
              <a:t>Hyari</a:t>
            </a:r>
            <a:r>
              <a:rPr lang="en-GB" dirty="0"/>
              <a:t>, 2023).</a:t>
            </a:r>
          </a:p>
          <a:p>
            <a:r>
              <a:rPr lang="en-GB" dirty="0"/>
              <a:t>At the same time, automation allows hotel staff to focus on higher-value tasks while the AI handles repetitive jobs like sorting data or executing marketing campaigns, streamlining overall hotel operations (Hussein Al-shami, 2022).</a:t>
            </a:r>
          </a:p>
          <a:p>
            <a:r>
              <a:rPr lang="en-GB" dirty="0"/>
              <a:t>AI personalisation goes far beyond in-hotel experiences, extending to mobile apps, emails, and social media interactions. Hilton, for instance, uses AI to adjust app settings like room temperature or suggest upgrades during future bookings (Amtul, 2025).</a:t>
            </a:r>
          </a:p>
          <a:p>
            <a:r>
              <a:rPr lang="en-GB" dirty="0"/>
              <a:t>This multi-channel approach strengthens brand recognition and loyalty by providing a cohesive, personalised experience across every guest touchpoint.</a:t>
            </a:r>
          </a:p>
          <a:p>
            <a:endParaRPr lang="en-US" dirty="0"/>
          </a:p>
        </p:txBody>
      </p:sp>
      <p:sp>
        <p:nvSpPr>
          <p:cNvPr id="4" name="Slide Number Placeholder 3"/>
          <p:cNvSpPr>
            <a:spLocks noGrp="1"/>
          </p:cNvSpPr>
          <p:nvPr>
            <p:ph type="sldNum" sz="quarter" idx="5"/>
          </p:nvPr>
        </p:nvSpPr>
        <p:spPr/>
        <p:txBody>
          <a:bodyPr/>
          <a:lstStyle/>
          <a:p>
            <a:fld id="{D55FAC02-8F04-D640-B404-D21E1D53EB8C}" type="slidenum">
              <a:rPr lang="en-US" smtClean="0"/>
              <a:t>4</a:t>
            </a:fld>
            <a:endParaRPr lang="en-US"/>
          </a:p>
        </p:txBody>
      </p:sp>
    </p:spTree>
    <p:extLst>
      <p:ext uri="{BB962C8B-B14F-4D97-AF65-F5344CB8AC3E}">
        <p14:creationId xmlns:p14="http://schemas.microsoft.com/office/powerpoint/2010/main" val="11501886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Hotels are also utilising external data sources to enhance personalisation efforts. AI systems access cookies and third-party data to track consumer behaviour outside the hotel’s digital space (Cahn, 2016).</a:t>
            </a:r>
          </a:p>
          <a:p>
            <a:r>
              <a:rPr lang="en-GB" dirty="0"/>
              <a:t>For example, if a user chats about holiday plans on WhatsApp, Meta’s AI identifies the interest, sells the insight to partnered hotels, which then target that individual with tailored ads across platforms like TikTok, Instagram, and Facebook (Pierson, 2011; Jones, 2020).</a:t>
            </a:r>
          </a:p>
          <a:p>
            <a:r>
              <a:rPr lang="en-GB" dirty="0"/>
              <a:t>This type of behavioural prediction is now so refined that many users feel like ads “read their mind,” when in reality, it’s highly advanced data analysis at play (Mellet, 2021). However, this has led to increasing concern about user privacy (</a:t>
            </a:r>
            <a:r>
              <a:rPr lang="en-GB" dirty="0" err="1"/>
              <a:t>Sombatruang</a:t>
            </a:r>
            <a:r>
              <a:rPr lang="en-GB" dirty="0"/>
              <a:t>, 2020).</a:t>
            </a:r>
          </a:p>
          <a:p>
            <a:r>
              <a:rPr lang="en-GB" dirty="0"/>
              <a:t>One of AI’s most efficient uses is in the analysis of guest feedback. By processing thousands of reviews, complaints, and ratings, AI can quickly summarise the most common issues faced by guests (Hutt, 2024).</a:t>
            </a:r>
          </a:p>
          <a:p>
            <a:r>
              <a:rPr lang="en-GB" dirty="0"/>
              <a:t>What could take a team weeks can now be done in hours, enabling faster response and action from management to improve the guest experience.</a:t>
            </a:r>
          </a:p>
          <a:p>
            <a:endParaRPr lang="en-US" dirty="0"/>
          </a:p>
        </p:txBody>
      </p:sp>
      <p:sp>
        <p:nvSpPr>
          <p:cNvPr id="4" name="Slide Number Placeholder 3"/>
          <p:cNvSpPr>
            <a:spLocks noGrp="1"/>
          </p:cNvSpPr>
          <p:nvPr>
            <p:ph type="sldNum" sz="quarter" idx="5"/>
          </p:nvPr>
        </p:nvSpPr>
        <p:spPr/>
        <p:txBody>
          <a:bodyPr/>
          <a:lstStyle/>
          <a:p>
            <a:fld id="{D55FAC02-8F04-D640-B404-D21E1D53EB8C}" type="slidenum">
              <a:rPr lang="en-US" smtClean="0"/>
              <a:t>5</a:t>
            </a:fld>
            <a:endParaRPr lang="en-US"/>
          </a:p>
        </p:txBody>
      </p:sp>
    </p:spTree>
    <p:extLst>
      <p:ext uri="{BB962C8B-B14F-4D97-AF65-F5344CB8AC3E}">
        <p14:creationId xmlns:p14="http://schemas.microsoft.com/office/powerpoint/2010/main" val="41727473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AI is playing a vital role in improving guest retention. It identifies patterns such as stay frequency, feedback trends, and satisfaction levels to predict which guests are less likely to return (Acharya, 2024).</a:t>
            </a:r>
          </a:p>
          <a:p>
            <a:r>
              <a:rPr lang="en-GB" dirty="0"/>
              <a:t>Marketing teams can use this data to concentrate efforts on retaining “warm leads” — guests who have shown interest or satisfaction — and develop personalised profiles for loyal guests, ensuring every stay is better than the last (Saxena, 2024).</a:t>
            </a:r>
          </a:p>
          <a:p>
            <a:r>
              <a:rPr lang="en-GB" dirty="0"/>
              <a:t>Despite its benefits, the use of AI in hospitality comes with ethical concerns, particularly around data privacy. These systems rely on vast amounts of personal data, raising alarms about security breaches and potential misuse (Carmody, 2021).</a:t>
            </a:r>
          </a:p>
          <a:p>
            <a:r>
              <a:rPr lang="en-GB" dirty="0"/>
              <a:t>Past scandals, such as Facebook’s data leaks, show how damaging poor data management can be. In addition, too much automation can create a cold, impersonal atmosphere, which could alienate guests who value human interaction (Mandic, 2023).</a:t>
            </a:r>
          </a:p>
          <a:p>
            <a:r>
              <a:rPr lang="en-GB" dirty="0"/>
              <a:t>Implementing AI systems is not without its hurdles. High costs related to infrastructure upgrades and staff training are a significant barrier for many hotels (Nam, 2021).</a:t>
            </a:r>
          </a:p>
          <a:p>
            <a:r>
              <a:rPr lang="en-GB" dirty="0"/>
              <a:t>Moreover, AI's performance is only as strong as the data it receives. Poor-quality data can lead to inaccuracies and service failures. Biases within AI algorithms and the lack of nuanced human judgment also pose risks, potentially resulting in guests receiving mismatched or impersonal recommendations (Kim, 2025).</a:t>
            </a:r>
          </a:p>
          <a:p>
            <a:endParaRPr lang="en-US" dirty="0"/>
          </a:p>
        </p:txBody>
      </p:sp>
      <p:sp>
        <p:nvSpPr>
          <p:cNvPr id="4" name="Slide Number Placeholder 3"/>
          <p:cNvSpPr>
            <a:spLocks noGrp="1"/>
          </p:cNvSpPr>
          <p:nvPr>
            <p:ph type="sldNum" sz="quarter" idx="5"/>
          </p:nvPr>
        </p:nvSpPr>
        <p:spPr/>
        <p:txBody>
          <a:bodyPr/>
          <a:lstStyle/>
          <a:p>
            <a:fld id="{D55FAC02-8F04-D640-B404-D21E1D53EB8C}" type="slidenum">
              <a:rPr lang="en-US" smtClean="0"/>
              <a:t>6</a:t>
            </a:fld>
            <a:endParaRPr lang="en-US"/>
          </a:p>
        </p:txBody>
      </p:sp>
    </p:spTree>
    <p:extLst>
      <p:ext uri="{BB962C8B-B14F-4D97-AF65-F5344CB8AC3E}">
        <p14:creationId xmlns:p14="http://schemas.microsoft.com/office/powerpoint/2010/main" val="4733747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research primarily relied on </a:t>
            </a:r>
            <a:r>
              <a:rPr lang="en-GB" b="1" dirty="0"/>
              <a:t>secondary data</a:t>
            </a:r>
            <a:r>
              <a:rPr lang="en-GB" dirty="0"/>
              <a:t>, with </a:t>
            </a:r>
            <a:r>
              <a:rPr lang="en-GB" b="1" dirty="0"/>
              <a:t>Google Scholar</a:t>
            </a:r>
            <a:r>
              <a:rPr lang="en-GB" dirty="0"/>
              <a:t> being the main source for academic journals and industry publications. To complement this, a small portion of insight was drawn from </a:t>
            </a:r>
            <a:r>
              <a:rPr lang="en-GB" b="1" dirty="0"/>
              <a:t>personal experiences during a hotel placement</a:t>
            </a:r>
            <a:r>
              <a:rPr lang="en-GB" dirty="0"/>
              <a:t>, offering valuable real-world context.</a:t>
            </a:r>
          </a:p>
          <a:p>
            <a:r>
              <a:rPr lang="en-GB" dirty="0"/>
              <a:t>For analysing sources, the </a:t>
            </a:r>
            <a:r>
              <a:rPr lang="en-GB" b="1" dirty="0"/>
              <a:t>Three-Pass Reading Technique</a:t>
            </a:r>
            <a:r>
              <a:rPr lang="en-GB" dirty="0"/>
              <a:t> (Keshav, 2007) was used. This method involved a quick initial skim to grasp structure, a second detailed read to highlight unfamiliar concepts, and a final critical evaluation of arguments and conclusions.</a:t>
            </a:r>
          </a:p>
          <a:p>
            <a:r>
              <a:rPr lang="en-GB" dirty="0"/>
              <a:t>Alongside this, </a:t>
            </a:r>
            <a:r>
              <a:rPr lang="en-GB" b="1" dirty="0"/>
              <a:t>active reading</a:t>
            </a:r>
            <a:r>
              <a:rPr lang="en-GB" dirty="0"/>
              <a:t> techniques were applied. These included highlighting key ideas, writing summaries, posing questions, and annotating sections to deepen comprehension and retention.</a:t>
            </a:r>
          </a:p>
          <a:p>
            <a:r>
              <a:rPr lang="en-GB" dirty="0"/>
              <a:t>A </a:t>
            </a:r>
            <a:r>
              <a:rPr lang="en-GB" b="1" dirty="0"/>
              <a:t>PEST analysis</a:t>
            </a:r>
            <a:r>
              <a:rPr lang="en-GB" dirty="0"/>
              <a:t> (Ho, 2014) was also used to structure findings. By examining Political, Economic, Social, and Technological factors, the analysis helped to organise insights within a strategic framework and ensure coherence in the final research paper.</a:t>
            </a:r>
          </a:p>
          <a:p>
            <a:endParaRPr lang="en-US" dirty="0"/>
          </a:p>
        </p:txBody>
      </p:sp>
      <p:sp>
        <p:nvSpPr>
          <p:cNvPr id="4" name="Slide Number Placeholder 3"/>
          <p:cNvSpPr>
            <a:spLocks noGrp="1"/>
          </p:cNvSpPr>
          <p:nvPr>
            <p:ph type="sldNum" sz="quarter" idx="5"/>
          </p:nvPr>
        </p:nvSpPr>
        <p:spPr/>
        <p:txBody>
          <a:bodyPr/>
          <a:lstStyle/>
          <a:p>
            <a:fld id="{D55FAC02-8F04-D640-B404-D21E1D53EB8C}" type="slidenum">
              <a:rPr lang="en-US" smtClean="0"/>
              <a:t>7</a:t>
            </a:fld>
            <a:endParaRPr lang="en-US"/>
          </a:p>
        </p:txBody>
      </p:sp>
    </p:spTree>
    <p:extLst>
      <p:ext uri="{BB962C8B-B14F-4D97-AF65-F5344CB8AC3E}">
        <p14:creationId xmlns:p14="http://schemas.microsoft.com/office/powerpoint/2010/main" val="9804827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Political Factors:</a:t>
            </a:r>
            <a:br>
              <a:rPr lang="en-GB" dirty="0"/>
            </a:br>
            <a:r>
              <a:rPr lang="en-GB" dirty="0"/>
              <a:t>Governments, especially within the EU, are tightening data protection regulations like </a:t>
            </a:r>
            <a:r>
              <a:rPr lang="en-GB" b="1" dirty="0"/>
              <a:t>GDPR</a:t>
            </a:r>
            <a:r>
              <a:rPr lang="en-GB" dirty="0"/>
              <a:t>, which directly impact how hotels use AI to collect, store, and apply customer data. Hotels must stay compliant or face severe legal consequences (Sartor, 2020). Labour laws are also evolving in response to AI integration, with </a:t>
            </a:r>
            <a:r>
              <a:rPr lang="en-GB" b="1" dirty="0"/>
              <a:t>trade unions advocating for retraining programs</a:t>
            </a:r>
            <a:r>
              <a:rPr lang="en-GB" dirty="0"/>
              <a:t> to protect jobs from being displaced by automation (</a:t>
            </a:r>
            <a:r>
              <a:rPr lang="en-GB" dirty="0" err="1"/>
              <a:t>Waas</a:t>
            </a:r>
            <a:r>
              <a:rPr lang="en-GB" dirty="0"/>
              <a:t>, 2022).</a:t>
            </a:r>
          </a:p>
          <a:p>
            <a:r>
              <a:rPr lang="en-GB" b="1" dirty="0"/>
              <a:t>Economic Factors:</a:t>
            </a:r>
            <a:br>
              <a:rPr lang="en-GB" dirty="0"/>
            </a:br>
            <a:r>
              <a:rPr lang="en-GB" dirty="0"/>
              <a:t>AI offers cost-saving potential by automating tasks like front desk services through </a:t>
            </a:r>
            <a:r>
              <a:rPr lang="en-GB" b="1" dirty="0"/>
              <a:t>chatbots and self-check-in systems</a:t>
            </a:r>
            <a:r>
              <a:rPr lang="en-GB" dirty="0"/>
              <a:t>. However, the </a:t>
            </a:r>
            <a:r>
              <a:rPr lang="en-GB" b="1" dirty="0"/>
              <a:t>initial investment</a:t>
            </a:r>
            <a:r>
              <a:rPr lang="en-GB" dirty="0"/>
              <a:t> is a major challenge—particularly for </a:t>
            </a:r>
            <a:r>
              <a:rPr lang="en-GB" b="1" dirty="0"/>
              <a:t>small and medium-sized hotels</a:t>
            </a:r>
            <a:r>
              <a:rPr lang="en-GB" dirty="0"/>
              <a:t>, which may struggle to keep up with rapid technological change. Larger hotel chains like </a:t>
            </a:r>
            <a:r>
              <a:rPr lang="en-GB" b="1" dirty="0"/>
              <a:t>Marriott</a:t>
            </a:r>
            <a:r>
              <a:rPr lang="en-GB" dirty="0"/>
              <a:t> are more equipped to adopt new AI systems regularly, potentially widening the industry gap (Milton, 2024).</a:t>
            </a:r>
          </a:p>
          <a:p>
            <a:endParaRPr lang="en-US" dirty="0"/>
          </a:p>
        </p:txBody>
      </p:sp>
      <p:sp>
        <p:nvSpPr>
          <p:cNvPr id="4" name="Slide Number Placeholder 3"/>
          <p:cNvSpPr>
            <a:spLocks noGrp="1"/>
          </p:cNvSpPr>
          <p:nvPr>
            <p:ph type="sldNum" sz="quarter" idx="5"/>
          </p:nvPr>
        </p:nvSpPr>
        <p:spPr/>
        <p:txBody>
          <a:bodyPr/>
          <a:lstStyle/>
          <a:p>
            <a:fld id="{D55FAC02-8F04-D640-B404-D21E1D53EB8C}" type="slidenum">
              <a:rPr lang="en-US" smtClean="0"/>
              <a:t>8</a:t>
            </a:fld>
            <a:endParaRPr lang="en-US"/>
          </a:p>
        </p:txBody>
      </p:sp>
    </p:spTree>
    <p:extLst>
      <p:ext uri="{BB962C8B-B14F-4D97-AF65-F5344CB8AC3E}">
        <p14:creationId xmlns:p14="http://schemas.microsoft.com/office/powerpoint/2010/main" val="24798206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Social Factors:</a:t>
            </a:r>
            <a:br>
              <a:rPr lang="en-GB" dirty="0"/>
            </a:br>
            <a:r>
              <a:rPr lang="en-GB" dirty="0"/>
              <a:t>Today’s guests expect </a:t>
            </a:r>
            <a:r>
              <a:rPr lang="en-GB" b="1" dirty="0"/>
              <a:t>fast, personalised, and seamless experiences</a:t>
            </a:r>
            <a:r>
              <a:rPr lang="en-GB" dirty="0"/>
              <a:t>, and AI meets this demand well. However, there's growing public concern over </a:t>
            </a:r>
            <a:r>
              <a:rPr lang="en-GB" b="1" dirty="0"/>
              <a:t>data privacy and ethical usage</a:t>
            </a:r>
            <a:r>
              <a:rPr lang="en-GB" dirty="0"/>
              <a:t>, prompting more users to use </a:t>
            </a:r>
            <a:r>
              <a:rPr lang="en-GB" b="1" dirty="0"/>
              <a:t>VPNs and privacy tools</a:t>
            </a:r>
            <a:r>
              <a:rPr lang="en-GB" dirty="0"/>
              <a:t>. In addition, the workforce is under pressure to adapt, as AI creates a need for </a:t>
            </a:r>
            <a:r>
              <a:rPr lang="en-GB" b="1" dirty="0"/>
              <a:t>upskilling and reskilling</a:t>
            </a:r>
            <a:r>
              <a:rPr lang="en-GB" dirty="0"/>
              <a:t> across the hospitality sector.</a:t>
            </a:r>
          </a:p>
          <a:p>
            <a:r>
              <a:rPr lang="en-GB" b="1" dirty="0"/>
              <a:t>Technological Factors:</a:t>
            </a:r>
            <a:br>
              <a:rPr lang="en-GB" dirty="0"/>
            </a:br>
            <a:r>
              <a:rPr lang="en-GB" dirty="0"/>
              <a:t>Rapid advancements in </a:t>
            </a:r>
            <a:r>
              <a:rPr lang="en-GB" b="1" dirty="0"/>
              <a:t>machine learning</a:t>
            </a:r>
            <a:r>
              <a:rPr lang="en-GB" dirty="0"/>
              <a:t> and </a:t>
            </a:r>
            <a:r>
              <a:rPr lang="en-GB" b="1" dirty="0"/>
              <a:t>natural language processing</a:t>
            </a:r>
            <a:r>
              <a:rPr lang="en-GB" dirty="0"/>
              <a:t> allow hotels to deploy tools like </a:t>
            </a:r>
            <a:r>
              <a:rPr lang="en-GB" b="1" dirty="0"/>
              <a:t>virtual assistants and AI chatbots</a:t>
            </a:r>
            <a:r>
              <a:rPr lang="en-GB" dirty="0"/>
              <a:t>. While these tools improve efficiency, many customers find them frustrating, especially when they replace human interaction for complex issues. Nonetheless, AI is valuable for </a:t>
            </a:r>
            <a:r>
              <a:rPr lang="en-GB" b="1" dirty="0"/>
              <a:t>data analysis and decision-making</a:t>
            </a:r>
            <a:r>
              <a:rPr lang="en-GB" dirty="0"/>
              <a:t>, as previously discussed (</a:t>
            </a:r>
            <a:r>
              <a:rPr lang="en-GB" dirty="0" err="1"/>
              <a:t>Buhalis</a:t>
            </a:r>
            <a:r>
              <a:rPr lang="en-GB" dirty="0"/>
              <a:t>, 2020).</a:t>
            </a:r>
          </a:p>
          <a:p>
            <a:endParaRPr lang="en-US" dirty="0"/>
          </a:p>
        </p:txBody>
      </p:sp>
      <p:sp>
        <p:nvSpPr>
          <p:cNvPr id="4" name="Slide Number Placeholder 3"/>
          <p:cNvSpPr>
            <a:spLocks noGrp="1"/>
          </p:cNvSpPr>
          <p:nvPr>
            <p:ph type="sldNum" sz="quarter" idx="5"/>
          </p:nvPr>
        </p:nvSpPr>
        <p:spPr/>
        <p:txBody>
          <a:bodyPr/>
          <a:lstStyle/>
          <a:p>
            <a:fld id="{D55FAC02-8F04-D640-B404-D21E1D53EB8C}" type="slidenum">
              <a:rPr lang="en-US" smtClean="0"/>
              <a:t>9</a:t>
            </a:fld>
            <a:endParaRPr lang="en-US"/>
          </a:p>
        </p:txBody>
      </p:sp>
    </p:spTree>
    <p:extLst>
      <p:ext uri="{BB962C8B-B14F-4D97-AF65-F5344CB8AC3E}">
        <p14:creationId xmlns:p14="http://schemas.microsoft.com/office/powerpoint/2010/main" val="31621878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hospitality industry is actively </a:t>
            </a:r>
            <a:r>
              <a:rPr lang="en-GB" b="1" dirty="0"/>
              <a:t>adopting AI</a:t>
            </a:r>
            <a:r>
              <a:rPr lang="en-GB" dirty="0"/>
              <a:t> across various functions, from booking systems to customer support. Businesses are innovating to stay competitive, but the </a:t>
            </a:r>
            <a:r>
              <a:rPr lang="en-GB" b="1" dirty="0"/>
              <a:t>transition is not without difficulty</a:t>
            </a:r>
            <a:r>
              <a:rPr lang="en-GB" dirty="0"/>
              <a:t>—AI comes with high </a:t>
            </a:r>
            <a:r>
              <a:rPr lang="en-GB" b="1" dirty="0"/>
              <a:t>costs and complexity</a:t>
            </a:r>
            <a:r>
              <a:rPr lang="en-GB" dirty="0"/>
              <a:t>, requiring new infrastructure and staff training.</a:t>
            </a:r>
          </a:p>
          <a:p>
            <a:r>
              <a:rPr lang="en-GB" dirty="0"/>
              <a:t>There’s a growing risk of </a:t>
            </a:r>
            <a:r>
              <a:rPr lang="en-GB" b="1" dirty="0"/>
              <a:t>over-reliance on AI</a:t>
            </a:r>
            <a:r>
              <a:rPr lang="en-GB" dirty="0"/>
              <a:t>, which may lead to problems like </a:t>
            </a:r>
            <a:r>
              <a:rPr lang="en-GB" b="1" dirty="0"/>
              <a:t>system failures, data breaches</a:t>
            </a:r>
            <a:r>
              <a:rPr lang="en-GB" dirty="0"/>
              <a:t>, or poor customer experiences if not balanced with human input. The industry must find a </a:t>
            </a:r>
            <a:r>
              <a:rPr lang="en-GB" b="1" dirty="0"/>
              <a:t>sustainable equilibrium</a:t>
            </a:r>
            <a:r>
              <a:rPr lang="en-GB" dirty="0"/>
              <a:t> between automation and human interaction to preserve both efficiency and the quality of service.</a:t>
            </a:r>
          </a:p>
          <a:p>
            <a:endParaRPr lang="en-US" dirty="0"/>
          </a:p>
        </p:txBody>
      </p:sp>
      <p:sp>
        <p:nvSpPr>
          <p:cNvPr id="4" name="Slide Number Placeholder 3"/>
          <p:cNvSpPr>
            <a:spLocks noGrp="1"/>
          </p:cNvSpPr>
          <p:nvPr>
            <p:ph type="sldNum" sz="quarter" idx="5"/>
          </p:nvPr>
        </p:nvSpPr>
        <p:spPr/>
        <p:txBody>
          <a:bodyPr/>
          <a:lstStyle/>
          <a:p>
            <a:fld id="{D55FAC02-8F04-D640-B404-D21E1D53EB8C}" type="slidenum">
              <a:rPr lang="en-US" smtClean="0"/>
              <a:t>10</a:t>
            </a:fld>
            <a:endParaRPr lang="en-US"/>
          </a:p>
        </p:txBody>
      </p:sp>
    </p:spTree>
    <p:extLst>
      <p:ext uri="{BB962C8B-B14F-4D97-AF65-F5344CB8AC3E}">
        <p14:creationId xmlns:p14="http://schemas.microsoft.com/office/powerpoint/2010/main" val="38445606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AI is transforming the hospitality industry by enhancing personalisation, improving efficiency, enabling dynamic pricing, and supporting data-driven decisions. It allows hotels to automate tasks and better understand guest needs. However, challenges like data privacy risks, high costs, and loss of human touch remain. Smaller hotels may struggle to keep up, and labour concerns also arise. To stay competitive, hotels must balance AI use with ethical, guest-focused, and human-</a:t>
            </a:r>
            <a:r>
              <a:rPr lang="en-GB" dirty="0" err="1"/>
              <a:t>centered</a:t>
            </a:r>
            <a:r>
              <a:rPr lang="en-GB" dirty="0"/>
              <a:t> service.</a:t>
            </a:r>
          </a:p>
          <a:p>
            <a:endParaRPr lang="en-US" dirty="0"/>
          </a:p>
        </p:txBody>
      </p:sp>
      <p:sp>
        <p:nvSpPr>
          <p:cNvPr id="4" name="Slide Number Placeholder 3"/>
          <p:cNvSpPr>
            <a:spLocks noGrp="1"/>
          </p:cNvSpPr>
          <p:nvPr>
            <p:ph type="sldNum" sz="quarter" idx="5"/>
          </p:nvPr>
        </p:nvSpPr>
        <p:spPr/>
        <p:txBody>
          <a:bodyPr/>
          <a:lstStyle/>
          <a:p>
            <a:fld id="{D55FAC02-8F04-D640-B404-D21E1D53EB8C}" type="slidenum">
              <a:rPr lang="en-US" smtClean="0"/>
              <a:t>11</a:t>
            </a:fld>
            <a:endParaRPr lang="en-US"/>
          </a:p>
        </p:txBody>
      </p:sp>
    </p:spTree>
    <p:extLst>
      <p:ext uri="{BB962C8B-B14F-4D97-AF65-F5344CB8AC3E}">
        <p14:creationId xmlns:p14="http://schemas.microsoft.com/office/powerpoint/2010/main" val="3400373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1. Maintain a Human-AI Balance</a:t>
            </a:r>
            <a:br>
              <a:rPr lang="en-GB" dirty="0"/>
            </a:br>
            <a:r>
              <a:rPr lang="en-GB" dirty="0"/>
              <a:t>AI should support, not replace, human interaction. In guest-facing roles such as concierge services and conflict resolution, personal touch is essential. AI can assist by providing staff with guest preferences and suggestions, enabling a more tailored, human-driven experience (Wang, 2025).</a:t>
            </a:r>
          </a:p>
          <a:p>
            <a:r>
              <a:rPr lang="en-GB" b="1" dirty="0"/>
              <a:t>2. Invest in Staff Training and Upskilling</a:t>
            </a:r>
            <a:br>
              <a:rPr lang="en-GB" dirty="0"/>
            </a:br>
            <a:r>
              <a:rPr lang="en-GB" dirty="0"/>
              <a:t>Prepare employees for AI integration by offering training in AI tools, data interpretation, and decision-making. Upskilling fosters adaptability, supports job retention, and aligns staff with emerging roles focused on creativity and empathy — capabilities AI still lacks (Qin, 2024).</a:t>
            </a:r>
          </a:p>
          <a:p>
            <a:r>
              <a:rPr lang="en-GB" b="1" dirty="0"/>
              <a:t>3. Uphold Ethical and Secure Data Practices</a:t>
            </a:r>
            <a:br>
              <a:rPr lang="en-GB" dirty="0"/>
            </a:br>
            <a:r>
              <a:rPr lang="en-GB" dirty="0"/>
              <a:t>Data privacy is critical. Establish strong ethical standards and cybersecurity measures to protect guest data. One breach can damage customer trust and brand reputation — even smaller hotels are not immune to public backlash (Ghouse, 2019).</a:t>
            </a:r>
          </a:p>
          <a:p>
            <a:r>
              <a:rPr lang="en-GB" b="1" dirty="0"/>
              <a:t>4. Monitor and Audit AI Performance</a:t>
            </a:r>
            <a:br>
              <a:rPr lang="en-GB" dirty="0"/>
            </a:br>
            <a:r>
              <a:rPr lang="en-GB" dirty="0"/>
              <a:t>Continuously evaluate AI systems for accuracy, fairness, and reliability. Regular audits help identify biases or technical faults early, preventing service issues. Just like human staff are assessed, AI tools should be monitored to maintain service quality and consistency.</a:t>
            </a:r>
          </a:p>
          <a:p>
            <a:endParaRPr lang="en-US" dirty="0"/>
          </a:p>
        </p:txBody>
      </p:sp>
      <p:sp>
        <p:nvSpPr>
          <p:cNvPr id="4" name="Slide Number Placeholder 3"/>
          <p:cNvSpPr>
            <a:spLocks noGrp="1"/>
          </p:cNvSpPr>
          <p:nvPr>
            <p:ph type="sldNum" sz="quarter" idx="5"/>
          </p:nvPr>
        </p:nvSpPr>
        <p:spPr/>
        <p:txBody>
          <a:bodyPr/>
          <a:lstStyle/>
          <a:p>
            <a:fld id="{D55FAC02-8F04-D640-B404-D21E1D53EB8C}" type="slidenum">
              <a:rPr lang="en-US" smtClean="0"/>
              <a:t>12</a:t>
            </a:fld>
            <a:endParaRPr lang="en-US"/>
          </a:p>
        </p:txBody>
      </p:sp>
    </p:spTree>
    <p:extLst>
      <p:ext uri="{BB962C8B-B14F-4D97-AF65-F5344CB8AC3E}">
        <p14:creationId xmlns:p14="http://schemas.microsoft.com/office/powerpoint/2010/main" val="28784993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E2D103-B6E1-7D49-D6F0-B35F5389E05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0F80348-FA0B-8C31-583C-FA1913644A2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2330ED56-0AE8-F1BB-8F81-231666147F1C}"/>
              </a:ext>
            </a:extLst>
          </p:cNvPr>
          <p:cNvSpPr>
            <a:spLocks noGrp="1"/>
          </p:cNvSpPr>
          <p:nvPr>
            <p:ph type="dt" sz="half" idx="10"/>
          </p:nvPr>
        </p:nvSpPr>
        <p:spPr/>
        <p:txBody>
          <a:bodyPr/>
          <a:lstStyle/>
          <a:p>
            <a:fld id="{489AC1AF-6017-994A-A844-EAFC73DF750C}" type="datetimeFigureOut">
              <a:rPr lang="en-US" smtClean="0"/>
              <a:t>6/6/25</a:t>
            </a:fld>
            <a:endParaRPr lang="en-US"/>
          </a:p>
        </p:txBody>
      </p:sp>
      <p:sp>
        <p:nvSpPr>
          <p:cNvPr id="5" name="Footer Placeholder 4">
            <a:extLst>
              <a:ext uri="{FF2B5EF4-FFF2-40B4-BE49-F238E27FC236}">
                <a16:creationId xmlns:a16="http://schemas.microsoft.com/office/drawing/2014/main" id="{E6B5DC9A-D590-2A79-F0D0-37FE01FF5DC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667A77-B30F-39A3-888C-143E9E438C9B}"/>
              </a:ext>
            </a:extLst>
          </p:cNvPr>
          <p:cNvSpPr>
            <a:spLocks noGrp="1"/>
          </p:cNvSpPr>
          <p:nvPr>
            <p:ph type="sldNum" sz="quarter" idx="12"/>
          </p:nvPr>
        </p:nvSpPr>
        <p:spPr/>
        <p:txBody>
          <a:bodyPr/>
          <a:lstStyle/>
          <a:p>
            <a:fld id="{E2AB03A9-AA22-944E-AF44-BE261C49931C}" type="slidenum">
              <a:rPr lang="en-US" smtClean="0"/>
              <a:t>‹#›</a:t>
            </a:fld>
            <a:endParaRPr lang="en-US"/>
          </a:p>
        </p:txBody>
      </p:sp>
    </p:spTree>
    <p:extLst>
      <p:ext uri="{BB962C8B-B14F-4D97-AF65-F5344CB8AC3E}">
        <p14:creationId xmlns:p14="http://schemas.microsoft.com/office/powerpoint/2010/main" val="12232990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569A6-0294-F66C-7BA6-70950FD30F9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4B29FF1-9459-E374-430A-641E0431BEA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F77462B-3F47-AAE3-70D6-B3C4BC219D3A}"/>
              </a:ext>
            </a:extLst>
          </p:cNvPr>
          <p:cNvSpPr>
            <a:spLocks noGrp="1"/>
          </p:cNvSpPr>
          <p:nvPr>
            <p:ph type="dt" sz="half" idx="10"/>
          </p:nvPr>
        </p:nvSpPr>
        <p:spPr/>
        <p:txBody>
          <a:bodyPr/>
          <a:lstStyle/>
          <a:p>
            <a:fld id="{489AC1AF-6017-994A-A844-EAFC73DF750C}" type="datetimeFigureOut">
              <a:rPr lang="en-US" smtClean="0"/>
              <a:t>6/6/25</a:t>
            </a:fld>
            <a:endParaRPr lang="en-US"/>
          </a:p>
        </p:txBody>
      </p:sp>
      <p:sp>
        <p:nvSpPr>
          <p:cNvPr id="5" name="Footer Placeholder 4">
            <a:extLst>
              <a:ext uri="{FF2B5EF4-FFF2-40B4-BE49-F238E27FC236}">
                <a16:creationId xmlns:a16="http://schemas.microsoft.com/office/drawing/2014/main" id="{3D9B85FD-C366-0D91-22E3-0B15AA37B7D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27F8974-0222-69ED-6CFA-24EDB1CB40F5}"/>
              </a:ext>
            </a:extLst>
          </p:cNvPr>
          <p:cNvSpPr>
            <a:spLocks noGrp="1"/>
          </p:cNvSpPr>
          <p:nvPr>
            <p:ph type="sldNum" sz="quarter" idx="12"/>
          </p:nvPr>
        </p:nvSpPr>
        <p:spPr/>
        <p:txBody>
          <a:bodyPr/>
          <a:lstStyle/>
          <a:p>
            <a:fld id="{E2AB03A9-AA22-944E-AF44-BE261C49931C}" type="slidenum">
              <a:rPr lang="en-US" smtClean="0"/>
              <a:t>‹#›</a:t>
            </a:fld>
            <a:endParaRPr lang="en-US"/>
          </a:p>
        </p:txBody>
      </p:sp>
    </p:spTree>
    <p:extLst>
      <p:ext uri="{BB962C8B-B14F-4D97-AF65-F5344CB8AC3E}">
        <p14:creationId xmlns:p14="http://schemas.microsoft.com/office/powerpoint/2010/main" val="31859618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7AEF3-C7D6-987F-16FE-F3479611973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70D596-644B-DA2C-4A8E-1E522035491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B3878FA-8323-2B3B-6492-86A2C571974F}"/>
              </a:ext>
            </a:extLst>
          </p:cNvPr>
          <p:cNvSpPr>
            <a:spLocks noGrp="1"/>
          </p:cNvSpPr>
          <p:nvPr>
            <p:ph type="dt" sz="half" idx="10"/>
          </p:nvPr>
        </p:nvSpPr>
        <p:spPr/>
        <p:txBody>
          <a:bodyPr/>
          <a:lstStyle/>
          <a:p>
            <a:fld id="{489AC1AF-6017-994A-A844-EAFC73DF750C}" type="datetimeFigureOut">
              <a:rPr lang="en-US" smtClean="0"/>
              <a:t>6/6/25</a:t>
            </a:fld>
            <a:endParaRPr lang="en-US"/>
          </a:p>
        </p:txBody>
      </p:sp>
      <p:sp>
        <p:nvSpPr>
          <p:cNvPr id="5" name="Footer Placeholder 4">
            <a:extLst>
              <a:ext uri="{FF2B5EF4-FFF2-40B4-BE49-F238E27FC236}">
                <a16:creationId xmlns:a16="http://schemas.microsoft.com/office/drawing/2014/main" id="{E39E3C42-6E34-BD2E-8D04-8EC2E9FD3F6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1C6C1C7-072A-F0F2-F0CF-5A901E92F3F0}"/>
              </a:ext>
            </a:extLst>
          </p:cNvPr>
          <p:cNvSpPr>
            <a:spLocks noGrp="1"/>
          </p:cNvSpPr>
          <p:nvPr>
            <p:ph type="sldNum" sz="quarter" idx="12"/>
          </p:nvPr>
        </p:nvSpPr>
        <p:spPr/>
        <p:txBody>
          <a:bodyPr/>
          <a:lstStyle/>
          <a:p>
            <a:fld id="{E2AB03A9-AA22-944E-AF44-BE261C49931C}" type="slidenum">
              <a:rPr lang="en-US" smtClean="0"/>
              <a:t>‹#›</a:t>
            </a:fld>
            <a:endParaRPr lang="en-US"/>
          </a:p>
        </p:txBody>
      </p:sp>
    </p:spTree>
    <p:extLst>
      <p:ext uri="{BB962C8B-B14F-4D97-AF65-F5344CB8AC3E}">
        <p14:creationId xmlns:p14="http://schemas.microsoft.com/office/powerpoint/2010/main" val="40231834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74F33-3131-2D72-5724-0A6723ACC54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CF4FB7C-19F3-A605-BC23-CE652129593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E5220C8E-C228-04D6-C311-F7D23119CE9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D4A74DB-6D0D-6B10-0AD8-6AA011F9F342}"/>
              </a:ext>
            </a:extLst>
          </p:cNvPr>
          <p:cNvSpPr>
            <a:spLocks noGrp="1"/>
          </p:cNvSpPr>
          <p:nvPr>
            <p:ph type="dt" sz="half" idx="10"/>
          </p:nvPr>
        </p:nvSpPr>
        <p:spPr/>
        <p:txBody>
          <a:bodyPr/>
          <a:lstStyle/>
          <a:p>
            <a:fld id="{489AC1AF-6017-994A-A844-EAFC73DF750C}" type="datetimeFigureOut">
              <a:rPr lang="en-US" smtClean="0"/>
              <a:t>6/6/25</a:t>
            </a:fld>
            <a:endParaRPr lang="en-US"/>
          </a:p>
        </p:txBody>
      </p:sp>
      <p:sp>
        <p:nvSpPr>
          <p:cNvPr id="6" name="Footer Placeholder 5">
            <a:extLst>
              <a:ext uri="{FF2B5EF4-FFF2-40B4-BE49-F238E27FC236}">
                <a16:creationId xmlns:a16="http://schemas.microsoft.com/office/drawing/2014/main" id="{E120E782-D528-3AA2-7098-C26C373C904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62849EE-0AAE-E09A-3CBF-DCDA046B4FA2}"/>
              </a:ext>
            </a:extLst>
          </p:cNvPr>
          <p:cNvSpPr>
            <a:spLocks noGrp="1"/>
          </p:cNvSpPr>
          <p:nvPr>
            <p:ph type="sldNum" sz="quarter" idx="12"/>
          </p:nvPr>
        </p:nvSpPr>
        <p:spPr/>
        <p:txBody>
          <a:bodyPr/>
          <a:lstStyle/>
          <a:p>
            <a:fld id="{E2AB03A9-AA22-944E-AF44-BE261C49931C}" type="slidenum">
              <a:rPr lang="en-US" smtClean="0"/>
              <a:t>‹#›</a:t>
            </a:fld>
            <a:endParaRPr lang="en-US"/>
          </a:p>
        </p:txBody>
      </p:sp>
    </p:spTree>
    <p:extLst>
      <p:ext uri="{BB962C8B-B14F-4D97-AF65-F5344CB8AC3E}">
        <p14:creationId xmlns:p14="http://schemas.microsoft.com/office/powerpoint/2010/main" val="27429117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FED5F-C996-2A9E-9A86-BE61263A6686}"/>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EEFD151-2BB7-66D7-5119-1BAE6799BBA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1DCC8D4-5F7E-8C5A-739E-800424419BB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523E7F8A-4F25-9DAA-457B-1910B19F67C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01BE5DA-CD05-EF6D-5168-066A973D531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4D11B15E-7F9D-50B2-8CCE-2E64463BBFF5}"/>
              </a:ext>
            </a:extLst>
          </p:cNvPr>
          <p:cNvSpPr>
            <a:spLocks noGrp="1"/>
          </p:cNvSpPr>
          <p:nvPr>
            <p:ph type="dt" sz="half" idx="10"/>
          </p:nvPr>
        </p:nvSpPr>
        <p:spPr/>
        <p:txBody>
          <a:bodyPr/>
          <a:lstStyle/>
          <a:p>
            <a:fld id="{489AC1AF-6017-994A-A844-EAFC73DF750C}" type="datetimeFigureOut">
              <a:rPr lang="en-US" smtClean="0"/>
              <a:t>6/6/25</a:t>
            </a:fld>
            <a:endParaRPr lang="en-US"/>
          </a:p>
        </p:txBody>
      </p:sp>
      <p:sp>
        <p:nvSpPr>
          <p:cNvPr id="8" name="Footer Placeholder 7">
            <a:extLst>
              <a:ext uri="{FF2B5EF4-FFF2-40B4-BE49-F238E27FC236}">
                <a16:creationId xmlns:a16="http://schemas.microsoft.com/office/drawing/2014/main" id="{D319B3C7-A238-C38B-4C19-180A0E72B32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43AC2B0-FA57-8EA0-1220-C818F686E0C5}"/>
              </a:ext>
            </a:extLst>
          </p:cNvPr>
          <p:cNvSpPr>
            <a:spLocks noGrp="1"/>
          </p:cNvSpPr>
          <p:nvPr>
            <p:ph type="sldNum" sz="quarter" idx="12"/>
          </p:nvPr>
        </p:nvSpPr>
        <p:spPr/>
        <p:txBody>
          <a:bodyPr/>
          <a:lstStyle/>
          <a:p>
            <a:fld id="{E2AB03A9-AA22-944E-AF44-BE261C49931C}" type="slidenum">
              <a:rPr lang="en-US" smtClean="0"/>
              <a:t>‹#›</a:t>
            </a:fld>
            <a:endParaRPr lang="en-US"/>
          </a:p>
        </p:txBody>
      </p:sp>
    </p:spTree>
    <p:extLst>
      <p:ext uri="{BB962C8B-B14F-4D97-AF65-F5344CB8AC3E}">
        <p14:creationId xmlns:p14="http://schemas.microsoft.com/office/powerpoint/2010/main" val="13504200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91F32-BB05-E9C1-CCF5-39E6934D713B}"/>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DACB6458-D1B6-5313-800C-26F93B5B83DB}"/>
              </a:ext>
            </a:extLst>
          </p:cNvPr>
          <p:cNvSpPr>
            <a:spLocks noGrp="1"/>
          </p:cNvSpPr>
          <p:nvPr>
            <p:ph type="dt" sz="half" idx="10"/>
          </p:nvPr>
        </p:nvSpPr>
        <p:spPr/>
        <p:txBody>
          <a:bodyPr/>
          <a:lstStyle/>
          <a:p>
            <a:fld id="{489AC1AF-6017-994A-A844-EAFC73DF750C}" type="datetimeFigureOut">
              <a:rPr lang="en-US" smtClean="0"/>
              <a:t>6/6/25</a:t>
            </a:fld>
            <a:endParaRPr lang="en-US"/>
          </a:p>
        </p:txBody>
      </p:sp>
      <p:sp>
        <p:nvSpPr>
          <p:cNvPr id="4" name="Footer Placeholder 3">
            <a:extLst>
              <a:ext uri="{FF2B5EF4-FFF2-40B4-BE49-F238E27FC236}">
                <a16:creationId xmlns:a16="http://schemas.microsoft.com/office/drawing/2014/main" id="{437F249F-A999-61FC-F48A-E138041D345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790D386-93D0-42FE-3709-229307A4A914}"/>
              </a:ext>
            </a:extLst>
          </p:cNvPr>
          <p:cNvSpPr>
            <a:spLocks noGrp="1"/>
          </p:cNvSpPr>
          <p:nvPr>
            <p:ph type="sldNum" sz="quarter" idx="12"/>
          </p:nvPr>
        </p:nvSpPr>
        <p:spPr/>
        <p:txBody>
          <a:bodyPr/>
          <a:lstStyle/>
          <a:p>
            <a:fld id="{E2AB03A9-AA22-944E-AF44-BE261C49931C}" type="slidenum">
              <a:rPr lang="en-US" smtClean="0"/>
              <a:t>‹#›</a:t>
            </a:fld>
            <a:endParaRPr lang="en-US"/>
          </a:p>
        </p:txBody>
      </p:sp>
    </p:spTree>
    <p:extLst>
      <p:ext uri="{BB962C8B-B14F-4D97-AF65-F5344CB8AC3E}">
        <p14:creationId xmlns:p14="http://schemas.microsoft.com/office/powerpoint/2010/main" val="39057986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D266187-C8F3-1E7B-EA72-6080AFE33F12}"/>
              </a:ext>
            </a:extLst>
          </p:cNvPr>
          <p:cNvSpPr>
            <a:spLocks noGrp="1"/>
          </p:cNvSpPr>
          <p:nvPr>
            <p:ph type="dt" sz="half" idx="10"/>
          </p:nvPr>
        </p:nvSpPr>
        <p:spPr/>
        <p:txBody>
          <a:bodyPr/>
          <a:lstStyle/>
          <a:p>
            <a:fld id="{489AC1AF-6017-994A-A844-EAFC73DF750C}" type="datetimeFigureOut">
              <a:rPr lang="en-US" smtClean="0"/>
              <a:t>6/6/25</a:t>
            </a:fld>
            <a:endParaRPr lang="en-US"/>
          </a:p>
        </p:txBody>
      </p:sp>
      <p:sp>
        <p:nvSpPr>
          <p:cNvPr id="3" name="Footer Placeholder 2">
            <a:extLst>
              <a:ext uri="{FF2B5EF4-FFF2-40B4-BE49-F238E27FC236}">
                <a16:creationId xmlns:a16="http://schemas.microsoft.com/office/drawing/2014/main" id="{6DB8E33E-8E36-46D6-06EA-AE5505A94E9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72E2121-2344-E6DA-1FA2-ACDF92492D21}"/>
              </a:ext>
            </a:extLst>
          </p:cNvPr>
          <p:cNvSpPr>
            <a:spLocks noGrp="1"/>
          </p:cNvSpPr>
          <p:nvPr>
            <p:ph type="sldNum" sz="quarter" idx="12"/>
          </p:nvPr>
        </p:nvSpPr>
        <p:spPr/>
        <p:txBody>
          <a:bodyPr/>
          <a:lstStyle/>
          <a:p>
            <a:fld id="{E2AB03A9-AA22-944E-AF44-BE261C49931C}" type="slidenum">
              <a:rPr lang="en-US" smtClean="0"/>
              <a:t>‹#›</a:t>
            </a:fld>
            <a:endParaRPr lang="en-US"/>
          </a:p>
        </p:txBody>
      </p:sp>
    </p:spTree>
    <p:extLst>
      <p:ext uri="{BB962C8B-B14F-4D97-AF65-F5344CB8AC3E}">
        <p14:creationId xmlns:p14="http://schemas.microsoft.com/office/powerpoint/2010/main" val="38862408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365B1A-6210-C764-EA73-637214DA7AC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846CC3A1-0371-11E0-CF30-67A2B371153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2EFB793A-691A-D4A2-3CE2-5A28FE9454A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B3D602F-9E19-680A-2AD8-8C827818DBB6}"/>
              </a:ext>
            </a:extLst>
          </p:cNvPr>
          <p:cNvSpPr>
            <a:spLocks noGrp="1"/>
          </p:cNvSpPr>
          <p:nvPr>
            <p:ph type="dt" sz="half" idx="10"/>
          </p:nvPr>
        </p:nvSpPr>
        <p:spPr/>
        <p:txBody>
          <a:bodyPr/>
          <a:lstStyle/>
          <a:p>
            <a:fld id="{489AC1AF-6017-994A-A844-EAFC73DF750C}" type="datetimeFigureOut">
              <a:rPr lang="en-US" smtClean="0"/>
              <a:t>6/6/25</a:t>
            </a:fld>
            <a:endParaRPr lang="en-US"/>
          </a:p>
        </p:txBody>
      </p:sp>
      <p:sp>
        <p:nvSpPr>
          <p:cNvPr id="6" name="Footer Placeholder 5">
            <a:extLst>
              <a:ext uri="{FF2B5EF4-FFF2-40B4-BE49-F238E27FC236}">
                <a16:creationId xmlns:a16="http://schemas.microsoft.com/office/drawing/2014/main" id="{E5B956CD-1476-F2D9-B334-DE335434E01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CFF9816-362D-3B5E-CA9C-E0EF44426CDA}"/>
              </a:ext>
            </a:extLst>
          </p:cNvPr>
          <p:cNvSpPr>
            <a:spLocks noGrp="1"/>
          </p:cNvSpPr>
          <p:nvPr>
            <p:ph type="sldNum" sz="quarter" idx="12"/>
          </p:nvPr>
        </p:nvSpPr>
        <p:spPr/>
        <p:txBody>
          <a:bodyPr/>
          <a:lstStyle/>
          <a:p>
            <a:fld id="{E2AB03A9-AA22-944E-AF44-BE261C49931C}" type="slidenum">
              <a:rPr lang="en-US" smtClean="0"/>
              <a:t>‹#›</a:t>
            </a:fld>
            <a:endParaRPr lang="en-US"/>
          </a:p>
        </p:txBody>
      </p:sp>
    </p:spTree>
    <p:extLst>
      <p:ext uri="{BB962C8B-B14F-4D97-AF65-F5344CB8AC3E}">
        <p14:creationId xmlns:p14="http://schemas.microsoft.com/office/powerpoint/2010/main" val="16553506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D4B484-B6E9-8603-F894-D373DC6D7E1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856A0743-076C-3DBF-35E8-56692F7050F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B6B1934-BDB8-9CD1-E1F6-CCF38CD0337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A04F11B-CAED-1DC6-2312-E1D377A7141A}"/>
              </a:ext>
            </a:extLst>
          </p:cNvPr>
          <p:cNvSpPr>
            <a:spLocks noGrp="1"/>
          </p:cNvSpPr>
          <p:nvPr>
            <p:ph type="dt" sz="half" idx="10"/>
          </p:nvPr>
        </p:nvSpPr>
        <p:spPr/>
        <p:txBody>
          <a:bodyPr/>
          <a:lstStyle/>
          <a:p>
            <a:fld id="{489AC1AF-6017-994A-A844-EAFC73DF750C}" type="datetimeFigureOut">
              <a:rPr lang="en-US" smtClean="0"/>
              <a:t>6/6/25</a:t>
            </a:fld>
            <a:endParaRPr lang="en-US"/>
          </a:p>
        </p:txBody>
      </p:sp>
      <p:sp>
        <p:nvSpPr>
          <p:cNvPr id="6" name="Footer Placeholder 5">
            <a:extLst>
              <a:ext uri="{FF2B5EF4-FFF2-40B4-BE49-F238E27FC236}">
                <a16:creationId xmlns:a16="http://schemas.microsoft.com/office/drawing/2014/main" id="{C4A30E77-FAE9-8E9B-806A-19C1C1B1D52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AD6D910-A0E4-4499-A026-72E237AA6879}"/>
              </a:ext>
            </a:extLst>
          </p:cNvPr>
          <p:cNvSpPr>
            <a:spLocks noGrp="1"/>
          </p:cNvSpPr>
          <p:nvPr>
            <p:ph type="sldNum" sz="quarter" idx="12"/>
          </p:nvPr>
        </p:nvSpPr>
        <p:spPr/>
        <p:txBody>
          <a:bodyPr/>
          <a:lstStyle/>
          <a:p>
            <a:fld id="{E2AB03A9-AA22-944E-AF44-BE261C49931C}" type="slidenum">
              <a:rPr lang="en-US" smtClean="0"/>
              <a:t>‹#›</a:t>
            </a:fld>
            <a:endParaRPr lang="en-US"/>
          </a:p>
        </p:txBody>
      </p:sp>
    </p:spTree>
    <p:extLst>
      <p:ext uri="{BB962C8B-B14F-4D97-AF65-F5344CB8AC3E}">
        <p14:creationId xmlns:p14="http://schemas.microsoft.com/office/powerpoint/2010/main" val="32262050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B9FE3-67A0-E75B-77AF-B0437FACE43C}"/>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CDCE485-6DD1-0189-B97D-536A7CF534C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DF1DEFC-C426-8622-6533-D3603647091F}"/>
              </a:ext>
            </a:extLst>
          </p:cNvPr>
          <p:cNvSpPr>
            <a:spLocks noGrp="1"/>
          </p:cNvSpPr>
          <p:nvPr>
            <p:ph type="dt" sz="half" idx="10"/>
          </p:nvPr>
        </p:nvSpPr>
        <p:spPr/>
        <p:txBody>
          <a:bodyPr/>
          <a:lstStyle/>
          <a:p>
            <a:fld id="{489AC1AF-6017-994A-A844-EAFC73DF750C}" type="datetimeFigureOut">
              <a:rPr lang="en-US" smtClean="0"/>
              <a:t>6/6/25</a:t>
            </a:fld>
            <a:endParaRPr lang="en-US"/>
          </a:p>
        </p:txBody>
      </p:sp>
      <p:sp>
        <p:nvSpPr>
          <p:cNvPr id="5" name="Footer Placeholder 4">
            <a:extLst>
              <a:ext uri="{FF2B5EF4-FFF2-40B4-BE49-F238E27FC236}">
                <a16:creationId xmlns:a16="http://schemas.microsoft.com/office/drawing/2014/main" id="{E70FADE6-80FF-C9FC-B6B1-D52FB19D1A4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A73056-61CB-7ED8-D23E-17522DE96701}"/>
              </a:ext>
            </a:extLst>
          </p:cNvPr>
          <p:cNvSpPr>
            <a:spLocks noGrp="1"/>
          </p:cNvSpPr>
          <p:nvPr>
            <p:ph type="sldNum" sz="quarter" idx="12"/>
          </p:nvPr>
        </p:nvSpPr>
        <p:spPr/>
        <p:txBody>
          <a:bodyPr/>
          <a:lstStyle/>
          <a:p>
            <a:fld id="{E2AB03A9-AA22-944E-AF44-BE261C49931C}" type="slidenum">
              <a:rPr lang="en-US" smtClean="0"/>
              <a:t>‹#›</a:t>
            </a:fld>
            <a:endParaRPr lang="en-US"/>
          </a:p>
        </p:txBody>
      </p:sp>
    </p:spTree>
    <p:extLst>
      <p:ext uri="{BB962C8B-B14F-4D97-AF65-F5344CB8AC3E}">
        <p14:creationId xmlns:p14="http://schemas.microsoft.com/office/powerpoint/2010/main" val="2228334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2F24A15-C2D2-F471-BAAA-60BBF2971DCF}"/>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DC2B6AC-F324-A019-314C-E8589FF3D9D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E7F4937-3DC9-CD85-C494-26BF6DAD1B2B}"/>
              </a:ext>
            </a:extLst>
          </p:cNvPr>
          <p:cNvSpPr>
            <a:spLocks noGrp="1"/>
          </p:cNvSpPr>
          <p:nvPr>
            <p:ph type="dt" sz="half" idx="10"/>
          </p:nvPr>
        </p:nvSpPr>
        <p:spPr/>
        <p:txBody>
          <a:bodyPr/>
          <a:lstStyle/>
          <a:p>
            <a:fld id="{489AC1AF-6017-994A-A844-EAFC73DF750C}" type="datetimeFigureOut">
              <a:rPr lang="en-US" smtClean="0"/>
              <a:t>6/6/25</a:t>
            </a:fld>
            <a:endParaRPr lang="en-US"/>
          </a:p>
        </p:txBody>
      </p:sp>
      <p:sp>
        <p:nvSpPr>
          <p:cNvPr id="5" name="Footer Placeholder 4">
            <a:extLst>
              <a:ext uri="{FF2B5EF4-FFF2-40B4-BE49-F238E27FC236}">
                <a16:creationId xmlns:a16="http://schemas.microsoft.com/office/drawing/2014/main" id="{4286AAFF-6F39-601F-B015-D1218DFEAE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74D19AB-3A11-BCB3-F365-C047CC9576D9}"/>
              </a:ext>
            </a:extLst>
          </p:cNvPr>
          <p:cNvSpPr>
            <a:spLocks noGrp="1"/>
          </p:cNvSpPr>
          <p:nvPr>
            <p:ph type="sldNum" sz="quarter" idx="12"/>
          </p:nvPr>
        </p:nvSpPr>
        <p:spPr/>
        <p:txBody>
          <a:bodyPr/>
          <a:lstStyle/>
          <a:p>
            <a:fld id="{E2AB03A9-AA22-944E-AF44-BE261C49931C}" type="slidenum">
              <a:rPr lang="en-US" smtClean="0"/>
              <a:t>‹#›</a:t>
            </a:fld>
            <a:endParaRPr lang="en-US"/>
          </a:p>
        </p:txBody>
      </p:sp>
    </p:spTree>
    <p:extLst>
      <p:ext uri="{BB962C8B-B14F-4D97-AF65-F5344CB8AC3E}">
        <p14:creationId xmlns:p14="http://schemas.microsoft.com/office/powerpoint/2010/main" val="20350540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F2E8187-C95D-736F-CDD2-00AD5DF2B49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5231D0E-D831-1AB6-A911-E406C6C0694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F3616FD-197C-5A2E-733F-DA29F158FA7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89AC1AF-6017-994A-A844-EAFC73DF750C}" type="datetimeFigureOut">
              <a:rPr lang="en-US" smtClean="0"/>
              <a:t>6/6/25</a:t>
            </a:fld>
            <a:endParaRPr lang="en-US"/>
          </a:p>
        </p:txBody>
      </p:sp>
      <p:sp>
        <p:nvSpPr>
          <p:cNvPr id="5" name="Footer Placeholder 4">
            <a:extLst>
              <a:ext uri="{FF2B5EF4-FFF2-40B4-BE49-F238E27FC236}">
                <a16:creationId xmlns:a16="http://schemas.microsoft.com/office/drawing/2014/main" id="{D075FE43-9004-C8F3-5751-6E372D47015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80B05B80-2A03-0876-9D75-15C8C8BEECA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2AB03A9-AA22-944E-AF44-BE261C49931C}" type="slidenum">
              <a:rPr lang="en-US" smtClean="0"/>
              <a:t>‹#›</a:t>
            </a:fld>
            <a:endParaRPr lang="en-US"/>
          </a:p>
        </p:txBody>
      </p:sp>
    </p:spTree>
    <p:extLst>
      <p:ext uri="{BB962C8B-B14F-4D97-AF65-F5344CB8AC3E}">
        <p14:creationId xmlns:p14="http://schemas.microsoft.com/office/powerpoint/2010/main" val="10549022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2.jpeg"/><Relationship Id="rId7" Type="http://schemas.openxmlformats.org/officeDocument/2006/relationships/diagramColors" Target="../diagrams/colors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9.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9.jpeg"/><Relationship Id="rId7" Type="http://schemas.openxmlformats.org/officeDocument/2006/relationships/diagramColors" Target="../diagrams/colors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44.jpeg"/><Relationship Id="rId7" Type="http://schemas.openxmlformats.org/officeDocument/2006/relationships/diagramColors" Target="../diagrams/colors6.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descr="Downtown City Sky View">
            <a:extLst>
              <a:ext uri="{FF2B5EF4-FFF2-40B4-BE49-F238E27FC236}">
                <a16:creationId xmlns:a16="http://schemas.microsoft.com/office/drawing/2014/main" id="{0E4B90AF-E977-4CA1-353B-2435AF4FE907}"/>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t="284" r="1" b="1"/>
          <a:stretch>
            <a:fillRect/>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204494-7ADD-A4F1-E953-A13DA18AA034}"/>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US" sz="5200">
                <a:solidFill>
                  <a:srgbClr val="FFFFFF"/>
                </a:solidFill>
              </a:rPr>
              <a:t>The future of work:</a:t>
            </a:r>
          </a:p>
        </p:txBody>
      </p:sp>
      <p:sp>
        <p:nvSpPr>
          <p:cNvPr id="3" name="Subtitle 2">
            <a:extLst>
              <a:ext uri="{FF2B5EF4-FFF2-40B4-BE49-F238E27FC236}">
                <a16:creationId xmlns:a16="http://schemas.microsoft.com/office/drawing/2014/main" id="{3434ED8E-103F-9A38-EDB5-11C9C5C2BB3E}"/>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fontScale="85000" lnSpcReduction="10000"/>
          </a:bodyPr>
          <a:lstStyle/>
          <a:p>
            <a:r>
              <a:rPr lang="en-US" dirty="0">
                <a:solidFill>
                  <a:srgbClr val="FFFFFF"/>
                </a:solidFill>
              </a:rPr>
              <a:t>Artificial intelligence and human collaboration in the hotel and hospitality industry. </a:t>
            </a:r>
          </a:p>
          <a:p>
            <a:r>
              <a:rPr lang="en-US" dirty="0">
                <a:solidFill>
                  <a:srgbClr val="FFFFFF"/>
                </a:solidFill>
              </a:rPr>
              <a:t>Iulia lazar</a:t>
            </a:r>
          </a:p>
          <a:p>
            <a:r>
              <a:rPr lang="en-US" dirty="0">
                <a:solidFill>
                  <a:srgbClr val="FFFFFF"/>
                </a:solidFill>
              </a:rPr>
              <a:t>2210859</a:t>
            </a:r>
          </a:p>
        </p:txBody>
      </p:sp>
    </p:spTree>
    <p:extLst>
      <p:ext uri="{BB962C8B-B14F-4D97-AF65-F5344CB8AC3E}">
        <p14:creationId xmlns:p14="http://schemas.microsoft.com/office/powerpoint/2010/main" val="3374004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06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2" name="Rectangle 361">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63" name="Rectangle 36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4" name="Rectangle 36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5" name="Rectangle 36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6" name="Rectangle 36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7"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68" name="Rectangle 367">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3C5122-D857-C18D-96B6-E3238F00AC83}"/>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Introduction:</a:t>
            </a:r>
          </a:p>
        </p:txBody>
      </p:sp>
      <p:sp>
        <p:nvSpPr>
          <p:cNvPr id="3" name="Content Placeholder 2">
            <a:extLst>
              <a:ext uri="{FF2B5EF4-FFF2-40B4-BE49-F238E27FC236}">
                <a16:creationId xmlns:a16="http://schemas.microsoft.com/office/drawing/2014/main" id="{9E0931D8-3AB8-E292-D91A-F6E5FBEE4AC3}"/>
              </a:ext>
            </a:extLst>
          </p:cNvPr>
          <p:cNvSpPr>
            <a:spLocks noGrp="1"/>
          </p:cNvSpPr>
          <p:nvPr>
            <p:ph idx="1"/>
          </p:nvPr>
        </p:nvSpPr>
        <p:spPr>
          <a:xfrm>
            <a:off x="4810259" y="649480"/>
            <a:ext cx="6555347" cy="5546047"/>
          </a:xfrm>
        </p:spPr>
        <p:txBody>
          <a:bodyPr anchor="ctr">
            <a:normAutofit/>
          </a:bodyPr>
          <a:lstStyle/>
          <a:p>
            <a:r>
              <a:rPr lang="en-US" sz="2000"/>
              <a:t>This presentation will go over the impacts of AI on the hospitality sector, mainly in personalisation and guest retention. </a:t>
            </a:r>
          </a:p>
          <a:p>
            <a:endParaRPr lang="en-US" sz="2000"/>
          </a:p>
          <a:p>
            <a:r>
              <a:rPr lang="en-US" sz="2000"/>
              <a:t>The rising use of AI has caused numerous problems for the hospitality industry, but it has also presented numerous opportunities. </a:t>
            </a:r>
          </a:p>
          <a:p>
            <a:endParaRPr lang="en-US" sz="2000"/>
          </a:p>
          <a:p>
            <a:r>
              <a:rPr lang="en-US" sz="2000"/>
              <a:t> This research presentation will lay out how AI is impacting the industry, how it will impact it in the future, while also providing solutions through reccomendations at the end. </a:t>
            </a:r>
          </a:p>
        </p:txBody>
      </p:sp>
    </p:spTree>
    <p:extLst>
      <p:ext uri="{BB962C8B-B14F-4D97-AF65-F5344CB8AC3E}">
        <p14:creationId xmlns:p14="http://schemas.microsoft.com/office/powerpoint/2010/main" val="5011480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39E69C-CAA2-CEB2-AACF-8F2A7729060D}"/>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Literature review </a:t>
            </a:r>
          </a:p>
        </p:txBody>
      </p:sp>
      <p:sp>
        <p:nvSpPr>
          <p:cNvPr id="17" name="Content Placeholder 2">
            <a:extLst>
              <a:ext uri="{FF2B5EF4-FFF2-40B4-BE49-F238E27FC236}">
                <a16:creationId xmlns:a16="http://schemas.microsoft.com/office/drawing/2014/main" id="{76B5B881-BA06-0659-733D-251F8925F3AB}"/>
              </a:ext>
            </a:extLst>
          </p:cNvPr>
          <p:cNvSpPr>
            <a:spLocks noGrp="1"/>
          </p:cNvSpPr>
          <p:nvPr>
            <p:ph idx="1"/>
          </p:nvPr>
        </p:nvSpPr>
        <p:spPr>
          <a:xfrm>
            <a:off x="4810259" y="649480"/>
            <a:ext cx="6555347" cy="5546047"/>
          </a:xfrm>
        </p:spPr>
        <p:txBody>
          <a:bodyPr anchor="ctr">
            <a:normAutofit/>
          </a:bodyPr>
          <a:lstStyle/>
          <a:p>
            <a:r>
              <a:rPr lang="en-US" sz="2000" dirty="0" err="1"/>
              <a:t>Personalisation</a:t>
            </a:r>
            <a:r>
              <a:rPr lang="en-US" sz="2000" dirty="0"/>
              <a:t> is important in </a:t>
            </a:r>
            <a:r>
              <a:rPr lang="en-US" sz="2000" dirty="0" err="1"/>
              <a:t>enhanching</a:t>
            </a:r>
            <a:r>
              <a:rPr lang="en-US" sz="2000" dirty="0"/>
              <a:t> guest service quality. </a:t>
            </a:r>
          </a:p>
          <a:p>
            <a:r>
              <a:rPr lang="en-US" sz="2000" dirty="0"/>
              <a:t>AI can handle ultra fast data processing and can make targeted </a:t>
            </a:r>
            <a:r>
              <a:rPr lang="en-US" sz="2000" dirty="0" err="1"/>
              <a:t>reccomendations</a:t>
            </a:r>
            <a:r>
              <a:rPr lang="en-US" sz="2000" dirty="0"/>
              <a:t> in minutes.</a:t>
            </a:r>
          </a:p>
          <a:p>
            <a:r>
              <a:rPr lang="en-US" sz="2000" dirty="0"/>
              <a:t>AI can also offer dynamic pricing based on cookies automatically AI can improve rural tourism by enhancing visitor experiences. </a:t>
            </a:r>
          </a:p>
          <a:p>
            <a:r>
              <a:rPr lang="en-US" sz="2000" dirty="0"/>
              <a:t>Sharma, Singh, and Tyagi (2024) propose an AI system that would improve rural tourism accessibility. </a:t>
            </a:r>
          </a:p>
          <a:p>
            <a:r>
              <a:rPr lang="en-US" sz="2000" dirty="0" err="1"/>
              <a:t>Personalisation</a:t>
            </a:r>
            <a:r>
              <a:rPr lang="en-US" sz="2000" dirty="0"/>
              <a:t> in rural areas would boost hospitality engagement. </a:t>
            </a:r>
          </a:p>
          <a:p>
            <a:endParaRPr lang="en-US" sz="2000" dirty="0"/>
          </a:p>
        </p:txBody>
      </p:sp>
    </p:spTree>
    <p:extLst>
      <p:ext uri="{BB962C8B-B14F-4D97-AF65-F5344CB8AC3E}">
        <p14:creationId xmlns:p14="http://schemas.microsoft.com/office/powerpoint/2010/main" val="20287852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97189B-645A-CCE0-2C58-EAB138084DD4}"/>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Literature review continued… </a:t>
            </a:r>
          </a:p>
        </p:txBody>
      </p:sp>
      <p:sp>
        <p:nvSpPr>
          <p:cNvPr id="3" name="Content Placeholder 2">
            <a:extLst>
              <a:ext uri="{FF2B5EF4-FFF2-40B4-BE49-F238E27FC236}">
                <a16:creationId xmlns:a16="http://schemas.microsoft.com/office/drawing/2014/main" id="{4FC37D80-DB90-C753-03A3-2FF5D76726E1}"/>
              </a:ext>
            </a:extLst>
          </p:cNvPr>
          <p:cNvSpPr>
            <a:spLocks noGrp="1"/>
          </p:cNvSpPr>
          <p:nvPr>
            <p:ph idx="1"/>
          </p:nvPr>
        </p:nvSpPr>
        <p:spPr>
          <a:xfrm>
            <a:off x="4810259" y="649480"/>
            <a:ext cx="6555347" cy="5546047"/>
          </a:xfrm>
        </p:spPr>
        <p:txBody>
          <a:bodyPr anchor="ctr">
            <a:normAutofit/>
          </a:bodyPr>
          <a:lstStyle/>
          <a:p>
            <a:r>
              <a:rPr lang="en-US" sz="2000" dirty="0"/>
              <a:t>AI can use data patterns to predict guest </a:t>
            </a:r>
            <a:r>
              <a:rPr lang="en-US" sz="2000" dirty="0" err="1"/>
              <a:t>behaviour</a:t>
            </a:r>
            <a:r>
              <a:rPr lang="en-US" sz="2000" dirty="0"/>
              <a:t> and preferences (Staff get freed up for higher levels tasks while the AI handles repetitive tasks (Hussein Al-shami, 2022).</a:t>
            </a:r>
          </a:p>
          <a:p>
            <a:r>
              <a:rPr lang="en-US" sz="2000" dirty="0"/>
              <a:t>Operations are automated improving a hotels efficiency </a:t>
            </a:r>
          </a:p>
          <a:p>
            <a:r>
              <a:rPr lang="en-US" sz="2000" dirty="0"/>
              <a:t>AI can personalize apps, emails, social media posts </a:t>
            </a:r>
            <a:r>
              <a:rPr lang="en-US" sz="2000" dirty="0" err="1"/>
              <a:t>etc</a:t>
            </a:r>
            <a:endParaRPr lang="en-US" sz="2000" dirty="0"/>
          </a:p>
          <a:p>
            <a:r>
              <a:rPr lang="en-US" sz="2000" dirty="0"/>
              <a:t>Hiltons AI adjusts room temperature and it suggests upgrades based on past app </a:t>
            </a:r>
            <a:r>
              <a:rPr lang="en-US" sz="2000" dirty="0" err="1"/>
              <a:t>behaviour</a:t>
            </a:r>
            <a:r>
              <a:rPr lang="en-US" sz="2000" dirty="0"/>
              <a:t> (Cross platform personalization builds stronger brand loyalty.</a:t>
            </a:r>
          </a:p>
        </p:txBody>
      </p:sp>
    </p:spTree>
    <p:extLst>
      <p:ext uri="{BB962C8B-B14F-4D97-AF65-F5344CB8AC3E}">
        <p14:creationId xmlns:p14="http://schemas.microsoft.com/office/powerpoint/2010/main" val="7618018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1ECEEB-817C-E1BB-3692-66934A7DFEFF}"/>
              </a:ext>
            </a:extLst>
          </p:cNvPr>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Literature review continued…</a:t>
            </a:r>
          </a:p>
        </p:txBody>
      </p:sp>
      <p:graphicFrame>
        <p:nvGraphicFramePr>
          <p:cNvPr id="5" name="Content Placeholder 2">
            <a:extLst>
              <a:ext uri="{FF2B5EF4-FFF2-40B4-BE49-F238E27FC236}">
                <a16:creationId xmlns:a16="http://schemas.microsoft.com/office/drawing/2014/main" id="{3F6F6D49-8865-1027-C14D-58999E9D5199}"/>
              </a:ext>
            </a:extLst>
          </p:cNvPr>
          <p:cNvGraphicFramePr>
            <a:graphicFrameLocks noGrp="1"/>
          </p:cNvGraphicFramePr>
          <p:nvPr>
            <p:ph idx="1"/>
            <p:extLst>
              <p:ext uri="{D42A27DB-BD31-4B8C-83A1-F6EECF244321}">
                <p14:modId xmlns:p14="http://schemas.microsoft.com/office/powerpoint/2010/main" val="774497240"/>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060815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C54A4C-0391-45A9-921F-F8CD36B3B6D2}"/>
              </a:ext>
            </a:extLst>
          </p:cNvPr>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Final Literature review.</a:t>
            </a:r>
          </a:p>
        </p:txBody>
      </p:sp>
      <p:graphicFrame>
        <p:nvGraphicFramePr>
          <p:cNvPr id="5" name="Content Placeholder 2">
            <a:extLst>
              <a:ext uri="{FF2B5EF4-FFF2-40B4-BE49-F238E27FC236}">
                <a16:creationId xmlns:a16="http://schemas.microsoft.com/office/drawing/2014/main" id="{E7669AB1-A396-01E6-9C31-A78E0EF5F55F}"/>
              </a:ext>
            </a:extLst>
          </p:cNvPr>
          <p:cNvGraphicFramePr>
            <a:graphicFrameLocks noGrp="1"/>
          </p:cNvGraphicFramePr>
          <p:nvPr>
            <p:ph idx="1"/>
            <p:extLst>
              <p:ext uri="{D42A27DB-BD31-4B8C-83A1-F6EECF244321}">
                <p14:modId xmlns:p14="http://schemas.microsoft.com/office/powerpoint/2010/main" val="1185099056"/>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749929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4697CDA-BDB7-4883-B48B-1D4EDB2F0E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E45C9F-2C1E-A1FC-44A3-2F7648E80EF9}"/>
              </a:ext>
            </a:extLst>
          </p:cNvPr>
          <p:cNvSpPr>
            <a:spLocks noGrp="1"/>
          </p:cNvSpPr>
          <p:nvPr>
            <p:ph type="title"/>
          </p:nvPr>
        </p:nvSpPr>
        <p:spPr>
          <a:xfrm>
            <a:off x="1629751" y="934327"/>
            <a:ext cx="8924392" cy="1058275"/>
          </a:xfrm>
        </p:spPr>
        <p:txBody>
          <a:bodyPr>
            <a:normAutofit/>
          </a:bodyPr>
          <a:lstStyle/>
          <a:p>
            <a:pPr algn="ctr"/>
            <a:r>
              <a:rPr lang="en-US" dirty="0"/>
              <a:t>Method</a:t>
            </a:r>
            <a:endParaRPr lang="en-US"/>
          </a:p>
        </p:txBody>
      </p:sp>
      <p:sp>
        <p:nvSpPr>
          <p:cNvPr id="10" name="Freeform: Shape 9">
            <a:extLst>
              <a:ext uri="{FF2B5EF4-FFF2-40B4-BE49-F238E27FC236}">
                <a16:creationId xmlns:a16="http://schemas.microsoft.com/office/drawing/2014/main" id="{6295B176-FA0E-4B6A-A190-5E2E82BEA5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93813" y="2337807"/>
            <a:ext cx="9604374" cy="3585866"/>
          </a:xfrm>
          <a:custGeom>
            <a:avLst/>
            <a:gdLst>
              <a:gd name="connsiteX0" fmla="*/ 0 w 9604374"/>
              <a:gd name="connsiteY0" fmla="*/ 0 h 3585866"/>
              <a:gd name="connsiteX1" fmla="*/ 9604374 w 9604374"/>
              <a:gd name="connsiteY1" fmla="*/ 0 h 3585866"/>
              <a:gd name="connsiteX2" fmla="*/ 9604374 w 9604374"/>
              <a:gd name="connsiteY2" fmla="*/ 3095088 h 3585866"/>
              <a:gd name="connsiteX3" fmla="*/ 9591455 w 9604374"/>
              <a:gd name="connsiteY3" fmla="*/ 3097044 h 3585866"/>
              <a:gd name="connsiteX4" fmla="*/ 9285147 w 9604374"/>
              <a:gd name="connsiteY4" fmla="*/ 3164182 h 3585866"/>
              <a:gd name="connsiteX5" fmla="*/ 9114078 w 9604374"/>
              <a:gd name="connsiteY5" fmla="*/ 3164299 h 3585866"/>
              <a:gd name="connsiteX6" fmla="*/ 8999665 w 9604374"/>
              <a:gd name="connsiteY6" fmla="*/ 3157864 h 3585866"/>
              <a:gd name="connsiteX7" fmla="*/ 8925240 w 9604374"/>
              <a:gd name="connsiteY7" fmla="*/ 3152135 h 3585866"/>
              <a:gd name="connsiteX8" fmla="*/ 8868257 w 9604374"/>
              <a:gd name="connsiteY8" fmla="*/ 3146819 h 3585866"/>
              <a:gd name="connsiteX9" fmla="*/ 8792363 w 9604374"/>
              <a:gd name="connsiteY9" fmla="*/ 3146856 h 3585866"/>
              <a:gd name="connsiteX10" fmla="*/ 8668399 w 9604374"/>
              <a:gd name="connsiteY10" fmla="*/ 3196893 h 3585866"/>
              <a:gd name="connsiteX11" fmla="*/ 8474043 w 9604374"/>
              <a:gd name="connsiteY11" fmla="*/ 3240734 h 3585866"/>
              <a:gd name="connsiteX12" fmla="*/ 8317555 w 9604374"/>
              <a:gd name="connsiteY12" fmla="*/ 3247156 h 3585866"/>
              <a:gd name="connsiteX13" fmla="*/ 8280111 w 9604374"/>
              <a:gd name="connsiteY13" fmla="*/ 3255812 h 3585866"/>
              <a:gd name="connsiteX14" fmla="*/ 8096088 w 9604374"/>
              <a:gd name="connsiteY14" fmla="*/ 3253903 h 3585866"/>
              <a:gd name="connsiteX15" fmla="*/ 7825642 w 9604374"/>
              <a:gd name="connsiteY15" fmla="*/ 3271628 h 3585866"/>
              <a:gd name="connsiteX16" fmla="*/ 7531820 w 9604374"/>
              <a:gd name="connsiteY16" fmla="*/ 3252671 h 3585866"/>
              <a:gd name="connsiteX17" fmla="*/ 7193751 w 9604374"/>
              <a:gd name="connsiteY17" fmla="*/ 3245192 h 3585866"/>
              <a:gd name="connsiteX18" fmla="*/ 6976768 w 9604374"/>
              <a:gd name="connsiteY18" fmla="*/ 3238559 h 3585866"/>
              <a:gd name="connsiteX19" fmla="*/ 6756462 w 9604374"/>
              <a:gd name="connsiteY19" fmla="*/ 3273268 h 3585866"/>
              <a:gd name="connsiteX20" fmla="*/ 6512214 w 9604374"/>
              <a:gd name="connsiteY20" fmla="*/ 3298845 h 3585866"/>
              <a:gd name="connsiteX21" fmla="*/ 6289569 w 9604374"/>
              <a:gd name="connsiteY21" fmla="*/ 3301118 h 3585866"/>
              <a:gd name="connsiteX22" fmla="*/ 6157816 w 9604374"/>
              <a:gd name="connsiteY22" fmla="*/ 3308643 h 3585866"/>
              <a:gd name="connsiteX23" fmla="*/ 6110062 w 9604374"/>
              <a:gd name="connsiteY23" fmla="*/ 3321185 h 3585866"/>
              <a:gd name="connsiteX24" fmla="*/ 6041832 w 9604374"/>
              <a:gd name="connsiteY24" fmla="*/ 3332190 h 3585866"/>
              <a:gd name="connsiteX25" fmla="*/ 5923195 w 9604374"/>
              <a:gd name="connsiteY25" fmla="*/ 3359104 h 3585866"/>
              <a:gd name="connsiteX26" fmla="*/ 5770972 w 9604374"/>
              <a:gd name="connsiteY26" fmla="*/ 3369893 h 3585866"/>
              <a:gd name="connsiteX27" fmla="*/ 5632583 w 9604374"/>
              <a:gd name="connsiteY27" fmla="*/ 3357730 h 3585866"/>
              <a:gd name="connsiteX28" fmla="*/ 5539996 w 9604374"/>
              <a:gd name="connsiteY28" fmla="*/ 3352890 h 3585866"/>
              <a:gd name="connsiteX29" fmla="*/ 5315460 w 9604374"/>
              <a:gd name="connsiteY29" fmla="*/ 3350411 h 3585866"/>
              <a:gd name="connsiteX30" fmla="*/ 5072455 w 9604374"/>
              <a:gd name="connsiteY30" fmla="*/ 3338147 h 3585866"/>
              <a:gd name="connsiteX31" fmla="*/ 5016364 w 9604374"/>
              <a:gd name="connsiteY31" fmla="*/ 3348937 h 3585866"/>
              <a:gd name="connsiteX32" fmla="*/ 4922276 w 9604374"/>
              <a:gd name="connsiteY32" fmla="*/ 3366515 h 3585866"/>
              <a:gd name="connsiteX33" fmla="*/ 4856444 w 9604374"/>
              <a:gd name="connsiteY33" fmla="*/ 3399463 h 3585866"/>
              <a:gd name="connsiteX34" fmla="*/ 4775993 w 9604374"/>
              <a:gd name="connsiteY34" fmla="*/ 3406312 h 3585866"/>
              <a:gd name="connsiteX35" fmla="*/ 4667320 w 9604374"/>
              <a:gd name="connsiteY35" fmla="*/ 3397926 h 3585866"/>
              <a:gd name="connsiteX36" fmla="*/ 4540268 w 9604374"/>
              <a:gd name="connsiteY36" fmla="*/ 3424464 h 3585866"/>
              <a:gd name="connsiteX37" fmla="*/ 4465491 w 9604374"/>
              <a:gd name="connsiteY37" fmla="*/ 3433154 h 3585866"/>
              <a:gd name="connsiteX38" fmla="*/ 4262864 w 9604374"/>
              <a:gd name="connsiteY38" fmla="*/ 3464075 h 3585866"/>
              <a:gd name="connsiteX39" fmla="*/ 4175005 w 9604374"/>
              <a:gd name="connsiteY39" fmla="*/ 3493545 h 3585866"/>
              <a:gd name="connsiteX40" fmla="*/ 4030100 w 9604374"/>
              <a:gd name="connsiteY40" fmla="*/ 3514212 h 3585866"/>
              <a:gd name="connsiteX41" fmla="*/ 3926631 w 9604374"/>
              <a:gd name="connsiteY41" fmla="*/ 3525304 h 3585866"/>
              <a:gd name="connsiteX42" fmla="*/ 3897306 w 9604374"/>
              <a:gd name="connsiteY42" fmla="*/ 3547095 h 3585866"/>
              <a:gd name="connsiteX43" fmla="*/ 3896886 w 9604374"/>
              <a:gd name="connsiteY43" fmla="*/ 3547500 h 3585866"/>
              <a:gd name="connsiteX44" fmla="*/ 3834004 w 9604374"/>
              <a:gd name="connsiteY44" fmla="*/ 3550510 h 3585866"/>
              <a:gd name="connsiteX45" fmla="*/ 3696227 w 9604374"/>
              <a:gd name="connsiteY45" fmla="*/ 3574175 h 3585866"/>
              <a:gd name="connsiteX46" fmla="*/ 3652821 w 9604374"/>
              <a:gd name="connsiteY46" fmla="*/ 3580368 h 3585866"/>
              <a:gd name="connsiteX47" fmla="*/ 3629691 w 9604374"/>
              <a:gd name="connsiteY47" fmla="*/ 3585866 h 3585866"/>
              <a:gd name="connsiteX48" fmla="*/ 3595018 w 9604374"/>
              <a:gd name="connsiteY48" fmla="*/ 3571623 h 3585866"/>
              <a:gd name="connsiteX49" fmla="*/ 3551656 w 9604374"/>
              <a:gd name="connsiteY49" fmla="*/ 3577800 h 3585866"/>
              <a:gd name="connsiteX50" fmla="*/ 3541558 w 9604374"/>
              <a:gd name="connsiteY50" fmla="*/ 3579797 h 3585866"/>
              <a:gd name="connsiteX51" fmla="*/ 3465708 w 9604374"/>
              <a:gd name="connsiteY51" fmla="*/ 3565931 h 3585866"/>
              <a:gd name="connsiteX52" fmla="*/ 3458313 w 9604374"/>
              <a:gd name="connsiteY52" fmla="*/ 3560366 h 3585866"/>
              <a:gd name="connsiteX53" fmla="*/ 3420278 w 9604374"/>
              <a:gd name="connsiteY53" fmla="*/ 3557947 h 3585866"/>
              <a:gd name="connsiteX54" fmla="*/ 3415952 w 9604374"/>
              <a:gd name="connsiteY54" fmla="*/ 3559424 h 3585866"/>
              <a:gd name="connsiteX55" fmla="*/ 3384432 w 9604374"/>
              <a:gd name="connsiteY55" fmla="*/ 3550905 h 3585866"/>
              <a:gd name="connsiteX56" fmla="*/ 3258039 w 9604374"/>
              <a:gd name="connsiteY56" fmla="*/ 3535884 h 3585866"/>
              <a:gd name="connsiteX57" fmla="*/ 3015008 w 9604374"/>
              <a:gd name="connsiteY57" fmla="*/ 3528000 h 3585866"/>
              <a:gd name="connsiteX58" fmla="*/ 2761910 w 9604374"/>
              <a:gd name="connsiteY58" fmla="*/ 3505496 h 3585866"/>
              <a:gd name="connsiteX59" fmla="*/ 2521923 w 9604374"/>
              <a:gd name="connsiteY59" fmla="*/ 3514208 h 3585866"/>
              <a:gd name="connsiteX60" fmla="*/ 2085894 w 9604374"/>
              <a:gd name="connsiteY60" fmla="*/ 3490122 h 3585866"/>
              <a:gd name="connsiteX61" fmla="*/ 1936305 w 9604374"/>
              <a:gd name="connsiteY61" fmla="*/ 3487966 h 3585866"/>
              <a:gd name="connsiteX62" fmla="*/ 1836080 w 9604374"/>
              <a:gd name="connsiteY62" fmla="*/ 3487150 h 3585866"/>
              <a:gd name="connsiteX63" fmla="*/ 1829133 w 9604374"/>
              <a:gd name="connsiteY63" fmla="*/ 3489437 h 3585866"/>
              <a:gd name="connsiteX64" fmla="*/ 1801140 w 9604374"/>
              <a:gd name="connsiteY64" fmla="*/ 3490787 h 3585866"/>
              <a:gd name="connsiteX65" fmla="*/ 1793476 w 9604374"/>
              <a:gd name="connsiteY65" fmla="*/ 3500921 h 3585866"/>
              <a:gd name="connsiteX66" fmla="*/ 1699923 w 9604374"/>
              <a:gd name="connsiteY66" fmla="*/ 3509706 h 3585866"/>
              <a:gd name="connsiteX67" fmla="*/ 1474760 w 9604374"/>
              <a:gd name="connsiteY67" fmla="*/ 3513685 h 3585866"/>
              <a:gd name="connsiteX68" fmla="*/ 1308130 w 9604374"/>
              <a:gd name="connsiteY68" fmla="*/ 3496703 h 3585866"/>
              <a:gd name="connsiteX69" fmla="*/ 1252381 w 9604374"/>
              <a:gd name="connsiteY69" fmla="*/ 3506093 h 3585866"/>
              <a:gd name="connsiteX70" fmla="*/ 1174550 w 9604374"/>
              <a:gd name="connsiteY70" fmla="*/ 3512642 h 3585866"/>
              <a:gd name="connsiteX71" fmla="*/ 924455 w 9604374"/>
              <a:gd name="connsiteY71" fmla="*/ 3507283 h 3585866"/>
              <a:gd name="connsiteX72" fmla="*/ 718373 w 9604374"/>
              <a:gd name="connsiteY72" fmla="*/ 3511753 h 3585866"/>
              <a:gd name="connsiteX73" fmla="*/ 600444 w 9604374"/>
              <a:gd name="connsiteY73" fmla="*/ 3520899 h 3585866"/>
              <a:gd name="connsiteX74" fmla="*/ 351173 w 9604374"/>
              <a:gd name="connsiteY74" fmla="*/ 3495843 h 3585866"/>
              <a:gd name="connsiteX75" fmla="*/ 108372 w 9604374"/>
              <a:gd name="connsiteY75" fmla="*/ 3484386 h 3585866"/>
              <a:gd name="connsiteX76" fmla="*/ 6467 w 9604374"/>
              <a:gd name="connsiteY76" fmla="*/ 3476532 h 3585866"/>
              <a:gd name="connsiteX77" fmla="*/ 0 w 9604374"/>
              <a:gd name="connsiteY77" fmla="*/ 3475412 h 3585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Lst>
            <a:rect l="l" t="t" r="r" b="b"/>
            <a:pathLst>
              <a:path w="9604374" h="3585866">
                <a:moveTo>
                  <a:pt x="0" y="0"/>
                </a:moveTo>
                <a:lnTo>
                  <a:pt x="9604374" y="0"/>
                </a:lnTo>
                <a:lnTo>
                  <a:pt x="9604374" y="3095088"/>
                </a:lnTo>
                <a:lnTo>
                  <a:pt x="9591455" y="3097044"/>
                </a:lnTo>
                <a:cubicBezTo>
                  <a:pt x="9496183" y="3133516"/>
                  <a:pt x="9411472" y="3121301"/>
                  <a:pt x="9285147" y="3164182"/>
                </a:cubicBezTo>
                <a:cubicBezTo>
                  <a:pt x="9222914" y="3162781"/>
                  <a:pt x="9174371" y="3173454"/>
                  <a:pt x="9114078" y="3164299"/>
                </a:cubicBezTo>
                <a:cubicBezTo>
                  <a:pt x="9087411" y="3155904"/>
                  <a:pt x="9030947" y="3180906"/>
                  <a:pt x="8999665" y="3157864"/>
                </a:cubicBezTo>
                <a:cubicBezTo>
                  <a:pt x="8997339" y="3174606"/>
                  <a:pt x="8938300" y="3159909"/>
                  <a:pt x="8925240" y="3152135"/>
                </a:cubicBezTo>
                <a:cubicBezTo>
                  <a:pt x="8910091" y="3159441"/>
                  <a:pt x="8884639" y="3146109"/>
                  <a:pt x="8868257" y="3146819"/>
                </a:cubicBezTo>
                <a:cubicBezTo>
                  <a:pt x="8835852" y="3110204"/>
                  <a:pt x="8832251" y="3167659"/>
                  <a:pt x="8792363" y="3146856"/>
                </a:cubicBezTo>
                <a:cubicBezTo>
                  <a:pt x="8774838" y="3159285"/>
                  <a:pt x="8715420" y="3185652"/>
                  <a:pt x="8668399" y="3196893"/>
                </a:cubicBezTo>
                <a:cubicBezTo>
                  <a:pt x="8575902" y="3221445"/>
                  <a:pt x="8569506" y="3250654"/>
                  <a:pt x="8474043" y="3240734"/>
                </a:cubicBezTo>
                <a:cubicBezTo>
                  <a:pt x="8460613" y="3264436"/>
                  <a:pt x="8297088" y="3204738"/>
                  <a:pt x="8317555" y="3247156"/>
                </a:cubicBezTo>
                <a:cubicBezTo>
                  <a:pt x="8285696" y="3245083"/>
                  <a:pt x="8262352" y="3228203"/>
                  <a:pt x="8280111" y="3255812"/>
                </a:cubicBezTo>
                <a:lnTo>
                  <a:pt x="8096088" y="3253903"/>
                </a:lnTo>
                <a:cubicBezTo>
                  <a:pt x="7994084" y="3261603"/>
                  <a:pt x="7930388" y="3281921"/>
                  <a:pt x="7825642" y="3271628"/>
                </a:cubicBezTo>
                <a:cubicBezTo>
                  <a:pt x="7723046" y="3270395"/>
                  <a:pt x="7671282" y="3252297"/>
                  <a:pt x="7531820" y="3252671"/>
                </a:cubicBezTo>
                <a:cubicBezTo>
                  <a:pt x="7433606" y="3250277"/>
                  <a:pt x="7293100" y="3236234"/>
                  <a:pt x="7193751" y="3245192"/>
                </a:cubicBezTo>
                <a:cubicBezTo>
                  <a:pt x="7074822" y="3223769"/>
                  <a:pt x="7104250" y="3250265"/>
                  <a:pt x="6976768" y="3238559"/>
                </a:cubicBezTo>
                <a:cubicBezTo>
                  <a:pt x="6921032" y="3284865"/>
                  <a:pt x="6823818" y="3261794"/>
                  <a:pt x="6756462" y="3273268"/>
                </a:cubicBezTo>
                <a:cubicBezTo>
                  <a:pt x="6679037" y="3283316"/>
                  <a:pt x="6590030" y="3294204"/>
                  <a:pt x="6512214" y="3298845"/>
                </a:cubicBezTo>
                <a:cubicBezTo>
                  <a:pt x="6450581" y="3277980"/>
                  <a:pt x="6366042" y="3329199"/>
                  <a:pt x="6289569" y="3301118"/>
                </a:cubicBezTo>
                <a:cubicBezTo>
                  <a:pt x="6261432" y="3294355"/>
                  <a:pt x="6174310" y="3295209"/>
                  <a:pt x="6157816" y="3308643"/>
                </a:cubicBezTo>
                <a:cubicBezTo>
                  <a:pt x="6139648" y="3311557"/>
                  <a:pt x="6118459" y="3306799"/>
                  <a:pt x="6110062" y="3321185"/>
                </a:cubicBezTo>
                <a:cubicBezTo>
                  <a:pt x="6096189" y="3338498"/>
                  <a:pt x="6032810" y="3311765"/>
                  <a:pt x="6041832" y="3332190"/>
                </a:cubicBezTo>
                <a:cubicBezTo>
                  <a:pt x="5996830" y="3313871"/>
                  <a:pt x="5961033" y="3350141"/>
                  <a:pt x="5923195" y="3359104"/>
                </a:cubicBezTo>
                <a:cubicBezTo>
                  <a:pt x="5887750" y="3340930"/>
                  <a:pt x="5853570" y="3365323"/>
                  <a:pt x="5770972" y="3369893"/>
                </a:cubicBezTo>
                <a:cubicBezTo>
                  <a:pt x="5731993" y="3348876"/>
                  <a:pt x="5705091" y="3385599"/>
                  <a:pt x="5632583" y="3357730"/>
                </a:cubicBezTo>
                <a:cubicBezTo>
                  <a:pt x="5594087" y="3357562"/>
                  <a:pt x="5606154" y="3357443"/>
                  <a:pt x="5539996" y="3352890"/>
                </a:cubicBezTo>
                <a:cubicBezTo>
                  <a:pt x="5439049" y="3348000"/>
                  <a:pt x="5408459" y="3356166"/>
                  <a:pt x="5315460" y="3350411"/>
                </a:cubicBezTo>
                <a:cubicBezTo>
                  <a:pt x="5211119" y="3348356"/>
                  <a:pt x="5208881" y="3372469"/>
                  <a:pt x="5072455" y="3338147"/>
                </a:cubicBezTo>
                <a:cubicBezTo>
                  <a:pt x="5061717" y="3354508"/>
                  <a:pt x="5045493" y="3355753"/>
                  <a:pt x="5016364" y="3348937"/>
                </a:cubicBezTo>
                <a:cubicBezTo>
                  <a:pt x="4965900" y="3349130"/>
                  <a:pt x="4977835" y="3389131"/>
                  <a:pt x="4922276" y="3366515"/>
                </a:cubicBezTo>
                <a:cubicBezTo>
                  <a:pt x="4935702" y="3387794"/>
                  <a:pt x="4828733" y="3377760"/>
                  <a:pt x="4856444" y="3399463"/>
                </a:cubicBezTo>
                <a:cubicBezTo>
                  <a:pt x="4827698" y="3420094"/>
                  <a:pt x="4805019" y="3388256"/>
                  <a:pt x="4775993" y="3406312"/>
                </a:cubicBezTo>
                <a:cubicBezTo>
                  <a:pt x="4744470" y="3406056"/>
                  <a:pt x="4706605" y="3394901"/>
                  <a:pt x="4667320" y="3397926"/>
                </a:cubicBezTo>
                <a:cubicBezTo>
                  <a:pt x="4613435" y="3387476"/>
                  <a:pt x="4608100" y="3410487"/>
                  <a:pt x="4540268" y="3424464"/>
                </a:cubicBezTo>
                <a:cubicBezTo>
                  <a:pt x="4508279" y="3412969"/>
                  <a:pt x="4485989" y="3420063"/>
                  <a:pt x="4465491" y="3433154"/>
                </a:cubicBezTo>
                <a:cubicBezTo>
                  <a:pt x="4396498" y="3432601"/>
                  <a:pt x="4338078" y="3453569"/>
                  <a:pt x="4262864" y="3464075"/>
                </a:cubicBezTo>
                <a:cubicBezTo>
                  <a:pt x="4180249" y="3483394"/>
                  <a:pt x="4225769" y="3479019"/>
                  <a:pt x="4175005" y="3493545"/>
                </a:cubicBezTo>
                <a:lnTo>
                  <a:pt x="4030100" y="3514212"/>
                </a:lnTo>
                <a:lnTo>
                  <a:pt x="3926631" y="3525304"/>
                </a:lnTo>
                <a:lnTo>
                  <a:pt x="3897306" y="3547095"/>
                </a:lnTo>
                <a:lnTo>
                  <a:pt x="3896886" y="3547500"/>
                </a:lnTo>
                <a:lnTo>
                  <a:pt x="3834004" y="3550510"/>
                </a:lnTo>
                <a:cubicBezTo>
                  <a:pt x="3800562" y="3554957"/>
                  <a:pt x="3734185" y="3568533"/>
                  <a:pt x="3696227" y="3574175"/>
                </a:cubicBezTo>
                <a:cubicBezTo>
                  <a:pt x="3661780" y="3570074"/>
                  <a:pt x="3640587" y="3551815"/>
                  <a:pt x="3652821" y="3580368"/>
                </a:cubicBezTo>
                <a:cubicBezTo>
                  <a:pt x="3641506" y="3579831"/>
                  <a:pt x="3634593" y="3582151"/>
                  <a:pt x="3629691" y="3585866"/>
                </a:cubicBezTo>
                <a:lnTo>
                  <a:pt x="3595018" y="3571623"/>
                </a:lnTo>
                <a:lnTo>
                  <a:pt x="3551656" y="3577800"/>
                </a:lnTo>
                <a:lnTo>
                  <a:pt x="3541558" y="3579797"/>
                </a:lnTo>
                <a:lnTo>
                  <a:pt x="3465708" y="3565931"/>
                </a:lnTo>
                <a:lnTo>
                  <a:pt x="3458313" y="3560366"/>
                </a:lnTo>
                <a:cubicBezTo>
                  <a:pt x="3450380" y="3556940"/>
                  <a:pt x="3439090" y="3555355"/>
                  <a:pt x="3420278" y="3557947"/>
                </a:cubicBezTo>
                <a:lnTo>
                  <a:pt x="3415952" y="3559424"/>
                </a:lnTo>
                <a:lnTo>
                  <a:pt x="3384432" y="3550905"/>
                </a:lnTo>
                <a:cubicBezTo>
                  <a:pt x="3374259" y="3547029"/>
                  <a:pt x="3265415" y="3542149"/>
                  <a:pt x="3258039" y="3535884"/>
                </a:cubicBezTo>
                <a:cubicBezTo>
                  <a:pt x="3138852" y="3551394"/>
                  <a:pt x="3130647" y="3523871"/>
                  <a:pt x="3015008" y="3528000"/>
                </a:cubicBezTo>
                <a:cubicBezTo>
                  <a:pt x="2914857" y="3486061"/>
                  <a:pt x="2851687" y="3511605"/>
                  <a:pt x="2761910" y="3505496"/>
                </a:cubicBezTo>
                <a:cubicBezTo>
                  <a:pt x="2676401" y="3501198"/>
                  <a:pt x="2636809" y="3514769"/>
                  <a:pt x="2521923" y="3514208"/>
                </a:cubicBezTo>
                <a:cubicBezTo>
                  <a:pt x="2400197" y="3505062"/>
                  <a:pt x="2222818" y="3509922"/>
                  <a:pt x="2085894" y="3490122"/>
                </a:cubicBezTo>
                <a:cubicBezTo>
                  <a:pt x="1978312" y="3483748"/>
                  <a:pt x="1977940" y="3488460"/>
                  <a:pt x="1936305" y="3487966"/>
                </a:cubicBezTo>
                <a:cubicBezTo>
                  <a:pt x="1922459" y="3490683"/>
                  <a:pt x="1849334" y="3482739"/>
                  <a:pt x="1836080" y="3487150"/>
                </a:cubicBezTo>
                <a:lnTo>
                  <a:pt x="1829133" y="3489437"/>
                </a:lnTo>
                <a:lnTo>
                  <a:pt x="1801140" y="3490787"/>
                </a:lnTo>
                <a:lnTo>
                  <a:pt x="1793476" y="3500921"/>
                </a:lnTo>
                <a:lnTo>
                  <a:pt x="1699923" y="3509706"/>
                </a:lnTo>
                <a:cubicBezTo>
                  <a:pt x="1637728" y="3485036"/>
                  <a:pt x="1584624" y="3514467"/>
                  <a:pt x="1474760" y="3513685"/>
                </a:cubicBezTo>
                <a:cubicBezTo>
                  <a:pt x="1445646" y="3505164"/>
                  <a:pt x="1329781" y="3484421"/>
                  <a:pt x="1308130" y="3496703"/>
                </a:cubicBezTo>
                <a:cubicBezTo>
                  <a:pt x="1287409" y="3498430"/>
                  <a:pt x="1265391" y="3492347"/>
                  <a:pt x="1252381" y="3506093"/>
                </a:cubicBezTo>
                <a:cubicBezTo>
                  <a:pt x="1232588" y="3522393"/>
                  <a:pt x="1170020" y="3491785"/>
                  <a:pt x="1174550" y="3512642"/>
                </a:cubicBezTo>
                <a:cubicBezTo>
                  <a:pt x="1119896" y="3512841"/>
                  <a:pt x="1000484" y="3507431"/>
                  <a:pt x="924455" y="3507283"/>
                </a:cubicBezTo>
                <a:cubicBezTo>
                  <a:pt x="887180" y="3483915"/>
                  <a:pt x="777361" y="3516071"/>
                  <a:pt x="718373" y="3511753"/>
                </a:cubicBezTo>
                <a:cubicBezTo>
                  <a:pt x="666588" y="3513355"/>
                  <a:pt x="661645" y="3525551"/>
                  <a:pt x="600444" y="3520899"/>
                </a:cubicBezTo>
                <a:cubicBezTo>
                  <a:pt x="491334" y="3516943"/>
                  <a:pt x="451794" y="3507522"/>
                  <a:pt x="351173" y="3495843"/>
                </a:cubicBezTo>
                <a:cubicBezTo>
                  <a:pt x="237121" y="3487112"/>
                  <a:pt x="235857" y="3499212"/>
                  <a:pt x="108372" y="3484386"/>
                </a:cubicBezTo>
                <a:cubicBezTo>
                  <a:pt x="86318" y="3481054"/>
                  <a:pt x="40657" y="3480329"/>
                  <a:pt x="6467" y="3476532"/>
                </a:cubicBezTo>
                <a:lnTo>
                  <a:pt x="0" y="3475412"/>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ectangle 6">
            <a:extLst>
              <a:ext uri="{FF2B5EF4-FFF2-40B4-BE49-F238E27FC236}">
                <a16:creationId xmlns:a16="http://schemas.microsoft.com/office/drawing/2014/main" id="{48F779DE-4744-42D6-9C74-33EC94460C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21727" y="2190741"/>
            <a:ext cx="1348547" cy="40780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cubicBezTo>
                  <a:pt x="781874" y="4129"/>
                  <a:pt x="1607589" y="24681"/>
                  <a:pt x="2170127" y="33245"/>
                </a:cubicBezTo>
                <a:cubicBezTo>
                  <a:pt x="2169852" y="63908"/>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35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2AE8FE9-1E69-B5B8-5137-7788AF14EF16}"/>
              </a:ext>
            </a:extLst>
          </p:cNvPr>
          <p:cNvSpPr>
            <a:spLocks noGrp="1"/>
          </p:cNvSpPr>
          <p:nvPr>
            <p:ph idx="1"/>
          </p:nvPr>
        </p:nvSpPr>
        <p:spPr>
          <a:xfrm>
            <a:off x="1941207" y="2752316"/>
            <a:ext cx="8309586" cy="2756848"/>
          </a:xfrm>
        </p:spPr>
        <p:txBody>
          <a:bodyPr>
            <a:normAutofit/>
          </a:bodyPr>
          <a:lstStyle/>
          <a:p>
            <a:r>
              <a:rPr lang="en-US" sz="1600"/>
              <a:t>Mainly used secondary sources from google scholar and first hand hotel placement experience. </a:t>
            </a:r>
          </a:p>
          <a:p>
            <a:r>
              <a:rPr lang="en-US" sz="1600"/>
              <a:t>Applied the three pass reading technique (Keshav, 2007): </a:t>
            </a:r>
          </a:p>
          <a:p>
            <a:r>
              <a:rPr lang="en-US" sz="1600"/>
              <a:t>Pass 1: Skim for structure and main ideas </a:t>
            </a:r>
          </a:p>
          <a:p>
            <a:r>
              <a:rPr lang="en-US" sz="1600"/>
              <a:t>Pass 2: Highlight unfamiliar concepts </a:t>
            </a:r>
          </a:p>
          <a:p>
            <a:r>
              <a:rPr lang="en-US" sz="1600"/>
              <a:t>Pass 3: evaluate arguments and conclusions </a:t>
            </a:r>
          </a:p>
          <a:p>
            <a:r>
              <a:rPr lang="en-US" sz="1600"/>
              <a:t>Also used active reading techniques such as annotating, summarising, and highlighting </a:t>
            </a:r>
          </a:p>
          <a:p>
            <a:r>
              <a:rPr lang="en-US" sz="1600"/>
              <a:t>Structured findings using PEST analysis </a:t>
            </a:r>
          </a:p>
          <a:p>
            <a:endParaRPr lang="en-US" sz="1600"/>
          </a:p>
        </p:txBody>
      </p:sp>
    </p:spTree>
    <p:extLst>
      <p:ext uri="{BB962C8B-B14F-4D97-AF65-F5344CB8AC3E}">
        <p14:creationId xmlns:p14="http://schemas.microsoft.com/office/powerpoint/2010/main" val="1073198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A786C8-086A-C0A2-87B9-0345D5EB1B5A}"/>
              </a:ext>
            </a:extLst>
          </p:cNvPr>
          <p:cNvSpPr>
            <a:spLocks noGrp="1"/>
          </p:cNvSpPr>
          <p:nvPr>
            <p:ph type="title"/>
          </p:nvPr>
        </p:nvSpPr>
        <p:spPr>
          <a:xfrm>
            <a:off x="4553733" y="548464"/>
            <a:ext cx="6798541" cy="1675623"/>
          </a:xfrm>
        </p:spPr>
        <p:txBody>
          <a:bodyPr anchor="b">
            <a:normAutofit/>
          </a:bodyPr>
          <a:lstStyle/>
          <a:p>
            <a:r>
              <a:rPr lang="en-US" sz="4000"/>
              <a:t>Theme Impact analysis (PEST)</a:t>
            </a:r>
          </a:p>
        </p:txBody>
      </p:sp>
      <p:pic>
        <p:nvPicPr>
          <p:cNvPr id="6" name="Picture 5">
            <a:extLst>
              <a:ext uri="{FF2B5EF4-FFF2-40B4-BE49-F238E27FC236}">
                <a16:creationId xmlns:a16="http://schemas.microsoft.com/office/drawing/2014/main" id="{C16026D8-7A0E-1B7F-6518-8D82613F4D9C}"/>
              </a:ext>
            </a:extLst>
          </p:cNvPr>
          <p:cNvPicPr>
            <a:picLocks noChangeAspect="1"/>
          </p:cNvPicPr>
          <p:nvPr/>
        </p:nvPicPr>
        <p:blipFill>
          <a:blip r:embed="rId3"/>
          <a:srcRect l="20846" r="38308" b="-1"/>
          <a:stretch>
            <a:fillRect/>
          </a:stretch>
        </p:blipFill>
        <p:spPr>
          <a:xfrm>
            <a:off x="1" y="10"/>
            <a:ext cx="4196496" cy="6857990"/>
          </a:xfrm>
          <a:prstGeom prst="rect">
            <a:avLst/>
          </a:prstGeom>
          <a:effectLst/>
        </p:spPr>
      </p:pic>
      <p:graphicFrame>
        <p:nvGraphicFramePr>
          <p:cNvPr id="5" name="Content Placeholder 2">
            <a:extLst>
              <a:ext uri="{FF2B5EF4-FFF2-40B4-BE49-F238E27FC236}">
                <a16:creationId xmlns:a16="http://schemas.microsoft.com/office/drawing/2014/main" id="{1F377B44-96C9-B88C-D0D1-1312D4B6D3EA}"/>
              </a:ext>
            </a:extLst>
          </p:cNvPr>
          <p:cNvGraphicFramePr>
            <a:graphicFrameLocks noGrp="1"/>
          </p:cNvGraphicFramePr>
          <p:nvPr>
            <p:ph idx="1"/>
            <p:extLst>
              <p:ext uri="{D42A27DB-BD31-4B8C-83A1-F6EECF244321}">
                <p14:modId xmlns:p14="http://schemas.microsoft.com/office/powerpoint/2010/main" val="3822083187"/>
              </p:ext>
            </p:extLst>
          </p:nvPr>
        </p:nvGraphicFramePr>
        <p:xfrm>
          <a:off x="4553734" y="2409830"/>
          <a:ext cx="6798539" cy="370521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083012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CBE4E9-AA06-B42E-E5B3-01B2C15F51FD}"/>
              </a:ext>
            </a:extLst>
          </p:cNvPr>
          <p:cNvSpPr>
            <a:spLocks noGrp="1"/>
          </p:cNvSpPr>
          <p:nvPr>
            <p:ph type="title"/>
          </p:nvPr>
        </p:nvSpPr>
        <p:spPr>
          <a:xfrm>
            <a:off x="4553733" y="548464"/>
            <a:ext cx="6798541" cy="1675623"/>
          </a:xfrm>
        </p:spPr>
        <p:txBody>
          <a:bodyPr anchor="b">
            <a:normAutofit/>
          </a:bodyPr>
          <a:lstStyle/>
          <a:p>
            <a:r>
              <a:rPr lang="en-US" sz="4000"/>
              <a:t>PEST continued…</a:t>
            </a:r>
          </a:p>
        </p:txBody>
      </p:sp>
      <p:pic>
        <p:nvPicPr>
          <p:cNvPr id="6" name="Picture 5">
            <a:extLst>
              <a:ext uri="{FF2B5EF4-FFF2-40B4-BE49-F238E27FC236}">
                <a16:creationId xmlns:a16="http://schemas.microsoft.com/office/drawing/2014/main" id="{2B94BCA5-131C-F739-B3AF-1FC16C6461C5}"/>
              </a:ext>
            </a:extLst>
          </p:cNvPr>
          <p:cNvPicPr>
            <a:picLocks noChangeAspect="1"/>
          </p:cNvPicPr>
          <p:nvPr/>
        </p:nvPicPr>
        <p:blipFill>
          <a:blip r:embed="rId3"/>
          <a:srcRect l="18986" r="40168" b="-1"/>
          <a:stretch>
            <a:fillRect/>
          </a:stretch>
        </p:blipFill>
        <p:spPr>
          <a:xfrm>
            <a:off x="1" y="10"/>
            <a:ext cx="4196496" cy="6857990"/>
          </a:xfrm>
          <a:prstGeom prst="rect">
            <a:avLst/>
          </a:prstGeom>
          <a:effectLst/>
        </p:spPr>
      </p:pic>
      <p:graphicFrame>
        <p:nvGraphicFramePr>
          <p:cNvPr id="5" name="Content Placeholder 2">
            <a:extLst>
              <a:ext uri="{FF2B5EF4-FFF2-40B4-BE49-F238E27FC236}">
                <a16:creationId xmlns:a16="http://schemas.microsoft.com/office/drawing/2014/main" id="{E7D36162-1530-0D27-489F-146AF162982B}"/>
              </a:ext>
            </a:extLst>
          </p:cNvPr>
          <p:cNvGraphicFramePr>
            <a:graphicFrameLocks noGrp="1"/>
          </p:cNvGraphicFramePr>
          <p:nvPr>
            <p:ph idx="1"/>
            <p:extLst>
              <p:ext uri="{D42A27DB-BD31-4B8C-83A1-F6EECF244321}">
                <p14:modId xmlns:p14="http://schemas.microsoft.com/office/powerpoint/2010/main" val="3720371737"/>
              </p:ext>
            </p:extLst>
          </p:nvPr>
        </p:nvGraphicFramePr>
        <p:xfrm>
          <a:off x="4553734" y="2409830"/>
          <a:ext cx="6798539" cy="370521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7412787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EB92779-9E18-06FB-CAE6-80A89FE080FB}"/>
              </a:ext>
            </a:extLst>
          </p:cNvPr>
          <p:cNvSpPr>
            <a:spLocks noGrp="1"/>
          </p:cNvSpPr>
          <p:nvPr>
            <p:ph type="title"/>
          </p:nvPr>
        </p:nvSpPr>
        <p:spPr>
          <a:xfrm>
            <a:off x="621792" y="1161288"/>
            <a:ext cx="3602736" cy="4526280"/>
          </a:xfrm>
        </p:spPr>
        <p:txBody>
          <a:bodyPr>
            <a:normAutofit/>
          </a:bodyPr>
          <a:lstStyle/>
          <a:p>
            <a:r>
              <a:rPr lang="en-US" sz="4000"/>
              <a:t>Industry response &amp; reflection </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5346DF63-A0B2-BD54-52D1-E65CF5DD1B1A}"/>
              </a:ext>
            </a:extLst>
          </p:cNvPr>
          <p:cNvGraphicFramePr>
            <a:graphicFrameLocks noGrp="1"/>
          </p:cNvGraphicFramePr>
          <p:nvPr>
            <p:ph idx="1"/>
            <p:extLst>
              <p:ext uri="{D42A27DB-BD31-4B8C-83A1-F6EECF244321}">
                <p14:modId xmlns:p14="http://schemas.microsoft.com/office/powerpoint/2010/main" val="2134027060"/>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216495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159393-1B59-19E5-6AD9-20C25A0C9BFD}"/>
              </a:ext>
            </a:extLst>
          </p:cNvPr>
          <p:cNvSpPr>
            <a:spLocks noGrp="1"/>
          </p:cNvSpPr>
          <p:nvPr>
            <p:ph type="title"/>
          </p:nvPr>
        </p:nvSpPr>
        <p:spPr>
          <a:xfrm>
            <a:off x="4553733" y="548464"/>
            <a:ext cx="6798541" cy="1675623"/>
          </a:xfrm>
        </p:spPr>
        <p:txBody>
          <a:bodyPr anchor="b">
            <a:normAutofit/>
          </a:bodyPr>
          <a:lstStyle/>
          <a:p>
            <a:r>
              <a:rPr lang="en-US" sz="4000"/>
              <a:t>Conclusion </a:t>
            </a:r>
          </a:p>
        </p:txBody>
      </p:sp>
      <p:pic>
        <p:nvPicPr>
          <p:cNvPr id="13" name="Picture 12">
            <a:extLst>
              <a:ext uri="{FF2B5EF4-FFF2-40B4-BE49-F238E27FC236}">
                <a16:creationId xmlns:a16="http://schemas.microsoft.com/office/drawing/2014/main" id="{92EC3577-CC23-EC44-3F8B-A863D17972FC}"/>
              </a:ext>
            </a:extLst>
          </p:cNvPr>
          <p:cNvPicPr>
            <a:picLocks noChangeAspect="1"/>
          </p:cNvPicPr>
          <p:nvPr/>
        </p:nvPicPr>
        <p:blipFill>
          <a:blip r:embed="rId3"/>
          <a:srcRect l="27722" r="19500" b="-1"/>
          <a:stretch>
            <a:fillRect/>
          </a:stretch>
        </p:blipFill>
        <p:spPr>
          <a:xfrm>
            <a:off x="1" y="10"/>
            <a:ext cx="4196496" cy="6857990"/>
          </a:xfrm>
          <a:prstGeom prst="rect">
            <a:avLst/>
          </a:prstGeom>
          <a:effectLst/>
        </p:spPr>
      </p:pic>
      <p:graphicFrame>
        <p:nvGraphicFramePr>
          <p:cNvPr id="14" name="Content Placeholder 2">
            <a:extLst>
              <a:ext uri="{FF2B5EF4-FFF2-40B4-BE49-F238E27FC236}">
                <a16:creationId xmlns:a16="http://schemas.microsoft.com/office/drawing/2014/main" id="{D7CF0418-E751-B699-79D9-B50688F4DA81}"/>
              </a:ext>
            </a:extLst>
          </p:cNvPr>
          <p:cNvGraphicFramePr>
            <a:graphicFrameLocks noGrp="1"/>
          </p:cNvGraphicFramePr>
          <p:nvPr>
            <p:ph idx="1"/>
            <p:extLst>
              <p:ext uri="{D42A27DB-BD31-4B8C-83A1-F6EECF244321}">
                <p14:modId xmlns:p14="http://schemas.microsoft.com/office/powerpoint/2010/main" val="953316804"/>
              </p:ext>
            </p:extLst>
          </p:nvPr>
        </p:nvGraphicFramePr>
        <p:xfrm>
          <a:off x="4553734" y="2409830"/>
          <a:ext cx="6798539" cy="370521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5646977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13CC75C-8178-11EC-65CA-06A3A0A7F51F}"/>
              </a:ext>
            </a:extLst>
          </p:cNvPr>
          <p:cNvSpPr>
            <a:spLocks noGrp="1"/>
          </p:cNvSpPr>
          <p:nvPr>
            <p:ph type="title"/>
          </p:nvPr>
        </p:nvSpPr>
        <p:spPr>
          <a:xfrm>
            <a:off x="621792" y="1161288"/>
            <a:ext cx="3602736" cy="4526280"/>
          </a:xfrm>
        </p:spPr>
        <p:txBody>
          <a:bodyPr>
            <a:normAutofit/>
          </a:bodyPr>
          <a:lstStyle/>
          <a:p>
            <a:r>
              <a:rPr lang="en-US" sz="3700"/>
              <a:t>Recomendations</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49BD24ED-B4A7-985A-8736-76C3561918D5}"/>
              </a:ext>
            </a:extLst>
          </p:cNvPr>
          <p:cNvGraphicFramePr>
            <a:graphicFrameLocks noGrp="1"/>
          </p:cNvGraphicFramePr>
          <p:nvPr>
            <p:ph idx="1"/>
            <p:extLst>
              <p:ext uri="{D42A27DB-BD31-4B8C-83A1-F6EECF244321}">
                <p14:modId xmlns:p14="http://schemas.microsoft.com/office/powerpoint/2010/main" val="659471650"/>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52096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6320FB-3FE6-39B9-DC23-7FE5B40E9D00}"/>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4BCA9076-5FD1-E6E0-0D71-316926EC9C5E}"/>
              </a:ext>
            </a:extLst>
          </p:cNvPr>
          <p:cNvSpPr>
            <a:spLocks noGrp="1"/>
          </p:cNvSpPr>
          <p:nvPr>
            <p:ph idx="1"/>
          </p:nvPr>
        </p:nvSpPr>
        <p:spPr>
          <a:xfrm>
            <a:off x="838200" y="1356067"/>
            <a:ext cx="10515600" cy="5136807"/>
          </a:xfrm>
        </p:spPr>
        <p:txBody>
          <a:bodyPr>
            <a:normAutofit fontScale="40000" lnSpcReduction="20000"/>
          </a:bodyPr>
          <a:lstStyle/>
          <a:p>
            <a:r>
              <a:rPr lang="en-GB" sz="4000" b="1" dirty="0"/>
              <a:t>Acharya, P. and Mahapatra, S.S., 2024.</a:t>
            </a:r>
            <a:r>
              <a:rPr lang="en-GB" sz="4000" dirty="0"/>
              <a:t> EXPLORING THE IMPACT OF ARTIFICIAL INTELLIGENCE INTEGRATION ON GUEST EXPERIENCE IN THE HOTEL INDUSTRY. </a:t>
            </a:r>
            <a:r>
              <a:rPr lang="en-GB" sz="4000" dirty="0" err="1"/>
              <a:t>GeoJournal</a:t>
            </a:r>
            <a:r>
              <a:rPr lang="en-GB" sz="4000" dirty="0"/>
              <a:t> of Tourism &amp; </a:t>
            </a:r>
            <a:r>
              <a:rPr lang="en-GB" sz="4000" dirty="0" err="1"/>
              <a:t>Geosites</a:t>
            </a:r>
            <a:r>
              <a:rPr lang="en-GB" sz="4000" dirty="0"/>
              <a:t>, 54.</a:t>
            </a:r>
          </a:p>
          <a:p>
            <a:r>
              <a:rPr lang="en-GB" sz="4000" b="1"/>
              <a:t>Cahn</a:t>
            </a:r>
            <a:r>
              <a:rPr lang="en-GB" sz="4000" b="1" dirty="0"/>
              <a:t>, A., Alfeld, S., Barford, P. and Muthukrishnan, S., 2016, April.</a:t>
            </a:r>
            <a:r>
              <a:rPr lang="en-GB" sz="4000" dirty="0"/>
              <a:t> An empirical study of web cookies. In Proceedings of the 25th international conference on world wide web (pp. 891-901).</a:t>
            </a:r>
          </a:p>
          <a:p>
            <a:r>
              <a:rPr lang="en-GB" sz="4000" b="1" dirty="0"/>
              <a:t>Hussein Al-shami, S.A., Mamun, A.A., Ahmed, E.M. and Rashid, N., 2022.</a:t>
            </a:r>
            <a:r>
              <a:rPr lang="en-GB" sz="4000" dirty="0"/>
              <a:t> Artificial intelligent towards hotels’ competitive advantage. An exploratory study from the UAE. foresight, 24(5), pp.625-636. </a:t>
            </a:r>
            <a:r>
              <a:rPr lang="en-GB" sz="4000" b="1" dirty="0"/>
              <a:t>Kim, J.H., Kim, J., Park, J., Kim, C., Jhang, J. and King, B., 2025.</a:t>
            </a:r>
            <a:r>
              <a:rPr lang="en-GB" sz="4000" dirty="0"/>
              <a:t> When ChatGPT gives incorrect answers: the impact of inaccurate information by generative AI on tourism decision-making. Journal of Travel Research, 64(1), pp.51-73.</a:t>
            </a:r>
          </a:p>
          <a:p>
            <a:r>
              <a:rPr lang="en-GB" sz="4000" b="1" dirty="0"/>
              <a:t>Mandić, D., Panić, A. and </a:t>
            </a:r>
            <a:r>
              <a:rPr lang="en-GB" sz="4000" b="1" dirty="0" err="1"/>
              <a:t>Šain</a:t>
            </a:r>
            <a:r>
              <a:rPr lang="en-GB" sz="4000" b="1" dirty="0"/>
              <a:t>, M.Č., 2023, December.</a:t>
            </a:r>
            <a:r>
              <a:rPr lang="en-GB" sz="4000" dirty="0"/>
              <a:t> Automated service delivery in hotels: balancing efficiency and human interaction for optimal guest satisfaction. In International Scientific Conference on Economy, Management and Information Technologies (Vol. 1, No. 1, pp. 167-174).</a:t>
            </a:r>
          </a:p>
          <a:p>
            <a:r>
              <a:rPr lang="en-GB" sz="4000" b="1" dirty="0"/>
              <a:t>Nam, K., Dutt, C.S., </a:t>
            </a:r>
            <a:r>
              <a:rPr lang="en-GB" sz="4000" b="1" dirty="0" err="1"/>
              <a:t>Chathoth</a:t>
            </a:r>
            <a:r>
              <a:rPr lang="en-GB" sz="4000" b="1" dirty="0"/>
              <a:t>, P., </a:t>
            </a:r>
            <a:r>
              <a:rPr lang="en-GB" sz="4000" b="1" dirty="0" err="1"/>
              <a:t>Daghfous</a:t>
            </a:r>
            <a:r>
              <a:rPr lang="en-GB" sz="4000" b="1" dirty="0"/>
              <a:t>, A. and Khan, M.S., 2021.</a:t>
            </a:r>
            <a:r>
              <a:rPr lang="en-GB" sz="4000" dirty="0"/>
              <a:t> The adoption of artificial intelligence and robotics in the hotel industry: prospects and challenges. Electronic Markets, 31, pp.553-574.</a:t>
            </a:r>
          </a:p>
          <a:p>
            <a:r>
              <a:rPr lang="en-GB" sz="4000" b="1" dirty="0"/>
              <a:t>Saxena, S.K., Gupta, V. and Kumar, S., 2024.</a:t>
            </a:r>
            <a:r>
              <a:rPr lang="en-GB" sz="4000" dirty="0"/>
              <a:t> Enhancing Guest Loyalty in the Hotel Industry Through Artificial Intelligence-Driven Personalization. In New Technologies in Virtual and Hybrid Events (pp. 335-350). IGI Global.</a:t>
            </a:r>
          </a:p>
          <a:p>
            <a:r>
              <a:rPr lang="en-GB" sz="4000" b="1" dirty="0"/>
              <a:t>Sharma, M., Singh, A.K. and Tyagi, P. (2024).</a:t>
            </a:r>
            <a:r>
              <a:rPr lang="en-GB" sz="4000" dirty="0"/>
              <a:t> Proceedings of the International Conference on Innovation and Regenerative Trends in Tourism and Hospitality Industry (IRTTHI 2024). 1st ed. Dordrecht: Atlantis Press Zeger Karssen.</a:t>
            </a:r>
          </a:p>
          <a:p>
            <a:r>
              <a:rPr lang="en-GB" sz="4000" b="1" dirty="0" err="1"/>
              <a:t>Sombatruang</a:t>
            </a:r>
            <a:r>
              <a:rPr lang="en-GB" sz="4000" b="1" dirty="0"/>
              <a:t>, N., Omiya, T., Miyamoto, D., Sasse, M.A., </a:t>
            </a:r>
            <a:r>
              <a:rPr lang="en-GB" sz="4000" b="1" dirty="0" err="1"/>
              <a:t>Kadobayashi</a:t>
            </a:r>
            <a:r>
              <a:rPr lang="en-GB" sz="4000" b="1" dirty="0"/>
              <a:t>, Y. and Baddeley, M., 2020.</a:t>
            </a:r>
            <a:r>
              <a:rPr lang="en-GB" sz="4000" dirty="0"/>
              <a:t> Attributes affecting user decision to adopt a Virtual Private Network (VPN) app. In Information and Communications Security: 22nd International Conference, ICICS 2020, Copenhagen, Denmark, August 24–26, 2020, Proceedings 22 (pp. 223-242). Springer International Publishing.</a:t>
            </a:r>
          </a:p>
          <a:p>
            <a:endParaRPr lang="en-US" dirty="0"/>
          </a:p>
        </p:txBody>
      </p:sp>
    </p:spTree>
    <p:extLst>
      <p:ext uri="{BB962C8B-B14F-4D97-AF65-F5344CB8AC3E}">
        <p14:creationId xmlns:p14="http://schemas.microsoft.com/office/powerpoint/2010/main" val="16438478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iles of paperwork">
            <a:extLst>
              <a:ext uri="{FF2B5EF4-FFF2-40B4-BE49-F238E27FC236}">
                <a16:creationId xmlns:a16="http://schemas.microsoft.com/office/drawing/2014/main" id="{11D42F29-8F23-9AE4-5F78-BDCFC359CBCF}"/>
              </a:ext>
            </a:extLst>
          </p:cNvPr>
          <p:cNvPicPr>
            <a:picLocks noChangeAspect="1"/>
          </p:cNvPicPr>
          <p:nvPr/>
        </p:nvPicPr>
        <p:blipFill>
          <a:blip r:embed="rId2"/>
          <a:srcRect l="19253" r="14157"/>
          <a:stretch>
            <a:fillRect/>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277ED8-661A-F5A8-D9E1-C6CD46431773}"/>
              </a:ext>
            </a:extLst>
          </p:cNvPr>
          <p:cNvSpPr>
            <a:spLocks noGrp="1"/>
          </p:cNvSpPr>
          <p:nvPr>
            <p:ph type="title"/>
          </p:nvPr>
        </p:nvSpPr>
        <p:spPr>
          <a:xfrm>
            <a:off x="761801" y="328512"/>
            <a:ext cx="4778387" cy="1628970"/>
          </a:xfrm>
        </p:spPr>
        <p:txBody>
          <a:bodyPr anchor="ctr">
            <a:normAutofit/>
          </a:bodyPr>
          <a:lstStyle/>
          <a:p>
            <a:r>
              <a:rPr lang="en-US" sz="4000"/>
              <a:t>AI declaration</a:t>
            </a:r>
          </a:p>
        </p:txBody>
      </p:sp>
      <p:sp>
        <p:nvSpPr>
          <p:cNvPr id="3" name="Content Placeholder 2">
            <a:extLst>
              <a:ext uri="{FF2B5EF4-FFF2-40B4-BE49-F238E27FC236}">
                <a16:creationId xmlns:a16="http://schemas.microsoft.com/office/drawing/2014/main" id="{0D1C4BB6-C86B-D9F1-AFC0-D77092305CF5}"/>
              </a:ext>
            </a:extLst>
          </p:cNvPr>
          <p:cNvSpPr>
            <a:spLocks noGrp="1"/>
          </p:cNvSpPr>
          <p:nvPr>
            <p:ph idx="1"/>
          </p:nvPr>
        </p:nvSpPr>
        <p:spPr>
          <a:xfrm>
            <a:off x="761801" y="2884929"/>
            <a:ext cx="4659756" cy="3374137"/>
          </a:xfrm>
        </p:spPr>
        <p:txBody>
          <a:bodyPr anchor="ctr">
            <a:normAutofit/>
          </a:bodyPr>
          <a:lstStyle/>
          <a:p>
            <a:r>
              <a:rPr lang="en-GB" sz="2000" dirty="0"/>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endParaRPr lang="en-US" sz="2000" dirty="0"/>
          </a:p>
        </p:txBody>
      </p:sp>
    </p:spTree>
    <p:extLst>
      <p:ext uri="{BB962C8B-B14F-4D97-AF65-F5344CB8AC3E}">
        <p14:creationId xmlns:p14="http://schemas.microsoft.com/office/powerpoint/2010/main" val="37366066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1743</TotalTime>
  <Words>3065</Words>
  <Application>Microsoft Macintosh PowerPoint</Application>
  <PresentationFormat>Widescreen</PresentationFormat>
  <Paragraphs>136</Paragraphs>
  <Slides>14</Slides>
  <Notes>10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Aptos</vt:lpstr>
      <vt:lpstr>Aptos Display</vt:lpstr>
      <vt:lpstr>Arial</vt:lpstr>
      <vt:lpstr>Calibri</vt:lpstr>
      <vt:lpstr>Office Theme</vt:lpstr>
      <vt:lpstr>The future of work:</vt:lpstr>
      <vt:lpstr>Introduction:</vt:lpstr>
      <vt:lpstr>Literature review </vt:lpstr>
      <vt:lpstr>Literature review continued… </vt:lpstr>
      <vt:lpstr>Literature review continued…</vt:lpstr>
      <vt:lpstr>Final Literature review.</vt:lpstr>
      <vt:lpstr>Method</vt:lpstr>
      <vt:lpstr>Theme Impact analysis (PEST)</vt:lpstr>
      <vt:lpstr>PEST continued…</vt:lpstr>
      <vt:lpstr>Industry response &amp; reflection </vt:lpstr>
      <vt:lpstr>Conclusion </vt:lpstr>
      <vt:lpstr>Recomendations</vt:lpstr>
      <vt:lpstr>References </vt:lpstr>
      <vt:lpstr>AI declaration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Andy Lazar</dc:creator>
  <cp:lastModifiedBy>Andy Lazar</cp:lastModifiedBy>
  <cp:revision>12</cp:revision>
  <dcterms:created xsi:type="dcterms:W3CDTF">2025-05-28T12:16:42Z</dcterms:created>
  <dcterms:modified xsi:type="dcterms:W3CDTF">2025-06-06T16:29:26Z</dcterms:modified>
</cp:coreProperties>
</file>