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4" r:id="rId1"/>
  </p:sldMasterIdLst>
  <p:notesMasterIdLst>
    <p:notesMasterId r:id="rId35"/>
  </p:notesMasterIdLst>
  <p:sldIdLst>
    <p:sldId id="282" r:id="rId2"/>
    <p:sldId id="283" r:id="rId3"/>
    <p:sldId id="259" r:id="rId4"/>
    <p:sldId id="284" r:id="rId5"/>
    <p:sldId id="257" r:id="rId6"/>
    <p:sldId id="279" r:id="rId7"/>
    <p:sldId id="261" r:id="rId8"/>
    <p:sldId id="262" r:id="rId9"/>
    <p:sldId id="260" r:id="rId10"/>
    <p:sldId id="281" r:id="rId11"/>
    <p:sldId id="278" r:id="rId12"/>
    <p:sldId id="263" r:id="rId13"/>
    <p:sldId id="285" r:id="rId14"/>
    <p:sldId id="280" r:id="rId15"/>
    <p:sldId id="287" r:id="rId16"/>
    <p:sldId id="286"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89" r:id="rId30"/>
    <p:sldId id="288" r:id="rId31"/>
    <p:sldId id="277" r:id="rId32"/>
    <p:sldId id="328" r:id="rId33"/>
    <p:sldId id="32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CBCA2-032C-4C89-89B0-B2463810465D}" v="8" dt="2022-10-25T11:43:52.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85058" autoAdjust="0"/>
  </p:normalViewPr>
  <p:slideViewPr>
    <p:cSldViewPr snapToGrid="0">
      <p:cViewPr>
        <p:scale>
          <a:sx n="79" d="100"/>
          <a:sy n="79" d="100"/>
        </p:scale>
        <p:origin x="207" y="51"/>
      </p:cViewPr>
      <p:guideLst/>
    </p:cSldViewPr>
  </p:slideViewPr>
  <p:notesTextViewPr>
    <p:cViewPr>
      <p:scale>
        <a:sx n="1" d="1"/>
        <a:sy n="1" d="1"/>
      </p:scale>
      <p:origin x="0" y="0"/>
    </p:cViewPr>
  </p:notesTextViewPr>
  <p:sorterViewPr>
    <p:cViewPr>
      <p:scale>
        <a:sx n="100" d="100"/>
        <a:sy n="100" d="100"/>
      </p:scale>
      <p:origin x="0" y="-99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450ac887-d51d-4f28-b5bb-9aa773a39bcf" providerId="ADAL" clId="{3CF5FFEE-0102-44B1-BA05-B6413564C981}"/>
    <pc:docChg chg="delSld modSld">
      <pc:chgData name="Natasha Young" userId="450ac887-d51d-4f28-b5bb-9aa773a39bcf" providerId="ADAL" clId="{3CF5FFEE-0102-44B1-BA05-B6413564C981}" dt="2022-09-13T11:59:21.884" v="51" actId="2696"/>
      <pc:docMkLst>
        <pc:docMk/>
      </pc:docMkLst>
      <pc:sldChg chg="modSp mod modNotesTx">
        <pc:chgData name="Natasha Young" userId="450ac887-d51d-4f28-b5bb-9aa773a39bcf" providerId="ADAL" clId="{3CF5FFEE-0102-44B1-BA05-B6413564C981}" dt="2022-09-13T11:53:53.294" v="29" actId="20577"/>
        <pc:sldMkLst>
          <pc:docMk/>
          <pc:sldMk cId="1262552235" sldId="257"/>
        </pc:sldMkLst>
        <pc:spChg chg="mod">
          <ac:chgData name="Natasha Young" userId="450ac887-d51d-4f28-b5bb-9aa773a39bcf" providerId="ADAL" clId="{3CF5FFEE-0102-44B1-BA05-B6413564C981}" dt="2022-09-01T23:00:26.414" v="9" actId="12"/>
          <ac:spMkLst>
            <pc:docMk/>
            <pc:sldMk cId="1262552235" sldId="257"/>
            <ac:spMk id="18436" creationId="{00000000-0000-0000-0000-000000000000}"/>
          </ac:spMkLst>
        </pc:spChg>
      </pc:sldChg>
      <pc:sldChg chg="modSp mod modNotesTx">
        <pc:chgData name="Natasha Young" userId="450ac887-d51d-4f28-b5bb-9aa773a39bcf" providerId="ADAL" clId="{3CF5FFEE-0102-44B1-BA05-B6413564C981}" dt="2022-09-13T11:53:42.796" v="27" actId="20577"/>
        <pc:sldMkLst>
          <pc:docMk/>
          <pc:sldMk cId="2337701985" sldId="259"/>
        </pc:sldMkLst>
        <pc:spChg chg="mod">
          <ac:chgData name="Natasha Young" userId="450ac887-d51d-4f28-b5bb-9aa773a39bcf" providerId="ADAL" clId="{3CF5FFEE-0102-44B1-BA05-B6413564C981}" dt="2022-09-01T23:00:14.504" v="7" actId="12"/>
          <ac:spMkLst>
            <pc:docMk/>
            <pc:sldMk cId="2337701985" sldId="259"/>
            <ac:spMk id="2" creationId="{00000000-0000-0000-0000-000000000000}"/>
          </ac:spMkLst>
        </pc:spChg>
        <pc:spChg chg="mod">
          <ac:chgData name="Natasha Young" userId="450ac887-d51d-4f28-b5bb-9aa773a39bcf" providerId="ADAL" clId="{3CF5FFEE-0102-44B1-BA05-B6413564C981}" dt="2022-09-01T23:00:11.184" v="5" actId="12"/>
          <ac:spMkLst>
            <pc:docMk/>
            <pc:sldMk cId="2337701985" sldId="259"/>
            <ac:spMk id="5" creationId="{D22D151D-0ADA-4FE9-81CF-E40615231BDA}"/>
          </ac:spMkLst>
        </pc:spChg>
      </pc:sldChg>
      <pc:sldChg chg="modSp mod modNotesTx">
        <pc:chgData name="Natasha Young" userId="450ac887-d51d-4f28-b5bb-9aa773a39bcf" providerId="ADAL" clId="{3CF5FFEE-0102-44B1-BA05-B6413564C981}" dt="2022-09-13T11:54:12.435" v="33" actId="20577"/>
        <pc:sldMkLst>
          <pc:docMk/>
          <pc:sldMk cId="1720702081" sldId="260"/>
        </pc:sldMkLst>
        <pc:spChg chg="mod">
          <ac:chgData name="Natasha Young" userId="450ac887-d51d-4f28-b5bb-9aa773a39bcf" providerId="ADAL" clId="{3CF5FFEE-0102-44B1-BA05-B6413564C981}" dt="2022-09-01T23:00:47.987" v="11" actId="12"/>
          <ac:spMkLst>
            <pc:docMk/>
            <pc:sldMk cId="1720702081" sldId="260"/>
            <ac:spMk id="5" creationId="{00000000-0000-0000-0000-000000000000}"/>
          </ac:spMkLst>
        </pc:spChg>
        <pc:spChg chg="mod">
          <ac:chgData name="Natasha Young" userId="450ac887-d51d-4f28-b5bb-9aa773a39bcf" providerId="ADAL" clId="{3CF5FFEE-0102-44B1-BA05-B6413564C981}" dt="2022-09-01T23:00:54.328" v="13" actId="12"/>
          <ac:spMkLst>
            <pc:docMk/>
            <pc:sldMk cId="1720702081" sldId="260"/>
            <ac:spMk id="6" creationId="{00000000-0000-0000-0000-000000000000}"/>
          </ac:spMkLst>
        </pc:spChg>
      </pc:sldChg>
      <pc:sldChg chg="modNotesTx">
        <pc:chgData name="Natasha Young" userId="450ac887-d51d-4f28-b5bb-9aa773a39bcf" providerId="ADAL" clId="{3CF5FFEE-0102-44B1-BA05-B6413564C981}" dt="2022-09-13T11:54:02.835" v="31" actId="20577"/>
        <pc:sldMkLst>
          <pc:docMk/>
          <pc:sldMk cId="3757842247" sldId="261"/>
        </pc:sldMkLst>
      </pc:sldChg>
      <pc:sldChg chg="modNotesTx">
        <pc:chgData name="Natasha Young" userId="450ac887-d51d-4f28-b5bb-9aa773a39bcf" providerId="ADAL" clId="{3CF5FFEE-0102-44B1-BA05-B6413564C981}" dt="2022-09-13T11:54:06.921" v="32" actId="20577"/>
        <pc:sldMkLst>
          <pc:docMk/>
          <pc:sldMk cId="1134221518" sldId="262"/>
        </pc:sldMkLst>
      </pc:sldChg>
      <pc:sldChg chg="modNotesTx">
        <pc:chgData name="Natasha Young" userId="450ac887-d51d-4f28-b5bb-9aa773a39bcf" providerId="ADAL" clId="{3CF5FFEE-0102-44B1-BA05-B6413564C981}" dt="2022-09-13T11:54:21.596" v="35" actId="20577"/>
        <pc:sldMkLst>
          <pc:docMk/>
          <pc:sldMk cId="779081691" sldId="263"/>
        </pc:sldMkLst>
      </pc:sldChg>
      <pc:sldChg chg="modNotesTx">
        <pc:chgData name="Natasha Young" userId="450ac887-d51d-4f28-b5bb-9aa773a39bcf" providerId="ADAL" clId="{3CF5FFEE-0102-44B1-BA05-B6413564C981}" dt="2022-09-13T11:54:48.586" v="41" actId="6549"/>
        <pc:sldMkLst>
          <pc:docMk/>
          <pc:sldMk cId="2975342712" sldId="264"/>
        </pc:sldMkLst>
      </pc:sldChg>
      <pc:sldChg chg="modSp mod">
        <pc:chgData name="Natasha Young" userId="450ac887-d51d-4f28-b5bb-9aa773a39bcf" providerId="ADAL" clId="{3CF5FFEE-0102-44B1-BA05-B6413564C981}" dt="2022-09-01T23:01:19.375" v="17" actId="12"/>
        <pc:sldMkLst>
          <pc:docMk/>
          <pc:sldMk cId="39004963" sldId="265"/>
        </pc:sldMkLst>
        <pc:spChg chg="mod">
          <ac:chgData name="Natasha Young" userId="450ac887-d51d-4f28-b5bb-9aa773a39bcf" providerId="ADAL" clId="{3CF5FFEE-0102-44B1-BA05-B6413564C981}" dt="2022-09-01T23:01:14.977" v="15" actId="12"/>
          <ac:spMkLst>
            <pc:docMk/>
            <pc:sldMk cId="39004963" sldId="265"/>
            <ac:spMk id="32771" creationId="{00000000-0000-0000-0000-000000000000}"/>
          </ac:spMkLst>
        </pc:spChg>
        <pc:spChg chg="mod">
          <ac:chgData name="Natasha Young" userId="450ac887-d51d-4f28-b5bb-9aa773a39bcf" providerId="ADAL" clId="{3CF5FFEE-0102-44B1-BA05-B6413564C981}" dt="2022-09-01T23:01:19.375" v="17" actId="12"/>
          <ac:spMkLst>
            <pc:docMk/>
            <pc:sldMk cId="39004963" sldId="265"/>
            <ac:spMk id="32772" creationId="{00000000-0000-0000-0000-000000000000}"/>
          </ac:spMkLst>
        </pc:spChg>
      </pc:sldChg>
      <pc:sldChg chg="modNotesTx">
        <pc:chgData name="Natasha Young" userId="450ac887-d51d-4f28-b5bb-9aa773a39bcf" providerId="ADAL" clId="{3CF5FFEE-0102-44B1-BA05-B6413564C981}" dt="2022-09-13T11:54:55.685" v="42" actId="20577"/>
        <pc:sldMkLst>
          <pc:docMk/>
          <pc:sldMk cId="3684439455" sldId="266"/>
        </pc:sldMkLst>
      </pc:sldChg>
      <pc:sldChg chg="modNotesTx">
        <pc:chgData name="Natasha Young" userId="450ac887-d51d-4f28-b5bb-9aa773a39bcf" providerId="ADAL" clId="{3CF5FFEE-0102-44B1-BA05-B6413564C981}" dt="2022-09-13T11:54:59.961" v="43" actId="20577"/>
        <pc:sldMkLst>
          <pc:docMk/>
          <pc:sldMk cId="1273701735" sldId="267"/>
        </pc:sldMkLst>
      </pc:sldChg>
      <pc:sldChg chg="modNotesTx">
        <pc:chgData name="Natasha Young" userId="450ac887-d51d-4f28-b5bb-9aa773a39bcf" providerId="ADAL" clId="{3CF5FFEE-0102-44B1-BA05-B6413564C981}" dt="2022-09-13T11:55:08.375" v="44" actId="20577"/>
        <pc:sldMkLst>
          <pc:docMk/>
          <pc:sldMk cId="1184727495" sldId="268"/>
        </pc:sldMkLst>
      </pc:sldChg>
      <pc:sldChg chg="modNotesTx">
        <pc:chgData name="Natasha Young" userId="450ac887-d51d-4f28-b5bb-9aa773a39bcf" providerId="ADAL" clId="{3CF5FFEE-0102-44B1-BA05-B6413564C981}" dt="2022-09-13T11:55:17.944" v="45" actId="20577"/>
        <pc:sldMkLst>
          <pc:docMk/>
          <pc:sldMk cId="2910595906" sldId="271"/>
        </pc:sldMkLst>
      </pc:sldChg>
      <pc:sldChg chg="modNotesTx">
        <pc:chgData name="Natasha Young" userId="450ac887-d51d-4f28-b5bb-9aa773a39bcf" providerId="ADAL" clId="{3CF5FFEE-0102-44B1-BA05-B6413564C981}" dt="2022-09-13T11:55:28.214" v="46" actId="20577"/>
        <pc:sldMkLst>
          <pc:docMk/>
          <pc:sldMk cId="3590906762" sldId="274"/>
        </pc:sldMkLst>
      </pc:sldChg>
      <pc:sldChg chg="modNotesTx">
        <pc:chgData name="Natasha Young" userId="450ac887-d51d-4f28-b5bb-9aa773a39bcf" providerId="ADAL" clId="{3CF5FFEE-0102-44B1-BA05-B6413564C981}" dt="2022-09-13T11:55:32.444" v="47" actId="20577"/>
        <pc:sldMkLst>
          <pc:docMk/>
          <pc:sldMk cId="46491419" sldId="275"/>
        </pc:sldMkLst>
      </pc:sldChg>
      <pc:sldChg chg="modNotesTx">
        <pc:chgData name="Natasha Young" userId="450ac887-d51d-4f28-b5bb-9aa773a39bcf" providerId="ADAL" clId="{3CF5FFEE-0102-44B1-BA05-B6413564C981}" dt="2022-09-13T11:54:16.918" v="34" actId="20577"/>
        <pc:sldMkLst>
          <pc:docMk/>
          <pc:sldMk cId="1800426123" sldId="278"/>
        </pc:sldMkLst>
      </pc:sldChg>
      <pc:sldChg chg="modNotesTx">
        <pc:chgData name="Natasha Young" userId="450ac887-d51d-4f28-b5bb-9aa773a39bcf" providerId="ADAL" clId="{3CF5FFEE-0102-44B1-BA05-B6413564C981}" dt="2022-09-13T11:53:58.463" v="30" actId="20577"/>
        <pc:sldMkLst>
          <pc:docMk/>
          <pc:sldMk cId="2251654825" sldId="279"/>
        </pc:sldMkLst>
      </pc:sldChg>
      <pc:sldChg chg="modNotesTx">
        <pc:chgData name="Natasha Young" userId="450ac887-d51d-4f28-b5bb-9aa773a39bcf" providerId="ADAL" clId="{3CF5FFEE-0102-44B1-BA05-B6413564C981}" dt="2022-09-13T11:54:29.937" v="37" actId="20577"/>
        <pc:sldMkLst>
          <pc:docMk/>
          <pc:sldMk cId="211701471" sldId="280"/>
        </pc:sldMkLst>
      </pc:sldChg>
      <pc:sldChg chg="modNotesTx">
        <pc:chgData name="Natasha Young" userId="450ac887-d51d-4f28-b5bb-9aa773a39bcf" providerId="ADAL" clId="{3CF5FFEE-0102-44B1-BA05-B6413564C981}" dt="2022-09-13T11:53:30.576" v="26" actId="20577"/>
        <pc:sldMkLst>
          <pc:docMk/>
          <pc:sldMk cId="2213243947" sldId="282"/>
        </pc:sldMkLst>
      </pc:sldChg>
      <pc:sldChg chg="modSp mod">
        <pc:chgData name="Natasha Young" userId="450ac887-d51d-4f28-b5bb-9aa773a39bcf" providerId="ADAL" clId="{3CF5FFEE-0102-44B1-BA05-B6413564C981}" dt="2022-09-01T23:00:07.066" v="3" actId="12"/>
        <pc:sldMkLst>
          <pc:docMk/>
          <pc:sldMk cId="2464203954" sldId="283"/>
        </pc:sldMkLst>
        <pc:spChg chg="mod">
          <ac:chgData name="Natasha Young" userId="450ac887-d51d-4f28-b5bb-9aa773a39bcf" providerId="ADAL" clId="{3CF5FFEE-0102-44B1-BA05-B6413564C981}" dt="2022-09-01T23:00:07.066" v="3" actId="12"/>
          <ac:spMkLst>
            <pc:docMk/>
            <pc:sldMk cId="2464203954" sldId="283"/>
            <ac:spMk id="2" creationId="{00000000-0000-0000-0000-000000000000}"/>
          </ac:spMkLst>
        </pc:spChg>
        <pc:spChg chg="mod">
          <ac:chgData name="Natasha Young" userId="450ac887-d51d-4f28-b5bb-9aa773a39bcf" providerId="ADAL" clId="{3CF5FFEE-0102-44B1-BA05-B6413564C981}" dt="2022-09-01T23:00:01.490" v="1" actId="12"/>
          <ac:spMkLst>
            <pc:docMk/>
            <pc:sldMk cId="2464203954" sldId="283"/>
            <ac:spMk id="5" creationId="{A456E90F-6A0F-49D7-AE91-0D3FA171CB6C}"/>
          </ac:spMkLst>
        </pc:spChg>
      </pc:sldChg>
      <pc:sldChg chg="modNotesTx">
        <pc:chgData name="Natasha Young" userId="450ac887-d51d-4f28-b5bb-9aa773a39bcf" providerId="ADAL" clId="{3CF5FFEE-0102-44B1-BA05-B6413564C981}" dt="2022-09-13T11:53:48.679" v="28" actId="20577"/>
        <pc:sldMkLst>
          <pc:docMk/>
          <pc:sldMk cId="2328526367" sldId="284"/>
        </pc:sldMkLst>
      </pc:sldChg>
      <pc:sldChg chg="modNotesTx">
        <pc:chgData name="Natasha Young" userId="450ac887-d51d-4f28-b5bb-9aa773a39bcf" providerId="ADAL" clId="{3CF5FFEE-0102-44B1-BA05-B6413564C981}" dt="2022-09-13T11:54:25.816" v="36" actId="20577"/>
        <pc:sldMkLst>
          <pc:docMk/>
          <pc:sldMk cId="237561283" sldId="285"/>
        </pc:sldMkLst>
      </pc:sldChg>
      <pc:sldChg chg="modNotesTx">
        <pc:chgData name="Natasha Young" userId="450ac887-d51d-4f28-b5bb-9aa773a39bcf" providerId="ADAL" clId="{3CF5FFEE-0102-44B1-BA05-B6413564C981}" dt="2022-09-13T11:54:40.453" v="39" actId="20577"/>
        <pc:sldMkLst>
          <pc:docMk/>
          <pc:sldMk cId="2663853198" sldId="286"/>
        </pc:sldMkLst>
      </pc:sldChg>
      <pc:sldChg chg="modNotesTx">
        <pc:chgData name="Natasha Young" userId="450ac887-d51d-4f28-b5bb-9aa773a39bcf" providerId="ADAL" clId="{3CF5FFEE-0102-44B1-BA05-B6413564C981}" dt="2022-09-13T11:54:36.685" v="38" actId="20577"/>
        <pc:sldMkLst>
          <pc:docMk/>
          <pc:sldMk cId="1531875342" sldId="287"/>
        </pc:sldMkLst>
      </pc:sldChg>
      <pc:sldChg chg="modNotesTx">
        <pc:chgData name="Natasha Young" userId="450ac887-d51d-4f28-b5bb-9aa773a39bcf" providerId="ADAL" clId="{3CF5FFEE-0102-44B1-BA05-B6413564C981}" dt="2022-09-13T11:55:43.821" v="50" actId="6549"/>
        <pc:sldMkLst>
          <pc:docMk/>
          <pc:sldMk cId="3364458244" sldId="288"/>
        </pc:sldMkLst>
      </pc:sldChg>
      <pc:sldChg chg="modNotesTx">
        <pc:chgData name="Natasha Young" userId="450ac887-d51d-4f28-b5bb-9aa773a39bcf" providerId="ADAL" clId="{3CF5FFEE-0102-44B1-BA05-B6413564C981}" dt="2022-09-13T11:55:37.822" v="48" actId="20577"/>
        <pc:sldMkLst>
          <pc:docMk/>
          <pc:sldMk cId="2256541078" sldId="289"/>
        </pc:sldMkLst>
      </pc:sldChg>
      <pc:sldChg chg="addSp modSp del mod">
        <pc:chgData name="Natasha Young" userId="450ac887-d51d-4f28-b5bb-9aa773a39bcf" providerId="ADAL" clId="{3CF5FFEE-0102-44B1-BA05-B6413564C981}" dt="2022-09-13T11:59:21.884" v="51" actId="2696"/>
        <pc:sldMkLst>
          <pc:docMk/>
          <pc:sldMk cId="2652316470" sldId="327"/>
        </pc:sldMkLst>
        <pc:spChg chg="mod">
          <ac:chgData name="Natasha Young" userId="450ac887-d51d-4f28-b5bb-9aa773a39bcf" providerId="ADAL" clId="{3CF5FFEE-0102-44B1-BA05-B6413564C981}" dt="2022-09-01T23:01:53.373" v="18" actId="207"/>
          <ac:spMkLst>
            <pc:docMk/>
            <pc:sldMk cId="2652316470" sldId="327"/>
            <ac:spMk id="2" creationId="{00000000-0000-0000-0000-000000000000}"/>
          </ac:spMkLst>
        </pc:spChg>
        <pc:spChg chg="mod">
          <ac:chgData name="Natasha Young" userId="450ac887-d51d-4f28-b5bb-9aa773a39bcf" providerId="ADAL" clId="{3CF5FFEE-0102-44B1-BA05-B6413564C981}" dt="2022-09-01T23:02:57.990" v="20" actId="14100"/>
          <ac:spMkLst>
            <pc:docMk/>
            <pc:sldMk cId="2652316470" sldId="327"/>
            <ac:spMk id="3" creationId="{00000000-0000-0000-0000-000000000000}"/>
          </ac:spMkLst>
        </pc:spChg>
        <pc:spChg chg="mod">
          <ac:chgData name="Natasha Young" userId="450ac887-d51d-4f28-b5bb-9aa773a39bcf" providerId="ADAL" clId="{3CF5FFEE-0102-44B1-BA05-B6413564C981}" dt="2022-09-01T23:02:54.374" v="19" actId="14100"/>
          <ac:spMkLst>
            <pc:docMk/>
            <pc:sldMk cId="2652316470" sldId="327"/>
            <ac:spMk id="4" creationId="{00000000-0000-0000-0000-000000000000}"/>
          </ac:spMkLst>
        </pc:spChg>
        <pc:spChg chg="add mod">
          <ac:chgData name="Natasha Young" userId="450ac887-d51d-4f28-b5bb-9aa773a39bcf" providerId="ADAL" clId="{3CF5FFEE-0102-44B1-BA05-B6413564C981}" dt="2022-09-01T23:03:15.843" v="25" actId="20577"/>
          <ac:spMkLst>
            <pc:docMk/>
            <pc:sldMk cId="2652316470" sldId="327"/>
            <ac:spMk id="5" creationId="{C6DE9722-0949-3751-3AA5-A13B1C542F63}"/>
          </ac:spMkLst>
        </pc:spChg>
      </pc:sldChg>
    </pc:docChg>
  </pc:docChgLst>
  <pc:docChgLst>
    <pc:chgData name="Natasha Young" userId="450ac887-d51d-4f28-b5bb-9aa773a39bcf" providerId="ADAL" clId="{283CBCA2-032C-4C89-89B0-B2463810465D}"/>
    <pc:docChg chg="custSel modSld sldOrd">
      <pc:chgData name="Natasha Young" userId="450ac887-d51d-4f28-b5bb-9aa773a39bcf" providerId="ADAL" clId="{283CBCA2-032C-4C89-89B0-B2463810465D}" dt="2022-10-25T11:43:52.830" v="264"/>
      <pc:docMkLst>
        <pc:docMk/>
      </pc:docMkLst>
      <pc:sldChg chg="modSp mod">
        <pc:chgData name="Natasha Young" userId="450ac887-d51d-4f28-b5bb-9aa773a39bcf" providerId="ADAL" clId="{283CBCA2-032C-4C89-89B0-B2463810465D}" dt="2022-10-25T09:53:50.848" v="26" actId="20577"/>
        <pc:sldMkLst>
          <pc:docMk/>
          <pc:sldMk cId="1262552235" sldId="257"/>
        </pc:sldMkLst>
        <pc:spChg chg="mod">
          <ac:chgData name="Natasha Young" userId="450ac887-d51d-4f28-b5bb-9aa773a39bcf" providerId="ADAL" clId="{283CBCA2-032C-4C89-89B0-B2463810465D}" dt="2022-10-25T09:53:50.848" v="26" actId="20577"/>
          <ac:spMkLst>
            <pc:docMk/>
            <pc:sldMk cId="1262552235" sldId="257"/>
            <ac:spMk id="2" creationId="{18DF4476-323C-4F9F-BE3C-616B48810199}"/>
          </ac:spMkLst>
        </pc:spChg>
      </pc:sldChg>
      <pc:sldChg chg="modSp mod">
        <pc:chgData name="Natasha Young" userId="450ac887-d51d-4f28-b5bb-9aa773a39bcf" providerId="ADAL" clId="{283CBCA2-032C-4C89-89B0-B2463810465D}" dt="2022-10-25T09:58:51.497" v="103" actId="20577"/>
        <pc:sldMkLst>
          <pc:docMk/>
          <pc:sldMk cId="3757842247" sldId="261"/>
        </pc:sldMkLst>
        <pc:spChg chg="mod">
          <ac:chgData name="Natasha Young" userId="450ac887-d51d-4f28-b5bb-9aa773a39bcf" providerId="ADAL" clId="{283CBCA2-032C-4C89-89B0-B2463810465D}" dt="2022-10-25T09:58:51.497" v="103" actId="20577"/>
          <ac:spMkLst>
            <pc:docMk/>
            <pc:sldMk cId="3757842247" sldId="261"/>
            <ac:spMk id="3" creationId="{00000000-0000-0000-0000-000000000000}"/>
          </ac:spMkLst>
        </pc:spChg>
      </pc:sldChg>
      <pc:sldChg chg="addSp modSp mod">
        <pc:chgData name="Natasha Young" userId="450ac887-d51d-4f28-b5bb-9aa773a39bcf" providerId="ADAL" clId="{283CBCA2-032C-4C89-89B0-B2463810465D}" dt="2022-10-25T10:06:22.467" v="261" actId="122"/>
        <pc:sldMkLst>
          <pc:docMk/>
          <pc:sldMk cId="3684439455" sldId="266"/>
        </pc:sldMkLst>
        <pc:spChg chg="add mod">
          <ac:chgData name="Natasha Young" userId="450ac887-d51d-4f28-b5bb-9aa773a39bcf" providerId="ADAL" clId="{283CBCA2-032C-4C89-89B0-B2463810465D}" dt="2022-10-25T10:06:22.467" v="261" actId="122"/>
          <ac:spMkLst>
            <pc:docMk/>
            <pc:sldMk cId="3684439455" sldId="266"/>
            <ac:spMk id="2" creationId="{7B2EF469-DEAF-694C-3FB9-41AD1611E160}"/>
          </ac:spMkLst>
        </pc:spChg>
        <pc:spChg chg="mod">
          <ac:chgData name="Natasha Young" userId="450ac887-d51d-4f28-b5bb-9aa773a39bcf" providerId="ADAL" clId="{283CBCA2-032C-4C89-89B0-B2463810465D}" dt="2022-10-25T10:05:30.817" v="208" actId="27636"/>
          <ac:spMkLst>
            <pc:docMk/>
            <pc:sldMk cId="3684439455" sldId="266"/>
            <ac:spMk id="34819" creationId="{00000000-0000-0000-0000-000000000000}"/>
          </ac:spMkLst>
        </pc:spChg>
        <pc:spChg chg="mod">
          <ac:chgData name="Natasha Young" userId="450ac887-d51d-4f28-b5bb-9aa773a39bcf" providerId="ADAL" clId="{283CBCA2-032C-4C89-89B0-B2463810465D}" dt="2022-10-25T10:05:37.208" v="231" actId="20577"/>
          <ac:spMkLst>
            <pc:docMk/>
            <pc:sldMk cId="3684439455" sldId="266"/>
            <ac:spMk id="34820" creationId="{00000000-0000-0000-0000-000000000000}"/>
          </ac:spMkLst>
        </pc:spChg>
      </pc:sldChg>
      <pc:sldChg chg="addSp modSp">
        <pc:chgData name="Natasha Young" userId="450ac887-d51d-4f28-b5bb-9aa773a39bcf" providerId="ADAL" clId="{283CBCA2-032C-4C89-89B0-B2463810465D}" dt="2022-10-25T11:43:52.830" v="264"/>
        <pc:sldMkLst>
          <pc:docMk/>
          <pc:sldMk cId="3590906762" sldId="274"/>
        </pc:sldMkLst>
        <pc:spChg chg="add mod">
          <ac:chgData name="Natasha Young" userId="450ac887-d51d-4f28-b5bb-9aa773a39bcf" providerId="ADAL" clId="{283CBCA2-032C-4C89-89B0-B2463810465D}" dt="2022-10-25T11:43:52.830" v="264"/>
          <ac:spMkLst>
            <pc:docMk/>
            <pc:sldMk cId="3590906762" sldId="274"/>
            <ac:spMk id="2" creationId="{73347D6D-A303-08B9-8B62-96B7D702449C}"/>
          </ac:spMkLst>
        </pc:spChg>
      </pc:sldChg>
      <pc:sldChg chg="modSp mod">
        <pc:chgData name="Natasha Young" userId="450ac887-d51d-4f28-b5bb-9aa773a39bcf" providerId="ADAL" clId="{283CBCA2-032C-4C89-89B0-B2463810465D}" dt="2022-10-25T09:57:38.675" v="67" actId="20577"/>
        <pc:sldMkLst>
          <pc:docMk/>
          <pc:sldMk cId="2251654825" sldId="279"/>
        </pc:sldMkLst>
        <pc:spChg chg="mod">
          <ac:chgData name="Natasha Young" userId="450ac887-d51d-4f28-b5bb-9aa773a39bcf" providerId="ADAL" clId="{283CBCA2-032C-4C89-89B0-B2463810465D}" dt="2022-10-25T09:57:38.675" v="67" actId="20577"/>
          <ac:spMkLst>
            <pc:docMk/>
            <pc:sldMk cId="2251654825" sldId="279"/>
            <ac:spMk id="5" creationId="{00000000-0000-0000-0000-000000000000}"/>
          </ac:spMkLst>
        </pc:spChg>
      </pc:sldChg>
      <pc:sldChg chg="modSp mod">
        <pc:chgData name="Natasha Young" userId="450ac887-d51d-4f28-b5bb-9aa773a39bcf" providerId="ADAL" clId="{283CBCA2-032C-4C89-89B0-B2463810465D}" dt="2022-10-25T10:02:29.150" v="204" actId="14100"/>
        <pc:sldMkLst>
          <pc:docMk/>
          <pc:sldMk cId="211701471" sldId="280"/>
        </pc:sldMkLst>
        <pc:spChg chg="mod">
          <ac:chgData name="Natasha Young" userId="450ac887-d51d-4f28-b5bb-9aa773a39bcf" providerId="ADAL" clId="{283CBCA2-032C-4C89-89B0-B2463810465D}" dt="2022-10-25T10:02:29.150" v="204" actId="14100"/>
          <ac:spMkLst>
            <pc:docMk/>
            <pc:sldMk cId="211701471" sldId="280"/>
            <ac:spMk id="4" creationId="{00000000-0000-0000-0000-000000000000}"/>
          </ac:spMkLst>
        </pc:spChg>
      </pc:sldChg>
      <pc:sldChg chg="modSp mod">
        <pc:chgData name="Natasha Young" userId="450ac887-d51d-4f28-b5bb-9aa773a39bcf" providerId="ADAL" clId="{283CBCA2-032C-4C89-89B0-B2463810465D}" dt="2022-10-25T10:00:24.888" v="145" actId="20577"/>
        <pc:sldMkLst>
          <pc:docMk/>
          <pc:sldMk cId="237561283" sldId="285"/>
        </pc:sldMkLst>
        <pc:spChg chg="mod">
          <ac:chgData name="Natasha Young" userId="450ac887-d51d-4f28-b5bb-9aa773a39bcf" providerId="ADAL" clId="{283CBCA2-032C-4C89-89B0-B2463810465D}" dt="2022-10-25T10:00:24.888" v="145" actId="20577"/>
          <ac:spMkLst>
            <pc:docMk/>
            <pc:sldMk cId="237561283" sldId="285"/>
            <ac:spMk id="4" creationId="{6ADEF727-09AE-4A8B-ABF1-AC1CBD5894AD}"/>
          </ac:spMkLst>
        </pc:spChg>
      </pc:sldChg>
      <pc:sldChg chg="ord">
        <pc:chgData name="Natasha Young" userId="450ac887-d51d-4f28-b5bb-9aa773a39bcf" providerId="ADAL" clId="{283CBCA2-032C-4C89-89B0-B2463810465D}" dt="2022-10-25T10:09:38.126" v="263"/>
        <pc:sldMkLst>
          <pc:docMk/>
          <pc:sldMk cId="3364458244" sldId="2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3</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4073889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2196851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61C7EDD-CE9C-423B-9EE6-263F4A2A2B7C}" type="slidenum">
              <a:rPr lang="cy-GB" altLang="en-US" sz="1200">
                <a:solidFill>
                  <a:srgbClr val="000000"/>
                </a:solidFill>
                <a:latin typeface="Arial" pitchFamily="34" charset="0"/>
              </a:rPr>
              <a:pPr/>
              <a:t>5</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264150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3470626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88CAA2-28F0-45FC-A06F-C14CD7D358DB}" type="slidenum">
              <a:rPr lang="en-US" altLang="en-US">
                <a:solidFill>
                  <a:srgbClr val="000000"/>
                </a:solidFill>
                <a:cs typeface="Arial" pitchFamily="34" charset="0"/>
              </a:rPr>
              <a:pPr eaLnBrk="1" hangingPunct="1">
                <a:spcBef>
                  <a:spcPct val="0"/>
                </a:spcBef>
              </a:pPr>
              <a:t>7</a:t>
            </a:fld>
            <a:endParaRPr lang="en-US" altLang="en-US">
              <a:solidFill>
                <a:srgbClr val="000000"/>
              </a:solidFill>
              <a:cs typeface="Arial" pitchFamily="34" charset="0"/>
            </a:endParaRPr>
          </a:p>
        </p:txBody>
      </p:sp>
      <p:sp>
        <p:nvSpPr>
          <p:cNvPr id="25603" name="Rectangle 2"/>
          <p:cNvSpPr>
            <a:spLocks noGrp="1" noRot="1" noChangeAspect="1" noChangeArrowheads="1" noTextEdit="1"/>
          </p:cNvSpPr>
          <p:nvPr>
            <p:ph type="sldImg"/>
          </p:nvPr>
        </p:nvSpPr>
        <p:spPr>
          <a:xfrm>
            <a:off x="90488" y="744538"/>
            <a:ext cx="6616700" cy="3722687"/>
          </a:xfrm>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cy-GB" altLang="en-US" dirty="0">
              <a:latin typeface="Arial" pitchFamily="34" charset="0"/>
            </a:endParaRPr>
          </a:p>
        </p:txBody>
      </p:sp>
    </p:spTree>
    <p:extLst>
      <p:ext uri="{BB962C8B-B14F-4D97-AF65-F5344CB8AC3E}">
        <p14:creationId xmlns:p14="http://schemas.microsoft.com/office/powerpoint/2010/main" val="1334104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5F447A8-40AA-441A-A25F-8EEC0C39AC55}" type="slidenum">
              <a:rPr lang="cy-GB" altLang="en-US" sz="1200">
                <a:solidFill>
                  <a:srgbClr val="000000"/>
                </a:solidFill>
                <a:latin typeface="Arial" pitchFamily="34" charset="0"/>
              </a:rPr>
              <a:pPr/>
              <a:t>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206252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2912112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980196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C045809-84A4-4248-9B65-0E8743C5C9B6}" type="slidenum">
              <a:rPr lang="en-US" altLang="en-US">
                <a:solidFill>
                  <a:srgbClr val="000000"/>
                </a:solidFill>
                <a:cs typeface="Arial" pitchFamily="34" charset="0"/>
              </a:rPr>
              <a:pPr eaLnBrk="1" hangingPunct="1">
                <a:spcBef>
                  <a:spcPct val="0"/>
                </a:spcBef>
              </a:pPr>
              <a:t>12</a:t>
            </a:fld>
            <a:endParaRPr lang="en-US" altLang="en-US">
              <a:solidFill>
                <a:srgbClr val="000000"/>
              </a:solidFill>
              <a:cs typeface="Arial" pitchFamily="34" charset="0"/>
            </a:endParaRPr>
          </a:p>
        </p:txBody>
      </p:sp>
      <p:sp>
        <p:nvSpPr>
          <p:cNvPr id="29699" name="Rectangle 2"/>
          <p:cNvSpPr>
            <a:spLocks noGrp="1" noRot="1" noChangeAspect="1" noChangeArrowheads="1" noTextEdit="1"/>
          </p:cNvSpPr>
          <p:nvPr>
            <p:ph type="sldImg"/>
          </p:nvPr>
        </p:nvSpPr>
        <p:spPr>
          <a:xfrm>
            <a:off x="90488" y="744538"/>
            <a:ext cx="6616700" cy="3722687"/>
          </a:xfrm>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Tree>
    <p:extLst>
      <p:ext uri="{BB962C8B-B14F-4D97-AF65-F5344CB8AC3E}">
        <p14:creationId xmlns:p14="http://schemas.microsoft.com/office/powerpoint/2010/main" val="2821203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2128408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3420457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35113369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395085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57E4AA8-3FF2-4E7C-B6AD-5F87FADF1B63}" type="slidenum">
              <a:rPr lang="cy-GB" altLang="en-US" sz="1200">
                <a:solidFill>
                  <a:srgbClr val="000000"/>
                </a:solidFill>
                <a:latin typeface="Arial" pitchFamily="34" charset="0"/>
              </a:rPr>
              <a:pPr/>
              <a:t>17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4188736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380E7A5B-837F-4806-81B9-78E8781F7156}" type="slidenum">
              <a:rPr lang="cy-GB" altLang="en-US" sz="1200">
                <a:solidFill>
                  <a:srgbClr val="000000"/>
                </a:solidFill>
                <a:latin typeface="Arial" pitchFamily="34" charset="0"/>
              </a:rPr>
              <a:pPr/>
              <a:t>18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0694257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0DAC4D5-316C-4D2A-96B7-5BF88A4AB4A7}" type="slidenum">
              <a:rPr lang="cy-GB" altLang="en-US" sz="1200">
                <a:solidFill>
                  <a:srgbClr val="000000"/>
                </a:solidFill>
                <a:latin typeface="Arial" pitchFamily="34" charset="0"/>
              </a:rPr>
              <a:pPr/>
              <a:t>19</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030870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60981ADC-D09C-43DA-BB45-1F6BF9A5F2B0}" type="slidenum">
              <a:rPr lang="cy-GB" altLang="en-US" sz="1200">
                <a:solidFill>
                  <a:srgbClr val="000000"/>
                </a:solidFill>
                <a:latin typeface="Arial" pitchFamily="34" charset="0"/>
              </a:rPr>
              <a:pPr/>
              <a:t>20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9698915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EC48D42-62A6-48DD-9A3E-D94268998444}" type="slidenum">
              <a:rPr lang="cy-GB" altLang="en-US" sz="1200">
                <a:solidFill>
                  <a:srgbClr val="000000"/>
                </a:solidFill>
                <a:latin typeface="Arial" pitchFamily="34" charset="0"/>
              </a:rPr>
              <a:pPr/>
              <a:t>21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6410793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9E25633-4679-477E-981A-222DBDAB7E0A}" type="slidenum">
              <a:rPr lang="cy-GB" altLang="en-US" sz="1200">
                <a:solidFill>
                  <a:srgbClr val="000000"/>
                </a:solidFill>
                <a:latin typeface="Arial" pitchFamily="34" charset="0"/>
              </a:rPr>
              <a:pPr/>
              <a:t>24</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5828566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0488" y="744538"/>
            <a:ext cx="6616700"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05E6D46A-EE0E-423B-9B5A-40F68280C19B}" type="slidenum">
              <a:rPr lang="cy-GB" altLang="en-US" sz="1200">
                <a:solidFill>
                  <a:srgbClr val="000000"/>
                </a:solidFill>
                <a:latin typeface="Arial" pitchFamily="34" charset="0"/>
              </a:rPr>
              <a:pPr/>
              <a:t>27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743969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90488" y="744538"/>
            <a:ext cx="6616700"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A7C60DBC-7640-4E16-867D-43CC8241B460}" type="slidenum">
              <a:rPr lang="cy-GB" altLang="en-US" sz="1200">
                <a:solidFill>
                  <a:srgbClr val="000000"/>
                </a:solidFill>
                <a:latin typeface="Arial" pitchFamily="34" charset="0"/>
              </a:rPr>
              <a:pPr/>
              <a:t>28</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5270006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29</a:t>
            </a:fld>
            <a:endParaRPr lang="en-GB"/>
          </a:p>
        </p:txBody>
      </p:sp>
    </p:spTree>
    <p:extLst>
      <p:ext uri="{BB962C8B-B14F-4D97-AF65-F5344CB8AC3E}">
        <p14:creationId xmlns:p14="http://schemas.microsoft.com/office/powerpoint/2010/main" val="40537087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30</a:t>
            </a:fld>
            <a:endParaRPr lang="en-GB"/>
          </a:p>
        </p:txBody>
      </p:sp>
    </p:spTree>
    <p:extLst>
      <p:ext uri="{BB962C8B-B14F-4D97-AF65-F5344CB8AC3E}">
        <p14:creationId xmlns:p14="http://schemas.microsoft.com/office/powerpoint/2010/main" val="538396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31</a:t>
            </a:fld>
            <a:endParaRPr lang="en-GB"/>
          </a:p>
        </p:txBody>
      </p:sp>
    </p:spTree>
    <p:extLst>
      <p:ext uri="{BB962C8B-B14F-4D97-AF65-F5344CB8AC3E}">
        <p14:creationId xmlns:p14="http://schemas.microsoft.com/office/powerpoint/2010/main" val="165965152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32</a:t>
            </a:fld>
            <a:endParaRPr lang="en-GB"/>
          </a:p>
        </p:txBody>
      </p:sp>
    </p:spTree>
    <p:extLst>
      <p:ext uri="{BB962C8B-B14F-4D97-AF65-F5344CB8AC3E}">
        <p14:creationId xmlns:p14="http://schemas.microsoft.com/office/powerpoint/2010/main" val="36775246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33</a:t>
            </a:fld>
            <a:endParaRPr lang="en-GB"/>
          </a:p>
        </p:txBody>
      </p:sp>
    </p:spTree>
    <p:extLst>
      <p:ext uri="{BB962C8B-B14F-4D97-AF65-F5344CB8AC3E}">
        <p14:creationId xmlns:p14="http://schemas.microsoft.com/office/powerpoint/2010/main" val="1392266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004A69B8-2871-4FA4-8492-B069FF631261}" type="datetimeFigureOut">
              <a:rPr lang="en-GB" smtClean="0"/>
              <a:pPr>
                <a:defRPr/>
              </a:pPr>
              <a:t>25/10/2022</a:t>
            </a:fld>
            <a:endParaRPr lang="en-GB"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505033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004A69B8-2871-4FA4-8492-B069FF631261}" type="datetimeFigureOut">
              <a:rPr lang="en-GB" smtClean="0"/>
              <a:pPr>
                <a:defRPr/>
              </a:pPr>
              <a:t>25/10/2022</a:t>
            </a:fld>
            <a:endParaRPr lang="en-GB"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217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a:defRPr/>
            </a:pPr>
            <a:fld id="{004A69B8-2871-4FA4-8492-B069FF631261}" type="datetimeFigureOut">
              <a:rPr lang="en-GB" smtClean="0"/>
              <a:pPr>
                <a:defRPr/>
              </a:pPr>
              <a:t>25/10/2022</a:t>
            </a:fld>
            <a:endParaRPr lang="en-GB"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909589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B33867F4-0AAD-42B1-9384-326D074A4F56}" type="datetimeFigureOut">
              <a:rPr lang="en-GB" smtClean="0"/>
              <a:pPr>
                <a:defRPr/>
              </a:pPr>
              <a:t>25/10/2022</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4052884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DCF8DB81-439C-4656-9D3E-66A7D1A45EA3}" type="datetimeFigureOut">
              <a:rPr lang="en-GB" smtClean="0"/>
              <a:pPr>
                <a:defRPr/>
              </a:pPr>
              <a:t>25/10/2022</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351283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BC8E3CB2-1CF2-4995-A5FE-D409EFFC65D6}" type="datetimeFigureOut">
              <a:rPr lang="en-GB" smtClean="0"/>
              <a:pPr>
                <a:defRPr/>
              </a:pPr>
              <a:t>25/10/2022</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440146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B7345790-51AC-404F-BA55-9F6878987568}" type="datetimeFigureOut">
              <a:rPr lang="en-GB" smtClean="0"/>
              <a:pPr>
                <a:defRPr/>
              </a:pPr>
              <a:t>25/10/2022</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850633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a:defRPr/>
            </a:pPr>
            <a:fld id="{B3E7E5E2-C784-4A97-8CF6-8823521BE196}" type="datetimeFigureOut">
              <a:rPr lang="en-GB" smtClean="0"/>
              <a:pPr>
                <a:defRPr/>
              </a:pPr>
              <a:t>25/10/2022</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5653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a:defRPr/>
            </a:pPr>
            <a:fld id="{F416119F-627E-4435-8782-E1A15BFB5236}" type="datetimeFigureOut">
              <a:rPr lang="en-GB" smtClean="0"/>
              <a:pPr>
                <a:defRPr/>
              </a:pPr>
              <a:t>25/10/2022</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90367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a:defRPr/>
            </a:pPr>
            <a:fld id="{B4B8E2AC-B30A-4DC0-B431-6112BDE13CA5}" type="datetimeFigureOut">
              <a:rPr lang="en-GB" smtClean="0"/>
              <a:pPr>
                <a:defRPr/>
              </a:pPr>
              <a:t>25/10/2022</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1689086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a:defRPr/>
            </a:pPr>
            <a:fld id="{5E43C031-A6CF-420F-AE3A-6087542148F3}" type="datetimeFigureOut">
              <a:rPr lang="en-GB" smtClean="0"/>
              <a:pPr>
                <a:defRPr/>
              </a:pPr>
              <a:t>25/10/2022</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1324694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1061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0389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827115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25/10/2022</a:t>
            </a:fld>
            <a:endParaRPr lang="en-GB"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6"/>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496308120"/>
      </p:ext>
    </p:extLst>
  </p:cSld>
  <p:clrMap bg1="lt1" tx1="dk1" bg2="lt2" tx2="dk2" accent1="accent1" accent2="accent2" accent3="accent3" accent4="accent4" accent5="accent5" accent6="accent6" hlink="hlink" folHlink="folHlink"/>
  <p:sldLayoutIdLst>
    <p:sldLayoutId id="2147483975" r:id="rId1"/>
    <p:sldLayoutId id="2147483976" r:id="rId2"/>
    <p:sldLayoutId id="2147483977" r:id="rId3"/>
    <p:sldLayoutId id="2147483978" r:id="rId4"/>
    <p:sldLayoutId id="2147483979" r:id="rId5"/>
    <p:sldLayoutId id="2147483980" r:id="rId6"/>
    <p:sldLayoutId id="2147483981" r:id="rId7"/>
    <p:sldLayoutId id="2147483982" r:id="rId8"/>
    <p:sldLayoutId id="2147483983" r:id="rId9"/>
    <p:sldLayoutId id="2147483984" r:id="rId10"/>
    <p:sldLayoutId id="2147483985" r:id="rId11"/>
    <p:sldLayoutId id="2147483986" r:id="rId12"/>
    <p:sldLayoutId id="2147483987" r:id="rId13"/>
    <p:sldLayoutId id="214748398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hyperlink" Target="https://youtu.be/VNNsN9IJkws"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biointeractive.org/classroom-resources/prenatal-development-human-brai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1d1naM559w4"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m_5u8-QSh6A"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VCeWr8OFuEs"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vdiCep6OStA"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hyperlink" Target="https://www.ted.com/talks/alison_gopnik_what_do_babies_think?language=en" TargetMode="External"/><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leader.pubs.asha.org/doi/full/10.1044/leader.RIB3.19112014.np"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dana.org/article/nibbling-on-neurons-a-closer-look-at-synaptic-pruning/"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researchgate.net/figure/Abnormal-brain-development-following-sensory-neglect-in-early-childhood-These-images_fig1_225759011"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www.researchgate.net/figure/Transcriptional-cascade-of-myelination-Expression-of-TFs-at-different-stages-of-the_fig2_278047830"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wolverton-mountain.com/articles/talk-to-an-infants-brain.html"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www.zerotothree.org/" TargetMode="External"/><Relationship Id="rId4" Type="http://schemas.openxmlformats.org/officeDocument/2006/relationships/hyperlink" Target="http://developingchild.harvard.ed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035EF9-181C-1D2D-6BAA-591BF80859EE}"/>
              </a:ext>
            </a:extLst>
          </p:cNvPr>
          <p:cNvSpPr txBox="1">
            <a:spLocks/>
          </p:cNvSpPr>
          <p:nvPr/>
        </p:nvSpPr>
        <p:spPr>
          <a:xfrm>
            <a:off x="2165896" y="801414"/>
            <a:ext cx="7860207" cy="238760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a:t>ECEY4001/C</a:t>
            </a:r>
            <a:br>
              <a:rPr lang="en-GB" sz="5400" dirty="0"/>
            </a:br>
            <a:r>
              <a:rPr lang="en-GB" sz="5400" dirty="0" err="1"/>
              <a:t>Datblygiad</a:t>
            </a:r>
            <a:r>
              <a:rPr lang="en-GB" sz="5400" dirty="0"/>
              <a:t> </a:t>
            </a:r>
            <a:r>
              <a:rPr lang="en-GB" sz="5400" dirty="0" err="1"/>
              <a:t>Dynol</a:t>
            </a:r>
            <a:br>
              <a:rPr lang="en-GB" sz="5400" dirty="0"/>
            </a:br>
            <a:r>
              <a:rPr lang="en-GB" sz="5400" dirty="0">
                <a:solidFill>
                  <a:schemeClr val="accent6">
                    <a:lumMod val="75000"/>
                  </a:schemeClr>
                </a:solidFill>
              </a:rPr>
              <a:t>Human Development</a:t>
            </a:r>
          </a:p>
        </p:txBody>
      </p:sp>
      <p:sp>
        <p:nvSpPr>
          <p:cNvPr id="4" name="Subtitle 2">
            <a:extLst>
              <a:ext uri="{FF2B5EF4-FFF2-40B4-BE49-F238E27FC236}">
                <a16:creationId xmlns:a16="http://schemas.microsoft.com/office/drawing/2014/main" id="{ED5C5E66-6AA7-9FAE-955D-4EEC7B0B118F}"/>
              </a:ext>
            </a:extLst>
          </p:cNvPr>
          <p:cNvSpPr txBox="1">
            <a:spLocks/>
          </p:cNvSpPr>
          <p:nvPr/>
        </p:nvSpPr>
        <p:spPr>
          <a:xfrm>
            <a:off x="1049641" y="3577816"/>
            <a:ext cx="10092715" cy="165576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4800" dirty="0"/>
              <a:t>Darlith 3 – </a:t>
            </a:r>
            <a:r>
              <a:rPr lang="en-GB" sz="4800" dirty="0" err="1"/>
              <a:t>Datblygiad</a:t>
            </a:r>
            <a:r>
              <a:rPr lang="en-GB" sz="4800" dirty="0"/>
              <a:t> </a:t>
            </a:r>
            <a:r>
              <a:rPr lang="en-GB" sz="4800" dirty="0" err="1"/>
              <a:t>yr</a:t>
            </a:r>
            <a:r>
              <a:rPr lang="en-GB" sz="4800" dirty="0"/>
              <a:t> </a:t>
            </a:r>
            <a:r>
              <a:rPr lang="en-GB" sz="4800" dirty="0" err="1"/>
              <a:t>Ymennydd</a:t>
            </a:r>
            <a:r>
              <a:rPr lang="en-GB" sz="4800" dirty="0"/>
              <a:t> </a:t>
            </a:r>
          </a:p>
          <a:p>
            <a:pPr marL="0" indent="0" algn="ctr">
              <a:buNone/>
            </a:pPr>
            <a:r>
              <a:rPr lang="en-GB" sz="4800" dirty="0">
                <a:solidFill>
                  <a:schemeClr val="accent6">
                    <a:lumMod val="75000"/>
                  </a:schemeClr>
                </a:solidFill>
              </a:rPr>
              <a:t>Lecture 3 – Brain Development</a:t>
            </a: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normAutofit fontScale="90000"/>
          </a:bodyPr>
          <a:lstStyle/>
          <a:p>
            <a:pPr algn="ctr" eaLnBrk="1" hangingPunct="1"/>
            <a:r>
              <a:rPr lang="en-GB" altLang="en-US" sz="5300" noProof="1">
                <a:latin typeface="+mn-lt"/>
              </a:rPr>
              <a:t>Datblygiad yr Ymennydd</a:t>
            </a:r>
            <a:br>
              <a:rPr lang="en-GB" altLang="en-US" sz="5300" noProof="1">
                <a:latin typeface="+mn-lt"/>
              </a:rPr>
            </a:br>
            <a:r>
              <a:rPr lang="en-GB" altLang="en-US" sz="5300" noProof="1">
                <a:solidFill>
                  <a:schemeClr val="accent6">
                    <a:lumMod val="75000"/>
                  </a:schemeClr>
                </a:solidFill>
                <a:latin typeface="+mn-lt"/>
              </a:rPr>
              <a:t>Brain Development</a:t>
            </a:r>
            <a:r>
              <a:rPr lang="en-GB" altLang="en-US" noProof="1">
                <a:solidFill>
                  <a:schemeClr val="accent6">
                    <a:lumMod val="75000"/>
                  </a:schemeClr>
                </a:solidFill>
              </a:rPr>
              <a:t>	</a:t>
            </a:r>
          </a:p>
        </p:txBody>
      </p:sp>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324600" y="1461536"/>
            <a:ext cx="5695363" cy="3989040"/>
          </a:xfrm>
        </p:spPr>
        <p:txBody>
          <a:bodyPr>
            <a:normAutofit/>
          </a:bodyPr>
          <a:lstStyle/>
          <a:p>
            <a:r>
              <a:rPr lang="en-GB" dirty="0">
                <a:solidFill>
                  <a:schemeClr val="accent6">
                    <a:lumMod val="75000"/>
                  </a:schemeClr>
                </a:solidFill>
              </a:rPr>
              <a:t>Develop an understanding of basic brain anatomy</a:t>
            </a:r>
          </a:p>
          <a:p>
            <a:r>
              <a:rPr lang="en-GB" dirty="0">
                <a:solidFill>
                  <a:schemeClr val="accent6">
                    <a:lumMod val="75000"/>
                  </a:schemeClr>
                </a:solidFill>
              </a:rPr>
              <a:t>Develop an understanding of the importance of Brain Development in Early Childhood</a:t>
            </a:r>
          </a:p>
          <a:p>
            <a:r>
              <a:rPr lang="en-GB" dirty="0">
                <a:solidFill>
                  <a:schemeClr val="accent6">
                    <a:lumMod val="75000"/>
                  </a:schemeClr>
                </a:solidFill>
              </a:rPr>
              <a:t>Develop an understanding of how brain development looks in practical terms</a:t>
            </a:r>
          </a:p>
          <a:p>
            <a:pPr marL="0" indent="0">
              <a:buNone/>
            </a:pPr>
            <a:endParaRPr lang="en-GB" dirty="0"/>
          </a:p>
        </p:txBody>
      </p:sp>
      <p:sp>
        <p:nvSpPr>
          <p:cNvPr id="5" name="Dalfan Cynnwys 1">
            <a:extLst>
              <a:ext uri="{FF2B5EF4-FFF2-40B4-BE49-F238E27FC236}">
                <a16:creationId xmlns:a16="http://schemas.microsoft.com/office/drawing/2014/main" id="{A456E90F-6A0F-49D7-AE91-0D3FA171CB6C}"/>
              </a:ext>
            </a:extLst>
          </p:cNvPr>
          <p:cNvSpPr txBox="1">
            <a:spLocks/>
          </p:cNvSpPr>
          <p:nvPr/>
        </p:nvSpPr>
        <p:spPr>
          <a:xfrm>
            <a:off x="334781" y="1461536"/>
            <a:ext cx="5695363"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Datblygu dealltwriaeth o anatomi syml o’r ymennydd</a:t>
            </a:r>
          </a:p>
          <a:p>
            <a:r>
              <a:rPr lang="cy-GB" dirty="0"/>
              <a:t>Datblygu dealltwriaeth o bwysigrwydd datblygiad yr ymennydd yn ystod y blynyddoedd cynnar</a:t>
            </a:r>
          </a:p>
          <a:p>
            <a:r>
              <a:rPr lang="cy-GB" dirty="0"/>
              <a:t>Datblygu dealltwriaeth o sut mae datblygiad yr ymennydd yn edrych yn nhermau ymarferol</a:t>
            </a:r>
          </a:p>
          <a:p>
            <a:pPr marL="0" indent="0" fontAlgn="auto">
              <a:spcAft>
                <a:spcPts val="0"/>
              </a:spcAft>
              <a:buFont typeface="Arial" panose="020B0604020202020204" pitchFamily="34" charset="0"/>
              <a:buNone/>
            </a:pPr>
            <a:endParaRPr lang="en-GB" dirty="0"/>
          </a:p>
        </p:txBody>
      </p:sp>
    </p:spTree>
    <p:extLst>
      <p:ext uri="{BB962C8B-B14F-4D97-AF65-F5344CB8AC3E}">
        <p14:creationId xmlns:p14="http://schemas.microsoft.com/office/powerpoint/2010/main" val="246420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normAutofit fontScale="90000"/>
          </a:bodyPr>
          <a:lstStyle/>
          <a:p>
            <a:pPr algn="ctr" eaLnBrk="1" hangingPunct="1"/>
            <a:r>
              <a:rPr lang="en-GB" altLang="en-US" sz="5300" noProof="1">
                <a:latin typeface="+mn-lt"/>
              </a:rPr>
              <a:t>Datblygiad yr Ymennydd</a:t>
            </a:r>
            <a:br>
              <a:rPr lang="en-GB" altLang="en-US" sz="5300" noProof="1">
                <a:latin typeface="+mn-lt"/>
              </a:rPr>
            </a:br>
            <a:r>
              <a:rPr lang="en-GB" altLang="en-US" sz="5300" noProof="1">
                <a:solidFill>
                  <a:schemeClr val="accent6">
                    <a:lumMod val="75000"/>
                  </a:schemeClr>
                </a:solidFill>
                <a:latin typeface="+mn-lt"/>
              </a:rPr>
              <a:t>Brain Development</a:t>
            </a:r>
            <a:r>
              <a:rPr lang="en-GB" altLang="en-US" noProof="1">
                <a:solidFill>
                  <a:schemeClr val="accent6">
                    <a:lumMod val="75000"/>
                  </a:schemeClr>
                </a:solidFill>
              </a:rPr>
              <a:t>	</a:t>
            </a:r>
          </a:p>
        </p:txBody>
      </p:sp>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390779" y="1412776"/>
            <a:ext cx="5746595" cy="4516700"/>
          </a:xfrm>
        </p:spPr>
        <p:txBody>
          <a:bodyPr>
            <a:normAutofit/>
          </a:bodyPr>
          <a:lstStyle/>
          <a:p>
            <a:r>
              <a:rPr lang="en-GB" dirty="0">
                <a:solidFill>
                  <a:schemeClr val="accent6">
                    <a:lumMod val="75000"/>
                  </a:schemeClr>
                </a:solidFill>
              </a:rPr>
              <a:t>Begins shortly after conception and continues throughout your lifetime</a:t>
            </a:r>
          </a:p>
          <a:p>
            <a:r>
              <a:rPr lang="en-GB" dirty="0">
                <a:solidFill>
                  <a:schemeClr val="accent6">
                    <a:lumMod val="75000"/>
                  </a:schemeClr>
                </a:solidFill>
              </a:rPr>
              <a:t>Brain development can be affected by sound, touch, vision, smells and thoughts</a:t>
            </a:r>
          </a:p>
          <a:p>
            <a:r>
              <a:rPr lang="en-GB" dirty="0">
                <a:solidFill>
                  <a:schemeClr val="accent6">
                    <a:lumMod val="75000"/>
                  </a:schemeClr>
                </a:solidFill>
              </a:rPr>
              <a:t>Every child’s brain develops at a different speed</a:t>
            </a:r>
          </a:p>
          <a:p>
            <a:r>
              <a:rPr lang="en-GB" dirty="0">
                <a:solidFill>
                  <a:schemeClr val="accent6">
                    <a:lumMod val="75000"/>
                  </a:schemeClr>
                </a:solidFill>
              </a:rPr>
              <a:t>Brain has the ability to ‘bloom’ and ‘prune’</a:t>
            </a:r>
          </a:p>
          <a:p>
            <a:pPr marL="0" indent="0">
              <a:buNone/>
            </a:pPr>
            <a:endParaRPr lang="en-GB" dirty="0"/>
          </a:p>
        </p:txBody>
      </p:sp>
      <p:sp>
        <p:nvSpPr>
          <p:cNvPr id="5" name="Dalfan Cynnwys 1">
            <a:extLst>
              <a:ext uri="{FF2B5EF4-FFF2-40B4-BE49-F238E27FC236}">
                <a16:creationId xmlns:a16="http://schemas.microsoft.com/office/drawing/2014/main" id="{D22D151D-0ADA-4FE9-81CF-E40615231BDA}"/>
              </a:ext>
            </a:extLst>
          </p:cNvPr>
          <p:cNvSpPr txBox="1">
            <a:spLocks/>
          </p:cNvSpPr>
          <p:nvPr/>
        </p:nvSpPr>
        <p:spPr>
          <a:xfrm>
            <a:off x="190826" y="1434480"/>
            <a:ext cx="6296843" cy="398904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Dechrau ar ôl cenhedliad ac yn parhau trwy gydol eich bywyd</a:t>
            </a:r>
          </a:p>
          <a:p>
            <a:r>
              <a:rPr lang="cy-GB" dirty="0"/>
              <a:t>Datblygiad yr ymennydd yn gallu cael ei effeithio gan sain, cyffyrddiad, golwg, arogl, a meddyliau</a:t>
            </a:r>
          </a:p>
          <a:p>
            <a:r>
              <a:rPr lang="cy-GB" dirty="0"/>
              <a:t>Datblygiad yr ymennydd yn digwydd at wahanol cyflymder i bob plentyn</a:t>
            </a:r>
          </a:p>
          <a:p>
            <a:r>
              <a:rPr lang="cy-GB" dirty="0"/>
              <a:t> Mae gan yr ymennydd y gallu i ‘flodeuo’ a ‘thocio’</a:t>
            </a:r>
          </a:p>
          <a:p>
            <a:pPr marL="0" indent="0" fontAlgn="auto">
              <a:spcAft>
                <a:spcPts val="0"/>
              </a:spcAft>
              <a:buNone/>
            </a:pPr>
            <a:endParaRPr lang="en-GB" dirty="0"/>
          </a:p>
        </p:txBody>
      </p:sp>
    </p:spTree>
    <p:extLst>
      <p:ext uri="{BB962C8B-B14F-4D97-AF65-F5344CB8AC3E}">
        <p14:creationId xmlns:p14="http://schemas.microsoft.com/office/powerpoint/2010/main" val="2337701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rain tumors form synapses with healthy neurons - Neuroscience News">
            <a:extLst>
              <a:ext uri="{FF2B5EF4-FFF2-40B4-BE49-F238E27FC236}">
                <a16:creationId xmlns:a16="http://schemas.microsoft.com/office/drawing/2014/main" id="{22C9C76E-57EF-417D-8C0B-4E13CC7B60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20" r="21668" b="1"/>
          <a:stretch/>
        </p:blipFill>
        <p:spPr bwMode="auto">
          <a:xfrm>
            <a:off x="857396" y="1799997"/>
            <a:ext cx="4065464" cy="325800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Nibbling on Neurons: A Closer Look at Synaptic Pruning | Dana Foundation">
            <a:extLst>
              <a:ext uri="{FF2B5EF4-FFF2-40B4-BE49-F238E27FC236}">
                <a16:creationId xmlns:a16="http://schemas.microsoft.com/office/drawing/2014/main" id="{DE67460F-0A15-4D7A-A7F0-62905544E1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88" r="11082" b="-1"/>
          <a:stretch/>
        </p:blipFill>
        <p:spPr bwMode="auto">
          <a:xfrm>
            <a:off x="7269142" y="1725803"/>
            <a:ext cx="4065464" cy="32580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6DBB33-FACF-42DB-88A3-8FD368B64ADC}"/>
              </a:ext>
            </a:extLst>
          </p:cNvPr>
          <p:cNvSpPr txBox="1"/>
          <p:nvPr/>
        </p:nvSpPr>
        <p:spPr>
          <a:xfrm>
            <a:off x="1739590" y="200722"/>
            <a:ext cx="8631044" cy="1323439"/>
          </a:xfrm>
          <a:prstGeom prst="rect">
            <a:avLst/>
          </a:prstGeom>
          <a:noFill/>
        </p:spPr>
        <p:txBody>
          <a:bodyPr wrap="square" rtlCol="0">
            <a:spAutoFit/>
          </a:bodyPr>
          <a:lstStyle/>
          <a:p>
            <a:pPr algn="ctr"/>
            <a:r>
              <a:rPr lang="cy-GB" sz="4000" dirty="0"/>
              <a:t>Flodeuo a Thocio</a:t>
            </a:r>
          </a:p>
          <a:p>
            <a:pPr algn="ctr"/>
            <a:r>
              <a:rPr lang="en-GB" sz="4000" dirty="0">
                <a:solidFill>
                  <a:schemeClr val="accent6">
                    <a:lumMod val="75000"/>
                  </a:schemeClr>
                </a:solidFill>
                <a:latin typeface="+mn-lt"/>
              </a:rPr>
              <a:t>Blooming &amp; Pruning</a:t>
            </a:r>
          </a:p>
        </p:txBody>
      </p:sp>
      <p:sp>
        <p:nvSpPr>
          <p:cNvPr id="5" name="TextBox 4">
            <a:extLst>
              <a:ext uri="{FF2B5EF4-FFF2-40B4-BE49-F238E27FC236}">
                <a16:creationId xmlns:a16="http://schemas.microsoft.com/office/drawing/2014/main" id="{24969A60-ECE3-41C4-BB5E-1149C00A9B4B}"/>
              </a:ext>
            </a:extLst>
          </p:cNvPr>
          <p:cNvSpPr txBox="1"/>
          <p:nvPr/>
        </p:nvSpPr>
        <p:spPr>
          <a:xfrm>
            <a:off x="8497229" y="5058003"/>
            <a:ext cx="3694771" cy="369332"/>
          </a:xfrm>
          <a:prstGeom prst="rect">
            <a:avLst/>
          </a:prstGeom>
          <a:noFill/>
        </p:spPr>
        <p:txBody>
          <a:bodyPr wrap="square" rtlCol="0">
            <a:spAutoFit/>
          </a:bodyPr>
          <a:lstStyle/>
          <a:p>
            <a:r>
              <a:rPr lang="en-GB" sz="1800" dirty="0">
                <a:latin typeface="+mn-lt"/>
              </a:rPr>
              <a:t>(Source: Dana, 2021)</a:t>
            </a:r>
          </a:p>
        </p:txBody>
      </p:sp>
      <p:sp>
        <p:nvSpPr>
          <p:cNvPr id="6" name="TextBox 5">
            <a:extLst>
              <a:ext uri="{FF2B5EF4-FFF2-40B4-BE49-F238E27FC236}">
                <a16:creationId xmlns:a16="http://schemas.microsoft.com/office/drawing/2014/main" id="{A969B64C-532A-4AC9-960D-D463BD3D09C7}"/>
              </a:ext>
            </a:extLst>
          </p:cNvPr>
          <p:cNvSpPr txBox="1"/>
          <p:nvPr/>
        </p:nvSpPr>
        <p:spPr>
          <a:xfrm>
            <a:off x="2217298" y="5058003"/>
            <a:ext cx="3710536" cy="369332"/>
          </a:xfrm>
          <a:prstGeom prst="rect">
            <a:avLst/>
          </a:prstGeom>
          <a:noFill/>
        </p:spPr>
        <p:txBody>
          <a:bodyPr wrap="square" rtlCol="0">
            <a:spAutoFit/>
          </a:bodyPr>
          <a:lstStyle/>
          <a:p>
            <a:r>
              <a:rPr lang="en-GB" sz="1800" dirty="0">
                <a:latin typeface="+mn-lt"/>
              </a:rPr>
              <a:t>(Source: </a:t>
            </a:r>
            <a:r>
              <a:rPr lang="en-GB" sz="1800" dirty="0" err="1">
                <a:latin typeface="+mn-lt"/>
              </a:rPr>
              <a:t>Ashawire</a:t>
            </a:r>
            <a:r>
              <a:rPr lang="en-GB" sz="1800" dirty="0">
                <a:latin typeface="+mn-lt"/>
              </a:rPr>
              <a:t>, 2021)</a:t>
            </a:r>
          </a:p>
        </p:txBody>
      </p:sp>
    </p:spTree>
    <p:extLst>
      <p:ext uri="{BB962C8B-B14F-4D97-AF65-F5344CB8AC3E}">
        <p14:creationId xmlns:p14="http://schemas.microsoft.com/office/powerpoint/2010/main" val="2328526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Autofit/>
          </a:bodyPr>
          <a:lstStyle/>
          <a:p>
            <a:pPr algn="ctr"/>
            <a:r>
              <a:rPr lang="cy-GB" altLang="en-US" sz="4800" dirty="0">
                <a:latin typeface="+mn-lt"/>
              </a:rPr>
              <a:t>Datblygiad Strwythur yr Ymennydd </a:t>
            </a:r>
            <a:br>
              <a:rPr lang="en-GB" altLang="en-US" sz="4800" dirty="0">
                <a:latin typeface="+mn-lt"/>
              </a:rPr>
            </a:br>
            <a:r>
              <a:rPr lang="en-GB" altLang="en-US" sz="4800" dirty="0">
                <a:solidFill>
                  <a:schemeClr val="accent6">
                    <a:lumMod val="75000"/>
                  </a:schemeClr>
                </a:solidFill>
                <a:latin typeface="+mn-lt"/>
              </a:rPr>
              <a:t>Developing Brain Architecture</a:t>
            </a:r>
          </a:p>
        </p:txBody>
      </p:sp>
      <p:sp>
        <p:nvSpPr>
          <p:cNvPr id="18435" name="Content Placeholder 2"/>
          <p:cNvSpPr>
            <a:spLocks noGrp="1"/>
          </p:cNvSpPr>
          <p:nvPr>
            <p:ph sz="half" idx="1"/>
          </p:nvPr>
        </p:nvSpPr>
        <p:spPr>
          <a:xfrm>
            <a:off x="994132" y="2046348"/>
            <a:ext cx="4038600" cy="2624959"/>
          </a:xfrm>
        </p:spPr>
        <p:txBody>
          <a:bodyPr>
            <a:normAutofit lnSpcReduction="10000"/>
          </a:bodyPr>
          <a:lstStyle/>
          <a:p>
            <a:r>
              <a:rPr lang="cy-GB" altLang="en-US" dirty="0"/>
              <a:t>Mae ymennydd babanod yn datblygu drwy brofiadau</a:t>
            </a:r>
          </a:p>
          <a:p>
            <a:r>
              <a:rPr lang="cy-GB" altLang="en-US" dirty="0"/>
              <a:t>Mae datblygiad corfforol a niwrolegol wedi’u cysylltu’n </a:t>
            </a:r>
            <a:r>
              <a:rPr lang="cy-GB" altLang="en-US" dirty="0" err="1"/>
              <a:t>gyfangwbl</a:t>
            </a:r>
            <a:endParaRPr lang="cy-GB" altLang="en-US" dirty="0"/>
          </a:p>
          <a:p>
            <a:endParaRPr lang="en-GB" altLang="en-US" dirty="0"/>
          </a:p>
        </p:txBody>
      </p:sp>
      <p:sp>
        <p:nvSpPr>
          <p:cNvPr id="18436" name="Content Placeholder 3"/>
          <p:cNvSpPr>
            <a:spLocks noGrp="1"/>
          </p:cNvSpPr>
          <p:nvPr>
            <p:ph sz="half" idx="2"/>
          </p:nvPr>
        </p:nvSpPr>
        <p:spPr>
          <a:xfrm>
            <a:off x="6628086" y="1983286"/>
            <a:ext cx="4038600" cy="2751083"/>
          </a:xfrm>
        </p:spPr>
        <p:txBody>
          <a:bodyPr>
            <a:normAutofit lnSpcReduction="10000"/>
          </a:bodyPr>
          <a:lstStyle/>
          <a:p>
            <a:r>
              <a:rPr lang="en-GB" altLang="en-US" dirty="0">
                <a:solidFill>
                  <a:schemeClr val="accent6">
                    <a:lumMod val="75000"/>
                  </a:schemeClr>
                </a:solidFill>
              </a:rPr>
              <a:t>The brain of the infant develops through experiences</a:t>
            </a:r>
          </a:p>
          <a:p>
            <a:r>
              <a:rPr lang="en-GB" altLang="en-US" dirty="0">
                <a:solidFill>
                  <a:schemeClr val="accent6">
                    <a:lumMod val="75000"/>
                  </a:schemeClr>
                </a:solidFill>
              </a:rPr>
              <a:t>Physical and neurological development is entirely linked</a:t>
            </a:r>
          </a:p>
          <a:p>
            <a:pPr marL="0" indent="0">
              <a:buNone/>
            </a:pPr>
            <a:endParaRPr lang="en-GB" altLang="en-US" dirty="0"/>
          </a:p>
        </p:txBody>
      </p:sp>
      <p:sp>
        <p:nvSpPr>
          <p:cNvPr id="2" name="TextBox 1">
            <a:extLst>
              <a:ext uri="{FF2B5EF4-FFF2-40B4-BE49-F238E27FC236}">
                <a16:creationId xmlns:a16="http://schemas.microsoft.com/office/drawing/2014/main" id="{18DF4476-323C-4F9F-BE3C-616B48810199}"/>
              </a:ext>
            </a:extLst>
          </p:cNvPr>
          <p:cNvSpPr txBox="1"/>
          <p:nvPr/>
        </p:nvSpPr>
        <p:spPr>
          <a:xfrm>
            <a:off x="4000500" y="5026967"/>
            <a:ext cx="5255172" cy="369332"/>
          </a:xfrm>
          <a:prstGeom prst="rect">
            <a:avLst/>
          </a:prstGeom>
          <a:noFill/>
        </p:spPr>
        <p:txBody>
          <a:bodyPr wrap="square" rtlCol="0">
            <a:spAutoFit/>
          </a:bodyPr>
          <a:lstStyle/>
          <a:p>
            <a:r>
              <a:rPr lang="en-GB" altLang="en-US" dirty="0">
                <a:hlinkClick r:id="rId3"/>
              </a:rPr>
              <a:t>Video on brain development</a:t>
            </a:r>
            <a:endParaRPr lang="en-GB" altLang="en-US" dirty="0"/>
          </a:p>
        </p:txBody>
      </p:sp>
    </p:spTree>
    <p:extLst>
      <p:ext uri="{BB962C8B-B14F-4D97-AF65-F5344CB8AC3E}">
        <p14:creationId xmlns:p14="http://schemas.microsoft.com/office/powerpoint/2010/main" val="1262552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6949"/>
            <a:ext cx="10515600" cy="1325563"/>
          </a:xfrm>
        </p:spPr>
        <p:txBody>
          <a:bodyPr>
            <a:normAutofit fontScale="90000"/>
          </a:bodyPr>
          <a:lstStyle/>
          <a:p>
            <a:pPr algn="ctr"/>
            <a:r>
              <a:rPr lang="en-GB" sz="5300" dirty="0" err="1">
                <a:latin typeface="+mn-lt"/>
              </a:rPr>
              <a:t>Datblygiad</a:t>
            </a:r>
            <a:r>
              <a:rPr lang="en-GB" sz="5300" dirty="0">
                <a:latin typeface="+mn-lt"/>
              </a:rPr>
              <a:t> </a:t>
            </a:r>
            <a:r>
              <a:rPr lang="en-GB" sz="5300" dirty="0" err="1">
                <a:latin typeface="+mn-lt"/>
              </a:rPr>
              <a:t>Cyn-Geni</a:t>
            </a:r>
            <a:br>
              <a:rPr lang="en-GB" sz="5300" dirty="0">
                <a:solidFill>
                  <a:schemeClr val="accent1">
                    <a:lumMod val="50000"/>
                  </a:schemeClr>
                </a:solidFill>
                <a:latin typeface="+mn-lt"/>
              </a:rPr>
            </a:br>
            <a:r>
              <a:rPr lang="en-GB" sz="5300" dirty="0">
                <a:solidFill>
                  <a:schemeClr val="accent6">
                    <a:lumMod val="75000"/>
                  </a:schemeClr>
                </a:solidFill>
                <a:latin typeface="+mn-lt"/>
              </a:rPr>
              <a:t>Pre-Natal Development </a:t>
            </a:r>
            <a:br>
              <a:rPr lang="en-GB" sz="3200" dirty="0">
                <a:latin typeface="+mn-lt"/>
              </a:rPr>
            </a:br>
            <a:endParaRPr lang="en-GB" sz="3200" dirty="0">
              <a:solidFill>
                <a:schemeClr val="accent1">
                  <a:lumMod val="50000"/>
                </a:schemeClr>
              </a:solidFill>
              <a:latin typeface="+mn-lt"/>
            </a:endParaRPr>
          </a:p>
        </p:txBody>
      </p:sp>
      <p:sp>
        <p:nvSpPr>
          <p:cNvPr id="5" name="Content Placeholder 4"/>
          <p:cNvSpPr>
            <a:spLocks noGrp="1"/>
          </p:cNvSpPr>
          <p:nvPr>
            <p:ph idx="1"/>
          </p:nvPr>
        </p:nvSpPr>
        <p:spPr>
          <a:xfrm>
            <a:off x="609600" y="1842512"/>
            <a:ext cx="10972800" cy="3917032"/>
          </a:xfrm>
        </p:spPr>
        <p:txBody>
          <a:bodyPr/>
          <a:lstStyle/>
          <a:p>
            <a:pPr marL="0" indent="0" algn="ctr">
              <a:buNone/>
            </a:pPr>
            <a:r>
              <a:rPr lang="en-GB" dirty="0">
                <a:hlinkClick r:id="rId3"/>
              </a:rPr>
              <a:t>Video on prenatal brain development</a:t>
            </a:r>
            <a:endParaRPr lang="en-GB" dirty="0"/>
          </a:p>
        </p:txBody>
      </p:sp>
    </p:spTree>
    <p:extLst>
      <p:ext uri="{BB962C8B-B14F-4D97-AF65-F5344CB8AC3E}">
        <p14:creationId xmlns:p14="http://schemas.microsoft.com/office/powerpoint/2010/main" val="2251654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a:xfrm>
            <a:off x="1955800" y="75608"/>
            <a:ext cx="8229600" cy="1143000"/>
          </a:xfrm>
        </p:spPr>
        <p:txBody>
          <a:bodyPr/>
          <a:lstStyle/>
          <a:p>
            <a:pPr eaLnBrk="1" hangingPunct="1"/>
            <a:r>
              <a:rPr lang="en-GB" altLang="en-US"/>
              <a:t>Synaptogenesis</a:t>
            </a:r>
            <a:endParaRPr lang="en-US" altLang="en-US"/>
          </a:p>
        </p:txBody>
      </p:sp>
      <p:sp>
        <p:nvSpPr>
          <p:cNvPr id="3" name="Rectangle 2"/>
          <p:cNvSpPr/>
          <p:nvPr/>
        </p:nvSpPr>
        <p:spPr>
          <a:xfrm>
            <a:off x="5026815" y="2660613"/>
            <a:ext cx="6743364" cy="646331"/>
          </a:xfrm>
          <a:prstGeom prst="rect">
            <a:avLst/>
          </a:prstGeom>
        </p:spPr>
        <p:txBody>
          <a:bodyPr wrap="square">
            <a:spAutoFit/>
          </a:bodyPr>
          <a:lstStyle/>
          <a:p>
            <a:r>
              <a:rPr lang="en-GB" dirty="0">
                <a:hlinkClick r:id="rId3"/>
              </a:rPr>
              <a:t>Video on Blooming and Pruning</a:t>
            </a:r>
            <a:endParaRPr lang="en-GB" dirty="0"/>
          </a:p>
          <a:p>
            <a:endParaRPr lang="en-GB" dirty="0"/>
          </a:p>
        </p:txBody>
      </p:sp>
      <p:pic>
        <p:nvPicPr>
          <p:cNvPr id="1026" name="Picture 2" descr="Talk to an Infant&amp;#39;s Brain - Help Make a Hundred Trillion Neuron Connections">
            <a:extLst>
              <a:ext uri="{FF2B5EF4-FFF2-40B4-BE49-F238E27FC236}">
                <a16:creationId xmlns:a16="http://schemas.microsoft.com/office/drawing/2014/main" id="{78C6BB80-D292-4BC5-8D98-519996568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815" y="1038718"/>
            <a:ext cx="4572000" cy="41814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0CF3B12-5ACF-44E6-BC6B-C1C72FC5BA86}"/>
              </a:ext>
            </a:extLst>
          </p:cNvPr>
          <p:cNvSpPr txBox="1"/>
          <p:nvPr/>
        </p:nvSpPr>
        <p:spPr>
          <a:xfrm>
            <a:off x="1213946" y="5241692"/>
            <a:ext cx="4445876" cy="369332"/>
          </a:xfrm>
          <a:prstGeom prst="rect">
            <a:avLst/>
          </a:prstGeom>
          <a:noFill/>
        </p:spPr>
        <p:txBody>
          <a:bodyPr wrap="square" rtlCol="0">
            <a:spAutoFit/>
          </a:bodyPr>
          <a:lstStyle/>
          <a:p>
            <a:r>
              <a:rPr lang="en-GB" sz="1800" dirty="0"/>
              <a:t>(Source: Wolverton Mountain, no date)</a:t>
            </a:r>
          </a:p>
        </p:txBody>
      </p:sp>
    </p:spTree>
    <p:extLst>
      <p:ext uri="{BB962C8B-B14F-4D97-AF65-F5344CB8AC3E}">
        <p14:creationId xmlns:p14="http://schemas.microsoft.com/office/powerpoint/2010/main" val="375784224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838199" y="183456"/>
            <a:ext cx="10515600" cy="1325563"/>
          </a:xfrm>
        </p:spPr>
        <p:txBody>
          <a:bodyPr>
            <a:noAutofit/>
          </a:bodyPr>
          <a:lstStyle/>
          <a:p>
            <a:pPr algn="ctr"/>
            <a:r>
              <a:rPr lang="cy-GB" altLang="en-US" sz="4800" dirty="0">
                <a:latin typeface="+mn-lt"/>
              </a:rPr>
              <a:t>Dendridau’n ymganghennu </a:t>
            </a:r>
            <a:br>
              <a:rPr lang="cy-GB" altLang="en-US" sz="4800" dirty="0">
                <a:latin typeface="+mn-lt"/>
              </a:rPr>
            </a:br>
            <a:r>
              <a:rPr lang="en-GB" altLang="en-US" sz="4800" dirty="0">
                <a:solidFill>
                  <a:schemeClr val="accent6">
                    <a:lumMod val="75000"/>
                  </a:schemeClr>
                </a:solidFill>
                <a:latin typeface="+mn-lt"/>
              </a:rPr>
              <a:t>Dendritic Arbour</a:t>
            </a:r>
          </a:p>
        </p:txBody>
      </p:sp>
      <p:pic>
        <p:nvPicPr>
          <p:cNvPr id="26627"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66961" y="1509019"/>
            <a:ext cx="7458075" cy="4200525"/>
          </a:xfrm>
        </p:spPr>
      </p:pic>
    </p:spTree>
    <p:extLst>
      <p:ext uri="{BB962C8B-B14F-4D97-AF65-F5344CB8AC3E}">
        <p14:creationId xmlns:p14="http://schemas.microsoft.com/office/powerpoint/2010/main" val="1134221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838200" y="68399"/>
            <a:ext cx="10515600" cy="1325563"/>
          </a:xfrm>
        </p:spPr>
        <p:txBody>
          <a:bodyPr>
            <a:noAutofit/>
          </a:bodyPr>
          <a:lstStyle/>
          <a:p>
            <a:pPr algn="ctr"/>
            <a:r>
              <a:rPr lang="en-GB" altLang="en-US" sz="4800" noProof="1">
                <a:latin typeface="+mn-lt"/>
              </a:rPr>
              <a:t>Datblygiad yr Ymennydd</a:t>
            </a:r>
            <a:br>
              <a:rPr lang="en-GB" altLang="en-US" sz="4800" noProof="1">
                <a:latin typeface="+mn-lt"/>
              </a:rPr>
            </a:br>
            <a:r>
              <a:rPr lang="en-GB" altLang="en-US" sz="4800" noProof="1">
                <a:solidFill>
                  <a:schemeClr val="accent6">
                    <a:lumMod val="75000"/>
                  </a:schemeClr>
                </a:solidFill>
                <a:latin typeface="+mn-lt"/>
              </a:rPr>
              <a:t>Brain Development</a:t>
            </a:r>
            <a:endParaRPr lang="en-GB" sz="4800" dirty="0">
              <a:solidFill>
                <a:schemeClr val="accent6">
                  <a:lumMod val="75000"/>
                </a:schemeClr>
              </a:solidFill>
              <a:latin typeface="+mn-lt"/>
            </a:endParaRPr>
          </a:p>
        </p:txBody>
      </p:sp>
      <p:sp>
        <p:nvSpPr>
          <p:cNvPr id="5" name="Dalfan Cynnwys 4"/>
          <p:cNvSpPr>
            <a:spLocks noGrp="1"/>
          </p:cNvSpPr>
          <p:nvPr>
            <p:ph sz="half" idx="1"/>
          </p:nvPr>
        </p:nvSpPr>
        <p:spPr>
          <a:xfrm>
            <a:off x="29246" y="1407243"/>
            <a:ext cx="3844158" cy="4351338"/>
          </a:xfrm>
        </p:spPr>
        <p:txBody>
          <a:bodyPr/>
          <a:lstStyle/>
          <a:p>
            <a:pPr>
              <a:lnSpc>
                <a:spcPct val="80000"/>
              </a:lnSpc>
            </a:pPr>
            <a:r>
              <a:rPr lang="cy-GB" altLang="en-US" sz="2400" b="1" u="sng" noProof="1">
                <a:solidFill>
                  <a:prstClr val="black"/>
                </a:solidFill>
              </a:rPr>
              <a:t>Myelineiddio</a:t>
            </a:r>
            <a:r>
              <a:rPr lang="cy-GB" altLang="en-US" sz="2400" noProof="1">
                <a:solidFill>
                  <a:prstClr val="black"/>
                </a:solidFill>
              </a:rPr>
              <a:t> – yn gwneud cysylltiadau niwronal sefydledig yn fwy effeithlon</a:t>
            </a:r>
          </a:p>
          <a:p>
            <a:pPr>
              <a:lnSpc>
                <a:spcPct val="80000"/>
              </a:lnSpc>
            </a:pPr>
            <a:r>
              <a:rPr lang="cy-GB" altLang="en-US" sz="2400" b="1" u="sng" noProof="1">
                <a:solidFill>
                  <a:prstClr val="black"/>
                </a:solidFill>
              </a:rPr>
              <a:t>Plastigrwydd</a:t>
            </a:r>
            <a:r>
              <a:rPr lang="cy-GB" altLang="en-US" sz="2400" noProof="1">
                <a:solidFill>
                  <a:prstClr val="black"/>
                </a:solidFill>
              </a:rPr>
              <a:t>- gallu’r ymennydd i newid yn sgil dysgu neu mewn ymateb i newidiadau amgylcheddol – yn amlwg iawn ym mabanod y blynyddoedd cynnar (ond mae’n digwydd i oedolion hefyd)</a:t>
            </a:r>
            <a:endParaRPr lang="cy-GB" noProof="1"/>
          </a:p>
        </p:txBody>
      </p:sp>
      <p:sp>
        <p:nvSpPr>
          <p:cNvPr id="6" name="Dalfan Cynnwys 5"/>
          <p:cNvSpPr>
            <a:spLocks noGrp="1"/>
          </p:cNvSpPr>
          <p:nvPr>
            <p:ph sz="half" idx="2"/>
          </p:nvPr>
        </p:nvSpPr>
        <p:spPr>
          <a:xfrm>
            <a:off x="8124498" y="1539299"/>
            <a:ext cx="3959771" cy="4351338"/>
          </a:xfrm>
        </p:spPr>
        <p:txBody>
          <a:bodyPr/>
          <a:lstStyle/>
          <a:p>
            <a:pPr>
              <a:lnSpc>
                <a:spcPct val="80000"/>
              </a:lnSpc>
            </a:pPr>
            <a:r>
              <a:rPr lang="en-GB" altLang="en-US" sz="2400" b="1" u="sng" noProof="1">
                <a:solidFill>
                  <a:schemeClr val="accent6">
                    <a:lumMod val="75000"/>
                  </a:schemeClr>
                </a:solidFill>
              </a:rPr>
              <a:t>Myelinisation</a:t>
            </a:r>
            <a:r>
              <a:rPr lang="en-GB" altLang="en-US" sz="2400" noProof="1">
                <a:solidFill>
                  <a:schemeClr val="accent6">
                    <a:lumMod val="75000"/>
                  </a:schemeClr>
                </a:solidFill>
              </a:rPr>
              <a:t> – makes established neuronal connections more       efficient</a:t>
            </a:r>
          </a:p>
          <a:p>
            <a:pPr>
              <a:lnSpc>
                <a:spcPct val="80000"/>
              </a:lnSpc>
            </a:pPr>
            <a:r>
              <a:rPr lang="en-GB" altLang="en-US" sz="2400" b="1" u="sng" noProof="1">
                <a:solidFill>
                  <a:schemeClr val="accent6">
                    <a:lumMod val="75000"/>
                  </a:schemeClr>
                </a:solidFill>
              </a:rPr>
              <a:t>Plasticty</a:t>
            </a:r>
            <a:r>
              <a:rPr lang="en-GB" altLang="en-US" sz="2400" noProof="1">
                <a:solidFill>
                  <a:schemeClr val="accent6">
                    <a:lumMod val="75000"/>
                  </a:schemeClr>
                </a:solidFill>
              </a:rPr>
              <a:t>- ability of brain to change as a result of learning or in response to environmental changes – very apparent in early years infants (but does occur in adulthood also)</a:t>
            </a:r>
          </a:p>
          <a:p>
            <a:endParaRPr lang="en-GB" dirty="0"/>
          </a:p>
        </p:txBody>
      </p:sp>
      <p:pic>
        <p:nvPicPr>
          <p:cNvPr id="2050" name="Picture 2" descr="Transcriptional cascade of myelination. Expression of TFs at different... |  Download Scientific Diagram">
            <a:extLst>
              <a:ext uri="{FF2B5EF4-FFF2-40B4-BE49-F238E27FC236}">
                <a16:creationId xmlns:a16="http://schemas.microsoft.com/office/drawing/2014/main" id="{6296ED4D-5413-486F-ACBD-FEACD7116E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4860" y="3430702"/>
            <a:ext cx="4169638" cy="176529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FCD7D59-8C7F-4E35-BFCC-0B087D894205}"/>
              </a:ext>
            </a:extLst>
          </p:cNvPr>
          <p:cNvSpPr txBox="1"/>
          <p:nvPr/>
        </p:nvSpPr>
        <p:spPr>
          <a:xfrm>
            <a:off x="4319752" y="5344510"/>
            <a:ext cx="3641834" cy="369332"/>
          </a:xfrm>
          <a:prstGeom prst="rect">
            <a:avLst/>
          </a:prstGeom>
          <a:noFill/>
        </p:spPr>
        <p:txBody>
          <a:bodyPr wrap="square" rtlCol="0">
            <a:spAutoFit/>
          </a:bodyPr>
          <a:lstStyle/>
          <a:p>
            <a:r>
              <a:rPr lang="en-GB" sz="1800" dirty="0"/>
              <a:t>(Source: ResearchGate, 2021)</a:t>
            </a:r>
          </a:p>
        </p:txBody>
      </p:sp>
    </p:spTree>
    <p:extLst>
      <p:ext uri="{BB962C8B-B14F-4D97-AF65-F5344CB8AC3E}">
        <p14:creationId xmlns:p14="http://schemas.microsoft.com/office/powerpoint/2010/main" val="1720702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8400"/>
            <a:ext cx="10515600" cy="1325563"/>
          </a:xfrm>
        </p:spPr>
        <p:txBody>
          <a:bodyPr>
            <a:noAutofit/>
          </a:bodyPr>
          <a:lstStyle/>
          <a:p>
            <a:pPr algn="ctr"/>
            <a:r>
              <a:rPr lang="en-GB" sz="4800" dirty="0" err="1">
                <a:latin typeface="+mn-lt"/>
              </a:rPr>
              <a:t>Datblygiad</a:t>
            </a:r>
            <a:r>
              <a:rPr lang="en-GB" sz="4800" dirty="0">
                <a:latin typeface="+mn-lt"/>
              </a:rPr>
              <a:t> yr </a:t>
            </a:r>
            <a:r>
              <a:rPr lang="en-GB" sz="4800" dirty="0" err="1">
                <a:latin typeface="+mn-lt"/>
              </a:rPr>
              <a:t>ymennydd</a:t>
            </a:r>
            <a:r>
              <a:rPr lang="en-GB" sz="4800" dirty="0">
                <a:latin typeface="+mn-lt"/>
              </a:rPr>
              <a:t> a </a:t>
            </a:r>
            <a:r>
              <a:rPr lang="en-GB" sz="4800" dirty="0" err="1">
                <a:latin typeface="+mn-lt"/>
              </a:rPr>
              <a:t>pherthnasau</a:t>
            </a:r>
            <a:r>
              <a:rPr lang="en-GB" sz="4800" dirty="0">
                <a:latin typeface="+mn-lt"/>
              </a:rPr>
              <a:t> </a:t>
            </a:r>
            <a:r>
              <a:rPr lang="en-GB" sz="4800" dirty="0" err="1">
                <a:latin typeface="+mn-lt"/>
              </a:rPr>
              <a:t>cariadus</a:t>
            </a:r>
            <a:r>
              <a:rPr lang="en-GB" sz="4800" dirty="0">
                <a:latin typeface="+mn-lt"/>
              </a:rPr>
              <a:t> </a:t>
            </a:r>
            <a:r>
              <a:rPr lang="en-GB" sz="4800" dirty="0" err="1">
                <a:latin typeface="+mn-lt"/>
              </a:rPr>
              <a:t>diogel</a:t>
            </a:r>
            <a:endParaRPr lang="en-GB" sz="4800" dirty="0">
              <a:latin typeface="+mn-lt"/>
            </a:endParaRPr>
          </a:p>
        </p:txBody>
      </p:sp>
      <p:sp>
        <p:nvSpPr>
          <p:cNvPr id="3" name="Content Placeholder 2"/>
          <p:cNvSpPr>
            <a:spLocks noGrp="1"/>
          </p:cNvSpPr>
          <p:nvPr>
            <p:ph idx="1"/>
          </p:nvPr>
        </p:nvSpPr>
        <p:spPr>
          <a:xfrm>
            <a:off x="209928" y="1547066"/>
            <a:ext cx="11772143" cy="4351338"/>
          </a:xfrm>
        </p:spPr>
        <p:txBody>
          <a:bodyPr>
            <a:normAutofit fontScale="85000" lnSpcReduction="20000"/>
          </a:bodyPr>
          <a:lstStyle/>
          <a:p>
            <a:pPr lvl="0"/>
            <a:r>
              <a:rPr lang="cy-GB" dirty="0"/>
              <a:t>Adnabuwyd ystod eang o effeithiau pwysau cynnar ar system nerfol babanod a phlant bach gan ymchwil </a:t>
            </a:r>
            <a:r>
              <a:rPr lang="cy-GB" dirty="0" err="1"/>
              <a:t>niwro</a:t>
            </a:r>
            <a:r>
              <a:rPr lang="cy-GB" dirty="0"/>
              <a:t>-wyddonol, seicolegol a </a:t>
            </a:r>
            <a:r>
              <a:rPr lang="cy-GB" dirty="0" err="1"/>
              <a:t>niwro</a:t>
            </a:r>
            <a:r>
              <a:rPr lang="cy-GB" dirty="0"/>
              <a:t>-biolegol</a:t>
            </a:r>
          </a:p>
          <a:p>
            <a:pPr lvl="0"/>
            <a:r>
              <a:rPr lang="cy-GB" dirty="0"/>
              <a:t>Effeithir datblygiad ymennydd babi gan ddiet y fam ac emosiynau </a:t>
            </a:r>
            <a:r>
              <a:rPr lang="cy-GB" dirty="0" err="1"/>
              <a:t>bio</a:t>
            </a:r>
            <a:r>
              <a:rPr lang="cy-GB" dirty="0"/>
              <a:t>-cemegol tra yn y groth</a:t>
            </a:r>
          </a:p>
          <a:p>
            <a:pPr lvl="0"/>
            <a:r>
              <a:rPr lang="cy-GB" dirty="0"/>
              <a:t>Tywyswyd hyn gan </a:t>
            </a:r>
            <a:r>
              <a:rPr lang="cy-GB" dirty="0" err="1"/>
              <a:t>rianta</a:t>
            </a:r>
            <a:r>
              <a:rPr lang="cy-GB" dirty="0"/>
              <a:t> cynnar ynglŷn â disgwyliadau ehangach cymdeithasol a diwylliannol</a:t>
            </a:r>
          </a:p>
          <a:p>
            <a:pPr lvl="0"/>
            <a:r>
              <a:rPr lang="cy-GB" dirty="0"/>
              <a:t>Awgryma gellid targedu cefnogaeth yn ystod beichiogrwydd a dwy flynedd gyntaf bywyd er mwyn osgoi nodweddion ymddygiadol a materion iechyd meddwl.</a:t>
            </a:r>
          </a:p>
          <a:p>
            <a:pPr marL="0" indent="0">
              <a:buNone/>
            </a:pPr>
            <a:r>
              <a:rPr lang="cy-GB" dirty="0"/>
              <a:t>Trafodwch:</a:t>
            </a:r>
          </a:p>
          <a:p>
            <a:pPr marL="0" indent="0">
              <a:buNone/>
            </a:pPr>
            <a:r>
              <a:rPr lang="cy-GB" dirty="0"/>
              <a:t>A yw nodweddion oedd cynt yn cael eu hystyried yn osodedig erbyn hyn ddim yn angenrheidiol yn etifeddol?</a:t>
            </a:r>
          </a:p>
          <a:p>
            <a:pPr marL="0" indent="0">
              <a:buNone/>
            </a:pPr>
            <a:r>
              <a:rPr lang="cy-GB" dirty="0"/>
              <a:t>(</a:t>
            </a:r>
            <a:r>
              <a:rPr lang="cy-GB" dirty="0" err="1"/>
              <a:t>Gerhart</a:t>
            </a:r>
            <a:r>
              <a:rPr lang="cy-GB" dirty="0"/>
              <a:t>, 2015)</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4041122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1067"/>
            <a:ext cx="10515600" cy="1325563"/>
          </a:xfrm>
        </p:spPr>
        <p:txBody>
          <a:bodyPr>
            <a:noAutofit/>
          </a:bodyPr>
          <a:lstStyle/>
          <a:p>
            <a:pPr algn="ctr"/>
            <a:r>
              <a:rPr lang="en-GB" sz="4800" dirty="0">
                <a:solidFill>
                  <a:schemeClr val="accent6">
                    <a:lumMod val="75000"/>
                  </a:schemeClr>
                </a:solidFill>
                <a:latin typeface="+mn-lt"/>
              </a:rPr>
              <a:t>Brain development and secure loving relationships</a:t>
            </a:r>
          </a:p>
        </p:txBody>
      </p:sp>
      <p:sp>
        <p:nvSpPr>
          <p:cNvPr id="3" name="Content Placeholder 2"/>
          <p:cNvSpPr>
            <a:spLocks noGrp="1"/>
          </p:cNvSpPr>
          <p:nvPr>
            <p:ph idx="1"/>
          </p:nvPr>
        </p:nvSpPr>
        <p:spPr>
          <a:xfrm>
            <a:off x="133224" y="1395675"/>
            <a:ext cx="11220576" cy="4351338"/>
          </a:xfrm>
        </p:spPr>
        <p:txBody>
          <a:bodyPr>
            <a:noAutofit/>
          </a:bodyPr>
          <a:lstStyle/>
          <a:p>
            <a:r>
              <a:rPr lang="en-GB" sz="2400" dirty="0">
                <a:solidFill>
                  <a:schemeClr val="accent6">
                    <a:lumMod val="75000"/>
                  </a:schemeClr>
                </a:solidFill>
              </a:rPr>
              <a:t>New neuroscience, psychology and neurobiology research has identified wide ranging effects of early stress on a baby’s or toddlers nervous system.</a:t>
            </a:r>
          </a:p>
          <a:p>
            <a:r>
              <a:rPr lang="en-GB" sz="2400" dirty="0">
                <a:solidFill>
                  <a:schemeClr val="accent6">
                    <a:lumMod val="75000"/>
                  </a:schemeClr>
                </a:solidFill>
              </a:rPr>
              <a:t> A baby’s brain development is shaped by the mothers diet and the biochemical of emotion whilst in the womb.</a:t>
            </a:r>
          </a:p>
          <a:p>
            <a:r>
              <a:rPr lang="en-GB" sz="2400" dirty="0">
                <a:solidFill>
                  <a:schemeClr val="accent6">
                    <a:lumMod val="75000"/>
                  </a:schemeClr>
                </a:solidFill>
              </a:rPr>
              <a:t>Early parenting then guides this along with wider social and cultural expectations.</a:t>
            </a:r>
          </a:p>
          <a:p>
            <a:r>
              <a:rPr lang="en-GB" sz="2400" dirty="0">
                <a:solidFill>
                  <a:schemeClr val="accent6">
                    <a:lumMod val="75000"/>
                  </a:schemeClr>
                </a:solidFill>
              </a:rPr>
              <a:t>It suggests that for prevention of behavioural traits, mental health issues to be effective then targeting support during pregnancy and the first two years of life could afford change.</a:t>
            </a:r>
          </a:p>
          <a:p>
            <a:pPr marL="0" indent="0">
              <a:buNone/>
            </a:pPr>
            <a:r>
              <a:rPr lang="en-GB" sz="2400" dirty="0">
                <a:solidFill>
                  <a:schemeClr val="accent6">
                    <a:lumMod val="75000"/>
                  </a:schemeClr>
                </a:solidFill>
              </a:rPr>
              <a:t>Discuss: </a:t>
            </a:r>
          </a:p>
          <a:p>
            <a:pPr marL="0" indent="0">
              <a:buNone/>
            </a:pPr>
            <a:r>
              <a:rPr lang="en-GB" sz="2400" dirty="0">
                <a:solidFill>
                  <a:schemeClr val="accent6">
                    <a:lumMod val="75000"/>
                  </a:schemeClr>
                </a:solidFill>
              </a:rPr>
              <a:t>How previously thought predestined traits may now not be inherited? </a:t>
            </a:r>
          </a:p>
          <a:p>
            <a:pPr marL="0" indent="0">
              <a:buNone/>
            </a:pPr>
            <a:r>
              <a:rPr lang="en-GB" sz="2400" dirty="0">
                <a:solidFill>
                  <a:schemeClr val="accent6">
                    <a:lumMod val="75000"/>
                  </a:schemeClr>
                </a:solidFill>
              </a:rPr>
              <a:t>                                                                                                      (Gerhart, 2015)</a:t>
            </a:r>
          </a:p>
        </p:txBody>
      </p:sp>
    </p:spTree>
    <p:extLst>
      <p:ext uri="{BB962C8B-B14F-4D97-AF65-F5344CB8AC3E}">
        <p14:creationId xmlns:p14="http://schemas.microsoft.com/office/powerpoint/2010/main" val="1800426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91544" y="404664"/>
            <a:ext cx="8229600" cy="1143000"/>
          </a:xfrm>
        </p:spPr>
        <p:txBody>
          <a:bodyPr>
            <a:normAutofit fontScale="90000"/>
          </a:bodyPr>
          <a:lstStyle/>
          <a:p>
            <a:pPr algn="ctr" eaLnBrk="1" hangingPunct="1"/>
            <a:r>
              <a:rPr lang="cy-GB" altLang="en-US" dirty="0">
                <a:latin typeface="+mn-lt"/>
              </a:rPr>
              <a:t>Esgeulustod</a:t>
            </a:r>
            <a:br>
              <a:rPr lang="cy-GB" altLang="en-US" dirty="0">
                <a:latin typeface="+mn-lt"/>
              </a:rPr>
            </a:br>
            <a:r>
              <a:rPr lang="en-GB" altLang="en-US" dirty="0">
                <a:solidFill>
                  <a:schemeClr val="accent6">
                    <a:lumMod val="75000"/>
                  </a:schemeClr>
                </a:solidFill>
                <a:latin typeface="+mn-lt"/>
              </a:rPr>
              <a:t>Neglect</a:t>
            </a:r>
            <a:br>
              <a:rPr lang="cy-GB" altLang="en-US" dirty="0"/>
            </a:br>
            <a:endParaRPr lang="cy-GB" altLang="en-US" dirty="0"/>
          </a:p>
        </p:txBody>
      </p:sp>
      <p:pic>
        <p:nvPicPr>
          <p:cNvPr id="28675" name="Picture 6" descr="twobrai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953669" y="1232150"/>
            <a:ext cx="4284662" cy="4286063"/>
          </a:xfrm>
          <a:noFill/>
        </p:spPr>
      </p:pic>
      <p:sp>
        <p:nvSpPr>
          <p:cNvPr id="2" name="TextBox 1">
            <a:extLst>
              <a:ext uri="{FF2B5EF4-FFF2-40B4-BE49-F238E27FC236}">
                <a16:creationId xmlns:a16="http://schemas.microsoft.com/office/drawing/2014/main" id="{BC88454B-A372-42F3-9E2E-406861E4DE32}"/>
              </a:ext>
            </a:extLst>
          </p:cNvPr>
          <p:cNvSpPr txBox="1"/>
          <p:nvPr/>
        </p:nvSpPr>
        <p:spPr>
          <a:xfrm>
            <a:off x="8198069" y="5202699"/>
            <a:ext cx="3578773" cy="369332"/>
          </a:xfrm>
          <a:prstGeom prst="rect">
            <a:avLst/>
          </a:prstGeom>
          <a:noFill/>
        </p:spPr>
        <p:txBody>
          <a:bodyPr wrap="square" rtlCol="0">
            <a:spAutoFit/>
          </a:bodyPr>
          <a:lstStyle/>
          <a:p>
            <a:r>
              <a:rPr lang="en-GB" sz="1800" dirty="0"/>
              <a:t>(Source: ResearchGate, 2021)</a:t>
            </a:r>
          </a:p>
        </p:txBody>
      </p:sp>
    </p:spTree>
    <p:extLst>
      <p:ext uri="{BB962C8B-B14F-4D97-AF65-F5344CB8AC3E}">
        <p14:creationId xmlns:p14="http://schemas.microsoft.com/office/powerpoint/2010/main" val="779081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35E16-73F8-4E12-BB9E-09B6BDB3F88C}"/>
              </a:ext>
            </a:extLst>
          </p:cNvPr>
          <p:cNvSpPr>
            <a:spLocks noGrp="1"/>
          </p:cNvSpPr>
          <p:nvPr>
            <p:ph type="title"/>
          </p:nvPr>
        </p:nvSpPr>
        <p:spPr/>
        <p:txBody>
          <a:bodyPr/>
          <a:lstStyle/>
          <a:p>
            <a:pPr algn="ctr"/>
            <a:r>
              <a:rPr lang="en-GB" dirty="0">
                <a:latin typeface="+mn-lt"/>
              </a:rPr>
              <a:t>‘Serve and Return’</a:t>
            </a:r>
          </a:p>
        </p:txBody>
      </p:sp>
      <p:sp>
        <p:nvSpPr>
          <p:cNvPr id="4" name="Content Placeholder 3">
            <a:extLst>
              <a:ext uri="{FF2B5EF4-FFF2-40B4-BE49-F238E27FC236}">
                <a16:creationId xmlns:a16="http://schemas.microsoft.com/office/drawing/2014/main" id="{6ADEF727-09AE-4A8B-ABF1-AC1CBD5894AD}"/>
              </a:ext>
            </a:extLst>
          </p:cNvPr>
          <p:cNvSpPr>
            <a:spLocks noGrp="1"/>
          </p:cNvSpPr>
          <p:nvPr>
            <p:ph sz="half" idx="2"/>
          </p:nvPr>
        </p:nvSpPr>
        <p:spPr>
          <a:xfrm>
            <a:off x="3866768" y="2158234"/>
            <a:ext cx="5157787" cy="3684588"/>
          </a:xfrm>
        </p:spPr>
        <p:txBody>
          <a:bodyPr/>
          <a:lstStyle/>
          <a:p>
            <a:pPr marL="0" indent="0">
              <a:buNone/>
            </a:pPr>
            <a:r>
              <a:rPr lang="en-GB" dirty="0">
                <a:hlinkClick r:id="rId3"/>
              </a:rPr>
              <a:t>Video on serve and return</a:t>
            </a:r>
            <a:endParaRPr lang="en-GB" dirty="0"/>
          </a:p>
        </p:txBody>
      </p:sp>
    </p:spTree>
    <p:extLst>
      <p:ext uri="{BB962C8B-B14F-4D97-AF65-F5344CB8AC3E}">
        <p14:creationId xmlns:p14="http://schemas.microsoft.com/office/powerpoint/2010/main" val="237561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550987"/>
          </a:xfrm>
        </p:spPr>
        <p:txBody>
          <a:bodyPr>
            <a:normAutofit/>
          </a:bodyPr>
          <a:lstStyle/>
          <a:p>
            <a:pPr algn="ctr"/>
            <a:r>
              <a:rPr lang="cy-GB" altLang="en-US" sz="4800" dirty="0">
                <a:solidFill>
                  <a:srgbClr val="222222"/>
                </a:solidFill>
                <a:latin typeface="+mn-lt"/>
              </a:rPr>
              <a:t>Effaith profiadau cyfyngedig</a:t>
            </a:r>
            <a:br>
              <a:rPr lang="en-GB" sz="4800" dirty="0">
                <a:latin typeface="+mn-lt"/>
              </a:rPr>
            </a:br>
            <a:r>
              <a:rPr lang="en-GB" sz="4800" dirty="0">
                <a:solidFill>
                  <a:schemeClr val="accent6">
                    <a:lumMod val="75000"/>
                  </a:schemeClr>
                </a:solidFill>
                <a:latin typeface="+mn-lt"/>
              </a:rPr>
              <a:t>The impact of limited experiences </a:t>
            </a:r>
            <a:endParaRPr lang="en-GB" sz="4800" dirty="0">
              <a:solidFill>
                <a:schemeClr val="accent6">
                  <a:lumMod val="75000"/>
                </a:schemeClr>
              </a:solidFill>
            </a:endParaRPr>
          </a:p>
        </p:txBody>
      </p:sp>
      <p:sp>
        <p:nvSpPr>
          <p:cNvPr id="4" name="Content Placeholder 3"/>
          <p:cNvSpPr>
            <a:spLocks noGrp="1"/>
          </p:cNvSpPr>
          <p:nvPr>
            <p:ph sz="half" idx="1"/>
          </p:nvPr>
        </p:nvSpPr>
        <p:spPr>
          <a:xfrm>
            <a:off x="1750077" y="2232024"/>
            <a:ext cx="8505328" cy="1196976"/>
          </a:xfrm>
        </p:spPr>
        <p:txBody>
          <a:bodyPr/>
          <a:lstStyle/>
          <a:p>
            <a:pPr marL="0" indent="0">
              <a:buNone/>
            </a:pPr>
            <a:r>
              <a:rPr lang="en-GB" dirty="0">
                <a:hlinkClick r:id="rId3"/>
              </a:rPr>
              <a:t>Video of Romanian orphanage – limited experiences</a:t>
            </a:r>
            <a:endParaRPr lang="en-GB" dirty="0"/>
          </a:p>
        </p:txBody>
      </p:sp>
      <p:sp>
        <p:nvSpPr>
          <p:cNvPr id="6" name="Rectangle 2"/>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701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586F-C314-4608-9DEE-027E66B8415B}"/>
              </a:ext>
            </a:extLst>
          </p:cNvPr>
          <p:cNvSpPr>
            <a:spLocks noGrp="1"/>
          </p:cNvSpPr>
          <p:nvPr>
            <p:ph type="title"/>
          </p:nvPr>
        </p:nvSpPr>
        <p:spPr>
          <a:xfrm>
            <a:off x="838200" y="109574"/>
            <a:ext cx="10515600" cy="1325563"/>
          </a:xfrm>
        </p:spPr>
        <p:txBody>
          <a:bodyPr>
            <a:noAutofit/>
          </a:bodyPr>
          <a:lstStyle/>
          <a:p>
            <a:pPr algn="ctr"/>
            <a:r>
              <a:rPr lang="en-GB" sz="4800" dirty="0" err="1"/>
              <a:t>Plastigrwydd</a:t>
            </a:r>
            <a:r>
              <a:rPr lang="en-GB" sz="4800" dirty="0"/>
              <a:t> </a:t>
            </a:r>
            <a:r>
              <a:rPr lang="en-GB" sz="4800" dirty="0" err="1"/>
              <a:t>yr</a:t>
            </a:r>
            <a:r>
              <a:rPr lang="en-GB" sz="4800" dirty="0"/>
              <a:t> </a:t>
            </a:r>
            <a:r>
              <a:rPr lang="en-GB" sz="4800" dirty="0" err="1"/>
              <a:t>Ymennydd</a:t>
            </a:r>
            <a:r>
              <a:rPr lang="en-GB" sz="4800" dirty="0"/>
              <a:t>/ </a:t>
            </a:r>
            <a:r>
              <a:rPr lang="en-GB" sz="4800" dirty="0">
                <a:solidFill>
                  <a:schemeClr val="accent1">
                    <a:lumMod val="50000"/>
                  </a:schemeClr>
                </a:solidFill>
              </a:rPr>
              <a:t>Brain </a:t>
            </a:r>
            <a:r>
              <a:rPr lang="en-GB" sz="4800" dirty="0">
                <a:solidFill>
                  <a:schemeClr val="accent6">
                    <a:lumMod val="75000"/>
                  </a:schemeClr>
                </a:solidFill>
              </a:rPr>
              <a:t>Plasticity </a:t>
            </a:r>
          </a:p>
        </p:txBody>
      </p:sp>
      <p:pic>
        <p:nvPicPr>
          <p:cNvPr id="8" name="Content Placeholder 3">
            <a:extLst>
              <a:ext uri="{FF2B5EF4-FFF2-40B4-BE49-F238E27FC236}">
                <a16:creationId xmlns:a16="http://schemas.microsoft.com/office/drawing/2014/main" id="{BB65E1AF-DF6B-4E2C-951B-1C444EE3E4F5}"/>
              </a:ext>
            </a:extLst>
          </p:cNvPr>
          <p:cNvPicPr>
            <a:picLocks noGrp="1" noChangeAspect="1"/>
          </p:cNvPicPr>
          <p:nvPr>
            <p:ph sz="half" idx="1"/>
          </p:nvPr>
        </p:nvPicPr>
        <p:blipFill>
          <a:blip r:embed="rId3"/>
          <a:stretch>
            <a:fillRect/>
          </a:stretch>
        </p:blipFill>
        <p:spPr>
          <a:xfrm>
            <a:off x="2997166" y="1435137"/>
            <a:ext cx="6197668" cy="4276390"/>
          </a:xfrm>
          <a:prstGeom prst="rect">
            <a:avLst/>
          </a:prstGeom>
        </p:spPr>
      </p:pic>
    </p:spTree>
    <p:extLst>
      <p:ext uri="{BB962C8B-B14F-4D97-AF65-F5344CB8AC3E}">
        <p14:creationId xmlns:p14="http://schemas.microsoft.com/office/powerpoint/2010/main" val="1531875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60C9-E42B-427F-81B5-EDA1D7E6B6B9}"/>
              </a:ext>
            </a:extLst>
          </p:cNvPr>
          <p:cNvSpPr>
            <a:spLocks noGrp="1"/>
          </p:cNvSpPr>
          <p:nvPr>
            <p:ph type="title"/>
          </p:nvPr>
        </p:nvSpPr>
        <p:spPr>
          <a:xfrm>
            <a:off x="4921269" y="-44605"/>
            <a:ext cx="2349461" cy="1325563"/>
          </a:xfrm>
        </p:spPr>
        <p:txBody>
          <a:bodyPr/>
          <a:lstStyle/>
          <a:p>
            <a:r>
              <a:rPr lang="en-GB" dirty="0"/>
              <a:t>Maslow</a:t>
            </a:r>
          </a:p>
        </p:txBody>
      </p:sp>
      <p:pic>
        <p:nvPicPr>
          <p:cNvPr id="7" name="Content Placeholder 4">
            <a:extLst>
              <a:ext uri="{FF2B5EF4-FFF2-40B4-BE49-F238E27FC236}">
                <a16:creationId xmlns:a16="http://schemas.microsoft.com/office/drawing/2014/main" id="{D4A6A623-0D68-4BA9-9454-83CA03CFBF8F}"/>
              </a:ext>
            </a:extLst>
          </p:cNvPr>
          <p:cNvPicPr>
            <a:picLocks noGrp="1" noChangeAspect="1"/>
          </p:cNvPicPr>
          <p:nvPr>
            <p:ph sz="half" idx="2"/>
          </p:nvPr>
        </p:nvPicPr>
        <p:blipFill rotWithShape="1">
          <a:blip r:embed="rId3"/>
          <a:srcRect t="1281" r="-1" b="7735"/>
          <a:stretch/>
        </p:blipFill>
        <p:spPr>
          <a:xfrm>
            <a:off x="3463349" y="845803"/>
            <a:ext cx="5265302" cy="4790534"/>
          </a:xfrm>
          <a:prstGeom prst="rect">
            <a:avLst/>
          </a:prstGeom>
        </p:spPr>
      </p:pic>
    </p:spTree>
    <p:extLst>
      <p:ext uri="{BB962C8B-B14F-4D97-AF65-F5344CB8AC3E}">
        <p14:creationId xmlns:p14="http://schemas.microsoft.com/office/powerpoint/2010/main" val="2663853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a:xfrm>
            <a:off x="838199" y="141067"/>
            <a:ext cx="10515600" cy="1325563"/>
          </a:xfrm>
        </p:spPr>
        <p:txBody>
          <a:bodyPr>
            <a:normAutofit/>
          </a:bodyPr>
          <a:lstStyle/>
          <a:p>
            <a:pPr algn="ctr"/>
            <a:r>
              <a:rPr lang="cy-GB" altLang="en-US" dirty="0">
                <a:latin typeface="+mn-lt"/>
              </a:rPr>
              <a:t>Effaith yr Amgylchedd ar ddatblygiad </a:t>
            </a:r>
            <a:br>
              <a:rPr lang="cy-GB" altLang="en-US" dirty="0">
                <a:latin typeface="+mn-lt"/>
              </a:rPr>
            </a:br>
            <a:r>
              <a:rPr lang="en-GB" altLang="en-US" dirty="0">
                <a:solidFill>
                  <a:schemeClr val="accent6">
                    <a:lumMod val="75000"/>
                  </a:schemeClr>
                </a:solidFill>
                <a:latin typeface="+mn-lt"/>
              </a:rPr>
              <a:t>Impact of Environment on development</a:t>
            </a:r>
          </a:p>
        </p:txBody>
      </p:sp>
      <p:pic>
        <p:nvPicPr>
          <p:cNvPr id="30723"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435259" y="1359341"/>
            <a:ext cx="7224591" cy="4351338"/>
          </a:xfrm>
        </p:spPr>
      </p:pic>
    </p:spTree>
    <p:extLst>
      <p:ext uri="{BB962C8B-B14F-4D97-AF65-F5344CB8AC3E}">
        <p14:creationId xmlns:p14="http://schemas.microsoft.com/office/powerpoint/2010/main" val="2975342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noAutofit/>
          </a:bodyPr>
          <a:lstStyle/>
          <a:p>
            <a:pPr algn="ctr" eaLnBrk="1" hangingPunct="1"/>
            <a:r>
              <a:rPr lang="cy-GB" altLang="en-US" sz="4800" dirty="0">
                <a:latin typeface="+mn-lt"/>
              </a:rPr>
              <a:t>Beth yw datblygiad corfforol? </a:t>
            </a:r>
            <a:br>
              <a:rPr lang="cy-GB" altLang="en-US" sz="4800" dirty="0">
                <a:latin typeface="+mn-lt"/>
              </a:rPr>
            </a:br>
            <a:r>
              <a:rPr lang="en-GB" altLang="en-US" sz="4800" dirty="0">
                <a:solidFill>
                  <a:schemeClr val="accent6">
                    <a:lumMod val="75000"/>
                  </a:schemeClr>
                </a:solidFill>
                <a:latin typeface="+mn-lt"/>
              </a:rPr>
              <a:t>What is physical development?</a:t>
            </a:r>
          </a:p>
        </p:txBody>
      </p:sp>
      <p:sp>
        <p:nvSpPr>
          <p:cNvPr id="32771" name="Content Placeholder 1"/>
          <p:cNvSpPr>
            <a:spLocks noGrp="1"/>
          </p:cNvSpPr>
          <p:nvPr>
            <p:ph sz="half" idx="1"/>
          </p:nvPr>
        </p:nvSpPr>
        <p:spPr>
          <a:xfrm>
            <a:off x="399524" y="1920804"/>
            <a:ext cx="5596054" cy="3989388"/>
          </a:xfrm>
        </p:spPr>
        <p:txBody>
          <a:bodyPr/>
          <a:lstStyle/>
          <a:p>
            <a:r>
              <a:rPr lang="cy-GB" altLang="en-US" dirty="0"/>
              <a:t>Datblygiad corfforol yw’r modd y mae plant yn meistroli rheolaeth ar eu cyrff</a:t>
            </a:r>
          </a:p>
          <a:p>
            <a:r>
              <a:rPr lang="cy-GB" altLang="en-US" dirty="0"/>
              <a:t>Mae annog sgiliau corfforol mewn plant yn ganolog i wella’r dysgu a’r cyflawni</a:t>
            </a:r>
          </a:p>
          <a:p>
            <a:endParaRPr lang="cy-GB" altLang="en-US" dirty="0"/>
          </a:p>
        </p:txBody>
      </p:sp>
      <p:sp>
        <p:nvSpPr>
          <p:cNvPr id="32772" name="Content Placeholder 2"/>
          <p:cNvSpPr>
            <a:spLocks noGrp="1"/>
          </p:cNvSpPr>
          <p:nvPr>
            <p:ph sz="half" idx="2"/>
          </p:nvPr>
        </p:nvSpPr>
        <p:spPr>
          <a:xfrm>
            <a:off x="6367408" y="1920804"/>
            <a:ext cx="5425068" cy="3989388"/>
          </a:xfrm>
        </p:spPr>
        <p:txBody>
          <a:bodyPr/>
          <a:lstStyle/>
          <a:p>
            <a:r>
              <a:rPr lang="en-GB" altLang="en-US" dirty="0">
                <a:solidFill>
                  <a:schemeClr val="accent6">
                    <a:lumMod val="75000"/>
                  </a:schemeClr>
                </a:solidFill>
              </a:rPr>
              <a:t>Physical development is the way in which children master control of their bodies</a:t>
            </a:r>
          </a:p>
          <a:p>
            <a:r>
              <a:rPr lang="en-GB" altLang="en-US" dirty="0">
                <a:solidFill>
                  <a:schemeClr val="accent6">
                    <a:lumMod val="75000"/>
                  </a:schemeClr>
                </a:solidFill>
              </a:rPr>
              <a:t>Encouraging physical skills in children is central to enhancing learning and achievement</a:t>
            </a:r>
          </a:p>
        </p:txBody>
      </p:sp>
    </p:spTree>
    <p:extLst>
      <p:ext uri="{BB962C8B-B14F-4D97-AF65-F5344CB8AC3E}">
        <p14:creationId xmlns:p14="http://schemas.microsoft.com/office/powerpoint/2010/main" val="39004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3539633" y="125760"/>
            <a:ext cx="5256749" cy="1143000"/>
          </a:xfrm>
        </p:spPr>
        <p:txBody>
          <a:bodyPr>
            <a:noAutofit/>
          </a:bodyPr>
          <a:lstStyle/>
          <a:p>
            <a:pPr algn="ctr" eaLnBrk="1" hangingPunct="1"/>
            <a:r>
              <a:rPr lang="cy-GB" altLang="en-US" sz="4800" dirty="0">
                <a:latin typeface="+mn-lt"/>
              </a:rPr>
              <a:t>Atgyrchau cyntefig </a:t>
            </a:r>
            <a:br>
              <a:rPr lang="en-GB" altLang="en-US" sz="4800" dirty="0">
                <a:latin typeface="+mn-lt"/>
              </a:rPr>
            </a:br>
            <a:r>
              <a:rPr lang="en-GB" altLang="en-US" sz="4800" dirty="0">
                <a:solidFill>
                  <a:schemeClr val="accent6">
                    <a:lumMod val="75000"/>
                  </a:schemeClr>
                </a:solidFill>
                <a:latin typeface="+mn-lt"/>
              </a:rPr>
              <a:t>Primitive reflexes</a:t>
            </a:r>
          </a:p>
        </p:txBody>
      </p:sp>
      <p:sp>
        <p:nvSpPr>
          <p:cNvPr id="34819" name="Content Placeholder 2"/>
          <p:cNvSpPr>
            <a:spLocks noGrp="1"/>
          </p:cNvSpPr>
          <p:nvPr>
            <p:ph sz="half" idx="1"/>
          </p:nvPr>
        </p:nvSpPr>
        <p:spPr>
          <a:xfrm>
            <a:off x="758757" y="1534548"/>
            <a:ext cx="5256749" cy="3588514"/>
          </a:xfrm>
        </p:spPr>
        <p:txBody>
          <a:bodyPr>
            <a:normAutofit lnSpcReduction="10000"/>
          </a:bodyPr>
          <a:lstStyle/>
          <a:p>
            <a:r>
              <a:rPr lang="cy-GB" altLang="en-US" sz="3000" dirty="0">
                <a:solidFill>
                  <a:prstClr val="black"/>
                </a:solidFill>
              </a:rPr>
              <a:t>Chwilio</a:t>
            </a:r>
          </a:p>
          <a:p>
            <a:r>
              <a:rPr lang="cy-GB" altLang="en-US" sz="3000" dirty="0">
                <a:solidFill>
                  <a:prstClr val="black"/>
                </a:solidFill>
              </a:rPr>
              <a:t>Sugno</a:t>
            </a:r>
          </a:p>
          <a:p>
            <a:r>
              <a:rPr lang="cy-GB" altLang="en-US" sz="3000" dirty="0">
                <a:solidFill>
                  <a:prstClr val="black"/>
                </a:solidFill>
              </a:rPr>
              <a:t>Cerdded</a:t>
            </a:r>
          </a:p>
          <a:p>
            <a:r>
              <a:rPr lang="cy-GB" altLang="en-US" sz="3000" dirty="0">
                <a:solidFill>
                  <a:prstClr val="black"/>
                </a:solidFill>
              </a:rPr>
              <a:t>Gafael </a:t>
            </a:r>
          </a:p>
          <a:p>
            <a:r>
              <a:rPr lang="cy-GB" altLang="en-US" sz="3000" noProof="1">
                <a:solidFill>
                  <a:prstClr val="black"/>
                </a:solidFill>
              </a:rPr>
              <a:t>Moro</a:t>
            </a:r>
          </a:p>
          <a:p>
            <a:r>
              <a:rPr lang="cy-GB" altLang="en-US" sz="3000" dirty="0">
                <a:solidFill>
                  <a:prstClr val="black"/>
                </a:solidFill>
              </a:rPr>
              <a:t>Gall diffyg atgyrch awgrymu datblygiad annormal</a:t>
            </a:r>
          </a:p>
          <a:p>
            <a:pPr eaLnBrk="1" hangingPunct="1"/>
            <a:endParaRPr lang="en-GB" altLang="en-US" dirty="0"/>
          </a:p>
        </p:txBody>
      </p:sp>
      <p:sp>
        <p:nvSpPr>
          <p:cNvPr id="34820" name="Content Placeholder 3"/>
          <p:cNvSpPr>
            <a:spLocks noGrp="1"/>
          </p:cNvSpPr>
          <p:nvPr>
            <p:ph sz="half" idx="2"/>
          </p:nvPr>
        </p:nvSpPr>
        <p:spPr>
          <a:xfrm>
            <a:off x="7394641" y="1268760"/>
            <a:ext cx="4383557" cy="3989388"/>
          </a:xfrm>
        </p:spPr>
        <p:txBody>
          <a:bodyPr>
            <a:noAutofit/>
          </a:bodyPr>
          <a:lstStyle/>
          <a:p>
            <a:r>
              <a:rPr lang="en-GB" altLang="en-US" dirty="0">
                <a:solidFill>
                  <a:schemeClr val="accent6">
                    <a:lumMod val="75000"/>
                  </a:schemeClr>
                </a:solidFill>
              </a:rPr>
              <a:t>Rooting</a:t>
            </a:r>
          </a:p>
          <a:p>
            <a:r>
              <a:rPr lang="en-GB" altLang="en-US" dirty="0">
                <a:solidFill>
                  <a:schemeClr val="accent6">
                    <a:lumMod val="75000"/>
                  </a:schemeClr>
                </a:solidFill>
              </a:rPr>
              <a:t>Sucking</a:t>
            </a:r>
          </a:p>
          <a:p>
            <a:r>
              <a:rPr lang="en-GB" altLang="en-US" dirty="0">
                <a:solidFill>
                  <a:schemeClr val="accent6">
                    <a:lumMod val="75000"/>
                  </a:schemeClr>
                </a:solidFill>
              </a:rPr>
              <a:t>Walking</a:t>
            </a:r>
          </a:p>
          <a:p>
            <a:r>
              <a:rPr lang="en-GB" altLang="en-US" dirty="0">
                <a:solidFill>
                  <a:schemeClr val="accent6">
                    <a:lumMod val="75000"/>
                  </a:schemeClr>
                </a:solidFill>
              </a:rPr>
              <a:t>Grasping </a:t>
            </a:r>
          </a:p>
          <a:p>
            <a:r>
              <a:rPr lang="en-GB" altLang="en-US" dirty="0">
                <a:solidFill>
                  <a:schemeClr val="accent6">
                    <a:lumMod val="75000"/>
                  </a:schemeClr>
                </a:solidFill>
              </a:rPr>
              <a:t>Moro/startle</a:t>
            </a:r>
          </a:p>
          <a:p>
            <a:r>
              <a:rPr lang="en-GB" altLang="en-US" dirty="0">
                <a:solidFill>
                  <a:schemeClr val="accent6">
                    <a:lumMod val="75000"/>
                  </a:schemeClr>
                </a:solidFill>
              </a:rPr>
              <a:t>Absence may suggest abnormal development.</a:t>
            </a:r>
          </a:p>
        </p:txBody>
      </p:sp>
      <p:sp>
        <p:nvSpPr>
          <p:cNvPr id="2" name="TextBox 1">
            <a:extLst>
              <a:ext uri="{FF2B5EF4-FFF2-40B4-BE49-F238E27FC236}">
                <a16:creationId xmlns:a16="http://schemas.microsoft.com/office/drawing/2014/main" id="{7B2EF469-DEAF-694C-3FB9-41AD1611E160}"/>
              </a:ext>
            </a:extLst>
          </p:cNvPr>
          <p:cNvSpPr txBox="1"/>
          <p:nvPr/>
        </p:nvSpPr>
        <p:spPr>
          <a:xfrm>
            <a:off x="1320127" y="4808170"/>
            <a:ext cx="7957097" cy="461665"/>
          </a:xfrm>
          <a:prstGeom prst="rect">
            <a:avLst/>
          </a:prstGeom>
          <a:noFill/>
        </p:spPr>
        <p:txBody>
          <a:bodyPr wrap="square" rtlCol="0">
            <a:spAutoFit/>
          </a:bodyPr>
          <a:lstStyle/>
          <a:p>
            <a:pPr algn="ctr"/>
            <a:r>
              <a:rPr lang="en-GB" sz="2400" dirty="0">
                <a:hlinkClick r:id="rId3"/>
              </a:rPr>
              <a:t>Video on Primitive Reflexes</a:t>
            </a:r>
            <a:endParaRPr lang="en-GB" sz="2400" dirty="0"/>
          </a:p>
        </p:txBody>
      </p:sp>
    </p:spTree>
    <p:extLst>
      <p:ext uri="{BB962C8B-B14F-4D97-AF65-F5344CB8AC3E}">
        <p14:creationId xmlns:p14="http://schemas.microsoft.com/office/powerpoint/2010/main" val="36844394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084237" y="383638"/>
            <a:ext cx="10023525" cy="1325563"/>
          </a:xfrm>
        </p:spPr>
        <p:txBody>
          <a:bodyPr>
            <a:noAutofit/>
          </a:bodyPr>
          <a:lstStyle/>
          <a:p>
            <a:pPr algn="ctr"/>
            <a:r>
              <a:rPr lang="cy-GB" altLang="en-US" sz="4800" dirty="0">
                <a:latin typeface="+mn-lt"/>
              </a:rPr>
              <a:t>Dylanwadau ar ddatblygiad corfforol </a:t>
            </a:r>
            <a:br>
              <a:rPr lang="cy-GB" altLang="en-US" sz="4800" dirty="0">
                <a:latin typeface="+mn-lt"/>
              </a:rPr>
            </a:br>
            <a:r>
              <a:rPr lang="en-GB" altLang="en-US" sz="4800" dirty="0">
                <a:solidFill>
                  <a:schemeClr val="accent6">
                    <a:lumMod val="75000"/>
                  </a:schemeClr>
                </a:solidFill>
                <a:latin typeface="+mn-lt"/>
              </a:rPr>
              <a:t>Influences on physical development</a:t>
            </a:r>
          </a:p>
        </p:txBody>
      </p:sp>
      <p:sp>
        <p:nvSpPr>
          <p:cNvPr id="36867" name="Content Placeholder 2"/>
          <p:cNvSpPr>
            <a:spLocks noGrp="1"/>
          </p:cNvSpPr>
          <p:nvPr>
            <p:ph sz="half" idx="1"/>
          </p:nvPr>
        </p:nvSpPr>
        <p:spPr>
          <a:xfrm>
            <a:off x="754419" y="2306345"/>
            <a:ext cx="4038600" cy="3989388"/>
          </a:xfrm>
        </p:spPr>
        <p:txBody>
          <a:bodyPr>
            <a:normAutofit/>
          </a:bodyPr>
          <a:lstStyle/>
          <a:p>
            <a:r>
              <a:rPr lang="cy-GB" altLang="en-US" dirty="0"/>
              <a:t>Etifeddeg</a:t>
            </a:r>
          </a:p>
          <a:p>
            <a:r>
              <a:rPr lang="cy-GB" altLang="en-US" dirty="0"/>
              <a:t>Genynnau</a:t>
            </a:r>
          </a:p>
          <a:p>
            <a:r>
              <a:rPr lang="cy-GB" altLang="en-US" dirty="0"/>
              <a:t>Maethiad</a:t>
            </a:r>
          </a:p>
          <a:p>
            <a:r>
              <a:rPr lang="cy-GB" altLang="en-US" dirty="0"/>
              <a:t>Lles emosiynol</a:t>
            </a:r>
          </a:p>
        </p:txBody>
      </p:sp>
      <p:sp>
        <p:nvSpPr>
          <p:cNvPr id="36868" name="Content Placeholder 3"/>
          <p:cNvSpPr>
            <a:spLocks noGrp="1"/>
          </p:cNvSpPr>
          <p:nvPr>
            <p:ph sz="half" idx="2"/>
          </p:nvPr>
        </p:nvSpPr>
        <p:spPr>
          <a:xfrm>
            <a:off x="7121309" y="2263956"/>
            <a:ext cx="4038600" cy="3989388"/>
          </a:xfrm>
        </p:spPr>
        <p:txBody>
          <a:bodyPr/>
          <a:lstStyle/>
          <a:p>
            <a:r>
              <a:rPr lang="en-GB" altLang="en-US" dirty="0">
                <a:solidFill>
                  <a:schemeClr val="accent6">
                    <a:lumMod val="75000"/>
                  </a:schemeClr>
                </a:solidFill>
              </a:rPr>
              <a:t>Heredity</a:t>
            </a:r>
          </a:p>
          <a:p>
            <a:r>
              <a:rPr lang="en-GB" altLang="en-US" dirty="0">
                <a:solidFill>
                  <a:schemeClr val="accent6">
                    <a:lumMod val="75000"/>
                  </a:schemeClr>
                </a:solidFill>
              </a:rPr>
              <a:t>Genes</a:t>
            </a:r>
          </a:p>
          <a:p>
            <a:r>
              <a:rPr lang="en-GB" altLang="en-US" dirty="0">
                <a:solidFill>
                  <a:schemeClr val="accent6">
                    <a:lumMod val="75000"/>
                  </a:schemeClr>
                </a:solidFill>
              </a:rPr>
              <a:t>Nutrition</a:t>
            </a:r>
          </a:p>
          <a:p>
            <a:r>
              <a:rPr lang="en-GB" altLang="en-US" dirty="0">
                <a:solidFill>
                  <a:schemeClr val="accent6">
                    <a:lumMod val="75000"/>
                  </a:schemeClr>
                </a:solidFill>
              </a:rPr>
              <a:t>Emotional wellbeing</a:t>
            </a:r>
          </a:p>
        </p:txBody>
      </p:sp>
    </p:spTree>
    <p:extLst>
      <p:ext uri="{BB962C8B-B14F-4D97-AF65-F5344CB8AC3E}">
        <p14:creationId xmlns:p14="http://schemas.microsoft.com/office/powerpoint/2010/main" val="1273701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Autofit/>
          </a:bodyPr>
          <a:lstStyle/>
          <a:p>
            <a:pPr algn="ctr"/>
            <a:r>
              <a:rPr lang="cy-GB" altLang="en-US" sz="4800" dirty="0">
                <a:latin typeface="+mn-lt"/>
              </a:rPr>
              <a:t>Camau nesaf</a:t>
            </a:r>
            <a:br>
              <a:rPr lang="cy-GB" altLang="en-US" sz="4800" dirty="0">
                <a:latin typeface="+mn-lt"/>
              </a:rPr>
            </a:br>
            <a:r>
              <a:rPr lang="en-GB" altLang="en-US" sz="4800" dirty="0">
                <a:solidFill>
                  <a:schemeClr val="accent6">
                    <a:lumMod val="75000"/>
                  </a:schemeClr>
                </a:solidFill>
                <a:latin typeface="+mn-lt"/>
              </a:rPr>
              <a:t>Next steps</a:t>
            </a:r>
          </a:p>
        </p:txBody>
      </p:sp>
      <p:sp>
        <p:nvSpPr>
          <p:cNvPr id="38915" name="Content Placeholder 2"/>
          <p:cNvSpPr>
            <a:spLocks noGrp="1"/>
          </p:cNvSpPr>
          <p:nvPr>
            <p:ph sz="half" idx="1"/>
          </p:nvPr>
        </p:nvSpPr>
        <p:spPr>
          <a:xfrm>
            <a:off x="679179" y="1920803"/>
            <a:ext cx="5105400" cy="3989388"/>
          </a:xfrm>
        </p:spPr>
        <p:txBody>
          <a:bodyPr/>
          <a:lstStyle/>
          <a:p>
            <a:r>
              <a:rPr lang="cy-GB" altLang="en-US" dirty="0"/>
              <a:t>Aeddfedu</a:t>
            </a:r>
          </a:p>
          <a:p>
            <a:r>
              <a:rPr lang="cy-GB" altLang="en-US" dirty="0"/>
              <a:t>Profiad</a:t>
            </a:r>
          </a:p>
          <a:p>
            <a:r>
              <a:rPr lang="cy-GB" altLang="en-US" dirty="0"/>
              <a:t>Damcaniaeth systemau dynamig</a:t>
            </a:r>
          </a:p>
          <a:p>
            <a:r>
              <a:rPr lang="cy-GB" altLang="en-US" dirty="0"/>
              <a:t>Yn arwain at ddatblygiad sgiliau echddygol bras a manwl</a:t>
            </a:r>
          </a:p>
        </p:txBody>
      </p:sp>
      <p:sp>
        <p:nvSpPr>
          <p:cNvPr id="38916" name="Content Placeholder 3"/>
          <p:cNvSpPr>
            <a:spLocks noGrp="1"/>
          </p:cNvSpPr>
          <p:nvPr>
            <p:ph sz="half" idx="2"/>
          </p:nvPr>
        </p:nvSpPr>
        <p:spPr>
          <a:xfrm>
            <a:off x="6750204" y="1920803"/>
            <a:ext cx="4603596" cy="3989388"/>
          </a:xfrm>
        </p:spPr>
        <p:txBody>
          <a:bodyPr/>
          <a:lstStyle/>
          <a:p>
            <a:r>
              <a:rPr lang="en-GB" altLang="en-US" dirty="0">
                <a:solidFill>
                  <a:schemeClr val="accent6">
                    <a:lumMod val="75000"/>
                  </a:schemeClr>
                </a:solidFill>
              </a:rPr>
              <a:t>Maturation</a:t>
            </a:r>
          </a:p>
          <a:p>
            <a:r>
              <a:rPr lang="en-GB" altLang="en-US" dirty="0">
                <a:solidFill>
                  <a:schemeClr val="accent6">
                    <a:lumMod val="75000"/>
                  </a:schemeClr>
                </a:solidFill>
              </a:rPr>
              <a:t>Experience</a:t>
            </a:r>
          </a:p>
          <a:p>
            <a:r>
              <a:rPr lang="en-GB" altLang="en-US" dirty="0">
                <a:solidFill>
                  <a:schemeClr val="accent6">
                    <a:lumMod val="75000"/>
                  </a:schemeClr>
                </a:solidFill>
              </a:rPr>
              <a:t>Dynamic systems theory</a:t>
            </a:r>
          </a:p>
          <a:p>
            <a:r>
              <a:rPr lang="en-GB" altLang="en-US" dirty="0">
                <a:solidFill>
                  <a:schemeClr val="accent6">
                    <a:lumMod val="75000"/>
                  </a:schemeClr>
                </a:solidFill>
              </a:rPr>
              <a:t>Leading to the development of gross and fine motor skills</a:t>
            </a:r>
          </a:p>
        </p:txBody>
      </p:sp>
    </p:spTree>
    <p:extLst>
      <p:ext uri="{BB962C8B-B14F-4D97-AF65-F5344CB8AC3E}">
        <p14:creationId xmlns:p14="http://schemas.microsoft.com/office/powerpoint/2010/main" val="1184727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09600" y="117192"/>
            <a:ext cx="10972800" cy="1143000"/>
          </a:xfrm>
        </p:spPr>
        <p:txBody>
          <a:bodyPr>
            <a:noAutofit/>
          </a:bodyPr>
          <a:lstStyle/>
          <a:p>
            <a:pPr algn="ctr"/>
            <a:r>
              <a:rPr lang="cy-GB" altLang="en-US" dirty="0">
                <a:latin typeface="+mn-lt"/>
              </a:rPr>
              <a:t>Datblygiad yr Ymennydd </a:t>
            </a:r>
            <a:br>
              <a:rPr lang="en-GB" altLang="en-US" dirty="0">
                <a:latin typeface="+mn-lt"/>
              </a:rPr>
            </a:br>
            <a:r>
              <a:rPr lang="en-GB" altLang="en-US" dirty="0">
                <a:solidFill>
                  <a:schemeClr val="accent6">
                    <a:lumMod val="75000"/>
                  </a:schemeClr>
                </a:solidFill>
                <a:latin typeface="+mn-lt"/>
              </a:rPr>
              <a:t>Brain Development</a:t>
            </a:r>
          </a:p>
        </p:txBody>
      </p:sp>
      <p:sp>
        <p:nvSpPr>
          <p:cNvPr id="40963" name="Text Placeholder 2"/>
          <p:cNvSpPr>
            <a:spLocks noGrp="1"/>
          </p:cNvSpPr>
          <p:nvPr>
            <p:ph type="body" sz="half" idx="1"/>
          </p:nvPr>
        </p:nvSpPr>
        <p:spPr>
          <a:xfrm>
            <a:off x="113038" y="1417638"/>
            <a:ext cx="5384800" cy="4525963"/>
          </a:xfrm>
        </p:spPr>
        <p:txBody>
          <a:bodyPr>
            <a:normAutofit fontScale="85000" lnSpcReduction="20000"/>
          </a:bodyPr>
          <a:lstStyle/>
          <a:p>
            <a:pPr marL="0" lvl="0" indent="0">
              <a:buNone/>
            </a:pPr>
            <a:r>
              <a:rPr lang="en-GB" altLang="en-US" sz="3300" dirty="0">
                <a:solidFill>
                  <a:prstClr val="black"/>
                </a:solidFill>
              </a:rPr>
              <a:t> </a:t>
            </a:r>
            <a:r>
              <a:rPr lang="en-GB" altLang="en-US" sz="3300" i="1" dirty="0">
                <a:solidFill>
                  <a:prstClr val="black"/>
                </a:solidFill>
              </a:rPr>
              <a:t>“</a:t>
            </a:r>
            <a:r>
              <a:rPr lang="cy-GB" altLang="en-US" sz="3300" i="1" dirty="0">
                <a:solidFill>
                  <a:prstClr val="black"/>
                </a:solidFill>
              </a:rPr>
              <a:t>Mae caneuon, symud a </a:t>
            </a:r>
            <a:r>
              <a:rPr lang="cy-GB" altLang="en-US" sz="3300" i="1" dirty="0" err="1">
                <a:solidFill>
                  <a:prstClr val="black"/>
                </a:solidFill>
              </a:rPr>
              <a:t>gêmau</a:t>
            </a:r>
            <a:r>
              <a:rPr lang="cy-GB" altLang="en-US" sz="3300" i="1" dirty="0">
                <a:solidFill>
                  <a:prstClr val="black"/>
                </a:solidFill>
              </a:rPr>
              <a:t> cerddorol yn ‘ymarferion niwrolegol gwych’ sy’n hanfodol i ddatblygiad deallusol. Trwy gyfuno symud rhythmig â siarad a chanu, mae plant ifanc yn cael cyfle i ddatblygu eu meddyliau ymhellach, yn enwedig ym meysydd  “siarad mewnol” a “rheoli ysgogiadau”, sy’n cyfrannu i ddatblygiad iaith, hunanreolaeth, a sgiliau cymdeithasol.”  </a:t>
            </a:r>
            <a:r>
              <a:rPr lang="en-GB" altLang="en-US" sz="3300" i="1" dirty="0">
                <a:solidFill>
                  <a:prstClr val="black"/>
                </a:solidFill>
              </a:rPr>
              <a:t>(Coulter, 1995)</a:t>
            </a:r>
            <a:endParaRPr lang="en-GB" altLang="en-US" sz="3300" dirty="0">
              <a:solidFill>
                <a:prstClr val="black"/>
              </a:solidFill>
            </a:endParaRPr>
          </a:p>
          <a:p>
            <a:endParaRPr lang="en-GB" altLang="en-US" dirty="0"/>
          </a:p>
        </p:txBody>
      </p:sp>
      <p:sp>
        <p:nvSpPr>
          <p:cNvPr id="40964" name="Content Placeholder 3"/>
          <p:cNvSpPr>
            <a:spLocks noGrp="1"/>
          </p:cNvSpPr>
          <p:nvPr>
            <p:ph sz="half" idx="2"/>
          </p:nvPr>
        </p:nvSpPr>
        <p:spPr>
          <a:xfrm>
            <a:off x="6055727" y="1442482"/>
            <a:ext cx="6136273" cy="4243037"/>
          </a:xfrm>
        </p:spPr>
        <p:txBody>
          <a:bodyPr>
            <a:noAutofit/>
          </a:bodyPr>
          <a:lstStyle/>
          <a:p>
            <a:pPr marL="0" indent="0">
              <a:buNone/>
            </a:pPr>
            <a:r>
              <a:rPr lang="en-GB" altLang="en-US" dirty="0">
                <a:solidFill>
                  <a:schemeClr val="accent6">
                    <a:lumMod val="75000"/>
                  </a:schemeClr>
                </a:solidFill>
              </a:rPr>
              <a:t> </a:t>
            </a:r>
            <a:r>
              <a:rPr lang="en-GB" altLang="en-US" i="1" dirty="0">
                <a:solidFill>
                  <a:schemeClr val="accent6">
                    <a:lumMod val="75000"/>
                  </a:schemeClr>
                </a:solidFill>
              </a:rPr>
              <a:t>“</a:t>
            </a:r>
            <a:r>
              <a:rPr lang="en-GB" altLang="en-US" sz="2600" i="1" dirty="0">
                <a:solidFill>
                  <a:schemeClr val="accent6">
                    <a:lumMod val="75000"/>
                  </a:schemeClr>
                </a:solidFill>
              </a:rPr>
              <a:t>Songs, movement, and musical games are ‘brilliant neurological exercises’ vital to intellectual development. By combining rhythmic movement with speech and song, young children are given an opportunity to further develop their minds, particularly in the areas of “inner speech” and “impulse control,” which contribute to language development, self-management, and social skills.”  (Coulter, 1995)</a:t>
            </a:r>
            <a:endParaRPr lang="en-GB" altLang="en-US" sz="2600" dirty="0">
              <a:solidFill>
                <a:schemeClr val="accent6">
                  <a:lumMod val="75000"/>
                </a:schemeClr>
              </a:solidFill>
            </a:endParaRPr>
          </a:p>
        </p:txBody>
      </p:sp>
    </p:spTree>
    <p:extLst>
      <p:ext uri="{BB962C8B-B14F-4D97-AF65-F5344CB8AC3E}">
        <p14:creationId xmlns:p14="http://schemas.microsoft.com/office/powerpoint/2010/main" val="17945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Autofit/>
          </a:bodyPr>
          <a:lstStyle/>
          <a:p>
            <a:pPr algn="ctr"/>
            <a:r>
              <a:rPr lang="cy-GB" altLang="en-US" sz="4800" dirty="0">
                <a:latin typeface="+mn-lt"/>
              </a:rPr>
              <a:t>Hwyluso datblygiad </a:t>
            </a:r>
            <a:br>
              <a:rPr lang="cy-GB" altLang="en-US" sz="4800" dirty="0">
                <a:latin typeface="+mn-lt"/>
              </a:rPr>
            </a:br>
            <a:r>
              <a:rPr lang="en-GB" altLang="en-US" sz="4800" dirty="0">
                <a:solidFill>
                  <a:schemeClr val="accent6">
                    <a:lumMod val="75000"/>
                  </a:schemeClr>
                </a:solidFill>
                <a:latin typeface="+mn-lt"/>
              </a:rPr>
              <a:t>Facilitation of development</a:t>
            </a:r>
          </a:p>
        </p:txBody>
      </p:sp>
      <p:sp>
        <p:nvSpPr>
          <p:cNvPr id="41987" name="Text Placeholder 2"/>
          <p:cNvSpPr>
            <a:spLocks noGrp="1"/>
          </p:cNvSpPr>
          <p:nvPr>
            <p:ph type="body" sz="half" idx="1"/>
          </p:nvPr>
        </p:nvSpPr>
        <p:spPr>
          <a:xfrm>
            <a:off x="275064" y="1616929"/>
            <a:ext cx="5820936" cy="4525963"/>
          </a:xfrm>
        </p:spPr>
        <p:txBody>
          <a:bodyPr/>
          <a:lstStyle/>
          <a:p>
            <a:r>
              <a:rPr lang="cy-GB" altLang="en-US" sz="2800" dirty="0">
                <a:solidFill>
                  <a:prstClr val="black"/>
                </a:solidFill>
              </a:rPr>
              <a:t>Skinner - yn hwyluso datblygiad drwy atgyfnerthu ymddygiad dymunol</a:t>
            </a:r>
          </a:p>
          <a:p>
            <a:r>
              <a:rPr lang="cy-GB" altLang="en-US" sz="2800" noProof="1">
                <a:solidFill>
                  <a:prstClr val="black"/>
                </a:solidFill>
              </a:rPr>
              <a:t>Bandura -</a:t>
            </a:r>
            <a:r>
              <a:rPr lang="cy-GB" altLang="en-US" sz="2800" dirty="0">
                <a:solidFill>
                  <a:prstClr val="black"/>
                </a:solidFill>
              </a:rPr>
              <a:t> yn gweithredu fel model rôl ac yn helpu’r plentyn i ddysgu drwy arsylwi</a:t>
            </a:r>
            <a:endParaRPr lang="cy-GB" altLang="en-US" dirty="0">
              <a:solidFill>
                <a:prstClr val="black"/>
              </a:solidFill>
            </a:endParaRPr>
          </a:p>
          <a:p>
            <a:endParaRPr lang="en-GB" altLang="en-US" dirty="0"/>
          </a:p>
        </p:txBody>
      </p:sp>
      <p:sp>
        <p:nvSpPr>
          <p:cNvPr id="41988" name="Content Placeholder 3"/>
          <p:cNvSpPr>
            <a:spLocks noGrp="1"/>
          </p:cNvSpPr>
          <p:nvPr>
            <p:ph sz="half" idx="2"/>
          </p:nvPr>
        </p:nvSpPr>
        <p:spPr/>
        <p:txBody>
          <a:bodyPr/>
          <a:lstStyle/>
          <a:p>
            <a:r>
              <a:rPr lang="en-GB" altLang="en-US" sz="2800" dirty="0">
                <a:solidFill>
                  <a:schemeClr val="accent6">
                    <a:lumMod val="75000"/>
                  </a:schemeClr>
                </a:solidFill>
              </a:rPr>
              <a:t>Skinner, facilitates development by reinforcing desired behaviours</a:t>
            </a:r>
          </a:p>
          <a:p>
            <a:r>
              <a:rPr lang="en-GB" altLang="en-US" sz="2800" dirty="0">
                <a:solidFill>
                  <a:schemeClr val="accent6">
                    <a:lumMod val="75000"/>
                  </a:schemeClr>
                </a:solidFill>
              </a:rPr>
              <a:t>Bandura, acts as a role model and helps the child to learn by observation</a:t>
            </a:r>
            <a:endParaRPr lang="en-GB" altLang="en-US" dirty="0">
              <a:solidFill>
                <a:schemeClr val="accent6">
                  <a:lumMod val="75000"/>
                </a:schemeClr>
              </a:solidFill>
            </a:endParaRPr>
          </a:p>
        </p:txBody>
      </p:sp>
    </p:spTree>
    <p:extLst>
      <p:ext uri="{BB962C8B-B14F-4D97-AF65-F5344CB8AC3E}">
        <p14:creationId xmlns:p14="http://schemas.microsoft.com/office/powerpoint/2010/main" val="19277466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196172" y="160336"/>
            <a:ext cx="4002856" cy="1143000"/>
          </a:xfrm>
        </p:spPr>
        <p:txBody>
          <a:bodyPr>
            <a:noAutofit/>
          </a:bodyPr>
          <a:lstStyle/>
          <a:p>
            <a:pPr algn="ctr"/>
            <a:r>
              <a:rPr lang="cy-GB" altLang="en-US" sz="4800" dirty="0">
                <a:latin typeface="+mn-lt"/>
              </a:rPr>
              <a:t>Chwilfrydedd</a:t>
            </a:r>
            <a:br>
              <a:rPr lang="en-GB" altLang="en-US" sz="4800" dirty="0">
                <a:latin typeface="+mn-lt"/>
              </a:rPr>
            </a:br>
            <a:r>
              <a:rPr lang="en-GB" altLang="en-US" sz="4800" dirty="0">
                <a:solidFill>
                  <a:schemeClr val="accent6">
                    <a:lumMod val="75000"/>
                  </a:schemeClr>
                </a:solidFill>
                <a:latin typeface="+mn-lt"/>
              </a:rPr>
              <a:t>Curiosity</a:t>
            </a:r>
          </a:p>
        </p:txBody>
      </p:sp>
      <p:sp>
        <p:nvSpPr>
          <p:cNvPr id="43011" name="Text Placeholder 2"/>
          <p:cNvSpPr>
            <a:spLocks noGrp="1"/>
          </p:cNvSpPr>
          <p:nvPr>
            <p:ph type="body" sz="half" idx="1"/>
          </p:nvPr>
        </p:nvSpPr>
        <p:spPr/>
        <p:txBody>
          <a:bodyPr/>
          <a:lstStyle/>
          <a:p>
            <a:r>
              <a:rPr lang="cy-GB" altLang="en-US" sz="2800" dirty="0">
                <a:solidFill>
                  <a:prstClr val="black"/>
                </a:solidFill>
              </a:rPr>
              <a:t>Yr unigolyn sydd â chwestiwn, sy’n gwestiwn go iawn iddo ef, ac mae’n ennyn ei chwilfrydedd, sy’n bwydo ei awch am wybodaeth. </a:t>
            </a:r>
            <a:r>
              <a:rPr lang="en-GB" altLang="en-US" sz="2800" dirty="0">
                <a:solidFill>
                  <a:prstClr val="black"/>
                </a:solidFill>
              </a:rPr>
              <a:t>(Dewey, 1916</a:t>
            </a:r>
            <a:r>
              <a:rPr lang="en-GB" altLang="en-US" dirty="0">
                <a:solidFill>
                  <a:prstClr val="black"/>
                </a:solidFill>
              </a:rPr>
              <a:t>)</a:t>
            </a:r>
          </a:p>
          <a:p>
            <a:endParaRPr lang="en-GB" altLang="en-US" dirty="0"/>
          </a:p>
        </p:txBody>
      </p:sp>
      <p:sp>
        <p:nvSpPr>
          <p:cNvPr id="43012" name="Content Placeholder 3"/>
          <p:cNvSpPr>
            <a:spLocks noGrp="1"/>
          </p:cNvSpPr>
          <p:nvPr>
            <p:ph sz="half" idx="2"/>
          </p:nvPr>
        </p:nvSpPr>
        <p:spPr/>
        <p:txBody>
          <a:bodyPr/>
          <a:lstStyle/>
          <a:p>
            <a:r>
              <a:rPr lang="en-GB" altLang="en-US" sz="2800" dirty="0">
                <a:solidFill>
                  <a:schemeClr val="accent6">
                    <a:lumMod val="75000"/>
                  </a:schemeClr>
                </a:solidFill>
              </a:rPr>
              <a:t>The individual who has a question, which being really a question to him, instigates his curiosity which feeds his eagerness for information. (Dewey, 1916</a:t>
            </a:r>
            <a:r>
              <a:rPr lang="en-GB" altLang="en-US" dirty="0">
                <a:solidFill>
                  <a:schemeClr val="accent6">
                    <a:lumMod val="75000"/>
                  </a:schemeClr>
                </a:solidFill>
              </a:rPr>
              <a:t>)</a:t>
            </a:r>
          </a:p>
        </p:txBody>
      </p:sp>
    </p:spTree>
    <p:extLst>
      <p:ext uri="{BB962C8B-B14F-4D97-AF65-F5344CB8AC3E}">
        <p14:creationId xmlns:p14="http://schemas.microsoft.com/office/powerpoint/2010/main" val="29105959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Autofit/>
          </a:bodyPr>
          <a:lstStyle/>
          <a:p>
            <a:pPr algn="ctr"/>
            <a:r>
              <a:rPr lang="cy-GB" altLang="en-US" sz="4800" dirty="0">
                <a:latin typeface="+mn-lt"/>
              </a:rPr>
              <a:t>Hwyluso datblygiad </a:t>
            </a:r>
            <a:br>
              <a:rPr lang="cy-GB" altLang="en-US" sz="4800" dirty="0">
                <a:latin typeface="+mn-lt"/>
              </a:rPr>
            </a:br>
            <a:r>
              <a:rPr lang="en-GB" altLang="en-US" sz="4800" dirty="0">
                <a:solidFill>
                  <a:schemeClr val="accent6">
                    <a:lumMod val="75000"/>
                  </a:schemeClr>
                </a:solidFill>
                <a:latin typeface="+mn-lt"/>
              </a:rPr>
              <a:t>Facilitation of development</a:t>
            </a:r>
          </a:p>
        </p:txBody>
      </p:sp>
      <p:sp>
        <p:nvSpPr>
          <p:cNvPr id="45059" name="Text Placeholder 2"/>
          <p:cNvSpPr>
            <a:spLocks noGrp="1"/>
          </p:cNvSpPr>
          <p:nvPr>
            <p:ph type="body" sz="half" idx="1"/>
          </p:nvPr>
        </p:nvSpPr>
        <p:spPr/>
        <p:txBody>
          <a:bodyPr/>
          <a:lstStyle/>
          <a:p>
            <a:r>
              <a:rPr lang="en-GB" altLang="en-US" dirty="0"/>
              <a:t>Piaget - </a:t>
            </a:r>
            <a:r>
              <a:rPr lang="cy-GB" altLang="en-US" dirty="0"/>
              <a:t>Darparu amgylchedd cyfoethog a symbylol i’r plentyn</a:t>
            </a:r>
          </a:p>
          <a:p>
            <a:endParaRPr lang="en-GB" altLang="en-US" dirty="0"/>
          </a:p>
        </p:txBody>
      </p:sp>
      <p:sp>
        <p:nvSpPr>
          <p:cNvPr id="45060" name="Content Placeholder 3"/>
          <p:cNvSpPr>
            <a:spLocks noGrp="1"/>
          </p:cNvSpPr>
          <p:nvPr>
            <p:ph sz="half" idx="2"/>
          </p:nvPr>
        </p:nvSpPr>
        <p:spPr>
          <a:xfrm>
            <a:off x="6197600" y="1600201"/>
            <a:ext cx="5994400" cy="4525963"/>
          </a:xfrm>
        </p:spPr>
        <p:txBody>
          <a:bodyPr/>
          <a:lstStyle/>
          <a:p>
            <a:r>
              <a:rPr lang="en-GB" altLang="en-US" dirty="0">
                <a:solidFill>
                  <a:schemeClr val="accent6">
                    <a:lumMod val="75000"/>
                  </a:schemeClr>
                </a:solidFill>
              </a:rPr>
              <a:t>Piaget - Provision of a rich and stimulating environment for the child</a:t>
            </a:r>
          </a:p>
          <a:p>
            <a:endParaRPr lang="en-GB" altLang="en-US" dirty="0"/>
          </a:p>
        </p:txBody>
      </p:sp>
    </p:spTree>
    <p:extLst>
      <p:ext uri="{BB962C8B-B14F-4D97-AF65-F5344CB8AC3E}">
        <p14:creationId xmlns:p14="http://schemas.microsoft.com/office/powerpoint/2010/main" val="524935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Autofit/>
          </a:bodyPr>
          <a:lstStyle/>
          <a:p>
            <a:pPr algn="ctr"/>
            <a:r>
              <a:rPr lang="cy-GB" altLang="en-US" sz="4800" dirty="0">
                <a:latin typeface="+mn-lt"/>
              </a:rPr>
              <a:t>Hwyluso datblygiad </a:t>
            </a:r>
            <a:br>
              <a:rPr lang="cy-GB" altLang="en-US" sz="4800" dirty="0">
                <a:latin typeface="+mn-lt"/>
              </a:rPr>
            </a:br>
            <a:r>
              <a:rPr lang="en-GB" altLang="en-US" sz="4800" dirty="0">
                <a:solidFill>
                  <a:schemeClr val="accent6">
                    <a:lumMod val="75000"/>
                  </a:schemeClr>
                </a:solidFill>
                <a:latin typeface="+mn-lt"/>
              </a:rPr>
              <a:t>Facilitation of development</a:t>
            </a:r>
          </a:p>
        </p:txBody>
      </p:sp>
      <p:sp>
        <p:nvSpPr>
          <p:cNvPr id="46083" name="Text Placeholder 2"/>
          <p:cNvSpPr>
            <a:spLocks noGrp="1"/>
          </p:cNvSpPr>
          <p:nvPr>
            <p:ph type="body" sz="half" idx="1"/>
          </p:nvPr>
        </p:nvSpPr>
        <p:spPr>
          <a:xfrm>
            <a:off x="711200" y="1600201"/>
            <a:ext cx="5384800" cy="4525963"/>
          </a:xfrm>
        </p:spPr>
        <p:txBody>
          <a:bodyPr/>
          <a:lstStyle/>
          <a:p>
            <a:r>
              <a:rPr lang="en-GB" altLang="en-US" sz="2800" dirty="0">
                <a:solidFill>
                  <a:prstClr val="black"/>
                </a:solidFill>
              </a:rPr>
              <a:t>Vygotsky - </a:t>
            </a:r>
            <a:r>
              <a:rPr lang="cy-GB" altLang="en-US" sz="2800" dirty="0">
                <a:solidFill>
                  <a:prstClr val="black"/>
                </a:solidFill>
              </a:rPr>
              <a:t>yn hwyluso datblygiad drwy ryngweithio uniongyrchol </a:t>
            </a:r>
            <a:r>
              <a:rPr lang="cy-GB" altLang="en-US" sz="2800" noProof="1">
                <a:solidFill>
                  <a:prstClr val="black"/>
                </a:solidFill>
              </a:rPr>
              <a:t>â’r</a:t>
            </a:r>
            <a:r>
              <a:rPr lang="cy-GB" altLang="en-US" sz="2800" dirty="0">
                <a:solidFill>
                  <a:prstClr val="black"/>
                </a:solidFill>
              </a:rPr>
              <a:t> plentyn, parth datblygiad procsimol  i ymestyn galluoedd y plentyn y tu hwnt i’r hyn y gall ei gyflawni ar ei ben ei hun</a:t>
            </a:r>
          </a:p>
          <a:p>
            <a:endParaRPr lang="en-GB" altLang="en-US" dirty="0"/>
          </a:p>
        </p:txBody>
      </p:sp>
      <p:sp>
        <p:nvSpPr>
          <p:cNvPr id="46084" name="Content Placeholder 3"/>
          <p:cNvSpPr>
            <a:spLocks noGrp="1"/>
          </p:cNvSpPr>
          <p:nvPr>
            <p:ph sz="half" idx="2"/>
          </p:nvPr>
        </p:nvSpPr>
        <p:spPr/>
        <p:txBody>
          <a:bodyPr/>
          <a:lstStyle/>
          <a:p>
            <a:r>
              <a:rPr lang="en-GB" altLang="en-US" sz="2800" dirty="0">
                <a:solidFill>
                  <a:schemeClr val="accent6">
                    <a:lumMod val="75000"/>
                  </a:schemeClr>
                </a:solidFill>
              </a:rPr>
              <a:t>Vygotsky, facilitates development through direct interaction with the child, zone of proximal development to extend child's abilities beyond what they can achieve on their own</a:t>
            </a:r>
          </a:p>
        </p:txBody>
      </p:sp>
    </p:spTree>
    <p:extLst>
      <p:ext uri="{BB962C8B-B14F-4D97-AF65-F5344CB8AC3E}">
        <p14:creationId xmlns:p14="http://schemas.microsoft.com/office/powerpoint/2010/main" val="239281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Autofit/>
          </a:bodyPr>
          <a:lstStyle/>
          <a:p>
            <a:pPr algn="ctr"/>
            <a:r>
              <a:rPr lang="cy-GB" altLang="en-US" sz="4800" dirty="0">
                <a:latin typeface="+mn-lt"/>
              </a:rPr>
              <a:t>Deall pobl eraill</a:t>
            </a:r>
            <a:br>
              <a:rPr lang="cy-GB" altLang="en-US" sz="4800" dirty="0">
                <a:latin typeface="+mn-lt"/>
              </a:rPr>
            </a:br>
            <a:r>
              <a:rPr lang="en-GB" altLang="en-US" sz="4800" dirty="0">
                <a:solidFill>
                  <a:schemeClr val="accent6">
                    <a:lumMod val="75000"/>
                  </a:schemeClr>
                </a:solidFill>
                <a:latin typeface="+mn-lt"/>
              </a:rPr>
              <a:t>Understanding others</a:t>
            </a:r>
          </a:p>
        </p:txBody>
      </p:sp>
      <p:sp>
        <p:nvSpPr>
          <p:cNvPr id="47107" name="Text Placeholder 2"/>
          <p:cNvSpPr>
            <a:spLocks noGrp="1"/>
          </p:cNvSpPr>
          <p:nvPr>
            <p:ph type="body" sz="half" idx="1"/>
          </p:nvPr>
        </p:nvSpPr>
        <p:spPr>
          <a:xfrm>
            <a:off x="609600" y="1866649"/>
            <a:ext cx="5384800" cy="4525963"/>
          </a:xfrm>
        </p:spPr>
        <p:txBody>
          <a:bodyPr/>
          <a:lstStyle/>
          <a:p>
            <a:r>
              <a:rPr lang="cy-GB" altLang="en-US" dirty="0">
                <a:solidFill>
                  <a:prstClr val="black"/>
                </a:solidFill>
              </a:rPr>
              <a:t>Sut mae plant yn gwneud synnwyr o’r rheini sydd o’u cwmpas?</a:t>
            </a:r>
          </a:p>
          <a:p>
            <a:endParaRPr lang="en-GB" altLang="en-US" dirty="0"/>
          </a:p>
        </p:txBody>
      </p:sp>
      <p:sp>
        <p:nvSpPr>
          <p:cNvPr id="47108" name="Content Placeholder 3"/>
          <p:cNvSpPr>
            <a:spLocks noGrp="1"/>
          </p:cNvSpPr>
          <p:nvPr>
            <p:ph sz="half" idx="2"/>
          </p:nvPr>
        </p:nvSpPr>
        <p:spPr>
          <a:xfrm>
            <a:off x="6197600" y="1866649"/>
            <a:ext cx="5384800" cy="4525963"/>
          </a:xfrm>
        </p:spPr>
        <p:txBody>
          <a:bodyPr/>
          <a:lstStyle/>
          <a:p>
            <a:r>
              <a:rPr lang="en-GB" altLang="en-US" dirty="0">
                <a:solidFill>
                  <a:schemeClr val="accent6">
                    <a:lumMod val="75000"/>
                  </a:schemeClr>
                </a:solidFill>
              </a:rPr>
              <a:t>How do children make sense of those around them?</a:t>
            </a:r>
          </a:p>
        </p:txBody>
      </p:sp>
      <p:sp>
        <p:nvSpPr>
          <p:cNvPr id="2" name="TextBox 1">
            <a:extLst>
              <a:ext uri="{FF2B5EF4-FFF2-40B4-BE49-F238E27FC236}">
                <a16:creationId xmlns:a16="http://schemas.microsoft.com/office/drawing/2014/main" id="{73347D6D-A303-08B9-8B62-96B7D702449C}"/>
              </a:ext>
            </a:extLst>
          </p:cNvPr>
          <p:cNvSpPr txBox="1"/>
          <p:nvPr/>
        </p:nvSpPr>
        <p:spPr>
          <a:xfrm>
            <a:off x="4026657" y="3666064"/>
            <a:ext cx="4138686" cy="369332"/>
          </a:xfrm>
          <a:prstGeom prst="rect">
            <a:avLst/>
          </a:prstGeom>
          <a:noFill/>
        </p:spPr>
        <p:txBody>
          <a:bodyPr wrap="square" rtlCol="0">
            <a:spAutoFit/>
          </a:bodyPr>
          <a:lstStyle/>
          <a:p>
            <a:r>
              <a:rPr lang="en-GB" dirty="0">
                <a:hlinkClick r:id="rId3"/>
              </a:rPr>
              <a:t>What do babies think TED talk</a:t>
            </a:r>
            <a:endParaRPr lang="en-GB" dirty="0"/>
          </a:p>
        </p:txBody>
      </p:sp>
    </p:spTree>
    <p:extLst>
      <p:ext uri="{BB962C8B-B14F-4D97-AF65-F5344CB8AC3E}">
        <p14:creationId xmlns:p14="http://schemas.microsoft.com/office/powerpoint/2010/main" val="3590906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Autofit/>
          </a:bodyPr>
          <a:lstStyle/>
          <a:p>
            <a:pPr algn="ctr"/>
            <a:r>
              <a:rPr lang="cy-GB" altLang="en-US" sz="4800" dirty="0">
                <a:latin typeface="+mn-lt"/>
              </a:rPr>
              <a:t>Cael profiad o’r amgylchedd </a:t>
            </a:r>
            <a:br>
              <a:rPr lang="cy-GB" altLang="en-US" sz="4800" dirty="0">
                <a:latin typeface="+mn-lt"/>
              </a:rPr>
            </a:br>
            <a:r>
              <a:rPr lang="en-GB" altLang="en-US" sz="4800" dirty="0">
                <a:solidFill>
                  <a:schemeClr val="accent6">
                    <a:lumMod val="75000"/>
                  </a:schemeClr>
                </a:solidFill>
                <a:latin typeface="+mn-lt"/>
              </a:rPr>
              <a:t>Experiencing the environment</a:t>
            </a:r>
          </a:p>
        </p:txBody>
      </p:sp>
      <p:sp>
        <p:nvSpPr>
          <p:cNvPr id="49155" name="Content Placeholder 2"/>
          <p:cNvSpPr>
            <a:spLocks noGrp="1"/>
          </p:cNvSpPr>
          <p:nvPr>
            <p:ph sz="half" idx="1"/>
          </p:nvPr>
        </p:nvSpPr>
        <p:spPr>
          <a:xfrm>
            <a:off x="765533" y="2078594"/>
            <a:ext cx="5181600" cy="3989388"/>
          </a:xfrm>
        </p:spPr>
        <p:txBody>
          <a:bodyPr/>
          <a:lstStyle/>
          <a:p>
            <a:r>
              <a:rPr lang="cy-GB" altLang="en-US" dirty="0"/>
              <a:t>I ddysgu am goeden ewch at goeden (</a:t>
            </a:r>
            <a:r>
              <a:rPr lang="cy-GB" altLang="en-US" noProof="1"/>
              <a:t>Matsuo Basho, </a:t>
            </a:r>
            <a:r>
              <a:rPr lang="cy-GB" altLang="en-US" dirty="0"/>
              <a:t>dyfynnwyd yn </a:t>
            </a:r>
            <a:r>
              <a:rPr lang="en-GB" altLang="en-US" noProof="1"/>
              <a:t>Kriesberg </a:t>
            </a:r>
            <a:r>
              <a:rPr lang="en-GB" altLang="en-US" dirty="0"/>
              <a:t>1999, 79)</a:t>
            </a:r>
          </a:p>
          <a:p>
            <a:endParaRPr lang="en-GB" altLang="en-US" dirty="0"/>
          </a:p>
          <a:p>
            <a:r>
              <a:rPr lang="cy-GB" altLang="en-US" dirty="0"/>
              <a:t>Dechrau doethineb yw rhyfeddu </a:t>
            </a:r>
            <a:r>
              <a:rPr lang="en-GB" altLang="en-US" dirty="0"/>
              <a:t>(Socrates)</a:t>
            </a:r>
          </a:p>
          <a:p>
            <a:endParaRPr lang="en-GB" altLang="en-US" dirty="0"/>
          </a:p>
        </p:txBody>
      </p:sp>
      <p:sp>
        <p:nvSpPr>
          <p:cNvPr id="49156" name="Content Placeholder 3"/>
          <p:cNvSpPr>
            <a:spLocks noGrp="1"/>
          </p:cNvSpPr>
          <p:nvPr>
            <p:ph sz="half" idx="2"/>
          </p:nvPr>
        </p:nvSpPr>
        <p:spPr>
          <a:xfrm>
            <a:off x="6700424" y="2078594"/>
            <a:ext cx="4653375" cy="3989388"/>
          </a:xfrm>
        </p:spPr>
        <p:txBody>
          <a:bodyPr/>
          <a:lstStyle/>
          <a:p>
            <a:r>
              <a:rPr lang="en-GB" altLang="en-US" dirty="0">
                <a:solidFill>
                  <a:schemeClr val="accent6">
                    <a:lumMod val="75000"/>
                  </a:schemeClr>
                </a:solidFill>
              </a:rPr>
              <a:t>To learn about a tree go to a tree (Matsuo Basho, cited in </a:t>
            </a:r>
            <a:r>
              <a:rPr lang="en-GB" altLang="en-US" noProof="1">
                <a:solidFill>
                  <a:schemeClr val="accent6">
                    <a:lumMod val="75000"/>
                  </a:schemeClr>
                </a:solidFill>
              </a:rPr>
              <a:t>Kriesberg 1</a:t>
            </a:r>
            <a:r>
              <a:rPr lang="en-GB" altLang="en-US" dirty="0">
                <a:solidFill>
                  <a:schemeClr val="accent6">
                    <a:lumMod val="75000"/>
                  </a:schemeClr>
                </a:solidFill>
              </a:rPr>
              <a:t>999, 79)</a:t>
            </a:r>
          </a:p>
          <a:p>
            <a:endParaRPr lang="en-GB" altLang="en-US" dirty="0">
              <a:solidFill>
                <a:schemeClr val="accent6">
                  <a:lumMod val="75000"/>
                </a:schemeClr>
              </a:solidFill>
            </a:endParaRPr>
          </a:p>
          <a:p>
            <a:r>
              <a:rPr lang="en-GB" altLang="en-US" dirty="0">
                <a:solidFill>
                  <a:schemeClr val="accent6">
                    <a:lumMod val="75000"/>
                  </a:schemeClr>
                </a:solidFill>
              </a:rPr>
              <a:t>Wisdom begins with wonder (Socrates)</a:t>
            </a:r>
          </a:p>
        </p:txBody>
      </p:sp>
    </p:spTree>
    <p:extLst>
      <p:ext uri="{BB962C8B-B14F-4D97-AF65-F5344CB8AC3E}">
        <p14:creationId xmlns:p14="http://schemas.microsoft.com/office/powerpoint/2010/main" val="464914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FCD27-B9E8-4EB1-AF4E-CDB7CE902CA3}"/>
              </a:ext>
            </a:extLst>
          </p:cNvPr>
          <p:cNvSpPr>
            <a:spLocks noGrp="1"/>
          </p:cNvSpPr>
          <p:nvPr>
            <p:ph type="title"/>
          </p:nvPr>
        </p:nvSpPr>
        <p:spPr/>
        <p:txBody>
          <a:bodyPr>
            <a:noAutofit/>
          </a:bodyPr>
          <a:lstStyle/>
          <a:p>
            <a:pPr algn="ctr"/>
            <a:r>
              <a:rPr lang="cy-GB" altLang="en-US" sz="4800" dirty="0"/>
              <a:t>Natur yn erbyn Magwraeth </a:t>
            </a:r>
            <a:br>
              <a:rPr lang="cy-GB" altLang="en-US" sz="4800" dirty="0"/>
            </a:br>
            <a:r>
              <a:rPr lang="en-GB" altLang="en-US" sz="4800" dirty="0">
                <a:solidFill>
                  <a:schemeClr val="accent6">
                    <a:lumMod val="75000"/>
                  </a:schemeClr>
                </a:solidFill>
              </a:rPr>
              <a:t>Nature Vs Nurture</a:t>
            </a:r>
            <a:endParaRPr lang="en-GB" sz="4800" dirty="0">
              <a:solidFill>
                <a:schemeClr val="accent6">
                  <a:lumMod val="75000"/>
                </a:schemeClr>
              </a:solidFill>
            </a:endParaRPr>
          </a:p>
        </p:txBody>
      </p:sp>
      <p:sp>
        <p:nvSpPr>
          <p:cNvPr id="3" name="Content Placeholder 2">
            <a:extLst>
              <a:ext uri="{FF2B5EF4-FFF2-40B4-BE49-F238E27FC236}">
                <a16:creationId xmlns:a16="http://schemas.microsoft.com/office/drawing/2014/main" id="{D75298BA-A37C-4BF4-B2D2-6F748F15B441}"/>
              </a:ext>
            </a:extLst>
          </p:cNvPr>
          <p:cNvSpPr>
            <a:spLocks noGrp="1"/>
          </p:cNvSpPr>
          <p:nvPr>
            <p:ph sz="half" idx="1"/>
          </p:nvPr>
        </p:nvSpPr>
        <p:spPr/>
        <p:txBody>
          <a:bodyPr/>
          <a:lstStyle/>
          <a:p>
            <a:r>
              <a:rPr lang="cy-GB" altLang="en-US" dirty="0"/>
              <a:t>Ydyn </a:t>
            </a:r>
            <a:r>
              <a:rPr lang="cy-GB" altLang="en-US" noProof="1"/>
              <a:t>ni’n</a:t>
            </a:r>
            <a:r>
              <a:rPr lang="cy-GB" altLang="en-US" dirty="0"/>
              <a:t> gynnyrch ein cyfansoddiad biolegol?</a:t>
            </a:r>
          </a:p>
          <a:p>
            <a:r>
              <a:rPr lang="cy-GB" altLang="en-US" dirty="0"/>
              <a:t>Ydyn </a:t>
            </a:r>
            <a:r>
              <a:rPr lang="cy-GB" altLang="en-US" noProof="1"/>
              <a:t>ni’n</a:t>
            </a:r>
            <a:r>
              <a:rPr lang="cy-GB" altLang="en-US" dirty="0"/>
              <a:t> gynnyrch yr amgylchedd lle rydym </a:t>
            </a:r>
            <a:r>
              <a:rPr lang="cy-GB" altLang="en-US" noProof="1"/>
              <a:t>ni’n</a:t>
            </a:r>
            <a:r>
              <a:rPr lang="cy-GB" altLang="en-US" dirty="0"/>
              <a:t> byw?</a:t>
            </a:r>
          </a:p>
          <a:p>
            <a:r>
              <a:rPr lang="cy-GB" altLang="en-US" dirty="0"/>
              <a:t>Oes lle i’r ddau?</a:t>
            </a:r>
          </a:p>
          <a:p>
            <a:endParaRPr lang="en-GB" dirty="0"/>
          </a:p>
        </p:txBody>
      </p:sp>
      <p:sp>
        <p:nvSpPr>
          <p:cNvPr id="4" name="Content Placeholder 3">
            <a:extLst>
              <a:ext uri="{FF2B5EF4-FFF2-40B4-BE49-F238E27FC236}">
                <a16:creationId xmlns:a16="http://schemas.microsoft.com/office/drawing/2014/main" id="{671ADBDA-F8D0-4C26-8590-DE5C3251A828}"/>
              </a:ext>
            </a:extLst>
          </p:cNvPr>
          <p:cNvSpPr>
            <a:spLocks noGrp="1"/>
          </p:cNvSpPr>
          <p:nvPr>
            <p:ph sz="half" idx="2"/>
          </p:nvPr>
        </p:nvSpPr>
        <p:spPr/>
        <p:txBody>
          <a:bodyPr/>
          <a:lstStyle/>
          <a:p>
            <a:r>
              <a:rPr lang="en-GB" altLang="en-US" dirty="0">
                <a:solidFill>
                  <a:schemeClr val="accent6">
                    <a:lumMod val="75000"/>
                  </a:schemeClr>
                </a:solidFill>
              </a:rPr>
              <a:t>Are we a product of our biological make up?</a:t>
            </a:r>
          </a:p>
          <a:p>
            <a:r>
              <a:rPr lang="en-GB" altLang="en-US" dirty="0">
                <a:solidFill>
                  <a:schemeClr val="accent6">
                    <a:lumMod val="75000"/>
                  </a:schemeClr>
                </a:solidFill>
              </a:rPr>
              <a:t>Are we a product of the environment in which we live?</a:t>
            </a:r>
          </a:p>
          <a:p>
            <a:r>
              <a:rPr lang="en-GB" altLang="en-US" dirty="0">
                <a:solidFill>
                  <a:schemeClr val="accent6">
                    <a:lumMod val="75000"/>
                  </a:schemeClr>
                </a:solidFill>
              </a:rPr>
              <a:t>Is there room for both?</a:t>
            </a:r>
          </a:p>
          <a:p>
            <a:endParaRPr lang="en-GB" dirty="0"/>
          </a:p>
        </p:txBody>
      </p:sp>
    </p:spTree>
    <p:extLst>
      <p:ext uri="{BB962C8B-B14F-4D97-AF65-F5344CB8AC3E}">
        <p14:creationId xmlns:p14="http://schemas.microsoft.com/office/powerpoint/2010/main" val="2256541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DEDB1-E6D2-4D14-BAF7-492DF2F54818}"/>
              </a:ext>
            </a:extLst>
          </p:cNvPr>
          <p:cNvSpPr>
            <a:spLocks noGrp="1"/>
          </p:cNvSpPr>
          <p:nvPr>
            <p:ph type="title"/>
          </p:nvPr>
        </p:nvSpPr>
        <p:spPr/>
        <p:txBody>
          <a:bodyPr/>
          <a:lstStyle/>
          <a:p>
            <a:pPr algn="ctr"/>
            <a:r>
              <a:rPr lang="en-GB" dirty="0"/>
              <a:t>Covid-19</a:t>
            </a:r>
          </a:p>
        </p:txBody>
      </p:sp>
      <p:pic>
        <p:nvPicPr>
          <p:cNvPr id="4098" name="Picture 2" descr="Covid-19: New mutation of Delta variant under close watch in UK - BBC News">
            <a:extLst>
              <a:ext uri="{FF2B5EF4-FFF2-40B4-BE49-F238E27FC236}">
                <a16:creationId xmlns:a16="http://schemas.microsoft.com/office/drawing/2014/main" id="{1CC462DB-B012-4F2E-916B-3F55605658E9}"/>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554509" y="1430626"/>
            <a:ext cx="5082982" cy="284647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F9AEE8E7-8D34-426B-BE5B-F98A00CF03F6}"/>
              </a:ext>
            </a:extLst>
          </p:cNvPr>
          <p:cNvSpPr>
            <a:spLocks noGrp="1"/>
          </p:cNvSpPr>
          <p:nvPr>
            <p:ph sz="half" idx="2"/>
          </p:nvPr>
        </p:nvSpPr>
        <p:spPr>
          <a:xfrm>
            <a:off x="3554509" y="4411170"/>
            <a:ext cx="5181600" cy="1325563"/>
          </a:xfrm>
        </p:spPr>
        <p:txBody>
          <a:bodyPr/>
          <a:lstStyle/>
          <a:p>
            <a:pPr marL="0" indent="0" algn="ctr">
              <a:buNone/>
            </a:pPr>
            <a:r>
              <a:rPr lang="en-GB" dirty="0" err="1"/>
              <a:t>Effaith</a:t>
            </a:r>
            <a:r>
              <a:rPr lang="en-GB" dirty="0"/>
              <a:t> </a:t>
            </a:r>
            <a:r>
              <a:rPr lang="en-GB" dirty="0" err="1"/>
              <a:t>ar</a:t>
            </a:r>
            <a:r>
              <a:rPr lang="en-GB" dirty="0"/>
              <a:t> </a:t>
            </a:r>
            <a:r>
              <a:rPr lang="en-GB" dirty="0" err="1"/>
              <a:t>datblygiad</a:t>
            </a:r>
            <a:r>
              <a:rPr lang="en-GB" dirty="0"/>
              <a:t> plant</a:t>
            </a:r>
          </a:p>
          <a:p>
            <a:pPr marL="0" indent="0" algn="ctr">
              <a:buNone/>
            </a:pPr>
            <a:r>
              <a:rPr lang="en-GB" dirty="0">
                <a:solidFill>
                  <a:schemeClr val="accent6">
                    <a:lumMod val="75000"/>
                  </a:schemeClr>
                </a:solidFill>
              </a:rPr>
              <a:t>Effect on child development</a:t>
            </a:r>
          </a:p>
        </p:txBody>
      </p:sp>
    </p:spTree>
    <p:extLst>
      <p:ext uri="{BB962C8B-B14F-4D97-AF65-F5344CB8AC3E}">
        <p14:creationId xmlns:p14="http://schemas.microsoft.com/office/powerpoint/2010/main" val="33644582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noAutofit/>
          </a:bodyPr>
          <a:lstStyle/>
          <a:p>
            <a:pPr algn="ctr"/>
            <a:r>
              <a:rPr lang="cy-GB" altLang="en-US" sz="4800" dirty="0">
                <a:latin typeface="+mn-lt"/>
              </a:rPr>
              <a:t>Cyfeiriadau</a:t>
            </a:r>
            <a:r>
              <a:rPr lang="en-GB" altLang="en-US" sz="4800" dirty="0">
                <a:latin typeface="+mn-lt"/>
              </a:rPr>
              <a:t> </a:t>
            </a:r>
            <a:br>
              <a:rPr lang="en-GB" altLang="en-US" sz="4800" dirty="0">
                <a:latin typeface="+mn-lt"/>
              </a:rPr>
            </a:b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63501" y="1690688"/>
            <a:ext cx="11953812" cy="3916363"/>
          </a:xfrm>
        </p:spPr>
        <p:txBody>
          <a:bodyPr>
            <a:noAutofit/>
          </a:bodyPr>
          <a:lstStyle/>
          <a:p>
            <a:pPr marL="0" indent="0">
              <a:buNone/>
            </a:pPr>
            <a:r>
              <a:rPr lang="en-GB" altLang="en-US" sz="2400" dirty="0" err="1"/>
              <a:t>Ashawire</a:t>
            </a:r>
            <a:r>
              <a:rPr lang="en-GB" altLang="en-US" sz="2400" dirty="0"/>
              <a:t> (2021) </a:t>
            </a:r>
            <a:r>
              <a:rPr lang="en-GB" altLang="en-US" sz="2400" i="1" dirty="0"/>
              <a:t>Extra Brain Synapse Appear a Hallmark of Autism </a:t>
            </a:r>
            <a:r>
              <a:rPr lang="en-GB" altLang="en-US" sz="2400" dirty="0"/>
              <a:t>[on-line] Available at: </a:t>
            </a:r>
            <a:r>
              <a:rPr lang="en-GB" altLang="en-US" sz="2400" dirty="0">
                <a:hlinkClick r:id="rId3"/>
              </a:rPr>
              <a:t>https://leader.pubs.asha.org/doi/full/10.1044/leader.RIB3.19112014.np</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Coulter, D. 1995. Music and the making of the mind. </a:t>
            </a:r>
            <a:r>
              <a:rPr lang="en-GB" altLang="en-US" sz="2400" i="1" dirty="0"/>
              <a:t>Early Childhood Connections: The Journal of Music- and Movement-Based Learning</a:t>
            </a:r>
            <a:r>
              <a:rPr lang="en-GB" altLang="en-US" sz="2400" dirty="0"/>
              <a:t>1: 22–26</a:t>
            </a:r>
          </a:p>
          <a:p>
            <a:pPr marL="0" indent="0">
              <a:buNone/>
            </a:pPr>
            <a:r>
              <a:rPr lang="en-GB" altLang="en-US" sz="2400" dirty="0"/>
              <a:t>Dana Foundation (2021) Nibbling on Neurons: A closer look at synaptic pruning [on-line] Available at: </a:t>
            </a:r>
            <a:r>
              <a:rPr lang="en-GB" altLang="en-US" sz="2400" dirty="0">
                <a:hlinkClick r:id="rId4"/>
              </a:rPr>
              <a:t>https://www.dana.org/article/nibbling-on-neurons-a-closer-look-at-synaptic-pruning/</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Gerhardt, S. (2015). </a:t>
            </a:r>
            <a:r>
              <a:rPr lang="en-GB" altLang="en-US" sz="2400" i="1" dirty="0"/>
              <a:t>Why love matters: how affection shapes a baby’s brain.</a:t>
            </a:r>
          </a:p>
          <a:p>
            <a:pPr marL="0" indent="0">
              <a:buNone/>
            </a:pPr>
            <a:r>
              <a:rPr lang="en-GB" altLang="en-US" sz="2400" i="1" dirty="0"/>
              <a:t>Harvard Centre on the developing child. </a:t>
            </a:r>
            <a:r>
              <a:rPr lang="en-GB" altLang="en-US" sz="2400" dirty="0"/>
              <a:t>2</a:t>
            </a:r>
            <a:r>
              <a:rPr lang="en-GB" altLang="en-US" sz="2400" baseline="30000" dirty="0"/>
              <a:t>nd</a:t>
            </a:r>
            <a:r>
              <a:rPr lang="en-GB" altLang="en-US" sz="2400" dirty="0"/>
              <a:t> </a:t>
            </a:r>
            <a:r>
              <a:rPr lang="en-GB" altLang="en-US" sz="2400" dirty="0" err="1"/>
              <a:t>edn</a:t>
            </a:r>
            <a:r>
              <a:rPr lang="en-GB" altLang="en-US" sz="2400" dirty="0"/>
              <a:t>. Sussex: Routledge.</a:t>
            </a:r>
          </a:p>
        </p:txBody>
      </p:sp>
    </p:spTree>
    <p:extLst>
      <p:ext uri="{BB962C8B-B14F-4D97-AF65-F5344CB8AC3E}">
        <p14:creationId xmlns:p14="http://schemas.microsoft.com/office/powerpoint/2010/main" val="12217254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38200" y="165289"/>
            <a:ext cx="10515600" cy="1325563"/>
          </a:xfrm>
        </p:spPr>
        <p:txBody>
          <a:bodyPr>
            <a:noAutofit/>
          </a:bodyPr>
          <a:lstStyle/>
          <a:p>
            <a:pPr algn="ctr"/>
            <a:r>
              <a:rPr lang="cy-GB" altLang="en-US" sz="4800" dirty="0">
                <a:latin typeface="+mn-lt"/>
              </a:rPr>
              <a:t>Cyfeiriadau</a:t>
            </a:r>
            <a:r>
              <a:rPr lang="en-GB" altLang="en-US" sz="4800" dirty="0">
                <a:latin typeface="+mn-lt"/>
              </a:rPr>
              <a:t> </a:t>
            </a:r>
            <a:br>
              <a:rPr lang="en-GB" altLang="en-US" sz="4800" dirty="0">
                <a:latin typeface="+mn-lt"/>
              </a:rPr>
            </a:b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27168" y="1600201"/>
            <a:ext cx="11766088" cy="3916363"/>
          </a:xfrm>
        </p:spPr>
        <p:txBody>
          <a:bodyPr>
            <a:noAutofit/>
          </a:bodyPr>
          <a:lstStyle/>
          <a:p>
            <a:pPr marL="0" indent="0">
              <a:buNone/>
            </a:pPr>
            <a:r>
              <a:rPr lang="en-GB" altLang="en-US" sz="2400" dirty="0" err="1"/>
              <a:t>Kriesberg</a:t>
            </a:r>
            <a:r>
              <a:rPr lang="en-GB" altLang="en-US" sz="2400" dirty="0"/>
              <a:t>, D. 1999. </a:t>
            </a:r>
            <a:r>
              <a:rPr lang="en-GB" altLang="en-US" sz="2400" i="1" dirty="0"/>
              <a:t>A sense of place: Teaching children about the environment with picture books. </a:t>
            </a:r>
            <a:r>
              <a:rPr lang="en-GB" altLang="en-US" sz="2400" dirty="0"/>
              <a:t>Englewood, CO: Teacher Ideas Press.</a:t>
            </a:r>
          </a:p>
          <a:p>
            <a:pPr marL="0" indent="0">
              <a:buNone/>
            </a:pPr>
            <a:r>
              <a:rPr lang="en-GB" altLang="en-US" sz="2400" dirty="0"/>
              <a:t>Research Gate (2021) [online] Available at: </a:t>
            </a:r>
            <a:r>
              <a:rPr lang="en-GB" altLang="en-US" sz="2400" dirty="0">
                <a:hlinkClick r:id="rId3"/>
              </a:rPr>
              <a:t>https://www.researchgate.net/figure/Abnormal-brain-development-following-sensory-neglect-in-early-childhood-These-images_fig1_225759011</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t>Research Gate (2021) [on-line] Available at: </a:t>
            </a:r>
            <a:r>
              <a:rPr lang="en-GB" altLang="en-US" sz="2400" dirty="0">
                <a:hlinkClick r:id="rId4"/>
              </a:rPr>
              <a:t>https://www.researchgate.net/figure/Transcriptional-cascade-of-myelination-Expression-of-TFs-at-different-stages-of-the_fig2_278047830</a:t>
            </a:r>
            <a:r>
              <a:rPr lang="en-GB" altLang="en-US" sz="2400" dirty="0"/>
              <a:t> (Accessed: 29</a:t>
            </a:r>
            <a:r>
              <a:rPr lang="en-GB" altLang="en-US" sz="2400" baseline="30000" dirty="0"/>
              <a:t>th</a:t>
            </a:r>
            <a:r>
              <a:rPr lang="en-GB" altLang="en-US" sz="2400" dirty="0"/>
              <a:t> October 2021)</a:t>
            </a:r>
          </a:p>
        </p:txBody>
      </p:sp>
    </p:spTree>
    <p:extLst>
      <p:ext uri="{BB962C8B-B14F-4D97-AF65-F5344CB8AC3E}">
        <p14:creationId xmlns:p14="http://schemas.microsoft.com/office/powerpoint/2010/main" val="30086021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38200" y="165289"/>
            <a:ext cx="10515600" cy="1325563"/>
          </a:xfrm>
        </p:spPr>
        <p:txBody>
          <a:bodyPr>
            <a:noAutofit/>
          </a:bodyPr>
          <a:lstStyle/>
          <a:p>
            <a:pPr algn="ctr"/>
            <a:r>
              <a:rPr lang="cy-GB" altLang="en-US" sz="4800" dirty="0">
                <a:latin typeface="+mn-lt"/>
              </a:rPr>
              <a:t>Cyfeiriadau</a:t>
            </a:r>
            <a:r>
              <a:rPr lang="en-GB" altLang="en-US" sz="4800" dirty="0">
                <a:latin typeface="+mn-lt"/>
              </a:rPr>
              <a:t> </a:t>
            </a:r>
            <a:br>
              <a:rPr lang="en-GB" altLang="en-US" sz="4800" dirty="0">
                <a:latin typeface="+mn-lt"/>
              </a:rPr>
            </a:br>
            <a:r>
              <a:rPr lang="en-GB" altLang="en-US" sz="4800" dirty="0">
                <a:solidFill>
                  <a:schemeClr val="accent6">
                    <a:lumMod val="75000"/>
                  </a:schemeClr>
                </a:solidFill>
                <a:latin typeface="+mn-lt"/>
              </a:rPr>
              <a:t>References</a:t>
            </a:r>
          </a:p>
        </p:txBody>
      </p:sp>
      <p:sp>
        <p:nvSpPr>
          <p:cNvPr id="52227" name="Content Placeholder 2"/>
          <p:cNvSpPr>
            <a:spLocks noGrp="1"/>
          </p:cNvSpPr>
          <p:nvPr>
            <p:ph idx="1"/>
          </p:nvPr>
        </p:nvSpPr>
        <p:spPr>
          <a:xfrm>
            <a:off x="127168" y="1600201"/>
            <a:ext cx="11766088" cy="3916363"/>
          </a:xfrm>
        </p:spPr>
        <p:txBody>
          <a:bodyPr>
            <a:noAutofit/>
          </a:bodyPr>
          <a:lstStyle/>
          <a:p>
            <a:pPr marL="0" indent="0">
              <a:buNone/>
            </a:pPr>
            <a:r>
              <a:rPr lang="en-GB" altLang="en-US" sz="2400" dirty="0"/>
              <a:t>Wolverton Mountain (no date) Talk to an infants brain [on-line] Available at: </a:t>
            </a:r>
            <a:r>
              <a:rPr lang="en-GB" altLang="en-US" sz="2400" dirty="0">
                <a:hlinkClick r:id="rId3"/>
              </a:rPr>
              <a:t>https://www.wolverton-mountain.com/articles/talk-to-an-infants-brain.html</a:t>
            </a:r>
            <a:r>
              <a:rPr lang="en-GB" altLang="en-US" sz="2400" dirty="0"/>
              <a:t> (Accessed: 29</a:t>
            </a:r>
            <a:r>
              <a:rPr lang="en-GB" altLang="en-US" sz="2400" baseline="30000" dirty="0"/>
              <a:t>th</a:t>
            </a:r>
            <a:r>
              <a:rPr lang="en-GB" altLang="en-US" sz="2400" dirty="0"/>
              <a:t> October 2021)</a:t>
            </a:r>
          </a:p>
          <a:p>
            <a:pPr marL="0" indent="0">
              <a:buNone/>
            </a:pPr>
            <a:r>
              <a:rPr lang="en-GB" altLang="en-US" sz="2400" dirty="0">
                <a:hlinkClick r:id="rId4"/>
              </a:rPr>
              <a:t>http://developingchild.harvard.edu/</a:t>
            </a:r>
            <a:endParaRPr lang="en-GB" altLang="en-US" sz="2400" dirty="0"/>
          </a:p>
          <a:p>
            <a:pPr marL="0" indent="0">
              <a:buNone/>
            </a:pPr>
            <a:r>
              <a:rPr lang="en-GB" altLang="en-US" sz="2400" dirty="0">
                <a:latin typeface="Arial" pitchFamily="34" charset="0"/>
                <a:hlinkClick r:id="rId5"/>
              </a:rPr>
              <a:t>www.zerotothree.org</a:t>
            </a:r>
            <a:r>
              <a:rPr lang="en-GB" altLang="en-US" sz="2400" dirty="0">
                <a:latin typeface="Arial" pitchFamily="34" charset="0"/>
              </a:rPr>
              <a:t> </a:t>
            </a:r>
          </a:p>
        </p:txBody>
      </p:sp>
    </p:spTree>
    <p:extLst>
      <p:ext uri="{BB962C8B-B14F-4D97-AF65-F5344CB8AC3E}">
        <p14:creationId xmlns:p14="http://schemas.microsoft.com/office/powerpoint/2010/main" val="2762743961"/>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1645</Words>
  <Application>Microsoft Office PowerPoint</Application>
  <PresentationFormat>Widescreen</PresentationFormat>
  <Paragraphs>183</Paragraphs>
  <Slides>33</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Times</vt:lpstr>
      <vt:lpstr>Wingdings</vt:lpstr>
      <vt:lpstr>UWTSD PP Template (Cream background)</vt:lpstr>
      <vt:lpstr>PowerPoint Presentation</vt:lpstr>
      <vt:lpstr>Datblygiad yr Ymennydd Brain Development </vt:lpstr>
      <vt:lpstr>Datblygiad yr Ymennydd Brain Development </vt:lpstr>
      <vt:lpstr>PowerPoint Presentation</vt:lpstr>
      <vt:lpstr>Datblygiad Strwythur yr Ymennydd  Developing Brain Architecture</vt:lpstr>
      <vt:lpstr>Datblygiad Cyn-Geni Pre-Natal Development  </vt:lpstr>
      <vt:lpstr>Synaptogenesis</vt:lpstr>
      <vt:lpstr>Dendridau’n ymganghennu  Dendritic Arbour</vt:lpstr>
      <vt:lpstr>Datblygiad yr Ymennydd Brain Development</vt:lpstr>
      <vt:lpstr>Datblygiad yr ymennydd a pherthnasau cariadus diogel</vt:lpstr>
      <vt:lpstr>Brain development and secure loving relationships</vt:lpstr>
      <vt:lpstr>Esgeulustod Neglect </vt:lpstr>
      <vt:lpstr>‘Serve and Return’</vt:lpstr>
      <vt:lpstr>Effaith profiadau cyfyngedig The impact of limited experiences </vt:lpstr>
      <vt:lpstr>Plastigrwydd yr Ymennydd/ Brain Plasticity </vt:lpstr>
      <vt:lpstr>Maslow</vt:lpstr>
      <vt:lpstr>Effaith yr Amgylchedd ar ddatblygiad  Impact of Environment on development</vt:lpstr>
      <vt:lpstr>Beth yw datblygiad corfforol?  What is physical development?</vt:lpstr>
      <vt:lpstr>Atgyrchau cyntefig  Primitive reflexes</vt:lpstr>
      <vt:lpstr>Dylanwadau ar ddatblygiad corfforol  Influences on physical development</vt:lpstr>
      <vt:lpstr>Camau nesaf Next steps</vt:lpstr>
      <vt:lpstr>Datblygiad yr Ymennydd  Brain Development</vt:lpstr>
      <vt:lpstr>Hwyluso datblygiad  Facilitation of development</vt:lpstr>
      <vt:lpstr>Chwilfrydedd Curiosity</vt:lpstr>
      <vt:lpstr>Hwyluso datblygiad  Facilitation of development</vt:lpstr>
      <vt:lpstr>Hwyluso datblygiad  Facilitation of development</vt:lpstr>
      <vt:lpstr>Deall pobl eraill Understanding others</vt:lpstr>
      <vt:lpstr>Cael profiad o’r amgylchedd  Experiencing the environment</vt:lpstr>
      <vt:lpstr>Natur yn erbyn Magwraeth  Nature Vs Nurture</vt:lpstr>
      <vt:lpstr>Covid-19</vt:lpstr>
      <vt:lpstr>Cyfeiriadau  References</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24</cp:revision>
  <dcterms:created xsi:type="dcterms:W3CDTF">2016-10-10T08:38:34Z</dcterms:created>
  <dcterms:modified xsi:type="dcterms:W3CDTF">2022-10-25T11:44:02Z</dcterms:modified>
</cp:coreProperties>
</file>