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5143500" type="screen16x9"/>
  <p:notesSz cx="6858000" cy="9144000"/>
  <p:embeddedFontLst>
    <p:embeddedFont>
      <p:font typeface="Architects Daughter" pitchFamily="2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Nunito" pitchFamily="2" charset="77"/>
      <p:regular r:id="rId38"/>
      <p:bold r:id="rId39"/>
      <p:italic r:id="rId40"/>
      <p:boldItalic r:id="rId41"/>
    </p:embeddedFont>
    <p:embeddedFont>
      <p:font typeface="Poppins" pitchFamily="2" charset="77"/>
      <p:regular r:id="rId42"/>
      <p:bold r:id="rId43"/>
      <p:italic r:id="rId44"/>
      <p:boldItalic r:id="rId45"/>
    </p:embeddedFont>
    <p:embeddedFont>
      <p:font typeface="Poppins ExtraBold" panose="020B0604020202020204" pitchFamily="34" charset="0"/>
      <p:bold r:id="rId46"/>
      <p:italic r:id="rId47"/>
      <p:boldItalic r:id="rId48"/>
    </p:embeddedFont>
    <p:embeddedFont>
      <p:font typeface="Poppins Medium" panose="020B0604020202020204" pitchFamily="34" charset="0"/>
      <p:regular r:id="rId49"/>
      <p:bold r:id="rId50"/>
      <p:italic r:id="rId51"/>
      <p:boldItalic r:id="rId52"/>
    </p:embeddedFont>
    <p:embeddedFont>
      <p:font typeface="Poppins SemiBold" panose="020B0604020202020204" pitchFamily="34" charset="0"/>
      <p:regular r:id="rId53"/>
      <p:bold r:id="rId54"/>
      <p:italic r:id="rId55"/>
      <p:boldItalic r:id="rId56"/>
    </p:embeddedFont>
    <p:embeddedFont>
      <p:font typeface="Trebuchet MS" panose="020B0703020202090204" pitchFamily="34" charset="0"/>
      <p:regular r:id="rId57"/>
      <p:bold r:id="rId58"/>
      <p:italic r:id="rId5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E5D9EAE-DED3-4D1F-8684-AB10BAABAEFF}">
  <a:tblStyle styleId="{2E5D9EAE-DED3-4D1F-8684-AB10BAABAEF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font" Target="fonts/font18.fntdata"/><Relationship Id="rId55" Type="http://schemas.openxmlformats.org/officeDocument/2006/relationships/font" Target="fonts/font23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schemas.openxmlformats.org/officeDocument/2006/relationships/font" Target="fonts/font21.fntdata"/><Relationship Id="rId58" Type="http://schemas.openxmlformats.org/officeDocument/2006/relationships/font" Target="fonts/font26.fntdata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56" Type="http://schemas.openxmlformats.org/officeDocument/2006/relationships/font" Target="fonts/font24.fntdata"/><Relationship Id="rId8" Type="http://schemas.openxmlformats.org/officeDocument/2006/relationships/slide" Target="slides/slide7.xml"/><Relationship Id="rId51" Type="http://schemas.openxmlformats.org/officeDocument/2006/relationships/font" Target="fonts/font1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59" Type="http://schemas.openxmlformats.org/officeDocument/2006/relationships/font" Target="fonts/font27.fntdata"/><Relationship Id="rId20" Type="http://schemas.openxmlformats.org/officeDocument/2006/relationships/slide" Target="slides/slide19.xml"/><Relationship Id="rId41" Type="http://schemas.openxmlformats.org/officeDocument/2006/relationships/font" Target="fonts/font9.fntdata"/><Relationship Id="rId54" Type="http://schemas.openxmlformats.org/officeDocument/2006/relationships/font" Target="fonts/font22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57" Type="http://schemas.openxmlformats.org/officeDocument/2006/relationships/font" Target="fonts/font25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52" Type="http://schemas.openxmlformats.org/officeDocument/2006/relationships/font" Target="fonts/font20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Google Shape;5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67880aee7_3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67880aee7_3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0368e1dc8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0368e1dc8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67880aee7_3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67880aee7_3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are all sorts of different types of poster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67880aee7_3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67880aee7_3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What’s an academic poster?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Should be a summary of a topic/area or research, but using visual communication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bit like a visual abstract, with a bit more content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Should be a complete ‘story’ by itself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should not be just lots and lots of words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86510391a0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" name="Google Shape;90;g86510391a0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thinking about the content of a poster, ask yourself: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“What is the main message I want to communicate?”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won’t always be able to include everything you want, so break it down into:</a:t>
            </a:r>
            <a:endParaRPr/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the reader MUST get to know from the poster – ‘story’ would be incomplete without it</a:t>
            </a:r>
            <a:endParaRPr/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it would be GOOD for the reader to know</a:t>
            </a:r>
            <a:endParaRPr/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would be NICE to include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sure you include all the MUSTs, as much of the GOODs and, if there’s still room, some NICEs</a:t>
            </a:r>
            <a:endParaRPr/>
          </a:p>
        </p:txBody>
      </p:sp>
      <p:sp>
        <p:nvSpPr>
          <p:cNvPr id="91" name="Google Shape;91;g86510391a0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67880aee7_3_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67880aee7_3_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Also ask: “Who is my message aimed at?” Adults? Children? Academics? Public?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answer to this will affect the content and the style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you need to explain subject-specific terms and ideas?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86510391a0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5" name="Google Shape;115;g86510391a0_0_10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example poster is going to be about calculating when lunar eclipses will occur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is it aimed at? Academic community?!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g86510391a0_0_10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67880aee7_3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67880aee7_3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Posters need to convey ideas visually, so try and think in pictures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these images mean to you?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510391a0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510391a0_0_3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767880aee7_3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767880aee7_3_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767880aee7_3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767880aee7_3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 a structure for the content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Break it down into sections – these may be obvious and ‘standard’ for an academic poster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Although you would write with a linear structure, a poster doesn’t have to be linear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767880aee7_3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5" name="Google Shape;225;g767880aee7_3_1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Many academic posters are based around columns for layout</a:t>
            </a: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Blocks of text and pictures occupy one or more columns</a:t>
            </a: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don’t have to do this, but it’s a good starting point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767880aee7_3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767880aee7_3_1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planning the content, use the ‘natural’ reading order</a:t>
            </a: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you choose not to, you may need to find a way to show people what order to read in</a:t>
            </a: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could be arrows, numbers etc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 posters are written so it doesn’t matter what order you read in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767880aee7_3_2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767880aee7_3_2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There are lots of possibilities for layout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paper to sketch out possible ideas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767880aee7_3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767880aee7_3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767880aee7_3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767880aee7_3_2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First, you must work at the size your poster will be when it’s finished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CAN’T just make a standard size and then ask for it to be printed bigger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Unless you have special requirements, use an ‘A’ size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768619d1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768619d14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768619d14c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768619d14c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Backgrounds can be plain, coloured or a subtle image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Keep contrast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86510391a0_0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86510391a0_0_2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Images need to be big enough to not be crumby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768619d14c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768619d14c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Photographs must be chosen so they will look OK at the size they will be printed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Small photographs may look fuzzy if printed too large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Very large photographs  will make the poster file too large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Ideally you should work out the correct dimensions and re-size the photograph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Pixlr is a free online image editor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Works well with large images as all the processing is done on your computer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Pixlr is a free online image editor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Works well with large images as all the processing is done on your computer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86510391a0_0_2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86510391a0_0_2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Diagrams can be produced in PowerPoint: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Drawing tools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SmartArt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created in other apps and exported as image files – use PNG or SVG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86510391a0_0_3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86510391a0_0_3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Graphs can be constructed in PowerPoint or in Excel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copying from Excel, be aware of results of different paste methods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768619d14c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768619d14c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Text is added in shapes and boxes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need to set colours and text to make sure it can be read clearly from a reasonable distance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Line-spacing for ‘body’ text should be increased slightly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Include subtle spaces between paragraphs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86510391a0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" name="Google Shape;380;g86510391a0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Headings should be closer to the text to which they relate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768619d14c_0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Google Shape;391;g768619d14c_0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768619d14c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768619d14c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768619d14c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768619d14c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768619d14c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3" name="Google Shape;413;g768619d14c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768619d14c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1" name="Google Shape;421;g768619d14c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623408" y="10872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623400" y="30627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78825" y="67775"/>
            <a:ext cx="1803474" cy="83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3600"/>
              <a:buFont typeface="Poppins SemiBold"/>
              <a:buNone/>
              <a:defRPr sz="36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F9BDE"/>
              </a:buClr>
              <a:buSzPts val="2800"/>
              <a:buFont typeface="Poppins SemiBold"/>
              <a:buNone/>
              <a:defRPr sz="2800">
                <a:solidFill>
                  <a:srgbClr val="1F9BDE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33942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 Medium"/>
              <a:buChar char="●"/>
              <a:defRPr sz="1800"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Medium"/>
              <a:buChar char="○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Medium"/>
              <a:buChar char="■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Medium"/>
              <a:buChar char="●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Medium"/>
              <a:buChar char="○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Medium"/>
              <a:buChar char="■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Medium"/>
              <a:buChar char="●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 Medium"/>
              <a:buChar char="○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oppins Medium"/>
              <a:buChar char="■"/>
              <a:defRPr>
                <a:solidFill>
                  <a:schemeClr val="dk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11.xml"/><Relationship Id="rId7" Type="http://schemas.openxmlformats.org/officeDocument/2006/relationships/slide" Target="slide2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9.xml"/><Relationship Id="rId5" Type="http://schemas.openxmlformats.org/officeDocument/2006/relationships/slide" Target="slide17.xml"/><Relationship Id="rId10" Type="http://schemas.openxmlformats.org/officeDocument/2006/relationships/hyperlink" Target="https://subjectguides.york.ac.uk/posters" TargetMode="External"/><Relationship Id="rId4" Type="http://schemas.openxmlformats.org/officeDocument/2006/relationships/slide" Target="slide16.xml"/><Relationship Id="rId9" Type="http://schemas.openxmlformats.org/officeDocument/2006/relationships/slide" Target="slide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rett@york.ac.uk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hyperlink" Target="https://www.york.ac.uk/research/graduate-school/public-engagement/phd-spotlight-competition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subjectguides.york.ac.uk/posters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ctrTitle"/>
          </p:nvPr>
        </p:nvSpPr>
        <p:spPr>
          <a:xfrm>
            <a:off x="3845050" y="1087275"/>
            <a:ext cx="52989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100"/>
              <a:t>Developing an academic poster</a:t>
            </a:r>
            <a:endParaRPr sz="4100"/>
          </a:p>
        </p:txBody>
      </p:sp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3845100" y="3062725"/>
            <a:ext cx="52989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 PowerPoint</a:t>
            </a:r>
            <a:endParaRPr/>
          </a:p>
        </p:txBody>
      </p:sp>
      <p:sp>
        <p:nvSpPr>
          <p:cNvPr id="55" name="Google Shape;55;p13"/>
          <p:cNvSpPr/>
          <p:nvPr/>
        </p:nvSpPr>
        <p:spPr>
          <a:xfrm rot="5400000">
            <a:off x="3542650" y="-1671525"/>
            <a:ext cx="118200" cy="12650100"/>
          </a:xfrm>
          <a:prstGeom prst="rect">
            <a:avLst/>
          </a:prstGeom>
          <a:solidFill>
            <a:srgbClr val="1F9BD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3"/>
          <p:cNvSpPr/>
          <p:nvPr/>
        </p:nvSpPr>
        <p:spPr>
          <a:xfrm>
            <a:off x="7382850" y="4451925"/>
            <a:ext cx="403200" cy="4032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13" title="Posters with a powerful poin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269385">
            <a:off x="399141" y="223557"/>
            <a:ext cx="3197368" cy="4652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Developing an Academic Poster</a:t>
            </a:r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" action="ppaction://hlinkshowjump?jump=nextslide"/>
              </a:rPr>
              <a:t>Academic posters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" action="ppaction://noaction"/>
              </a:rPr>
              <a:t>Content and presentation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3" action="ppaction://hlinksldjump"/>
              </a:rPr>
              <a:t>Planning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4" action="ppaction://hlinksldjump"/>
              </a:rPr>
              <a:t>Using PowerPoint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5" action="ppaction://hlinksldjump"/>
              </a:rPr>
              <a:t>Layout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6" action="ppaction://hlinksldjump"/>
              </a:rPr>
              <a:t>Background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7" action="ppaction://hlinksldjump"/>
              </a:rPr>
              <a:t>Images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u="sng">
                <a:solidFill>
                  <a:schemeClr val="hlink"/>
                </a:solidFill>
                <a:hlinkClick r:id="rId8" action="ppaction://hlinksldjump"/>
              </a:rPr>
              <a:t>Text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u="sng">
                <a:solidFill>
                  <a:schemeClr val="hlink"/>
                </a:solidFill>
                <a:hlinkClick r:id="rId9" action="ppaction://hlinksldjump"/>
              </a:rPr>
              <a:t>Final preparation</a:t>
            </a:r>
            <a:endParaRPr/>
          </a:p>
        </p:txBody>
      </p:sp>
      <p:sp>
        <p:nvSpPr>
          <p:cNvPr id="64" name="Google Shape;64;p14"/>
          <p:cNvSpPr/>
          <p:nvPr/>
        </p:nvSpPr>
        <p:spPr>
          <a:xfrm>
            <a:off x="1051200" y="4204200"/>
            <a:ext cx="7041600" cy="7179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hlink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10"/>
              </a:rPr>
              <a:t>subjectguides.york.ac.uk/</a:t>
            </a:r>
            <a:r>
              <a:rPr lang="en-GB" sz="3000">
                <a:solidFill>
                  <a:schemeClr val="hlink"/>
                </a:solidFill>
                <a:uFill>
                  <a:noFill/>
                </a:uFill>
                <a:latin typeface="Poppins ExtraBold"/>
                <a:ea typeface="Poppins ExtraBold"/>
                <a:cs typeface="Poppins ExtraBold"/>
                <a:sym typeface="Poppins ExtraBold"/>
                <a:hlinkClick r:id="rId10"/>
              </a:rPr>
              <a:t>posters</a:t>
            </a:r>
            <a:endParaRPr sz="3000"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PhD Spotlight competition</a:t>
            </a:r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Deadline: </a:t>
            </a: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Monday 29 November 2021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Contact 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rett@york.ac.uk</a:t>
            </a:r>
            <a:r>
              <a:rPr lang="en-GB"/>
              <a:t> for more details.</a:t>
            </a:r>
            <a:endParaRPr/>
          </a:p>
        </p:txBody>
      </p:sp>
      <p:pic>
        <p:nvPicPr>
          <p:cNvPr id="71" name="Google Shape;71;p15" title="PhD Spotlight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38238" y="1918900"/>
            <a:ext cx="6867525" cy="210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title" idx="4294967295"/>
          </p:nvPr>
        </p:nvSpPr>
        <p:spPr>
          <a:xfrm>
            <a:off x="311700" y="43312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an academic poster?</a:t>
            </a:r>
            <a:endParaRPr/>
          </a:p>
        </p:txBody>
      </p:sp>
      <p:pic>
        <p:nvPicPr>
          <p:cNvPr id="77" name="Google Shape;77;p16" descr="Posters advertising music gigs and events pinned to a wall." title="A selection of poster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4813" y="243275"/>
            <a:ext cx="5234368" cy="3925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 descr="A poster about Google usage at York, with boxes explaining the topic and various images." title="Academic poste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5325" y="170575"/>
            <a:ext cx="2880018" cy="4071175"/>
          </a:xfrm>
          <a:prstGeom prst="rect">
            <a:avLst/>
          </a:prstGeom>
          <a:noFill/>
          <a:ln>
            <a:noFill/>
          </a:ln>
          <a:effectLst>
            <a:outerShdw blurRad="101600" dist="50800" dir="5400000" algn="ctr" rotWithShape="0">
              <a:srgbClr val="000000">
                <a:alpha val="42750"/>
              </a:srgbClr>
            </a:outerShdw>
          </a:effectLst>
        </p:spPr>
      </p:pic>
      <p:pic>
        <p:nvPicPr>
          <p:cNvPr id="79" name="Google Shape;79;p16" descr="An academic poster about a combined nanoelectrode system, featuring boxes with text and diagrams." title="Academic poster exampl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19775" y="170563"/>
            <a:ext cx="2880026" cy="4071641"/>
          </a:xfrm>
          <a:prstGeom prst="rect">
            <a:avLst/>
          </a:prstGeom>
          <a:noFill/>
          <a:ln>
            <a:noFill/>
          </a:ln>
          <a:effectLst>
            <a:outerShdw blurRad="139700" dist="762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an academic poster?</a:t>
            </a:r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Visual summary or precis</a:t>
            </a:r>
            <a:endParaRPr sz="21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100"/>
              <a:t>Highlights</a:t>
            </a:r>
            <a:endParaRPr sz="21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100"/>
              <a:t>Extended illustrated abstract</a:t>
            </a:r>
            <a:endParaRPr sz="21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100"/>
          </a:p>
        </p:txBody>
      </p:sp>
      <p:pic>
        <p:nvPicPr>
          <p:cNvPr id="86" name="Google Shape;86;p17" descr="An academic poster with a large labelled diagram in the middle and text boxes around the edge." title="Academic poster examp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354558">
            <a:off x="4750862" y="1761879"/>
            <a:ext cx="3641041" cy="2571486"/>
          </a:xfrm>
          <a:prstGeom prst="rect">
            <a:avLst/>
          </a:prstGeom>
          <a:noFill/>
          <a:ln>
            <a:noFill/>
          </a:ln>
          <a:effectLst>
            <a:outerShdw blurRad="101600" dist="635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7" name="Google Shape;87;p17"/>
          <p:cNvSpPr txBox="1"/>
          <p:nvPr/>
        </p:nvSpPr>
        <p:spPr>
          <a:xfrm>
            <a:off x="353650" y="3801825"/>
            <a:ext cx="28371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1">
                <a:solidFill>
                  <a:srgbClr val="980000"/>
                </a:solidFill>
                <a:latin typeface="Poppins"/>
                <a:ea typeface="Poppins"/>
                <a:cs typeface="Poppins"/>
                <a:sym typeface="Poppins"/>
              </a:rPr>
              <a:t>NOT</a:t>
            </a:r>
            <a:r>
              <a:rPr lang="en-GB" sz="2400">
                <a:solidFill>
                  <a:srgbClr val="0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 a large essay on the wall</a:t>
            </a:r>
            <a:endParaRPr sz="2400">
              <a:solidFill>
                <a:srgbClr val="000000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298531">
            <a:off x="6714539" y="1278110"/>
            <a:ext cx="1938077" cy="1412735"/>
          </a:xfrm>
          <a:prstGeom prst="rect">
            <a:avLst/>
          </a:prstGeom>
          <a:noFill/>
          <a:ln>
            <a:noFill/>
          </a:ln>
          <a:effectLst>
            <a:outerShdw blurRad="152400" dist="1016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4" name="Google Shape;94;p18"/>
          <p:cNvSpPr txBox="1"/>
          <p:nvPr/>
        </p:nvSpPr>
        <p:spPr>
          <a:xfrm>
            <a:off x="152400" y="4572000"/>
            <a:ext cx="83058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B7CCE4"/>
                </a:solidFill>
                <a:latin typeface="Calibri"/>
                <a:ea typeface="Calibri"/>
                <a:cs typeface="Calibri"/>
                <a:sym typeface="Calibri"/>
              </a:rPr>
              <a:t>‘Getting ‘em up’ US National Archives. Public Domain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B7CCE4"/>
                </a:solidFill>
                <a:latin typeface="Calibri"/>
                <a:ea typeface="Calibri"/>
                <a:cs typeface="Calibri"/>
                <a:sym typeface="Calibri"/>
              </a:rPr>
              <a:t>https://commons.wikimedia.org/wiki/File:%22Getting_em_up%22_at_U.S.Naval_Training_Camp,_Seattle,_Washington._Webster_%26_Stevens._-_NARA_-_533698.tif</a:t>
            </a:r>
            <a:endParaRPr/>
          </a:p>
        </p:txBody>
      </p:sp>
      <p:sp>
        <p:nvSpPr>
          <p:cNvPr id="95" name="Google Shape;95;p18"/>
          <p:cNvSpPr txBox="1"/>
          <p:nvPr/>
        </p:nvSpPr>
        <p:spPr>
          <a:xfrm>
            <a:off x="1552822" y="2951237"/>
            <a:ext cx="6801000" cy="3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1">
                <a:solidFill>
                  <a:srgbClr val="953734"/>
                </a:solidFill>
                <a:latin typeface="Poppins"/>
                <a:ea typeface="Poppins"/>
                <a:cs typeface="Poppins"/>
                <a:sym typeface="Poppins"/>
              </a:rPr>
              <a:t>must</a:t>
            </a:r>
            <a:r>
              <a:rPr lang="en-GB" sz="2400" b="1">
                <a:solidFill>
                  <a:srgbClr val="953734"/>
                </a:solidFill>
                <a:latin typeface="Poppins"/>
                <a:ea typeface="Poppins"/>
                <a:cs typeface="Poppins"/>
                <a:sym typeface="Poppins"/>
              </a:rPr>
              <a:t> know</a:t>
            </a:r>
            <a:r>
              <a:rPr lang="en-GB" sz="2400">
                <a:solidFill>
                  <a:srgbClr val="95373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– </a:t>
            </a:r>
            <a:r>
              <a:rPr lang="en-GB" sz="2000">
                <a:solidFill>
                  <a:srgbClr val="95373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would be incomplete without it</a:t>
            </a:r>
            <a:endParaRPr sz="2400">
              <a:solidFill>
                <a:srgbClr val="953734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6" name="Google Shape;96;p18"/>
          <p:cNvSpPr txBox="1"/>
          <p:nvPr/>
        </p:nvSpPr>
        <p:spPr>
          <a:xfrm>
            <a:off x="1552825" y="3447450"/>
            <a:ext cx="7516200" cy="3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1">
                <a:solidFill>
                  <a:srgbClr val="953734"/>
                </a:solidFill>
                <a:latin typeface="Poppins"/>
                <a:ea typeface="Poppins"/>
                <a:cs typeface="Poppins"/>
                <a:sym typeface="Poppins"/>
              </a:rPr>
              <a:t>good</a:t>
            </a:r>
            <a:r>
              <a:rPr lang="en-GB" sz="2400" b="1">
                <a:solidFill>
                  <a:srgbClr val="953734"/>
                </a:solidFill>
                <a:latin typeface="Poppins"/>
                <a:ea typeface="Poppins"/>
                <a:cs typeface="Poppins"/>
                <a:sym typeface="Poppins"/>
              </a:rPr>
              <a:t> to know</a:t>
            </a:r>
            <a:r>
              <a:rPr lang="en-GB" sz="2400">
                <a:solidFill>
                  <a:srgbClr val="95373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– </a:t>
            </a:r>
            <a:r>
              <a:rPr lang="en-GB" sz="2000">
                <a:solidFill>
                  <a:srgbClr val="95373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expands the ‘story’ but isn’t essential </a:t>
            </a:r>
            <a:endParaRPr sz="2400">
              <a:solidFill>
                <a:srgbClr val="953734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7" name="Google Shape;97;p18"/>
          <p:cNvSpPr txBox="1"/>
          <p:nvPr/>
        </p:nvSpPr>
        <p:spPr>
          <a:xfrm>
            <a:off x="1552822" y="3940001"/>
            <a:ext cx="6801000" cy="3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1">
                <a:solidFill>
                  <a:srgbClr val="953734"/>
                </a:solidFill>
                <a:latin typeface="Poppins"/>
                <a:ea typeface="Poppins"/>
                <a:cs typeface="Poppins"/>
                <a:sym typeface="Poppins"/>
              </a:rPr>
              <a:t>nice</a:t>
            </a:r>
            <a:r>
              <a:rPr lang="en-GB" sz="2400" b="1">
                <a:solidFill>
                  <a:srgbClr val="953734"/>
                </a:solidFill>
                <a:latin typeface="Poppins"/>
                <a:ea typeface="Poppins"/>
                <a:cs typeface="Poppins"/>
                <a:sym typeface="Poppins"/>
              </a:rPr>
              <a:t> to know</a:t>
            </a:r>
            <a:r>
              <a:rPr lang="en-GB" sz="2400">
                <a:solidFill>
                  <a:srgbClr val="95373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– </a:t>
            </a:r>
            <a:r>
              <a:rPr lang="en-GB" sz="2000">
                <a:solidFill>
                  <a:srgbClr val="95373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adds interest and context</a:t>
            </a:r>
            <a:endParaRPr sz="2400">
              <a:solidFill>
                <a:srgbClr val="953734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304800" y="1581150"/>
            <a:ext cx="63522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6B77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(There won’t be room for everything)</a:t>
            </a:r>
            <a:endParaRPr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533400" y="2324100"/>
            <a:ext cx="23709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6B77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prioritise</a:t>
            </a:r>
            <a:endParaRPr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00" name="Google Shape;100;p18"/>
          <p:cNvSpPr/>
          <p:nvPr/>
        </p:nvSpPr>
        <p:spPr>
          <a:xfrm rot="-5400000">
            <a:off x="565213" y="3497764"/>
            <a:ext cx="1227900" cy="328200"/>
          </a:xfrm>
          <a:prstGeom prst="stripedRightArrow">
            <a:avLst>
              <a:gd name="adj1" fmla="val 56631"/>
              <a:gd name="adj2" fmla="val 89784"/>
            </a:avLst>
          </a:prstGeom>
          <a:solidFill>
            <a:srgbClr val="F2F2F2"/>
          </a:solidFill>
          <a:ln w="28575" cap="flat" cmpd="sng">
            <a:solidFill>
              <a:srgbClr val="006B77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>
            <a:spLocks noGrp="1"/>
          </p:cNvSpPr>
          <p:nvPr>
            <p:ph type="title" idx="4294967295"/>
          </p:nvPr>
        </p:nvSpPr>
        <p:spPr>
          <a:xfrm>
            <a:off x="311700" y="2926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your </a:t>
            </a:r>
            <a:r>
              <a:rPr lang="en-GB" b="1" i="1">
                <a:latin typeface="Poppins"/>
                <a:ea typeface="Poppins"/>
                <a:cs typeface="Poppins"/>
                <a:sym typeface="Poppins"/>
              </a:rPr>
              <a:t>key</a:t>
            </a:r>
            <a:r>
              <a:rPr lang="en-GB"/>
              <a:t> message?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Who is your message aimed at?</a:t>
            </a:r>
            <a:endParaRPr/>
          </a:p>
        </p:txBody>
      </p:sp>
      <p:pic>
        <p:nvPicPr>
          <p:cNvPr id="107" name="Google Shape;107;p19" title="Postgraduate students talking to each othe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2925" y="1215550"/>
            <a:ext cx="2243722" cy="1379555"/>
          </a:xfrm>
          <a:prstGeom prst="rect">
            <a:avLst/>
          </a:prstGeom>
          <a:noFill/>
          <a:ln>
            <a:noFill/>
          </a:ln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8" name="Google Shape;108;p19" title="A school class phot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14294" y="1872044"/>
            <a:ext cx="2062463" cy="1708358"/>
          </a:xfrm>
          <a:prstGeom prst="rect">
            <a:avLst/>
          </a:prstGeom>
          <a:noFill/>
          <a:ln>
            <a:noFill/>
          </a:ln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9" name="Google Shape;109;p19" title="Some Chelsea pensioner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flipH="1">
            <a:off x="4719917" y="1346638"/>
            <a:ext cx="1882014" cy="1843099"/>
          </a:xfrm>
          <a:prstGeom prst="rect">
            <a:avLst/>
          </a:prstGeom>
          <a:noFill/>
          <a:ln>
            <a:noFill/>
          </a:ln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0" name="Google Shape;110;p19" title="A lecture theatre with people watching a presentation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008909" y="2250614"/>
            <a:ext cx="2401191" cy="1484337"/>
          </a:xfrm>
          <a:prstGeom prst="rect">
            <a:avLst/>
          </a:prstGeom>
          <a:noFill/>
          <a:ln>
            <a:noFill/>
          </a:ln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11" name="Google Shape;111;p19"/>
          <p:cNvSpPr txBox="1">
            <a:spLocks noGrp="1"/>
          </p:cNvSpPr>
          <p:nvPr>
            <p:ph type="body" idx="1"/>
          </p:nvPr>
        </p:nvSpPr>
        <p:spPr>
          <a:xfrm>
            <a:off x="311700" y="3934875"/>
            <a:ext cx="8520600" cy="82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2100" i="1">
                <a:solidFill>
                  <a:srgbClr val="980000"/>
                </a:solidFill>
              </a:rPr>
              <a:t>This will affect content and style!</a:t>
            </a:r>
            <a:endParaRPr sz="2100" i="1">
              <a:solidFill>
                <a:srgbClr val="980000"/>
              </a:solidFill>
            </a:endParaRPr>
          </a:p>
        </p:txBody>
      </p:sp>
      <p:sp>
        <p:nvSpPr>
          <p:cNvPr id="112" name="Google Shape;112;p19"/>
          <p:cNvSpPr txBox="1"/>
          <p:nvPr/>
        </p:nvSpPr>
        <p:spPr>
          <a:xfrm>
            <a:off x="488625" y="4434725"/>
            <a:ext cx="83058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CCCCCC"/>
                </a:solidFill>
                <a:latin typeface="Nunito"/>
                <a:ea typeface="Nunito"/>
                <a:cs typeface="Nunito"/>
                <a:sym typeface="Nunito"/>
              </a:rPr>
              <a:t>Class Photo: CCA SA 3.0</a:t>
            </a:r>
            <a:endParaRPr>
              <a:solidFill>
                <a:srgbClr val="CCCCCC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CCCCCC"/>
                </a:solidFill>
                <a:latin typeface="Nunito"/>
                <a:ea typeface="Nunito"/>
                <a:cs typeface="Nunito"/>
                <a:sym typeface="Nunito"/>
              </a:rPr>
              <a:t>https://commons.wikimedia.org/wiki/File:Tableau,_class_photo_Fortepan_74010.jpg</a:t>
            </a:r>
            <a:endParaRPr>
              <a:solidFill>
                <a:srgbClr val="CCCCCC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CCCCCC"/>
                </a:solidFill>
                <a:latin typeface="Nunito"/>
                <a:ea typeface="Nunito"/>
                <a:cs typeface="Nunito"/>
                <a:sym typeface="Nunito"/>
              </a:rPr>
              <a:t>Chelsea Pensioners: CCA SA 3.0</a:t>
            </a:r>
            <a:endParaRPr>
              <a:solidFill>
                <a:srgbClr val="CCCCCC"/>
              </a:solidFill>
              <a:latin typeface="Nunito"/>
              <a:ea typeface="Nunito"/>
              <a:cs typeface="Nunito"/>
              <a:sym typeface="Nunito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CCCCCC"/>
                </a:solidFill>
                <a:latin typeface="Nunito"/>
                <a:ea typeface="Nunito"/>
                <a:cs typeface="Nunito"/>
                <a:sym typeface="Nunito"/>
              </a:rPr>
              <a:t>https://commons.wikimedia.org/wiki/File:Chelsea-pensioners.jpg</a:t>
            </a:r>
            <a:endParaRPr>
              <a:solidFill>
                <a:srgbClr val="CCCCCC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0"/>
          <p:cNvSpPr txBox="1">
            <a:spLocks noGrp="1"/>
          </p:cNvSpPr>
          <p:nvPr>
            <p:ph type="title"/>
          </p:nvPr>
        </p:nvSpPr>
        <p:spPr>
          <a:xfrm>
            <a:off x="311700" y="1402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3600"/>
              <a:buFont typeface="Trebuchet MS"/>
              <a:buNone/>
            </a:pPr>
            <a:r>
              <a:rPr lang="en-GB" sz="3600" i="0" u="none" strike="noStrike" cap="none"/>
              <a:t>Lunar eclipses</a:t>
            </a:r>
            <a:endParaRPr sz="3600" i="0" u="none" strike="noStrike" cap="none"/>
          </a:p>
        </p:txBody>
      </p:sp>
      <p:sp>
        <p:nvSpPr>
          <p:cNvPr id="119" name="Google Shape;119;p20"/>
          <p:cNvSpPr txBox="1"/>
          <p:nvPr/>
        </p:nvSpPr>
        <p:spPr>
          <a:xfrm>
            <a:off x="5890300" y="4653825"/>
            <a:ext cx="32538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93B3D7"/>
                </a:solidFill>
                <a:latin typeface="Calibri"/>
                <a:ea typeface="Calibri"/>
                <a:cs typeface="Calibri"/>
                <a:sym typeface="Calibri"/>
              </a:rPr>
              <a:t>https://commons.wikimedia.org/wiki/File:OurLittleTeddies.jpg</a:t>
            </a:r>
            <a:endParaRPr sz="1100"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93B3D7"/>
                </a:solidFill>
                <a:latin typeface="Calibri"/>
                <a:ea typeface="Calibri"/>
                <a:cs typeface="Calibri"/>
                <a:sym typeface="Calibri"/>
              </a:rPr>
              <a:t>https://commons.wikimedia.org/wiki/File:FullMoonHauknes.jpg</a:t>
            </a:r>
            <a:endParaRPr sz="900">
              <a:solidFill>
                <a:srgbClr val="93B3D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93B3D7"/>
                </a:solidFill>
                <a:latin typeface="Calibri"/>
                <a:ea typeface="Calibri"/>
                <a:cs typeface="Calibri"/>
                <a:sym typeface="Calibri"/>
              </a:rPr>
              <a:t>licensed under the Creative Commons Attribution-Share Alike 3.0</a:t>
            </a:r>
            <a:endParaRPr sz="1100"/>
          </a:p>
        </p:txBody>
      </p:sp>
      <p:sp>
        <p:nvSpPr>
          <p:cNvPr id="120" name="Google Shape;120;p20"/>
          <p:cNvSpPr/>
          <p:nvPr/>
        </p:nvSpPr>
        <p:spPr>
          <a:xfrm>
            <a:off x="166025" y="843200"/>
            <a:ext cx="5268000" cy="1089000"/>
          </a:xfrm>
          <a:prstGeom prst="wedgeRoundRectCallout">
            <a:avLst>
              <a:gd name="adj1" fmla="val -25863"/>
              <a:gd name="adj2" fmla="val 119442"/>
              <a:gd name="adj3" fmla="val 16667"/>
            </a:avLst>
          </a:prstGeom>
          <a:solidFill>
            <a:srgbClr val="006B77">
              <a:alpha val="11760"/>
            </a:srgb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006B77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The moon sometimes looks like a big face in the sky</a:t>
            </a:r>
            <a:endParaRPr sz="2700">
              <a:solidFill>
                <a:srgbClr val="006B77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121" name="Google Shape;121;p20" descr="https://upload.wikimedia.org/wikipedia/commons/thumb/5/5f/FullMoonHauknes.jpg/499px-FullMoonHauknes.jpg"/>
          <p:cNvPicPr preferRelativeResize="0"/>
          <p:nvPr/>
        </p:nvPicPr>
        <p:blipFill rotWithShape="1">
          <a:blip r:embed="rId3">
            <a:alphaModFix/>
          </a:blip>
          <a:srcRect l="14076" t="12197" r="15540" b="14633"/>
          <a:stretch/>
        </p:blipFill>
        <p:spPr>
          <a:xfrm>
            <a:off x="6020963" y="46684"/>
            <a:ext cx="2438400" cy="24384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0"/>
          <p:cNvGrpSpPr/>
          <p:nvPr/>
        </p:nvGrpSpPr>
        <p:grpSpPr>
          <a:xfrm>
            <a:off x="6575072" y="884884"/>
            <a:ext cx="1352107" cy="1163379"/>
            <a:chOff x="6634047" y="1574709"/>
            <a:chExt cx="1352107" cy="1163379"/>
          </a:xfrm>
        </p:grpSpPr>
        <p:grpSp>
          <p:nvGrpSpPr>
            <p:cNvPr id="123" name="Google Shape;123;p20"/>
            <p:cNvGrpSpPr/>
            <p:nvPr/>
          </p:nvGrpSpPr>
          <p:grpSpPr>
            <a:xfrm>
              <a:off x="6634047" y="1574709"/>
              <a:ext cx="457200" cy="198120"/>
              <a:chOff x="6400800" y="3916680"/>
              <a:chExt cx="457200" cy="198120"/>
            </a:xfrm>
          </p:grpSpPr>
          <p:sp>
            <p:nvSpPr>
              <p:cNvPr id="124" name="Google Shape;124;p20"/>
              <p:cNvSpPr/>
              <p:nvPr/>
            </p:nvSpPr>
            <p:spPr>
              <a:xfrm>
                <a:off x="6400800" y="3916680"/>
                <a:ext cx="457200" cy="198000"/>
              </a:xfrm>
              <a:prstGeom prst="ellipse">
                <a:avLst/>
              </a:prstGeom>
              <a:solidFill>
                <a:srgbClr val="FFFFFF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20"/>
              <p:cNvSpPr/>
              <p:nvPr/>
            </p:nvSpPr>
            <p:spPr>
              <a:xfrm>
                <a:off x="6553200" y="3962400"/>
                <a:ext cx="152400" cy="152400"/>
              </a:xfrm>
              <a:prstGeom prst="ellipse">
                <a:avLst/>
              </a:prstGeom>
              <a:solidFill>
                <a:srgbClr val="000000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26" name="Google Shape;126;p20"/>
            <p:cNvGrpSpPr/>
            <p:nvPr/>
          </p:nvGrpSpPr>
          <p:grpSpPr>
            <a:xfrm>
              <a:off x="7528954" y="1597569"/>
              <a:ext cx="457200" cy="198120"/>
              <a:chOff x="6400800" y="3916680"/>
              <a:chExt cx="457200" cy="198120"/>
            </a:xfrm>
          </p:grpSpPr>
          <p:sp>
            <p:nvSpPr>
              <p:cNvPr id="127" name="Google Shape;127;p20"/>
              <p:cNvSpPr/>
              <p:nvPr/>
            </p:nvSpPr>
            <p:spPr>
              <a:xfrm>
                <a:off x="6400800" y="3916680"/>
                <a:ext cx="457200" cy="198000"/>
              </a:xfrm>
              <a:prstGeom prst="ellipse">
                <a:avLst/>
              </a:prstGeom>
              <a:solidFill>
                <a:srgbClr val="FFFFFF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8" name="Google Shape;128;p20"/>
              <p:cNvSpPr/>
              <p:nvPr/>
            </p:nvSpPr>
            <p:spPr>
              <a:xfrm>
                <a:off x="6553200" y="3962400"/>
                <a:ext cx="152400" cy="152400"/>
              </a:xfrm>
              <a:prstGeom prst="ellipse">
                <a:avLst/>
              </a:prstGeom>
              <a:solidFill>
                <a:srgbClr val="000000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29" name="Google Shape;129;p20"/>
            <p:cNvSpPr/>
            <p:nvPr/>
          </p:nvSpPr>
          <p:spPr>
            <a:xfrm rot="-5400000">
              <a:off x="7132005" y="1976088"/>
              <a:ext cx="381000" cy="1143000"/>
            </a:xfrm>
            <a:prstGeom prst="moon">
              <a:avLst>
                <a:gd name="adj" fmla="val 50000"/>
              </a:avLst>
            </a:prstGeom>
            <a:solidFill>
              <a:srgbClr val="F2F2F2"/>
            </a:solidFill>
            <a:ln w="28575" cap="flat" cmpd="sng">
              <a:solidFill>
                <a:srgbClr val="D9959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30" name="Google Shape;130;p20" descr="Two teddy bear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" y="1460298"/>
            <a:ext cx="4658100" cy="3726475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0"/>
          <p:cNvSpPr/>
          <p:nvPr/>
        </p:nvSpPr>
        <p:spPr>
          <a:xfrm>
            <a:off x="5303034" y="2485069"/>
            <a:ext cx="3733800" cy="1263000"/>
          </a:xfrm>
          <a:prstGeom prst="wedgeRoundRectCallout">
            <a:avLst>
              <a:gd name="adj1" fmla="val -95524"/>
              <a:gd name="adj2" fmla="val -12464"/>
              <a:gd name="adj3" fmla="val 16667"/>
            </a:avLst>
          </a:prstGeom>
          <a:solidFill>
            <a:srgbClr val="006B77">
              <a:alpha val="11760"/>
            </a:srgbClr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6B77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Some people say it’s made of cheese, but it’s not really!</a:t>
            </a:r>
            <a:endParaRPr sz="2600">
              <a:solidFill>
                <a:srgbClr val="006B77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2" name="Google Shape;132;p20"/>
          <p:cNvSpPr/>
          <p:nvPr/>
        </p:nvSpPr>
        <p:spPr>
          <a:xfrm>
            <a:off x="3702813" y="3884882"/>
            <a:ext cx="5334000" cy="1143000"/>
          </a:xfrm>
          <a:prstGeom prst="roundRect">
            <a:avLst>
              <a:gd name="adj" fmla="val 16667"/>
            </a:avLst>
          </a:prstGeom>
          <a:solidFill>
            <a:srgbClr val="006B77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Who is the target audience?</a:t>
            </a:r>
            <a:endParaRPr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>
            <a:spLocks noGrp="1"/>
          </p:cNvSpPr>
          <p:nvPr>
            <p:ph type="title"/>
          </p:nvPr>
        </p:nvSpPr>
        <p:spPr>
          <a:xfrm>
            <a:off x="311700" y="250800"/>
            <a:ext cx="67002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/>
              <a:t>Think in pictures...</a:t>
            </a:r>
            <a:endParaRPr sz="3600"/>
          </a:p>
        </p:txBody>
      </p:sp>
      <p:sp>
        <p:nvSpPr>
          <p:cNvPr id="138" name="Google Shape;138;p21"/>
          <p:cNvSpPr txBox="1">
            <a:spLocks noGrp="1"/>
          </p:cNvSpPr>
          <p:nvPr>
            <p:ph type="body" idx="1"/>
          </p:nvPr>
        </p:nvSpPr>
        <p:spPr>
          <a:xfrm>
            <a:off x="311700" y="3562075"/>
            <a:ext cx="4194600" cy="105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Be concise with words...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  <p:grpSp>
        <p:nvGrpSpPr>
          <p:cNvPr id="139" name="Google Shape;139;p21"/>
          <p:cNvGrpSpPr/>
          <p:nvPr/>
        </p:nvGrpSpPr>
        <p:grpSpPr>
          <a:xfrm>
            <a:off x="633789" y="1350083"/>
            <a:ext cx="2457440" cy="2212599"/>
            <a:chOff x="5772233" y="492465"/>
            <a:chExt cx="2457440" cy="2212599"/>
          </a:xfrm>
        </p:grpSpPr>
        <p:sp>
          <p:nvSpPr>
            <p:cNvPr id="140" name="Google Shape;140;p21"/>
            <p:cNvSpPr/>
            <p:nvPr/>
          </p:nvSpPr>
          <p:spPr>
            <a:xfrm rot="822204">
              <a:off x="5867370" y="1349233"/>
              <a:ext cx="914326" cy="912215"/>
            </a:xfrm>
            <a:prstGeom prst="blockArc">
              <a:avLst>
                <a:gd name="adj1" fmla="val 8901267"/>
                <a:gd name="adj2" fmla="val 102411"/>
                <a:gd name="adj3" fmla="val 15779"/>
              </a:avLst>
            </a:prstGeom>
            <a:solidFill>
              <a:srgbClr val="C2D59B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21"/>
            <p:cNvSpPr/>
            <p:nvPr/>
          </p:nvSpPr>
          <p:spPr>
            <a:xfrm>
              <a:off x="6781800" y="1718964"/>
              <a:ext cx="457200" cy="459300"/>
            </a:xfrm>
            <a:prstGeom prst="diagStripe">
              <a:avLst>
                <a:gd name="adj" fmla="val 50000"/>
              </a:avLst>
            </a:prstGeom>
            <a:solidFill>
              <a:srgbClr val="F2F2F2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21"/>
            <p:cNvSpPr/>
            <p:nvPr/>
          </p:nvSpPr>
          <p:spPr>
            <a:xfrm>
              <a:off x="5791200" y="1718964"/>
              <a:ext cx="1066800" cy="986100"/>
            </a:xfrm>
            <a:prstGeom prst="chord">
              <a:avLst>
                <a:gd name="adj1" fmla="val 8983512"/>
                <a:gd name="adj2" fmla="val 1823530"/>
              </a:avLst>
            </a:prstGeom>
            <a:solidFill>
              <a:srgbClr val="F2F2F2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43" name="Google Shape;143;p2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rot="-2735193">
              <a:off x="6865353" y="880664"/>
              <a:ext cx="1346082" cy="6167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44" name="Google Shape;144;p21"/>
          <p:cNvGrpSpPr/>
          <p:nvPr/>
        </p:nvGrpSpPr>
        <p:grpSpPr>
          <a:xfrm>
            <a:off x="5867400" y="1697379"/>
            <a:ext cx="3174985" cy="1864697"/>
            <a:chOff x="5458866" y="3658552"/>
            <a:chExt cx="3174985" cy="1864697"/>
          </a:xfrm>
        </p:grpSpPr>
        <p:sp>
          <p:nvSpPr>
            <p:cNvPr id="145" name="Google Shape;145;p21"/>
            <p:cNvSpPr/>
            <p:nvPr/>
          </p:nvSpPr>
          <p:spPr>
            <a:xfrm>
              <a:off x="6180519" y="4495802"/>
              <a:ext cx="823500" cy="738300"/>
            </a:xfrm>
            <a:prstGeom prst="blockArc">
              <a:avLst>
                <a:gd name="adj1" fmla="val 10800000"/>
                <a:gd name="adj2" fmla="val 19098488"/>
                <a:gd name="adj3" fmla="val 17374"/>
              </a:avLst>
            </a:prstGeom>
            <a:solidFill>
              <a:srgbClr val="C0504D"/>
            </a:solidFill>
            <a:ln w="25400" cap="flat" cmpd="sng">
              <a:solidFill>
                <a:srgbClr val="8C3A3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46" name="Google Shape;146;p21"/>
            <p:cNvGrpSpPr/>
            <p:nvPr/>
          </p:nvGrpSpPr>
          <p:grpSpPr>
            <a:xfrm rot="-2037136">
              <a:off x="6799354" y="4025926"/>
              <a:ext cx="1660514" cy="1129949"/>
              <a:chOff x="5501526" y="2964591"/>
              <a:chExt cx="1660520" cy="1129953"/>
            </a:xfrm>
          </p:grpSpPr>
          <p:sp>
            <p:nvSpPr>
              <p:cNvPr id="147" name="Google Shape;147;p21"/>
              <p:cNvSpPr/>
              <p:nvPr/>
            </p:nvSpPr>
            <p:spPr>
              <a:xfrm rot="4185534">
                <a:off x="6490445" y="3035845"/>
                <a:ext cx="574903" cy="606891"/>
              </a:xfrm>
              <a:prstGeom prst="blockArc">
                <a:avLst>
                  <a:gd name="adj1" fmla="val 8901267"/>
                  <a:gd name="adj2" fmla="val 102411"/>
                  <a:gd name="adj3" fmla="val 15779"/>
                </a:avLst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8" name="Google Shape;148;p21"/>
              <p:cNvSpPr/>
              <p:nvPr/>
            </p:nvSpPr>
            <p:spPr>
              <a:xfrm flipH="1">
                <a:off x="5501526" y="3109571"/>
                <a:ext cx="457200" cy="459300"/>
              </a:xfrm>
              <a:prstGeom prst="diagStripe">
                <a:avLst>
                  <a:gd name="adj" fmla="val 50000"/>
                </a:avLst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49" name="Google Shape;149;p21"/>
              <p:cNvSpPr/>
              <p:nvPr/>
            </p:nvSpPr>
            <p:spPr>
              <a:xfrm>
                <a:off x="5810075" y="3108444"/>
                <a:ext cx="1066800" cy="986100"/>
              </a:xfrm>
              <a:prstGeom prst="chord">
                <a:avLst>
                  <a:gd name="adj1" fmla="val 8983512"/>
                  <a:gd name="adj2" fmla="val 1823530"/>
                </a:avLst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0" name="Google Shape;150;p21"/>
              <p:cNvSpPr/>
              <p:nvPr/>
            </p:nvSpPr>
            <p:spPr>
              <a:xfrm>
                <a:off x="6290595" y="2967607"/>
                <a:ext cx="150300" cy="150300"/>
              </a:xfrm>
              <a:prstGeom prst="ellipse">
                <a:avLst/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1" name="Google Shape;151;p21"/>
              <p:cNvSpPr/>
              <p:nvPr/>
            </p:nvSpPr>
            <p:spPr>
              <a:xfrm>
                <a:off x="6008914" y="3209731"/>
                <a:ext cx="690466" cy="84893"/>
              </a:xfrm>
              <a:custGeom>
                <a:avLst/>
                <a:gdLst/>
                <a:ahLst/>
                <a:cxnLst/>
                <a:rect l="l" t="t" r="r" b="b"/>
                <a:pathLst>
                  <a:path w="690466" h="84893" extrusionOk="0">
                    <a:moveTo>
                      <a:pt x="0" y="0"/>
                    </a:moveTo>
                    <a:cubicBezTo>
                      <a:pt x="119743" y="38877"/>
                      <a:pt x="239486" y="77755"/>
                      <a:pt x="354564" y="83975"/>
                    </a:cubicBezTo>
                    <a:cubicBezTo>
                      <a:pt x="469642" y="90195"/>
                      <a:pt x="580054" y="63758"/>
                      <a:pt x="690466" y="37322"/>
                    </a:cubicBezTo>
                  </a:path>
                </a:pathLst>
              </a:custGeom>
              <a:noFill/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52" name="Google Shape;152;p21"/>
            <p:cNvGrpSpPr/>
            <p:nvPr/>
          </p:nvGrpSpPr>
          <p:grpSpPr>
            <a:xfrm>
              <a:off x="5458866" y="4524756"/>
              <a:ext cx="1460400" cy="865417"/>
              <a:chOff x="5105400" y="4450589"/>
              <a:chExt cx="1460400" cy="865417"/>
            </a:xfrm>
          </p:grpSpPr>
          <p:sp>
            <p:nvSpPr>
              <p:cNvPr id="153" name="Google Shape;153;p21"/>
              <p:cNvSpPr/>
              <p:nvPr/>
            </p:nvSpPr>
            <p:spPr>
              <a:xfrm>
                <a:off x="5105400" y="5087406"/>
                <a:ext cx="1460400" cy="228600"/>
              </a:xfrm>
              <a:prstGeom prst="ellipse">
                <a:avLst/>
              </a:prstGeom>
              <a:solidFill>
                <a:srgbClr val="4F81BD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4" name="Google Shape;154;p21"/>
              <p:cNvSpPr/>
              <p:nvPr/>
            </p:nvSpPr>
            <p:spPr>
              <a:xfrm rot="5967031">
                <a:off x="6163015" y="4781352"/>
                <a:ext cx="239348" cy="297102"/>
              </a:xfrm>
              <a:prstGeom prst="blockArc">
                <a:avLst>
                  <a:gd name="adj1" fmla="val 8901267"/>
                  <a:gd name="adj2" fmla="val 102411"/>
                  <a:gd name="adj3" fmla="val 15779"/>
                </a:avLst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5" name="Google Shape;155;p21"/>
              <p:cNvSpPr/>
              <p:nvPr/>
            </p:nvSpPr>
            <p:spPr>
              <a:xfrm>
                <a:off x="5367832" y="4450589"/>
                <a:ext cx="939300" cy="793500"/>
              </a:xfrm>
              <a:prstGeom prst="chord">
                <a:avLst>
                  <a:gd name="adj1" fmla="val 21119715"/>
                  <a:gd name="adj2" fmla="val 11305485"/>
                </a:avLst>
              </a:prstGeom>
              <a:solidFill>
                <a:srgbClr val="B7CCE4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156" name="Google Shape;156;p21"/>
          <p:cNvGrpSpPr/>
          <p:nvPr/>
        </p:nvGrpSpPr>
        <p:grpSpPr>
          <a:xfrm>
            <a:off x="3352800" y="1295400"/>
            <a:ext cx="1660520" cy="2296569"/>
            <a:chOff x="5870609" y="1441579"/>
            <a:chExt cx="1660520" cy="2296569"/>
          </a:xfrm>
        </p:grpSpPr>
        <p:grpSp>
          <p:nvGrpSpPr>
            <p:cNvPr id="157" name="Google Shape;157;p21"/>
            <p:cNvGrpSpPr/>
            <p:nvPr/>
          </p:nvGrpSpPr>
          <p:grpSpPr>
            <a:xfrm>
              <a:off x="5870609" y="2608195"/>
              <a:ext cx="1660520" cy="1129953"/>
              <a:chOff x="5501526" y="2964591"/>
              <a:chExt cx="1660520" cy="1129953"/>
            </a:xfrm>
          </p:grpSpPr>
          <p:sp>
            <p:nvSpPr>
              <p:cNvPr id="158" name="Google Shape;158;p21"/>
              <p:cNvSpPr/>
              <p:nvPr/>
            </p:nvSpPr>
            <p:spPr>
              <a:xfrm rot="4185534">
                <a:off x="6490445" y="3035845"/>
                <a:ext cx="574903" cy="606891"/>
              </a:xfrm>
              <a:prstGeom prst="blockArc">
                <a:avLst>
                  <a:gd name="adj1" fmla="val 8901267"/>
                  <a:gd name="adj2" fmla="val 102411"/>
                  <a:gd name="adj3" fmla="val 15779"/>
                </a:avLst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9" name="Google Shape;159;p21"/>
              <p:cNvSpPr/>
              <p:nvPr/>
            </p:nvSpPr>
            <p:spPr>
              <a:xfrm flipH="1">
                <a:off x="5501526" y="3109571"/>
                <a:ext cx="457200" cy="459300"/>
              </a:xfrm>
              <a:prstGeom prst="diagStripe">
                <a:avLst>
                  <a:gd name="adj" fmla="val 50000"/>
                </a:avLst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0" name="Google Shape;160;p21"/>
              <p:cNvSpPr/>
              <p:nvPr/>
            </p:nvSpPr>
            <p:spPr>
              <a:xfrm>
                <a:off x="5810075" y="3108444"/>
                <a:ext cx="1066800" cy="986100"/>
              </a:xfrm>
              <a:prstGeom prst="chord">
                <a:avLst>
                  <a:gd name="adj1" fmla="val 8983512"/>
                  <a:gd name="adj2" fmla="val 1823530"/>
                </a:avLst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1" name="Google Shape;161;p21"/>
              <p:cNvSpPr/>
              <p:nvPr/>
            </p:nvSpPr>
            <p:spPr>
              <a:xfrm>
                <a:off x="6290595" y="2967607"/>
                <a:ext cx="150300" cy="150300"/>
              </a:xfrm>
              <a:prstGeom prst="ellipse">
                <a:avLst/>
              </a:prstGeom>
              <a:solidFill>
                <a:srgbClr val="C2D59B"/>
              </a:solidFill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2" name="Google Shape;162;p21"/>
              <p:cNvSpPr/>
              <p:nvPr/>
            </p:nvSpPr>
            <p:spPr>
              <a:xfrm>
                <a:off x="6008914" y="3209731"/>
                <a:ext cx="690466" cy="84893"/>
              </a:xfrm>
              <a:custGeom>
                <a:avLst/>
                <a:gdLst/>
                <a:ahLst/>
                <a:cxnLst/>
                <a:rect l="l" t="t" r="r" b="b"/>
                <a:pathLst>
                  <a:path w="690466" h="84893" extrusionOk="0">
                    <a:moveTo>
                      <a:pt x="0" y="0"/>
                    </a:moveTo>
                    <a:cubicBezTo>
                      <a:pt x="119743" y="38877"/>
                      <a:pt x="239486" y="77755"/>
                      <a:pt x="354564" y="83975"/>
                    </a:cubicBezTo>
                    <a:cubicBezTo>
                      <a:pt x="469642" y="90195"/>
                      <a:pt x="580054" y="63758"/>
                      <a:pt x="690466" y="37322"/>
                    </a:cubicBezTo>
                  </a:path>
                </a:pathLst>
              </a:custGeom>
              <a:noFill/>
              <a:ln w="25400" cap="flat" cmpd="sng">
                <a:solidFill>
                  <a:srgbClr val="395E8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63" name="Google Shape;163;p21"/>
            <p:cNvSpPr/>
            <p:nvPr/>
          </p:nvSpPr>
          <p:spPr>
            <a:xfrm>
              <a:off x="6474464" y="1464754"/>
              <a:ext cx="327892" cy="1073021"/>
            </a:xfrm>
            <a:custGeom>
              <a:avLst/>
              <a:gdLst/>
              <a:ahLst/>
              <a:cxnLst/>
              <a:rect l="l" t="t" r="r" b="b"/>
              <a:pathLst>
                <a:path w="327892" h="1073021" extrusionOk="0">
                  <a:moveTo>
                    <a:pt x="93306" y="0"/>
                  </a:moveTo>
                  <a:cubicBezTo>
                    <a:pt x="217714" y="79310"/>
                    <a:pt x="342123" y="158621"/>
                    <a:pt x="326572" y="242596"/>
                  </a:cubicBezTo>
                  <a:cubicBezTo>
                    <a:pt x="311021" y="326572"/>
                    <a:pt x="0" y="410547"/>
                    <a:pt x="0" y="503853"/>
                  </a:cubicBezTo>
                  <a:cubicBezTo>
                    <a:pt x="0" y="597159"/>
                    <a:pt x="320352" y="707572"/>
                    <a:pt x="326572" y="802433"/>
                  </a:cubicBezTo>
                  <a:cubicBezTo>
                    <a:pt x="332793" y="897294"/>
                    <a:pt x="185058" y="985157"/>
                    <a:pt x="37323" y="1073021"/>
                  </a:cubicBezTo>
                </a:path>
              </a:pathLst>
            </a:custGeom>
            <a:noFill/>
            <a:ln w="25400" cap="flat" cmpd="sng">
              <a:solidFill>
                <a:srgbClr val="DAE5F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4" name="Google Shape;164;p21"/>
            <p:cNvSpPr/>
            <p:nvPr/>
          </p:nvSpPr>
          <p:spPr>
            <a:xfrm>
              <a:off x="6682508" y="1441579"/>
              <a:ext cx="327892" cy="1073021"/>
            </a:xfrm>
            <a:custGeom>
              <a:avLst/>
              <a:gdLst/>
              <a:ahLst/>
              <a:cxnLst/>
              <a:rect l="l" t="t" r="r" b="b"/>
              <a:pathLst>
                <a:path w="327892" h="1073021" extrusionOk="0">
                  <a:moveTo>
                    <a:pt x="93306" y="0"/>
                  </a:moveTo>
                  <a:cubicBezTo>
                    <a:pt x="217714" y="79310"/>
                    <a:pt x="342123" y="158621"/>
                    <a:pt x="326572" y="242596"/>
                  </a:cubicBezTo>
                  <a:cubicBezTo>
                    <a:pt x="311021" y="326572"/>
                    <a:pt x="0" y="410547"/>
                    <a:pt x="0" y="503853"/>
                  </a:cubicBezTo>
                  <a:cubicBezTo>
                    <a:pt x="0" y="597159"/>
                    <a:pt x="320352" y="707572"/>
                    <a:pt x="326572" y="802433"/>
                  </a:cubicBezTo>
                  <a:cubicBezTo>
                    <a:pt x="332793" y="897294"/>
                    <a:pt x="185058" y="985157"/>
                    <a:pt x="37323" y="1073021"/>
                  </a:cubicBezTo>
                </a:path>
              </a:pathLst>
            </a:custGeom>
            <a:noFill/>
            <a:ln w="25400" cap="flat" cmpd="sng">
              <a:solidFill>
                <a:srgbClr val="DAE5F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21"/>
            <p:cNvSpPr/>
            <p:nvPr/>
          </p:nvSpPr>
          <p:spPr>
            <a:xfrm>
              <a:off x="6911108" y="1447800"/>
              <a:ext cx="327892" cy="1073021"/>
            </a:xfrm>
            <a:custGeom>
              <a:avLst/>
              <a:gdLst/>
              <a:ahLst/>
              <a:cxnLst/>
              <a:rect l="l" t="t" r="r" b="b"/>
              <a:pathLst>
                <a:path w="327892" h="1073021" extrusionOk="0">
                  <a:moveTo>
                    <a:pt x="93306" y="0"/>
                  </a:moveTo>
                  <a:cubicBezTo>
                    <a:pt x="217714" y="79310"/>
                    <a:pt x="342123" y="158621"/>
                    <a:pt x="326572" y="242596"/>
                  </a:cubicBezTo>
                  <a:cubicBezTo>
                    <a:pt x="311021" y="326572"/>
                    <a:pt x="0" y="410547"/>
                    <a:pt x="0" y="503853"/>
                  </a:cubicBezTo>
                  <a:cubicBezTo>
                    <a:pt x="0" y="597159"/>
                    <a:pt x="320352" y="707572"/>
                    <a:pt x="326572" y="802433"/>
                  </a:cubicBezTo>
                  <a:cubicBezTo>
                    <a:pt x="332793" y="897294"/>
                    <a:pt x="185058" y="985157"/>
                    <a:pt x="37323" y="1073021"/>
                  </a:cubicBezTo>
                </a:path>
              </a:pathLst>
            </a:custGeom>
            <a:noFill/>
            <a:ln w="25400" cap="flat" cmpd="sng">
              <a:solidFill>
                <a:srgbClr val="DAE5F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6" name="Google Shape;166;p21"/>
          <p:cNvSpPr txBox="1"/>
          <p:nvPr/>
        </p:nvSpPr>
        <p:spPr>
          <a:xfrm>
            <a:off x="1732501" y="4041150"/>
            <a:ext cx="56790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>
                <a:solidFill>
                  <a:srgbClr val="D14424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“Let’s have a brew!”</a:t>
            </a:r>
            <a:endParaRPr sz="4400" b="1">
              <a:solidFill>
                <a:srgbClr val="D14424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2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 have a few seconds to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grab and hold attention</a:t>
            </a:r>
            <a:endParaRPr/>
          </a:p>
        </p:txBody>
      </p:sp>
      <p:pic>
        <p:nvPicPr>
          <p:cNvPr id="172" name="Google Shape;172;p22" descr="https://lh4.googleusercontent.com/aeqYQ6pHn3DnV5iCkKShQwEi0B6yplBRbJg15icY0Aeg7oDkumQANou2bxOfAm_aRv1w0JUxk5QgtUcxdhg2w9AZ8gcnUbSraGE5OrIKrxtsvf6O0ITE2u9kOiST8FlXEnSJ_6nuNQ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232192">
            <a:off x="7134087" y="133106"/>
            <a:ext cx="1631430" cy="201648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3" name="Google Shape;173;p22"/>
          <p:cNvGrpSpPr/>
          <p:nvPr/>
        </p:nvGrpSpPr>
        <p:grpSpPr>
          <a:xfrm>
            <a:off x="6705600" y="2057400"/>
            <a:ext cx="2209800" cy="2590800"/>
            <a:chOff x="5715000" y="2819400"/>
            <a:chExt cx="2209800" cy="2590800"/>
          </a:xfrm>
        </p:grpSpPr>
        <p:sp>
          <p:nvSpPr>
            <p:cNvPr id="174" name="Google Shape;174;p22"/>
            <p:cNvSpPr/>
            <p:nvPr/>
          </p:nvSpPr>
          <p:spPr>
            <a:xfrm rot="-5400000">
              <a:off x="5524500" y="3009900"/>
              <a:ext cx="2590800" cy="2209800"/>
            </a:xfrm>
            <a:prstGeom prst="trapezoid">
              <a:avLst>
                <a:gd name="adj" fmla="val 24038"/>
              </a:avLst>
            </a:prstGeom>
            <a:solidFill>
              <a:srgbClr val="DAE5F1"/>
            </a:solidFill>
            <a:ln w="25400" cap="flat" cmpd="sng">
              <a:solidFill>
                <a:srgbClr val="C5D8F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175;p22"/>
            <p:cNvSpPr/>
            <p:nvPr/>
          </p:nvSpPr>
          <p:spPr>
            <a:xfrm rot="-5400000">
              <a:off x="5799336" y="3695700"/>
              <a:ext cx="1371600" cy="533400"/>
            </a:xfrm>
            <a:prstGeom prst="trapezoid">
              <a:avLst>
                <a:gd name="adj" fmla="val 24038"/>
              </a:avLst>
            </a:prstGeom>
            <a:solidFill>
              <a:srgbClr val="8CB3E3"/>
            </a:solidFill>
            <a:ln w="25400" cap="flat" cmpd="sng">
              <a:solidFill>
                <a:srgbClr val="C5D8F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76" name="Google Shape;176;p22"/>
            <p:cNvCxnSpPr/>
            <p:nvPr/>
          </p:nvCxnSpPr>
          <p:spPr>
            <a:xfrm rot="10800000" flipH="1">
              <a:off x="6256536" y="3429000"/>
              <a:ext cx="396000" cy="762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77" name="Google Shape;177;p22"/>
            <p:cNvCxnSpPr/>
            <p:nvPr/>
          </p:nvCxnSpPr>
          <p:spPr>
            <a:xfrm rot="10800000" flipH="1">
              <a:off x="6248400" y="3505200"/>
              <a:ext cx="396000" cy="762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78" name="Google Shape;178;p22"/>
            <p:cNvSpPr/>
            <p:nvPr/>
          </p:nvSpPr>
          <p:spPr>
            <a:xfrm>
              <a:off x="6279099" y="3636334"/>
              <a:ext cx="340242" cy="318977"/>
            </a:xfrm>
            <a:custGeom>
              <a:avLst/>
              <a:gdLst/>
              <a:ahLst/>
              <a:cxnLst/>
              <a:rect l="l" t="t" r="r" b="b"/>
              <a:pathLst>
                <a:path w="340242" h="318977" extrusionOk="0">
                  <a:moveTo>
                    <a:pt x="10632" y="42530"/>
                  </a:moveTo>
                  <a:lnTo>
                    <a:pt x="329609" y="0"/>
                  </a:lnTo>
                  <a:lnTo>
                    <a:pt x="340242" y="318977"/>
                  </a:lnTo>
                  <a:lnTo>
                    <a:pt x="0" y="276447"/>
                  </a:lnTo>
                  <a:lnTo>
                    <a:pt x="10632" y="42530"/>
                  </a:lnTo>
                  <a:close/>
                </a:path>
              </a:pathLst>
            </a:custGeom>
            <a:solidFill>
              <a:srgbClr val="F79646"/>
            </a:solidFill>
            <a:ln w="25400" cap="flat" cmpd="sng">
              <a:solidFill>
                <a:srgbClr val="B46D3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79" name="Google Shape;179;p22"/>
            <p:cNvCxnSpPr/>
            <p:nvPr/>
          </p:nvCxnSpPr>
          <p:spPr>
            <a:xfrm>
              <a:off x="6248400" y="4038600"/>
              <a:ext cx="396000" cy="720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80" name="Google Shape;180;p22"/>
            <p:cNvCxnSpPr/>
            <p:nvPr/>
          </p:nvCxnSpPr>
          <p:spPr>
            <a:xfrm>
              <a:off x="6259033" y="4114800"/>
              <a:ext cx="396000" cy="720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81" name="Google Shape;181;p22"/>
            <p:cNvSpPr/>
            <p:nvPr/>
          </p:nvSpPr>
          <p:spPr>
            <a:xfrm>
              <a:off x="6477000" y="4225228"/>
              <a:ext cx="180000" cy="252000"/>
            </a:xfrm>
            <a:prstGeom prst="ellipse">
              <a:avLst/>
            </a:prstGeom>
            <a:solidFill>
              <a:srgbClr val="B2A0C7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82" name="Google Shape;182;p22"/>
            <p:cNvCxnSpPr/>
            <p:nvPr/>
          </p:nvCxnSpPr>
          <p:spPr>
            <a:xfrm>
              <a:off x="6268968" y="4245934"/>
              <a:ext cx="184800" cy="360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83" name="Google Shape;183;p22"/>
            <p:cNvCxnSpPr/>
            <p:nvPr/>
          </p:nvCxnSpPr>
          <p:spPr>
            <a:xfrm>
              <a:off x="6259033" y="4299099"/>
              <a:ext cx="184800" cy="360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pic>
        <p:nvPicPr>
          <p:cNvPr id="184" name="Google Shape;184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91000" y="2865474"/>
            <a:ext cx="609600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44282" y="3699279"/>
            <a:ext cx="609600" cy="1258111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2"/>
          <p:cNvSpPr/>
          <p:nvPr/>
        </p:nvSpPr>
        <p:spPr>
          <a:xfrm>
            <a:off x="3962400" y="1752600"/>
            <a:ext cx="2057400" cy="914400"/>
          </a:xfrm>
          <a:prstGeom prst="cloudCallout">
            <a:avLst>
              <a:gd name="adj1" fmla="val -21867"/>
              <a:gd name="adj2" fmla="val 67151"/>
            </a:avLst>
          </a:prstGeom>
          <a:solidFill>
            <a:srgbClr val="F2F2F2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6B77"/>
                </a:solidFill>
                <a:latin typeface="Calibri"/>
                <a:ea typeface="Calibri"/>
                <a:cs typeface="Calibri"/>
                <a:sym typeface="Calibri"/>
              </a:rPr>
              <a:t>That looks interesting</a:t>
            </a:r>
            <a:endParaRPr sz="1800">
              <a:solidFill>
                <a:srgbClr val="006B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22"/>
          <p:cNvSpPr/>
          <p:nvPr/>
        </p:nvSpPr>
        <p:spPr>
          <a:xfrm>
            <a:off x="3833118" y="4146713"/>
            <a:ext cx="2186700" cy="914400"/>
          </a:xfrm>
          <a:prstGeom prst="cloudCallout">
            <a:avLst>
              <a:gd name="adj1" fmla="val 46719"/>
              <a:gd name="adj2" fmla="val -63081"/>
            </a:avLst>
          </a:prstGeom>
          <a:solidFill>
            <a:srgbClr val="F2F2F2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6B77"/>
                </a:solidFill>
                <a:latin typeface="Calibri"/>
                <a:ea typeface="Calibri"/>
                <a:cs typeface="Calibri"/>
                <a:sym typeface="Calibri"/>
              </a:rPr>
              <a:t>Well, I never knew that!</a:t>
            </a:r>
            <a:endParaRPr sz="1800">
              <a:solidFill>
                <a:srgbClr val="006B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8" name="Google Shape;188;p22"/>
          <p:cNvCxnSpPr/>
          <p:nvPr/>
        </p:nvCxnSpPr>
        <p:spPr>
          <a:xfrm>
            <a:off x="4724400" y="3048000"/>
            <a:ext cx="2448000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189" name="Google Shape;189;p22"/>
          <p:cNvCxnSpPr/>
          <p:nvPr/>
        </p:nvCxnSpPr>
        <p:spPr>
          <a:xfrm>
            <a:off x="6317512" y="3724088"/>
            <a:ext cx="828000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190" name="Google Shape;190;p22"/>
          <p:cNvSpPr txBox="1"/>
          <p:nvPr/>
        </p:nvSpPr>
        <p:spPr>
          <a:xfrm>
            <a:off x="311700" y="2953425"/>
            <a:ext cx="3269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D1442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Topic needs to be clear from ~3m</a:t>
            </a:r>
            <a:endParaRPr sz="2000">
              <a:solidFill>
                <a:srgbClr val="D14424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1" name="Google Shape;191;p22"/>
          <p:cNvSpPr txBox="1"/>
          <p:nvPr/>
        </p:nvSpPr>
        <p:spPr>
          <a:xfrm>
            <a:off x="311698" y="4078070"/>
            <a:ext cx="32697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D14424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Text needs to be readable from ~1m</a:t>
            </a:r>
            <a:endParaRPr sz="2000">
              <a:solidFill>
                <a:srgbClr val="D14424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64A70B"/>
                </a:solidFill>
              </a:rPr>
              <a:t>Planning a poster</a:t>
            </a:r>
            <a:endParaRPr>
              <a:solidFill>
                <a:srgbClr val="64A70B"/>
              </a:solidFill>
            </a:endParaRPr>
          </a:p>
        </p:txBody>
      </p:sp>
      <p:sp>
        <p:nvSpPr>
          <p:cNvPr id="197" name="Google Shape;197;p23"/>
          <p:cNvSpPr/>
          <p:nvPr/>
        </p:nvSpPr>
        <p:spPr>
          <a:xfrm rot="5400000">
            <a:off x="3542650" y="-1671525"/>
            <a:ext cx="118200" cy="12650100"/>
          </a:xfrm>
          <a:prstGeom prst="rect">
            <a:avLst/>
          </a:prstGeom>
          <a:solidFill>
            <a:srgbClr val="1F9BD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23"/>
          <p:cNvSpPr/>
          <p:nvPr/>
        </p:nvSpPr>
        <p:spPr>
          <a:xfrm rot="5400000">
            <a:off x="3629700" y="-1789725"/>
            <a:ext cx="118200" cy="12650100"/>
          </a:xfrm>
          <a:prstGeom prst="rect">
            <a:avLst/>
          </a:prstGeom>
          <a:solidFill>
            <a:srgbClr val="64A70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23"/>
          <p:cNvSpPr/>
          <p:nvPr/>
        </p:nvSpPr>
        <p:spPr>
          <a:xfrm>
            <a:off x="1053825" y="4381900"/>
            <a:ext cx="403200" cy="4032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4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Planning</a:t>
            </a:r>
            <a:endParaRPr/>
          </a:p>
        </p:txBody>
      </p:sp>
      <p:sp>
        <p:nvSpPr>
          <p:cNvPr id="205" name="Google Shape;205;p24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Plan the content</a:t>
            </a:r>
            <a:endParaRPr b="1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Use structure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i="1">
                <a:solidFill>
                  <a:srgbClr val="980000"/>
                </a:solidFill>
              </a:rPr>
              <a:t>Doesn’t have to be linear!</a:t>
            </a:r>
            <a:endParaRPr i="1">
              <a:solidFill>
                <a:srgbClr val="98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Write the content</a:t>
            </a:r>
            <a:endParaRPr b="1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(300-500 words?)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References</a:t>
            </a:r>
            <a:endParaRPr/>
          </a:p>
        </p:txBody>
      </p:sp>
      <p:grpSp>
        <p:nvGrpSpPr>
          <p:cNvPr id="206" name="Google Shape;206;p24"/>
          <p:cNvGrpSpPr/>
          <p:nvPr/>
        </p:nvGrpSpPr>
        <p:grpSpPr>
          <a:xfrm>
            <a:off x="4357883" y="542147"/>
            <a:ext cx="4474412" cy="4059197"/>
            <a:chOff x="810808" y="2415"/>
            <a:chExt cx="4474412" cy="4059197"/>
          </a:xfrm>
        </p:grpSpPr>
        <p:sp>
          <p:nvSpPr>
            <p:cNvPr id="207" name="Google Shape;207;p24"/>
            <p:cNvSpPr/>
            <p:nvPr/>
          </p:nvSpPr>
          <p:spPr>
            <a:xfrm>
              <a:off x="2134170" y="1600199"/>
              <a:ext cx="1827600" cy="1758300"/>
            </a:xfrm>
            <a:prstGeom prst="ellipse">
              <a:avLst/>
            </a:prstGeom>
            <a:solidFill>
              <a:srgbClr val="006B77"/>
            </a:solidFill>
            <a:ln>
              <a:noFill/>
            </a:ln>
            <a:effectLst>
              <a:outerShdw blurRad="88900" dist="635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4"/>
            <p:cNvSpPr txBox="1"/>
            <p:nvPr/>
          </p:nvSpPr>
          <p:spPr>
            <a:xfrm>
              <a:off x="2401824" y="1857691"/>
              <a:ext cx="1292400" cy="1243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425" tIns="11425" rIns="11425" bIns="114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Introduction</a:t>
              </a:r>
              <a:endParaRPr sz="1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24"/>
            <p:cNvSpPr/>
            <p:nvPr/>
          </p:nvSpPr>
          <p:spPr>
            <a:xfrm rot="-5400000">
              <a:off x="2936647" y="1468648"/>
              <a:ext cx="222600" cy="4050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59999"/>
                  </a:moveTo>
                  <a:lnTo>
                    <a:pt x="120000" y="59999"/>
                  </a:lnTo>
                </a:path>
              </a:pathLst>
            </a:custGeom>
            <a:noFill/>
            <a:ln w="76200" cap="flat" cmpd="sng">
              <a:solidFill>
                <a:srgbClr val="36609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8900" dist="635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24"/>
            <p:cNvSpPr txBox="1"/>
            <p:nvPr/>
          </p:nvSpPr>
          <p:spPr>
            <a:xfrm rot="-5400000">
              <a:off x="3042434" y="1483358"/>
              <a:ext cx="11100" cy="1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24"/>
            <p:cNvSpPr/>
            <p:nvPr/>
          </p:nvSpPr>
          <p:spPr>
            <a:xfrm>
              <a:off x="2360414" y="2415"/>
              <a:ext cx="1375200" cy="13752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88900" dist="635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24"/>
            <p:cNvSpPr txBox="1"/>
            <p:nvPr/>
          </p:nvSpPr>
          <p:spPr>
            <a:xfrm>
              <a:off x="2561803" y="203804"/>
              <a:ext cx="972300" cy="9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775" tIns="10775" rIns="10775" bIns="10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methods</a:t>
              </a:r>
              <a:endParaRPr sz="17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3" name="Google Shape;213;p24"/>
            <p:cNvSpPr/>
            <p:nvPr/>
          </p:nvSpPr>
          <p:spPr>
            <a:xfrm rot="1797678">
              <a:off x="3818341" y="2960587"/>
              <a:ext cx="197031" cy="4059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59999"/>
                  </a:moveTo>
                  <a:lnTo>
                    <a:pt x="120000" y="59999"/>
                  </a:lnTo>
                </a:path>
              </a:pathLst>
            </a:custGeom>
            <a:noFill/>
            <a:ln w="76200" cap="flat" cmpd="sng">
              <a:solidFill>
                <a:srgbClr val="36609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8900" dist="635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4"/>
            <p:cNvSpPr txBox="1"/>
            <p:nvPr/>
          </p:nvSpPr>
          <p:spPr>
            <a:xfrm rot="1784693">
              <a:off x="3912006" y="2975997"/>
              <a:ext cx="9675" cy="96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5" name="Google Shape;215;p24"/>
            <p:cNvSpPr/>
            <p:nvPr/>
          </p:nvSpPr>
          <p:spPr>
            <a:xfrm>
              <a:off x="3910020" y="2686412"/>
              <a:ext cx="1375200" cy="13752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88900" dist="635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4"/>
            <p:cNvSpPr txBox="1"/>
            <p:nvPr/>
          </p:nvSpPr>
          <p:spPr>
            <a:xfrm>
              <a:off x="4111409" y="2887801"/>
              <a:ext cx="972300" cy="9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775" tIns="10775" rIns="10775" bIns="10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results</a:t>
              </a:r>
              <a:endParaRPr sz="17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24"/>
            <p:cNvSpPr/>
            <p:nvPr/>
          </p:nvSpPr>
          <p:spPr>
            <a:xfrm rot="9002322">
              <a:off x="2080530" y="2960652"/>
              <a:ext cx="197031" cy="40598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59999"/>
                  </a:moveTo>
                  <a:lnTo>
                    <a:pt x="120000" y="59999"/>
                  </a:lnTo>
                </a:path>
              </a:pathLst>
            </a:custGeom>
            <a:noFill/>
            <a:ln w="76200" cap="flat" cmpd="sng">
              <a:solidFill>
                <a:srgbClr val="366092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88900" dist="635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4"/>
            <p:cNvSpPr txBox="1"/>
            <p:nvPr/>
          </p:nvSpPr>
          <p:spPr>
            <a:xfrm rot="-1784693">
              <a:off x="2174188" y="2976121"/>
              <a:ext cx="9675" cy="96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24"/>
            <p:cNvSpPr/>
            <p:nvPr/>
          </p:nvSpPr>
          <p:spPr>
            <a:xfrm>
              <a:off x="810808" y="2686412"/>
              <a:ext cx="1375200" cy="1375200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88900" dist="635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4"/>
            <p:cNvSpPr txBox="1"/>
            <p:nvPr/>
          </p:nvSpPr>
          <p:spPr>
            <a:xfrm>
              <a:off x="1012197" y="2887801"/>
              <a:ext cx="972300" cy="972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0775" tIns="10775" rIns="10775" bIns="10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discussion</a:t>
              </a:r>
              <a:endParaRPr sz="17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21" name="Google Shape;221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622051">
            <a:off x="2790313" y="3213698"/>
            <a:ext cx="635187" cy="635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773074">
            <a:off x="3080194" y="3508686"/>
            <a:ext cx="458347" cy="4583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5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Layout</a:t>
            </a:r>
            <a:endParaRPr/>
          </a:p>
        </p:txBody>
      </p:sp>
      <p:sp>
        <p:nvSpPr>
          <p:cNvPr id="228" name="Google Shape;228;p25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Often use one or columns</a:t>
            </a:r>
            <a:endParaRPr/>
          </a:p>
        </p:txBody>
      </p:sp>
      <p:pic>
        <p:nvPicPr>
          <p:cNvPr id="229" name="Google Shape;229;p25" title="An academic poster formated so the text has some columns though it is split into boxe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0700" y="1694975"/>
            <a:ext cx="5058000" cy="335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5" title="An academic poster using a clear structure with three columns and heading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3075" y="-40200"/>
            <a:ext cx="395343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6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Reading order</a:t>
            </a:r>
            <a:endParaRPr/>
          </a:p>
        </p:txBody>
      </p:sp>
      <p:sp>
        <p:nvSpPr>
          <p:cNvPr id="236" name="Google Shape;236;p26"/>
          <p:cNvSpPr txBox="1">
            <a:spLocks noGrp="1"/>
          </p:cNvSpPr>
          <p:nvPr>
            <p:ph type="body" idx="1"/>
          </p:nvPr>
        </p:nvSpPr>
        <p:spPr>
          <a:xfrm>
            <a:off x="311700" y="1339425"/>
            <a:ext cx="36141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People tend to read down columns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If it isn’t clear, add arrows or numbers</a:t>
            </a:r>
            <a:endParaRPr/>
          </a:p>
        </p:txBody>
      </p:sp>
      <p:pic>
        <p:nvPicPr>
          <p:cNvPr id="237" name="Google Shape;237;p26" title="Arrows over an academic poster showing how the audience reads the poster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18200" y="80525"/>
            <a:ext cx="3614100" cy="4982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7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Plan your layout</a:t>
            </a:r>
            <a:endParaRPr/>
          </a:p>
        </p:txBody>
      </p:sp>
      <p:sp>
        <p:nvSpPr>
          <p:cNvPr id="243" name="Google Shape;243;p27"/>
          <p:cNvSpPr txBox="1">
            <a:spLocks noGrp="1"/>
          </p:cNvSpPr>
          <p:nvPr>
            <p:ph type="body" idx="1"/>
          </p:nvPr>
        </p:nvSpPr>
        <p:spPr>
          <a:xfrm>
            <a:off x="311700" y="1339425"/>
            <a:ext cx="21327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Plan on paper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Remember actual size of poster too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Try multiple layouts</a:t>
            </a:r>
            <a:endParaRPr/>
          </a:p>
        </p:txBody>
      </p:sp>
      <p:pic>
        <p:nvPicPr>
          <p:cNvPr id="244" name="Google Shape;244;p27" title="A plan of an academic poster which uses boxes and arrows to show content order"/>
          <p:cNvPicPr preferRelativeResize="0"/>
          <p:nvPr/>
        </p:nvPicPr>
        <p:blipFill rotWithShape="1">
          <a:blip r:embed="rId3">
            <a:alphaModFix/>
          </a:blip>
          <a:srcRect l="7778" r="11112" b="616"/>
          <a:stretch/>
        </p:blipFill>
        <p:spPr>
          <a:xfrm rot="5068960">
            <a:off x="5928759" y="1778959"/>
            <a:ext cx="3592599" cy="2414014"/>
          </a:xfrm>
          <a:prstGeom prst="rect">
            <a:avLst/>
          </a:prstGeom>
          <a:noFill/>
          <a:ln>
            <a:noFill/>
          </a:ln>
          <a:effectLst>
            <a:outerShdw blurRad="139700" dist="889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45" name="Google Shape;245;p27" title="A layout of an academic poster with two columns"/>
          <p:cNvPicPr preferRelativeResize="0"/>
          <p:nvPr/>
        </p:nvPicPr>
        <p:blipFill rotWithShape="1">
          <a:blip r:embed="rId4">
            <a:alphaModFix/>
          </a:blip>
          <a:srcRect l="4225" r="18104"/>
          <a:stretch/>
        </p:blipFill>
        <p:spPr>
          <a:xfrm rot="5705303">
            <a:off x="1425637" y="2055544"/>
            <a:ext cx="3424341" cy="2417706"/>
          </a:xfrm>
          <a:prstGeom prst="rect">
            <a:avLst/>
          </a:prstGeom>
          <a:noFill/>
          <a:ln>
            <a:noFill/>
          </a:ln>
          <a:effectLst>
            <a:outerShdw blurRad="139700" dist="889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46" name="Google Shape;246;p27" title="A plan of a poster layout with the title and introduction in the middle"/>
          <p:cNvPicPr preferRelativeResize="0"/>
          <p:nvPr/>
        </p:nvPicPr>
        <p:blipFill rotWithShape="1">
          <a:blip r:embed="rId5">
            <a:alphaModFix/>
          </a:blip>
          <a:srcRect l="3332" r="17503"/>
          <a:stretch/>
        </p:blipFill>
        <p:spPr>
          <a:xfrm rot="6136176">
            <a:off x="3374859" y="1529919"/>
            <a:ext cx="3773006" cy="2618752"/>
          </a:xfrm>
          <a:prstGeom prst="rect">
            <a:avLst/>
          </a:prstGeom>
          <a:noFill/>
          <a:ln>
            <a:noFill/>
          </a:ln>
          <a:effectLst>
            <a:outerShdw blurRad="139700" dist="165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8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Using </a:t>
            </a: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PowerPoint</a:t>
            </a:r>
            <a:r>
              <a:rPr lang="en-GB"/>
              <a:t> for posters</a:t>
            </a:r>
            <a:endParaRPr/>
          </a:p>
        </p:txBody>
      </p:sp>
      <p:sp>
        <p:nvSpPr>
          <p:cNvPr id="252" name="Google Shape;252;p28"/>
          <p:cNvSpPr/>
          <p:nvPr/>
        </p:nvSpPr>
        <p:spPr>
          <a:xfrm rot="6818262">
            <a:off x="6380431" y="-5041310"/>
            <a:ext cx="118219" cy="12650032"/>
          </a:xfrm>
          <a:prstGeom prst="rect">
            <a:avLst/>
          </a:prstGeom>
          <a:solidFill>
            <a:srgbClr val="1F9BD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28"/>
          <p:cNvSpPr/>
          <p:nvPr/>
        </p:nvSpPr>
        <p:spPr>
          <a:xfrm>
            <a:off x="4974475" y="531300"/>
            <a:ext cx="403200" cy="4032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9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Size</a:t>
            </a:r>
            <a:endParaRPr/>
          </a:p>
        </p:txBody>
      </p:sp>
      <p:sp>
        <p:nvSpPr>
          <p:cNvPr id="259" name="Google Shape;259;p29"/>
          <p:cNvSpPr txBox="1">
            <a:spLocks noGrp="1"/>
          </p:cNvSpPr>
          <p:nvPr>
            <p:ph type="body" idx="1"/>
          </p:nvPr>
        </p:nvSpPr>
        <p:spPr>
          <a:xfrm>
            <a:off x="311700" y="9584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Set the size first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Design </a:t>
            </a:r>
            <a:r>
              <a:rPr lang="en-GB"/>
              <a:t>&gt;</a:t>
            </a: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 Slide Size </a:t>
            </a:r>
            <a:r>
              <a:rPr lang="en-GB"/>
              <a:t>&gt;</a:t>
            </a: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 Custom Slide Size</a:t>
            </a:r>
            <a:endParaRPr b="1">
              <a:latin typeface="Poppins"/>
              <a:ea typeface="Poppins"/>
              <a:cs typeface="Poppins"/>
              <a:sym typeface="Poppins"/>
            </a:endParaRPr>
          </a:p>
        </p:txBody>
      </p:sp>
      <p:graphicFrame>
        <p:nvGraphicFramePr>
          <p:cNvPr id="260" name="Google Shape;260;p29"/>
          <p:cNvGraphicFramePr/>
          <p:nvPr/>
        </p:nvGraphicFramePr>
        <p:xfrm>
          <a:off x="6482950" y="1562700"/>
          <a:ext cx="2517375" cy="2377260"/>
        </p:xfrm>
        <a:graphic>
          <a:graphicData uri="http://schemas.openxmlformats.org/drawingml/2006/table">
            <a:tbl>
              <a:tblPr>
                <a:noFill/>
                <a:tableStyleId>{2E5D9EAE-DED3-4D1F-8684-AB10BAABAEFF}</a:tableStyleId>
              </a:tblPr>
              <a:tblGrid>
                <a:gridCol w="603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3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4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Nunito"/>
                          <a:ea typeface="Nunito"/>
                          <a:cs typeface="Nunito"/>
                          <a:sym typeface="Nunito"/>
                        </a:rPr>
                        <a:t>Size</a:t>
                      </a:r>
                      <a:endParaRPr b="1"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latin typeface="Nunito"/>
                          <a:ea typeface="Nunito"/>
                          <a:cs typeface="Nunito"/>
                          <a:sym typeface="Nunito"/>
                        </a:rPr>
                        <a:t>Dimensions (cm) </a:t>
                      </a:r>
                      <a:endParaRPr b="1"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A0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118.9 x 84.1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A1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84.1 x 59.4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A2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59.4 x 42.0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A3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42.0 x 29.7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7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A4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Nunito"/>
                          <a:ea typeface="Nunito"/>
                          <a:cs typeface="Nunito"/>
                          <a:sym typeface="Nunito"/>
                        </a:rPr>
                        <a:t>29.7 x 21.0</a:t>
                      </a:r>
                      <a:endParaRPr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61" name="Google Shape;261;p29"/>
          <p:cNvSpPr/>
          <p:nvPr/>
        </p:nvSpPr>
        <p:spPr>
          <a:xfrm>
            <a:off x="986786" y="2361827"/>
            <a:ext cx="1498163" cy="2088741"/>
          </a:xfrm>
          <a:prstGeom prst="rect">
            <a:avLst/>
          </a:prstGeom>
          <a:solidFill>
            <a:srgbClr val="FDE9D8"/>
          </a:solidFill>
          <a:ln w="19050" cap="flat" cmpd="sng">
            <a:solidFill>
              <a:srgbClr val="1F497D"/>
            </a:solidFill>
            <a:prstDash val="solid"/>
            <a:round/>
            <a:headEnd type="none" w="sm" len="sm"/>
            <a:tailEnd type="none" w="sm" len="sm"/>
          </a:ln>
          <a:effectLst>
            <a:outerShdw blurRad="190500" dist="635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1316780" y="4464650"/>
            <a:ext cx="1168180" cy="25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A1 Portrait</a:t>
            </a:r>
            <a:endParaRPr sz="13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29"/>
          <p:cNvSpPr/>
          <p:nvPr/>
        </p:nvSpPr>
        <p:spPr>
          <a:xfrm rot="5400000">
            <a:off x="3941349" y="2592016"/>
            <a:ext cx="1475400" cy="2121000"/>
          </a:xfrm>
          <a:prstGeom prst="rect">
            <a:avLst/>
          </a:prstGeom>
          <a:solidFill>
            <a:srgbClr val="FDE9D8"/>
          </a:solidFill>
          <a:ln w="19050" cap="flat" cmpd="sng">
            <a:solidFill>
              <a:srgbClr val="1F497D"/>
            </a:solidFill>
            <a:prstDash val="solid"/>
            <a:round/>
            <a:headEnd type="none" w="sm" len="sm"/>
            <a:tailEnd type="none" w="sm" len="sm"/>
          </a:ln>
          <a:effectLst>
            <a:outerShdw blurRad="190500" dist="635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9"/>
          <p:cNvSpPr txBox="1"/>
          <p:nvPr/>
        </p:nvSpPr>
        <p:spPr>
          <a:xfrm>
            <a:off x="4136551" y="4493575"/>
            <a:ext cx="1327500" cy="2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A1 Landscape</a:t>
            </a:r>
            <a:endParaRPr sz="13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9"/>
          <p:cNvSpPr txBox="1"/>
          <p:nvPr/>
        </p:nvSpPr>
        <p:spPr>
          <a:xfrm>
            <a:off x="373377" y="3045250"/>
            <a:ext cx="831472" cy="25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84.1cm</a:t>
            </a:r>
            <a:endParaRPr sz="1300">
              <a:solidFill>
                <a:srgbClr val="4F81B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9"/>
          <p:cNvSpPr txBox="1"/>
          <p:nvPr/>
        </p:nvSpPr>
        <p:spPr>
          <a:xfrm>
            <a:off x="1382705" y="2113475"/>
            <a:ext cx="894946" cy="254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59.4cm</a:t>
            </a:r>
            <a:endParaRPr sz="1300">
              <a:solidFill>
                <a:srgbClr val="4F81B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29"/>
          <p:cNvSpPr txBox="1"/>
          <p:nvPr/>
        </p:nvSpPr>
        <p:spPr>
          <a:xfrm>
            <a:off x="4372276" y="2558200"/>
            <a:ext cx="838200" cy="2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84.1cm</a:t>
            </a:r>
            <a:endParaRPr sz="1300">
              <a:solidFill>
                <a:srgbClr val="4F81B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9"/>
          <p:cNvSpPr txBox="1"/>
          <p:nvPr/>
        </p:nvSpPr>
        <p:spPr>
          <a:xfrm>
            <a:off x="2969500" y="3432575"/>
            <a:ext cx="749100" cy="2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4F81BD"/>
                </a:solidFill>
                <a:latin typeface="Calibri"/>
                <a:ea typeface="Calibri"/>
                <a:cs typeface="Calibri"/>
                <a:sym typeface="Calibri"/>
              </a:rPr>
              <a:t>59.4cm</a:t>
            </a:r>
            <a:endParaRPr sz="1300">
              <a:solidFill>
                <a:srgbClr val="4F81B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9" name="Google Shape;269;p29"/>
          <p:cNvCxnSpPr>
            <a:stCxn id="261" idx="1"/>
            <a:endCxn id="261" idx="3"/>
          </p:cNvCxnSpPr>
          <p:nvPr/>
        </p:nvCxnSpPr>
        <p:spPr>
          <a:xfrm>
            <a:off x="986786" y="3406197"/>
            <a:ext cx="1498200" cy="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270" name="Google Shape;270;p29"/>
          <p:cNvSpPr txBox="1"/>
          <p:nvPr/>
        </p:nvSpPr>
        <p:spPr>
          <a:xfrm>
            <a:off x="3806899" y="3534075"/>
            <a:ext cx="831600" cy="21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C0504D"/>
                </a:solidFill>
                <a:latin typeface="Calibri"/>
                <a:ea typeface="Calibri"/>
                <a:cs typeface="Calibri"/>
                <a:sym typeface="Calibri"/>
              </a:rPr>
              <a:t>A2 Portrait</a:t>
            </a:r>
            <a:endParaRPr sz="1100">
              <a:solidFill>
                <a:srgbClr val="C050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29"/>
          <p:cNvSpPr txBox="1"/>
          <p:nvPr/>
        </p:nvSpPr>
        <p:spPr>
          <a:xfrm>
            <a:off x="1304174" y="3728650"/>
            <a:ext cx="1060568" cy="212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C0504D"/>
                </a:solidFill>
                <a:latin typeface="Calibri"/>
                <a:ea typeface="Calibri"/>
                <a:cs typeface="Calibri"/>
                <a:sym typeface="Calibri"/>
              </a:rPr>
              <a:t>A2 Landscape</a:t>
            </a:r>
            <a:endParaRPr sz="1100">
              <a:solidFill>
                <a:srgbClr val="C050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2" name="Google Shape;272;p29"/>
          <p:cNvCxnSpPr>
            <a:stCxn id="263" idx="1"/>
            <a:endCxn id="263" idx="3"/>
          </p:cNvCxnSpPr>
          <p:nvPr/>
        </p:nvCxnSpPr>
        <p:spPr>
          <a:xfrm>
            <a:off x="4679049" y="2914816"/>
            <a:ext cx="0" cy="14754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dash"/>
            <a:round/>
            <a:headEnd type="none" w="sm" len="sm"/>
            <a:tailEnd type="none" w="sm" len="sm"/>
          </a:ln>
        </p:spPr>
      </p:cxnSp>
      <p:cxnSp>
        <p:nvCxnSpPr>
          <p:cNvPr id="273" name="Google Shape;273;p29"/>
          <p:cNvCxnSpPr>
            <a:stCxn id="263" idx="0"/>
          </p:cNvCxnSpPr>
          <p:nvPr/>
        </p:nvCxnSpPr>
        <p:spPr>
          <a:xfrm rot="10800000">
            <a:off x="4679049" y="3652516"/>
            <a:ext cx="1060500" cy="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lgDashDot"/>
            <a:round/>
            <a:headEnd type="none" w="sm" len="sm"/>
            <a:tailEnd type="none" w="sm" len="sm"/>
          </a:ln>
        </p:spPr>
      </p:cxnSp>
      <p:sp>
        <p:nvSpPr>
          <p:cNvPr id="274" name="Google Shape;274;p29"/>
          <p:cNvSpPr txBox="1"/>
          <p:nvPr/>
        </p:nvSpPr>
        <p:spPr>
          <a:xfrm>
            <a:off x="4679025" y="3154925"/>
            <a:ext cx="1060500" cy="21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C0504D"/>
                </a:solidFill>
                <a:latin typeface="Calibri"/>
                <a:ea typeface="Calibri"/>
                <a:cs typeface="Calibri"/>
                <a:sym typeface="Calibri"/>
              </a:rPr>
              <a:t>A3 Landscape</a:t>
            </a:r>
            <a:endParaRPr sz="1100">
              <a:solidFill>
                <a:srgbClr val="C050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9"/>
          <p:cNvSpPr txBox="1"/>
          <p:nvPr/>
        </p:nvSpPr>
        <p:spPr>
          <a:xfrm>
            <a:off x="5209275" y="3853825"/>
            <a:ext cx="5304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C0504D"/>
                </a:solidFill>
                <a:latin typeface="Calibri"/>
                <a:ea typeface="Calibri"/>
                <a:cs typeface="Calibri"/>
                <a:sym typeface="Calibri"/>
              </a:rPr>
              <a:t>A4</a:t>
            </a:r>
            <a:br>
              <a:rPr lang="en-GB" sz="800">
                <a:solidFill>
                  <a:srgbClr val="C0504D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800">
                <a:solidFill>
                  <a:srgbClr val="C0504D"/>
                </a:solidFill>
                <a:latin typeface="Calibri"/>
                <a:ea typeface="Calibri"/>
                <a:cs typeface="Calibri"/>
                <a:sym typeface="Calibri"/>
              </a:rPr>
              <a:t>Portrait</a:t>
            </a:r>
            <a:endParaRPr sz="800">
              <a:solidFill>
                <a:srgbClr val="C050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6" name="Google Shape;276;p29"/>
          <p:cNvCxnSpPr/>
          <p:nvPr/>
        </p:nvCxnSpPr>
        <p:spPr>
          <a:xfrm>
            <a:off x="5209265" y="3665370"/>
            <a:ext cx="0" cy="695400"/>
          </a:xfrm>
          <a:prstGeom prst="straightConnector1">
            <a:avLst/>
          </a:prstGeom>
          <a:noFill/>
          <a:ln w="9525" cap="flat" cmpd="sng">
            <a:solidFill>
              <a:srgbClr val="4A7DBA"/>
            </a:solidFill>
            <a:prstDash val="lgDashDot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0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Guides</a:t>
            </a:r>
            <a:endParaRPr/>
          </a:p>
        </p:txBody>
      </p:sp>
      <p:sp>
        <p:nvSpPr>
          <p:cNvPr id="282" name="Google Shape;282;p30"/>
          <p:cNvSpPr txBox="1">
            <a:spLocks noGrp="1"/>
          </p:cNvSpPr>
          <p:nvPr>
            <p:ph type="body" idx="1"/>
          </p:nvPr>
        </p:nvSpPr>
        <p:spPr>
          <a:xfrm>
            <a:off x="311700" y="1339425"/>
            <a:ext cx="3096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View </a:t>
            </a:r>
            <a:r>
              <a:rPr lang="en-GB"/>
              <a:t>&gt;</a:t>
            </a: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 Show </a:t>
            </a:r>
            <a:endParaRPr b="1">
              <a:latin typeface="Poppins"/>
              <a:ea typeface="Poppins"/>
              <a:cs typeface="Poppins"/>
              <a:sym typeface="Poppins"/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Ruler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Guides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Gridlines</a:t>
            </a:r>
            <a:endParaRPr/>
          </a:p>
        </p:txBody>
      </p:sp>
      <p:pic>
        <p:nvPicPr>
          <p:cNvPr id="283" name="Google Shape;283;p30" descr="The powerpoint screen with rulers, gridlines, and guides showing" title="Powerpoint set up for poster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70799" y="386213"/>
            <a:ext cx="3848451" cy="437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4E5F5"/>
            </a:gs>
            <a:gs pos="100000">
              <a:srgbClr val="70A4D5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</a:rPr>
              <a:t>Background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289" name="Google Shape;289;p31"/>
          <p:cNvSpPr txBox="1">
            <a:spLocks noGrp="1"/>
          </p:cNvSpPr>
          <p:nvPr>
            <p:ph type="body" idx="1"/>
          </p:nvPr>
        </p:nvSpPr>
        <p:spPr>
          <a:xfrm>
            <a:off x="311700" y="1339425"/>
            <a:ext cx="50952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</a:rPr>
              <a:t>Image or colour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</a:rPr>
              <a:t>Keep it subtle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</a:rPr>
              <a:t>Add transparency to images</a:t>
            </a:r>
            <a:endParaRPr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>
                <a:solidFill>
                  <a:srgbClr val="000000"/>
                </a:solidFill>
              </a:rPr>
              <a:t>Check you can still read all text clearly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90" name="Google Shape;290;p31" descr="The options for formatting a background in Powerpoint with either gradient, picture, or pattern fill" title="Formatting background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1863" y="1871650"/>
            <a:ext cx="2162175" cy="140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2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Photographs</a:t>
            </a:r>
            <a:endParaRPr/>
          </a:p>
        </p:txBody>
      </p:sp>
      <p:pic>
        <p:nvPicPr>
          <p:cNvPr id="296" name="Google Shape;296;p32" descr="A testcard with a rabbi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68113" y="1671751"/>
            <a:ext cx="3214286" cy="1800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7" name="Google Shape;297;p32"/>
          <p:cNvGrpSpPr/>
          <p:nvPr/>
        </p:nvGrpSpPr>
        <p:grpSpPr>
          <a:xfrm>
            <a:off x="8125" y="-2274"/>
            <a:ext cx="9127756" cy="5148050"/>
            <a:chOff x="8125" y="-2274"/>
            <a:chExt cx="9127756" cy="5148050"/>
          </a:xfrm>
        </p:grpSpPr>
        <p:pic>
          <p:nvPicPr>
            <p:cNvPr id="298" name="Google Shape;298;p3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8125" y="-2274"/>
              <a:ext cx="9127756" cy="5148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9" name="Google Shape;299;p32"/>
            <p:cNvSpPr txBox="1"/>
            <p:nvPr/>
          </p:nvSpPr>
          <p:spPr>
            <a:xfrm>
              <a:off x="2098650" y="4327400"/>
              <a:ext cx="4946700" cy="421500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FF"/>
                  </a:solidFill>
                  <a:latin typeface="Poppins Medium"/>
                  <a:ea typeface="Poppins Medium"/>
                  <a:cs typeface="Poppins Medium"/>
                  <a:sym typeface="Poppins Medium"/>
                </a:rPr>
                <a:t>250 pixels wide</a:t>
              </a:r>
              <a:endParaRPr sz="18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pic>
        <p:nvPicPr>
          <p:cNvPr id="300" name="Google Shape;30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03750" y="1551650"/>
            <a:ext cx="1143000" cy="1143000"/>
          </a:xfrm>
          <a:prstGeom prst="rect">
            <a:avLst/>
          </a:prstGeom>
          <a:noFill/>
          <a:ln>
            <a:noFill/>
          </a:ln>
          <a:effectLst>
            <a:outerShdw blurRad="57150" dist="7620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301" name="Google Shape;301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71600" y="1551650"/>
            <a:ext cx="1143000" cy="1143000"/>
          </a:xfrm>
          <a:prstGeom prst="rect">
            <a:avLst/>
          </a:prstGeom>
          <a:noFill/>
          <a:ln>
            <a:noFill/>
          </a:ln>
          <a:effectLst>
            <a:outerShdw blurRad="57150" dist="66675" dir="5400000" algn="bl" rotWithShape="0">
              <a:srgbClr val="000000">
                <a:alpha val="50000"/>
              </a:srgbClr>
            </a:outerShdw>
          </a:effectLst>
        </p:spPr>
      </p:pic>
      <p:grpSp>
        <p:nvGrpSpPr>
          <p:cNvPr id="302" name="Google Shape;302;p32"/>
          <p:cNvGrpSpPr/>
          <p:nvPr/>
        </p:nvGrpSpPr>
        <p:grpSpPr>
          <a:xfrm>
            <a:off x="-1" y="-2275"/>
            <a:ext cx="9144000" cy="5148061"/>
            <a:chOff x="-5799301" y="-468450"/>
            <a:chExt cx="9144000" cy="5148061"/>
          </a:xfrm>
        </p:grpSpPr>
        <p:pic>
          <p:nvPicPr>
            <p:cNvPr id="303" name="Google Shape;303;p32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-5799301" y="-468450"/>
              <a:ext cx="9144000" cy="514806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4" name="Google Shape;304;p32"/>
            <p:cNvSpPr txBox="1"/>
            <p:nvPr/>
          </p:nvSpPr>
          <p:spPr>
            <a:xfrm>
              <a:off x="-3700650" y="3869350"/>
              <a:ext cx="4946700" cy="421500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FF"/>
                  </a:solidFill>
                  <a:latin typeface="Poppins Medium"/>
                  <a:ea typeface="Poppins Medium"/>
                  <a:cs typeface="Poppins Medium"/>
                  <a:sym typeface="Poppins Medium"/>
                </a:rPr>
                <a:t>1000 pixels wide</a:t>
              </a:r>
              <a:endParaRPr sz="18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305" name="Google Shape;305;p32"/>
          <p:cNvSpPr/>
          <p:nvPr/>
        </p:nvSpPr>
        <p:spPr>
          <a:xfrm>
            <a:off x="1986200" y="1395950"/>
            <a:ext cx="5209200" cy="23328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6" name="Google Shape;306;p32"/>
          <p:cNvSpPr txBox="1"/>
          <p:nvPr/>
        </p:nvSpPr>
        <p:spPr>
          <a:xfrm>
            <a:off x="1986300" y="1395950"/>
            <a:ext cx="5209200" cy="26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300</a:t>
            </a:r>
            <a:r>
              <a:rPr lang="en-GB" sz="3500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dpi</a:t>
            </a:r>
            <a:endParaRPr sz="3500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120</a:t>
            </a:r>
            <a:r>
              <a:rPr lang="en-GB" sz="3500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pixels per cm</a:t>
            </a:r>
            <a:endParaRPr sz="3500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3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Image resolution</a:t>
            </a:r>
            <a:endParaRPr/>
          </a:p>
        </p:txBody>
      </p:sp>
      <p:pic>
        <p:nvPicPr>
          <p:cNvPr id="312" name="Google Shape;312;p33" title="A photo that is 440px square"/>
          <p:cNvPicPr preferRelativeResize="0"/>
          <p:nvPr/>
        </p:nvPicPr>
        <p:blipFill rotWithShape="1">
          <a:blip r:embed="rId3">
            <a:alphaModFix/>
          </a:blip>
          <a:srcRect l="3550" t="5874" r="18767" b="13648"/>
          <a:stretch/>
        </p:blipFill>
        <p:spPr>
          <a:xfrm>
            <a:off x="616500" y="1059275"/>
            <a:ext cx="3409036" cy="3025551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13" name="Google Shape;313;p33"/>
          <p:cNvSpPr txBox="1"/>
          <p:nvPr/>
        </p:nvSpPr>
        <p:spPr>
          <a:xfrm>
            <a:off x="5399575" y="1134625"/>
            <a:ext cx="32571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Suppose I want the image to be </a:t>
            </a:r>
            <a:r>
              <a:rPr lang="en-GB" sz="2000" b="1">
                <a:solidFill>
                  <a:srgbClr val="366092"/>
                </a:solidFill>
                <a:latin typeface="Poppins"/>
                <a:ea typeface="Poppins"/>
                <a:cs typeface="Poppins"/>
                <a:sym typeface="Poppins"/>
              </a:rPr>
              <a:t>6cm</a:t>
            </a: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wide</a:t>
            </a:r>
            <a:endParaRPr sz="2000">
              <a:solidFill>
                <a:srgbClr val="366092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4" name="Google Shape;314;p33"/>
          <p:cNvSpPr txBox="1"/>
          <p:nvPr/>
        </p:nvSpPr>
        <p:spPr>
          <a:xfrm>
            <a:off x="5399575" y="2103125"/>
            <a:ext cx="3500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At 120 dots per cm, </a:t>
            </a:r>
            <a:endParaRPr sz="2000">
              <a:solidFill>
                <a:srgbClr val="366092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each </a:t>
            </a:r>
            <a:r>
              <a:rPr lang="en-GB" sz="2000" b="1">
                <a:solidFill>
                  <a:srgbClr val="366092"/>
                </a:solidFill>
                <a:latin typeface="Poppins"/>
                <a:ea typeface="Poppins"/>
                <a:cs typeface="Poppins"/>
                <a:sym typeface="Poppins"/>
              </a:rPr>
              <a:t>1cm</a:t>
            </a: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needs </a:t>
            </a:r>
            <a:r>
              <a:rPr lang="en-GB" sz="2000" b="1">
                <a:solidFill>
                  <a:srgbClr val="366092"/>
                </a:solidFill>
                <a:latin typeface="Poppins"/>
                <a:ea typeface="Poppins"/>
                <a:cs typeface="Poppins"/>
                <a:sym typeface="Poppins"/>
              </a:rPr>
              <a:t>120px</a:t>
            </a:r>
            <a:endParaRPr sz="2000" b="1">
              <a:solidFill>
                <a:srgbClr val="36609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5" name="Google Shape;315;p33"/>
          <p:cNvSpPr txBox="1"/>
          <p:nvPr/>
        </p:nvSpPr>
        <p:spPr>
          <a:xfrm>
            <a:off x="5399575" y="3020502"/>
            <a:ext cx="27432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Calculation:</a:t>
            </a:r>
            <a:endParaRPr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366092"/>
                </a:solidFill>
                <a:latin typeface="Poppins"/>
                <a:ea typeface="Poppins"/>
                <a:cs typeface="Poppins"/>
                <a:sym typeface="Poppins"/>
              </a:rPr>
              <a:t>6 x </a:t>
            </a:r>
            <a:r>
              <a:rPr lang="en-GB" sz="2000" b="1">
                <a:solidFill>
                  <a:srgbClr val="006B77"/>
                </a:solidFill>
                <a:latin typeface="Poppins"/>
                <a:ea typeface="Poppins"/>
                <a:cs typeface="Poppins"/>
                <a:sym typeface="Poppins"/>
              </a:rPr>
              <a:t>120</a:t>
            </a:r>
            <a:r>
              <a:rPr lang="en-GB" sz="2000" b="1">
                <a:solidFill>
                  <a:srgbClr val="366092"/>
                </a:solidFill>
                <a:latin typeface="Poppins"/>
                <a:ea typeface="Poppins"/>
                <a:cs typeface="Poppins"/>
                <a:sym typeface="Poppins"/>
              </a:rPr>
              <a:t> = 720</a:t>
            </a:r>
            <a:endParaRPr sz="2000" b="1">
              <a:solidFill>
                <a:srgbClr val="366092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6" name="Google Shape;316;p33"/>
          <p:cNvSpPr txBox="1"/>
          <p:nvPr/>
        </p:nvSpPr>
        <p:spPr>
          <a:xfrm>
            <a:off x="5399575" y="4008127"/>
            <a:ext cx="27432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The image must be </a:t>
            </a:r>
            <a:r>
              <a:rPr lang="en-GB" sz="2000" b="1">
                <a:solidFill>
                  <a:srgbClr val="366092"/>
                </a:solidFill>
                <a:latin typeface="Poppins"/>
                <a:ea typeface="Poppins"/>
                <a:cs typeface="Poppins"/>
                <a:sym typeface="Poppins"/>
              </a:rPr>
              <a:t>720px</a:t>
            </a:r>
            <a:r>
              <a:rPr lang="en-GB" sz="2000">
                <a:solidFill>
                  <a:srgbClr val="366092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wide</a:t>
            </a:r>
            <a:endParaRPr sz="2000">
              <a:solidFill>
                <a:srgbClr val="366092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7" name="Google Shape;317;p33"/>
          <p:cNvSpPr txBox="1"/>
          <p:nvPr/>
        </p:nvSpPr>
        <p:spPr>
          <a:xfrm>
            <a:off x="1761025" y="4407206"/>
            <a:ext cx="1371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C00000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720px</a:t>
            </a:r>
            <a:endParaRPr sz="2400">
              <a:solidFill>
                <a:srgbClr val="C00000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cxnSp>
        <p:nvCxnSpPr>
          <p:cNvPr id="318" name="Google Shape;318;p33"/>
          <p:cNvCxnSpPr/>
          <p:nvPr/>
        </p:nvCxnSpPr>
        <p:spPr>
          <a:xfrm>
            <a:off x="616489" y="4362131"/>
            <a:ext cx="3389100" cy="0"/>
          </a:xfrm>
          <a:prstGeom prst="straightConnector1">
            <a:avLst/>
          </a:prstGeom>
          <a:noFill/>
          <a:ln w="38100" cap="flat" cmpd="sng">
            <a:solidFill>
              <a:srgbClr val="4A7DBA"/>
            </a:solidFill>
            <a:prstDash val="solid"/>
            <a:round/>
            <a:headEnd type="triangl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4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Diagrams</a:t>
            </a:r>
            <a:endParaRPr/>
          </a:p>
        </p:txBody>
      </p:sp>
      <p:sp>
        <p:nvSpPr>
          <p:cNvPr id="324" name="Google Shape;324;p34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 </a:t>
            </a:r>
            <a:endParaRPr/>
          </a:p>
        </p:txBody>
      </p:sp>
      <p:grpSp>
        <p:nvGrpSpPr>
          <p:cNvPr id="325" name="Google Shape;325;p34"/>
          <p:cNvGrpSpPr/>
          <p:nvPr/>
        </p:nvGrpSpPr>
        <p:grpSpPr>
          <a:xfrm>
            <a:off x="137160" y="1524000"/>
            <a:ext cx="2987100" cy="3581368"/>
            <a:chOff x="137160" y="2667000"/>
            <a:chExt cx="2987100" cy="3581368"/>
          </a:xfrm>
        </p:grpSpPr>
        <p:sp>
          <p:nvSpPr>
            <p:cNvPr id="326" name="Google Shape;326;p34"/>
            <p:cNvSpPr/>
            <p:nvPr/>
          </p:nvSpPr>
          <p:spPr>
            <a:xfrm>
              <a:off x="381000" y="2667000"/>
              <a:ext cx="1066800" cy="685800"/>
            </a:xfrm>
            <a:prstGeom prst="roundRect">
              <a:avLst>
                <a:gd name="adj" fmla="val 16667"/>
              </a:avLst>
            </a:prstGeom>
            <a:solidFill>
              <a:srgbClr val="F2F2F2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006B77"/>
                  </a:solidFill>
                  <a:latin typeface="Calibri"/>
                  <a:ea typeface="Calibri"/>
                  <a:cs typeface="Calibri"/>
                  <a:sym typeface="Calibri"/>
                </a:rPr>
                <a:t>Time for tea?</a:t>
              </a:r>
              <a:endParaRPr sz="1800">
                <a:solidFill>
                  <a:srgbClr val="006B77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7" name="Google Shape;327;p34"/>
            <p:cNvSpPr/>
            <p:nvPr/>
          </p:nvSpPr>
          <p:spPr>
            <a:xfrm>
              <a:off x="1066800" y="3733800"/>
              <a:ext cx="1295400" cy="762000"/>
            </a:xfrm>
            <a:prstGeom prst="flowChartDecision">
              <a:avLst/>
            </a:prstGeom>
            <a:solidFill>
              <a:srgbClr val="006B77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Yes or no?</a:t>
              </a:r>
              <a:endParaRPr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28" name="Google Shape;328;p34"/>
            <p:cNvCxnSpPr>
              <a:stCxn id="326" idx="3"/>
              <a:endCxn id="327" idx="0"/>
            </p:cNvCxnSpPr>
            <p:nvPr/>
          </p:nvCxnSpPr>
          <p:spPr>
            <a:xfrm>
              <a:off x="1447800" y="3009900"/>
              <a:ext cx="266700" cy="723900"/>
            </a:xfrm>
            <a:prstGeom prst="bentConnector2">
              <a:avLst/>
            </a:prstGeom>
            <a:noFill/>
            <a:ln w="19050" cap="flat" cmpd="sng">
              <a:solidFill>
                <a:srgbClr val="BD4B48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329" name="Google Shape;329;p34"/>
            <p:cNvSpPr/>
            <p:nvPr/>
          </p:nvSpPr>
          <p:spPr>
            <a:xfrm>
              <a:off x="137160" y="5029200"/>
              <a:ext cx="929700" cy="685800"/>
            </a:xfrm>
            <a:prstGeom prst="rect">
              <a:avLst/>
            </a:prstGeom>
            <a:solidFill>
              <a:srgbClr val="F2F2F2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solidFill>
                    <a:srgbClr val="006B77"/>
                  </a:solidFill>
                  <a:latin typeface="Calibri"/>
                  <a:ea typeface="Calibri"/>
                  <a:cs typeface="Calibri"/>
                  <a:sym typeface="Calibri"/>
                </a:rPr>
                <a:t>Go to café</a:t>
              </a:r>
              <a:endParaRPr sz="1600">
                <a:solidFill>
                  <a:srgbClr val="006B77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30" name="Google Shape;330;p34"/>
            <p:cNvCxnSpPr>
              <a:stCxn id="327" idx="1"/>
              <a:endCxn id="329" idx="0"/>
            </p:cNvCxnSpPr>
            <p:nvPr/>
          </p:nvCxnSpPr>
          <p:spPr>
            <a:xfrm flipH="1">
              <a:off x="602100" y="4114800"/>
              <a:ext cx="464700" cy="914400"/>
            </a:xfrm>
            <a:prstGeom prst="bentConnector2">
              <a:avLst/>
            </a:prstGeom>
            <a:noFill/>
            <a:ln w="19050" cap="flat" cmpd="sng">
              <a:solidFill>
                <a:srgbClr val="BD4B48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331" name="Google Shape;331;p34"/>
            <p:cNvSpPr/>
            <p:nvPr/>
          </p:nvSpPr>
          <p:spPr>
            <a:xfrm>
              <a:off x="2194560" y="5029200"/>
              <a:ext cx="929700" cy="685800"/>
            </a:xfrm>
            <a:prstGeom prst="rect">
              <a:avLst/>
            </a:prstGeom>
            <a:solidFill>
              <a:srgbClr val="F2F2F2"/>
            </a:solidFill>
            <a:ln w="25400" cap="flat" cmpd="sng">
              <a:solidFill>
                <a:srgbClr val="395E8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600">
                  <a:solidFill>
                    <a:srgbClr val="006B77"/>
                  </a:solidFill>
                  <a:latin typeface="Calibri"/>
                  <a:ea typeface="Calibri"/>
                  <a:cs typeface="Calibri"/>
                  <a:sym typeface="Calibri"/>
                </a:rPr>
                <a:t>Carry on working</a:t>
              </a:r>
              <a:endParaRPr sz="1600">
                <a:solidFill>
                  <a:srgbClr val="006B77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32" name="Google Shape;332;p34"/>
            <p:cNvCxnSpPr>
              <a:stCxn id="327" idx="3"/>
              <a:endCxn id="331" idx="0"/>
            </p:cNvCxnSpPr>
            <p:nvPr/>
          </p:nvCxnSpPr>
          <p:spPr>
            <a:xfrm>
              <a:off x="2362200" y="4114800"/>
              <a:ext cx="297300" cy="914400"/>
            </a:xfrm>
            <a:prstGeom prst="bentConnector2">
              <a:avLst/>
            </a:prstGeom>
            <a:noFill/>
            <a:ln w="19050" cap="flat" cmpd="sng">
              <a:solidFill>
                <a:srgbClr val="BD4B48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sp>
          <p:nvSpPr>
            <p:cNvPr id="333" name="Google Shape;333;p34"/>
            <p:cNvSpPr txBox="1"/>
            <p:nvPr/>
          </p:nvSpPr>
          <p:spPr>
            <a:xfrm>
              <a:off x="152400" y="5879068"/>
              <a:ext cx="29109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C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PowerPoint drawing tools</a:t>
              </a:r>
              <a:endParaRPr sz="1800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</p:grpSp>
      <p:grpSp>
        <p:nvGrpSpPr>
          <p:cNvPr id="334" name="Google Shape;334;p34"/>
          <p:cNvGrpSpPr/>
          <p:nvPr/>
        </p:nvGrpSpPr>
        <p:grpSpPr>
          <a:xfrm>
            <a:off x="3280546" y="1448364"/>
            <a:ext cx="2735362" cy="2640526"/>
            <a:chOff x="689746" y="564"/>
            <a:chExt cx="2735362" cy="2640526"/>
          </a:xfrm>
        </p:grpSpPr>
        <p:sp>
          <p:nvSpPr>
            <p:cNvPr id="335" name="Google Shape;335;p34"/>
            <p:cNvSpPr/>
            <p:nvPr/>
          </p:nvSpPr>
          <p:spPr>
            <a:xfrm>
              <a:off x="1658577" y="564"/>
              <a:ext cx="797700" cy="797700"/>
            </a:xfrm>
            <a:prstGeom prst="ellipse">
              <a:avLst/>
            </a:prstGeom>
            <a:solidFill>
              <a:srgbClr val="BF504D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34"/>
            <p:cNvSpPr txBox="1"/>
            <p:nvPr/>
          </p:nvSpPr>
          <p:spPr>
            <a:xfrm>
              <a:off x="1775389" y="117376"/>
              <a:ext cx="564000" cy="56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Get up</a:t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7" name="Google Shape;337;p34"/>
            <p:cNvSpPr/>
            <p:nvPr/>
          </p:nvSpPr>
          <p:spPr>
            <a:xfrm rot="2157708">
              <a:off x="2431093" y="613208"/>
              <a:ext cx="212007" cy="26913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BF504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34"/>
            <p:cNvSpPr txBox="1"/>
            <p:nvPr/>
          </p:nvSpPr>
          <p:spPr>
            <a:xfrm rot="2162153">
              <a:off x="2437102" y="648462"/>
              <a:ext cx="148396" cy="1615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9" name="Google Shape;339;p34"/>
            <p:cNvSpPr/>
            <p:nvPr/>
          </p:nvSpPr>
          <p:spPr>
            <a:xfrm>
              <a:off x="2627408" y="704461"/>
              <a:ext cx="797700" cy="797700"/>
            </a:xfrm>
            <a:prstGeom prst="ellipse">
              <a:avLst/>
            </a:prstGeom>
            <a:solidFill>
              <a:srgbClr val="9BBB59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34"/>
            <p:cNvSpPr txBox="1"/>
            <p:nvPr/>
          </p:nvSpPr>
          <p:spPr>
            <a:xfrm>
              <a:off x="2744220" y="821273"/>
              <a:ext cx="564000" cy="56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eat</a:t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1" name="Google Shape;341;p34"/>
            <p:cNvSpPr/>
            <p:nvPr/>
          </p:nvSpPr>
          <p:spPr>
            <a:xfrm rot="6478399">
              <a:off x="2737193" y="1532574"/>
              <a:ext cx="211943" cy="26905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9BBB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34"/>
            <p:cNvSpPr txBox="1"/>
            <p:nvPr/>
          </p:nvSpPr>
          <p:spPr>
            <a:xfrm rot="-4318097">
              <a:off x="2778755" y="1556065"/>
              <a:ext cx="148283" cy="1614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" name="Google Shape;343;p34"/>
            <p:cNvSpPr/>
            <p:nvPr/>
          </p:nvSpPr>
          <p:spPr>
            <a:xfrm>
              <a:off x="2257348" y="1843390"/>
              <a:ext cx="797700" cy="797700"/>
            </a:xfrm>
            <a:prstGeom prst="ellipse">
              <a:avLst/>
            </a:prstGeom>
            <a:solidFill>
              <a:srgbClr val="8064A2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4"/>
            <p:cNvSpPr txBox="1"/>
            <p:nvPr/>
          </p:nvSpPr>
          <p:spPr>
            <a:xfrm>
              <a:off x="2374160" y="1960202"/>
              <a:ext cx="564000" cy="56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work</a:t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5" name="Google Shape;345;p34"/>
            <p:cNvSpPr/>
            <p:nvPr/>
          </p:nvSpPr>
          <p:spPr>
            <a:xfrm rot="10800000">
              <a:off x="1957570" y="2107714"/>
              <a:ext cx="211800" cy="269100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8064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34"/>
            <p:cNvSpPr txBox="1"/>
            <p:nvPr/>
          </p:nvSpPr>
          <p:spPr>
            <a:xfrm>
              <a:off x="2021008" y="2161451"/>
              <a:ext cx="148500" cy="161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7" name="Google Shape;347;p34"/>
            <p:cNvSpPr/>
            <p:nvPr/>
          </p:nvSpPr>
          <p:spPr>
            <a:xfrm>
              <a:off x="1059807" y="1843390"/>
              <a:ext cx="797700" cy="797700"/>
            </a:xfrm>
            <a:prstGeom prst="ellipse">
              <a:avLst/>
            </a:prstGeom>
            <a:solidFill>
              <a:srgbClr val="49ACC5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4"/>
            <p:cNvSpPr txBox="1"/>
            <p:nvPr/>
          </p:nvSpPr>
          <p:spPr>
            <a:xfrm>
              <a:off x="1176619" y="1960202"/>
              <a:ext cx="564000" cy="56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eat</a:t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9" name="Google Shape;349;p34"/>
            <p:cNvSpPr/>
            <p:nvPr/>
          </p:nvSpPr>
          <p:spPr>
            <a:xfrm rot="-6478399">
              <a:off x="1169464" y="1543955"/>
              <a:ext cx="211943" cy="269055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49ACC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34"/>
            <p:cNvSpPr txBox="1"/>
            <p:nvPr/>
          </p:nvSpPr>
          <p:spPr>
            <a:xfrm rot="4318097">
              <a:off x="1211171" y="1627845"/>
              <a:ext cx="148283" cy="1614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1" name="Google Shape;351;p34"/>
            <p:cNvSpPr/>
            <p:nvPr/>
          </p:nvSpPr>
          <p:spPr>
            <a:xfrm>
              <a:off x="689746" y="704461"/>
              <a:ext cx="797700" cy="797700"/>
            </a:xfrm>
            <a:prstGeom prst="ellipse">
              <a:avLst/>
            </a:prstGeom>
            <a:solidFill>
              <a:srgbClr val="F79543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49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34"/>
            <p:cNvSpPr txBox="1"/>
            <p:nvPr/>
          </p:nvSpPr>
          <p:spPr>
            <a:xfrm>
              <a:off x="806558" y="821273"/>
              <a:ext cx="564000" cy="56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2850" tIns="22850" rIns="22850" bIns="228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Go to bed</a:t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3" name="Google Shape;353;p34"/>
            <p:cNvSpPr/>
            <p:nvPr/>
          </p:nvSpPr>
          <p:spPr>
            <a:xfrm rot="-2157708">
              <a:off x="1462128" y="620337"/>
              <a:ext cx="212007" cy="26913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F795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34"/>
            <p:cNvSpPr txBox="1"/>
            <p:nvPr/>
          </p:nvSpPr>
          <p:spPr>
            <a:xfrm rot="-2162153">
              <a:off x="1468130" y="692792"/>
              <a:ext cx="148396" cy="1615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5" name="Google Shape;355;p34"/>
          <p:cNvSpPr txBox="1"/>
          <p:nvPr/>
        </p:nvSpPr>
        <p:spPr>
          <a:xfrm>
            <a:off x="4038600" y="4267200"/>
            <a:ext cx="1219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rPr>
              <a:t>SmartArt</a:t>
            </a:r>
            <a:endParaRPr sz="1800">
              <a:solidFill>
                <a:srgbClr val="C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grpSp>
        <p:nvGrpSpPr>
          <p:cNvPr id="356" name="Google Shape;356;p34"/>
          <p:cNvGrpSpPr/>
          <p:nvPr/>
        </p:nvGrpSpPr>
        <p:grpSpPr>
          <a:xfrm>
            <a:off x="6295875" y="2414099"/>
            <a:ext cx="2735400" cy="2978501"/>
            <a:chOff x="6286500" y="2736374"/>
            <a:chExt cx="2735400" cy="2978501"/>
          </a:xfrm>
        </p:grpSpPr>
        <p:sp>
          <p:nvSpPr>
            <p:cNvPr id="357" name="Google Shape;357;p34"/>
            <p:cNvSpPr txBox="1"/>
            <p:nvPr/>
          </p:nvSpPr>
          <p:spPr>
            <a:xfrm>
              <a:off x="6286500" y="5068675"/>
              <a:ext cx="2735400" cy="646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rgbClr val="C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Export from other apps</a:t>
              </a:r>
              <a:endParaRPr sz="1800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</p:txBody>
        </p:sp>
        <p:pic>
          <p:nvPicPr>
            <p:cNvPr id="358" name="Google Shape;358;p34" descr="A chemical diagram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599058" y="2736374"/>
              <a:ext cx="2209524" cy="21428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59" name="Google Shape;359;p34"/>
          <p:cNvSpPr/>
          <p:nvPr/>
        </p:nvSpPr>
        <p:spPr>
          <a:xfrm rot="1062828">
            <a:off x="7033958" y="221565"/>
            <a:ext cx="1718581" cy="1681768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271463" dist="161925" dir="294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100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Use </a:t>
            </a:r>
            <a:r>
              <a:rPr lang="en-GB" sz="21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PNG</a:t>
            </a:r>
            <a:r>
              <a:rPr lang="en-GB" sz="2100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or </a:t>
            </a:r>
            <a:r>
              <a:rPr lang="en-GB" sz="21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SVG</a:t>
            </a:r>
            <a:endParaRPr sz="210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5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Graphs</a:t>
            </a:r>
            <a:endParaRPr/>
          </a:p>
        </p:txBody>
      </p:sp>
      <p:pic>
        <p:nvPicPr>
          <p:cNvPr id="365" name="Google Shape;365;p35" descr="A char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67148" y="1283213"/>
            <a:ext cx="5407620" cy="3395766"/>
          </a:xfrm>
          <a:prstGeom prst="rect">
            <a:avLst/>
          </a:prstGeom>
          <a:noFill/>
          <a:ln>
            <a:noFill/>
          </a:ln>
          <a:effectLst>
            <a:outerShdw blurRad="114300" dist="762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66" name="Google Shape;366;p35"/>
          <p:cNvSpPr txBox="1"/>
          <p:nvPr/>
        </p:nvSpPr>
        <p:spPr>
          <a:xfrm>
            <a:off x="409125" y="1240700"/>
            <a:ext cx="3094800" cy="37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C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From </a:t>
            </a:r>
            <a:r>
              <a:rPr lang="en-GB" sz="2000" i="1">
                <a:solidFill>
                  <a:srgbClr val="C00000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Excel</a:t>
            </a:r>
            <a:endParaRPr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006B77"/>
                </a:solidFill>
                <a:latin typeface="Poppins"/>
                <a:ea typeface="Poppins"/>
                <a:cs typeface="Poppins"/>
                <a:sym typeface="Poppins"/>
              </a:rPr>
              <a:t>Embed</a:t>
            </a:r>
            <a:r>
              <a:rPr lang="en-GB" sz="1800">
                <a:solidFill>
                  <a:srgbClr val="006B77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– puts whole spreadsheet into PowerPoint doc</a:t>
            </a:r>
            <a:endParaRPr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006B77"/>
                </a:solidFill>
                <a:latin typeface="Poppins"/>
                <a:ea typeface="Poppins"/>
                <a:cs typeface="Poppins"/>
                <a:sym typeface="Poppins"/>
              </a:rPr>
              <a:t>Link</a:t>
            </a:r>
            <a:r>
              <a:rPr lang="en-GB" sz="1800">
                <a:solidFill>
                  <a:srgbClr val="006B77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– generates graph from connected Excel file</a:t>
            </a:r>
            <a:endParaRPr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006B77"/>
                </a:solidFill>
                <a:latin typeface="Poppins"/>
                <a:ea typeface="Poppins"/>
                <a:cs typeface="Poppins"/>
                <a:sym typeface="Poppins"/>
              </a:rPr>
              <a:t>Image</a:t>
            </a:r>
            <a:r>
              <a:rPr lang="en-GB" sz="1800">
                <a:solidFill>
                  <a:srgbClr val="006B77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– graph is an image, separate from Excel document</a:t>
            </a:r>
            <a:endParaRPr sz="1800">
              <a:solidFill>
                <a:srgbClr val="006B77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6"/>
          <p:cNvSpPr txBox="1">
            <a:spLocks noGrp="1"/>
          </p:cNvSpPr>
          <p:nvPr>
            <p:ph type="title"/>
          </p:nvPr>
        </p:nvSpPr>
        <p:spPr>
          <a:xfrm>
            <a:off x="311700" y="64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Text</a:t>
            </a:r>
            <a:endParaRPr/>
          </a:p>
        </p:txBody>
      </p:sp>
      <p:sp>
        <p:nvSpPr>
          <p:cNvPr id="372" name="Google Shape;372;p36"/>
          <p:cNvSpPr txBox="1">
            <a:spLocks noGrp="1"/>
          </p:cNvSpPr>
          <p:nvPr>
            <p:ph type="body" idx="1"/>
          </p:nvPr>
        </p:nvSpPr>
        <p:spPr>
          <a:xfrm>
            <a:off x="1153900" y="882225"/>
            <a:ext cx="6176700" cy="138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Add text in shapes rather than text boxes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Pay attention to line spacing and space between paragraphs, not just font size!</a:t>
            </a:r>
            <a:endParaRPr/>
          </a:p>
        </p:txBody>
      </p:sp>
      <p:sp>
        <p:nvSpPr>
          <p:cNvPr id="373" name="Google Shape;373;p36"/>
          <p:cNvSpPr/>
          <p:nvPr/>
        </p:nvSpPr>
        <p:spPr>
          <a:xfrm>
            <a:off x="311700" y="2281825"/>
            <a:ext cx="3962400" cy="2230500"/>
          </a:xfrm>
          <a:prstGeom prst="roundRect">
            <a:avLst>
              <a:gd name="adj" fmla="val 5033"/>
            </a:avLst>
          </a:prstGeom>
          <a:solidFill>
            <a:srgbClr val="DEEBF7"/>
          </a:solidFill>
          <a:ln w="12700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50">
                <a:solidFill>
                  <a:srgbClr val="4F81BD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Mary had a little lamb, its fleece was white as snow, and everywhere that Mary went, the lamb was sure to go.</a:t>
            </a:r>
            <a:endParaRPr sz="1650"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50">
                <a:solidFill>
                  <a:srgbClr val="4F81BD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It followed her to school one day, which was against the rule. It made the children laugh and play to see a lamb at school.</a:t>
            </a:r>
            <a:endParaRPr sz="1650">
              <a:solidFill>
                <a:srgbClr val="4F81BD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74" name="Google Shape;374;p36"/>
          <p:cNvSpPr/>
          <p:nvPr/>
        </p:nvSpPr>
        <p:spPr>
          <a:xfrm>
            <a:off x="4697150" y="2281825"/>
            <a:ext cx="3962400" cy="2230500"/>
          </a:xfrm>
          <a:prstGeom prst="roundRect">
            <a:avLst>
              <a:gd name="adj" fmla="val 5033"/>
            </a:avLst>
          </a:prstGeom>
          <a:solidFill>
            <a:srgbClr val="DEEBF7"/>
          </a:solidFill>
          <a:ln w="12700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0" rIns="91425" bIns="45700" anchor="ctr" anchorCtr="0">
            <a:noAutofit/>
          </a:bodyPr>
          <a:lstStyle/>
          <a:p>
            <a:pPr marL="72000" marR="7200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4F81BD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Mary had a little lamb, its fleece was white as snow, and everywhere that Mary went, the lamb was sure to go.</a:t>
            </a:r>
            <a:endParaRPr sz="1500">
              <a:latin typeface="Poppins Medium"/>
              <a:ea typeface="Poppins Medium"/>
              <a:cs typeface="Poppins Medium"/>
              <a:sym typeface="Poppins Medium"/>
            </a:endParaRPr>
          </a:p>
          <a:p>
            <a:pPr marL="72000" marR="7200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4F81BD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It followed her to school one day, which was against the rule. It made the children laugh and play to see a lamb at school.</a:t>
            </a:r>
            <a:endParaRPr sz="1500">
              <a:solidFill>
                <a:srgbClr val="4F81BD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375" name="Google Shape;375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29498" y="636725"/>
            <a:ext cx="1356675" cy="1602350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36"/>
          <p:cNvSpPr txBox="1"/>
          <p:nvPr/>
        </p:nvSpPr>
        <p:spPr>
          <a:xfrm>
            <a:off x="342900" y="4565906"/>
            <a:ext cx="38862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E36C09"/>
                </a:solidFill>
                <a:latin typeface="Trebuchet MS"/>
                <a:ea typeface="Trebuchet MS"/>
                <a:cs typeface="Trebuchet MS"/>
                <a:sym typeface="Trebuchet MS"/>
              </a:rPr>
              <a:t>‘normal’ line and paragraph spacing</a:t>
            </a:r>
            <a:endParaRPr sz="1500">
              <a:solidFill>
                <a:srgbClr val="E36C09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77" name="Google Shape;377;p36"/>
          <p:cNvSpPr txBox="1"/>
          <p:nvPr/>
        </p:nvSpPr>
        <p:spPr>
          <a:xfrm>
            <a:off x="4732867" y="4565906"/>
            <a:ext cx="38862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>
                <a:solidFill>
                  <a:srgbClr val="E36C09"/>
                </a:solidFill>
                <a:latin typeface="Trebuchet MS"/>
                <a:ea typeface="Trebuchet MS"/>
                <a:cs typeface="Trebuchet MS"/>
                <a:sym typeface="Trebuchet MS"/>
              </a:rPr>
              <a:t>smaller font, increased line-spacing and space between paragraphs</a:t>
            </a:r>
            <a:endParaRPr sz="1500">
              <a:solidFill>
                <a:srgbClr val="E36C09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7"/>
          <p:cNvSpPr txBox="1">
            <a:spLocks noGrp="1"/>
          </p:cNvSpPr>
          <p:nvPr>
            <p:ph type="title"/>
          </p:nvPr>
        </p:nvSpPr>
        <p:spPr>
          <a:xfrm>
            <a:off x="311700" y="64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Text Headings</a:t>
            </a:r>
            <a:endParaRPr/>
          </a:p>
        </p:txBody>
      </p:sp>
      <p:sp>
        <p:nvSpPr>
          <p:cNvPr id="383" name="Google Shape;383;p37"/>
          <p:cNvSpPr txBox="1"/>
          <p:nvPr/>
        </p:nvSpPr>
        <p:spPr>
          <a:xfrm>
            <a:off x="381000" y="762000"/>
            <a:ext cx="3733800" cy="46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Mary and the lamb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Introduction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Mary had a little lamb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Its fleece was white as snow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everywhere that Mary went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lamb was sure to go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school day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 followed her to school one day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Which was against the rule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 made the children laugh and play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 see a lamb at school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so the teacher turned him out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But still he lingered near</a:t>
            </a:r>
            <a:endParaRPr sz="16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waited patiently about</a:t>
            </a:r>
            <a:endParaRPr sz="1200"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Till Mary did appear</a:t>
            </a:r>
            <a:endParaRPr sz="1200"/>
          </a:p>
        </p:txBody>
      </p:sp>
      <p:sp>
        <p:nvSpPr>
          <p:cNvPr id="384" name="Google Shape;384;p37"/>
          <p:cNvSpPr txBox="1"/>
          <p:nvPr/>
        </p:nvSpPr>
        <p:spPr>
          <a:xfrm>
            <a:off x="4572000" y="762000"/>
            <a:ext cx="3733800" cy="486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Mary and the lamb</a:t>
            </a:r>
            <a:endParaRPr sz="1200"/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6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Introduction</a:t>
            </a:r>
            <a:endParaRPr sz="1200"/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Mary had a little lamb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Its fleece was white as snow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everywhere that Mary went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lamb was sure to go</a:t>
            </a:r>
            <a:endParaRPr sz="1200"/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6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school day</a:t>
            </a:r>
            <a:endParaRPr sz="1200"/>
          </a:p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 followed her to school one day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Which was against the rule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It made the children laugh and play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 see a lamb at school</a:t>
            </a:r>
            <a:endParaRPr sz="1200"/>
          </a:p>
          <a:p>
            <a:pPr marL="0" marR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so the teacher turned him out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But still he lingered near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 waited patiently about</a:t>
            </a:r>
            <a:b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Till Mary did appear</a:t>
            </a:r>
            <a:endParaRPr sz="1200"/>
          </a:p>
        </p:txBody>
      </p:sp>
      <p:sp>
        <p:nvSpPr>
          <p:cNvPr id="385" name="Google Shape;385;p37"/>
          <p:cNvSpPr/>
          <p:nvPr/>
        </p:nvSpPr>
        <p:spPr>
          <a:xfrm>
            <a:off x="152400" y="762000"/>
            <a:ext cx="3733800" cy="4869000"/>
          </a:xfrm>
          <a:prstGeom prst="rect">
            <a:avLst/>
          </a:prstGeom>
          <a:solidFill>
            <a:srgbClr val="FFFFFF">
              <a:alpha val="7098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381000" y="2918039"/>
            <a:ext cx="4156200" cy="369300"/>
          </a:xfrm>
          <a:prstGeom prst="rect">
            <a:avLst/>
          </a:prstGeom>
          <a:solidFill>
            <a:srgbClr val="006B7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Heading closer to following text</a:t>
            </a:r>
            <a:endParaRPr sz="16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304800" y="1981200"/>
            <a:ext cx="4229100" cy="369300"/>
          </a:xfrm>
          <a:prstGeom prst="rect">
            <a:avLst/>
          </a:prstGeom>
          <a:solidFill>
            <a:srgbClr val="006B7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Increased line-spacing, decreased font size</a:t>
            </a:r>
            <a:endParaRPr sz="16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381000" y="4163192"/>
            <a:ext cx="4156200" cy="369300"/>
          </a:xfrm>
          <a:prstGeom prst="rect">
            <a:avLst/>
          </a:prstGeom>
          <a:solidFill>
            <a:srgbClr val="006B7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Space between paragraphs</a:t>
            </a:r>
            <a:endParaRPr sz="16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100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38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final poster</a:t>
            </a:r>
            <a:endParaRPr/>
          </a:p>
        </p:txBody>
      </p:sp>
      <p:sp>
        <p:nvSpPr>
          <p:cNvPr id="394" name="Google Shape;394;p38"/>
          <p:cNvSpPr/>
          <p:nvPr/>
        </p:nvSpPr>
        <p:spPr>
          <a:xfrm rot="2990432">
            <a:off x="2500672" y="-5675068"/>
            <a:ext cx="118155" cy="12649939"/>
          </a:xfrm>
          <a:prstGeom prst="rect">
            <a:avLst/>
          </a:prstGeom>
          <a:solidFill>
            <a:srgbClr val="1F9BD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38"/>
          <p:cNvSpPr/>
          <p:nvPr/>
        </p:nvSpPr>
        <p:spPr>
          <a:xfrm rot="-3831273">
            <a:off x="1307012" y="1339976"/>
            <a:ext cx="403040" cy="40304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Some example posters</a:t>
            </a:r>
            <a:endParaRPr/>
          </a:p>
        </p:txBody>
      </p:sp>
      <p:pic>
        <p:nvPicPr>
          <p:cNvPr id="401" name="Google Shape;401;p39" descr="An academic poster that has too much text and bad contrast, making it difficut to read and take in." title="Poster examp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1700" y="89312"/>
            <a:ext cx="6702499" cy="496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39" descr="An academic poster that has bad colour contrast, images that are different sizes and positioned amongst the text, and quite a small font." title="Poster exampl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72050" y="38550"/>
            <a:ext cx="3660249" cy="5066369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24710"/>
              </a:srgbClr>
            </a:outerShdw>
          </a:effectLst>
        </p:spPr>
      </p:pic>
      <p:pic>
        <p:nvPicPr>
          <p:cNvPr id="403" name="Google Shape;403;p39" descr="An academic poster that has clear text, but a lack of structure and diagrams are too small" title="Poster exampl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82025" y="34738"/>
            <a:ext cx="3660250" cy="5073999"/>
          </a:xfrm>
          <a:prstGeom prst="rect">
            <a:avLst/>
          </a:prstGeom>
          <a:noFill/>
          <a:ln>
            <a:noFill/>
          </a:ln>
          <a:effectLst>
            <a:outerShdw blurRad="139700" dist="1016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40" descr="An academic poster that has a diagram at its centre that it is hard to match up the text with." title="Poster exampl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53083" y="122988"/>
            <a:ext cx="3648392" cy="4897525"/>
          </a:xfrm>
          <a:prstGeom prst="rect">
            <a:avLst/>
          </a:prstGeom>
          <a:noFill/>
          <a:ln>
            <a:noFill/>
          </a:ln>
          <a:effectLst>
            <a:outerShdw blurRad="88900" sx="101000" sy="101000" algn="ctr" rotWithShape="0">
              <a:srgbClr val="000000">
                <a:alpha val="29800"/>
              </a:srgbClr>
            </a:outerShdw>
          </a:effectLst>
        </p:spPr>
      </p:pic>
      <p:pic>
        <p:nvPicPr>
          <p:cNvPr id="409" name="Google Shape;409;p40" descr="An academic poster with a bright background that makes it hard to read, small text, and no obvious reading order." title="Poster exampl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6175" y="441925"/>
            <a:ext cx="6417624" cy="4567801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29800"/>
              </a:srgbClr>
            </a:outerShdw>
          </a:effectLst>
        </p:spPr>
      </p:pic>
      <p:pic>
        <p:nvPicPr>
          <p:cNvPr id="410" name="Google Shape;410;p40" descr="An acadmic poster with well-laid out text, but it has all the text on one side and all the pictures on the other which isn't visually appealing." title="Poster example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22125" y="123001"/>
            <a:ext cx="6595375" cy="4693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41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final step</a:t>
            </a:r>
            <a:endParaRPr/>
          </a:p>
        </p:txBody>
      </p:sp>
      <p:sp>
        <p:nvSpPr>
          <p:cNvPr id="416" name="Google Shape;416;p41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Export poster from PowerPoint to </a:t>
            </a:r>
            <a:r>
              <a:rPr lang="en-GB" b="1">
                <a:latin typeface="Poppins"/>
                <a:ea typeface="Poppins"/>
                <a:cs typeface="Poppins"/>
                <a:sym typeface="Poppins"/>
              </a:rPr>
              <a:t>PDF</a:t>
            </a:r>
            <a:r>
              <a:rPr lang="en-GB"/>
              <a:t> format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Can print a section from the PDF to test what it would look like full size in terms of font size etc.</a:t>
            </a:r>
            <a:endParaRPr/>
          </a:p>
        </p:txBody>
      </p:sp>
      <p:pic>
        <p:nvPicPr>
          <p:cNvPr id="417" name="Google Shape;417;p41" title="PDF logo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981">
            <a:off x="5389610" y="2932119"/>
            <a:ext cx="1053044" cy="105304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18" name="Google Shape;418;p41" title="PowerPoint logo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965826">
            <a:off x="1969549" y="3030416"/>
            <a:ext cx="995505" cy="99548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2"/>
          <p:cNvSpPr txBox="1">
            <a:spLocks noGrp="1"/>
          </p:cNvSpPr>
          <p:nvPr>
            <p:ph type="title"/>
          </p:nvPr>
        </p:nvSpPr>
        <p:spPr>
          <a:xfrm>
            <a:off x="311700" y="2164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Academic posters </a:t>
            </a:r>
            <a:endParaRPr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Practical Guide</a:t>
            </a:r>
            <a:endParaRPr/>
          </a:p>
        </p:txBody>
      </p:sp>
      <p:sp>
        <p:nvSpPr>
          <p:cNvPr id="424" name="Google Shape;424;p42"/>
          <p:cNvSpPr txBox="1">
            <a:spLocks noGrp="1"/>
          </p:cNvSpPr>
          <p:nvPr>
            <p:ph type="body" idx="1"/>
          </p:nvPr>
        </p:nvSpPr>
        <p:spPr>
          <a:xfrm>
            <a:off x="311700" y="4412500"/>
            <a:ext cx="8520600" cy="72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>
                <a:solidFill>
                  <a:schemeClr val="dk1"/>
                </a:solidFill>
              </a:rPr>
              <a:t>subjectguides.york.ac.uk/posters</a:t>
            </a:r>
            <a:endParaRPr sz="3400"/>
          </a:p>
        </p:txBody>
      </p:sp>
      <p:sp>
        <p:nvSpPr>
          <p:cNvPr id="425" name="Google Shape;425;p42"/>
          <p:cNvSpPr/>
          <p:nvPr/>
        </p:nvSpPr>
        <p:spPr>
          <a:xfrm rot="5400000">
            <a:off x="2032750" y="-3144600"/>
            <a:ext cx="118200" cy="12650100"/>
          </a:xfrm>
          <a:prstGeom prst="rect">
            <a:avLst/>
          </a:prstGeom>
          <a:solidFill>
            <a:srgbClr val="1F9BD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42"/>
          <p:cNvSpPr/>
          <p:nvPr/>
        </p:nvSpPr>
        <p:spPr>
          <a:xfrm>
            <a:off x="8193050" y="2978850"/>
            <a:ext cx="403200" cy="403200"/>
          </a:xfrm>
          <a:prstGeom prst="ellipse">
            <a:avLst/>
          </a:pr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7" name="Google Shape;427;p42" title="Posters Practical Guide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l="10652" r="11815"/>
          <a:stretch/>
        </p:blipFill>
        <p:spPr>
          <a:xfrm rot="-330883">
            <a:off x="712318" y="1259317"/>
            <a:ext cx="4196315" cy="304421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&amp;L blue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1644</Words>
  <Application>Microsoft Macintosh PowerPoint</Application>
  <PresentationFormat>On-screen Show (16:9)</PresentationFormat>
  <Paragraphs>259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Poppins ExtraBold</vt:lpstr>
      <vt:lpstr>Architects Daughter</vt:lpstr>
      <vt:lpstr>Poppins Medium</vt:lpstr>
      <vt:lpstr>Trebuchet MS</vt:lpstr>
      <vt:lpstr>Poppins</vt:lpstr>
      <vt:lpstr>Poppins SemiBold</vt:lpstr>
      <vt:lpstr>Nunito</vt:lpstr>
      <vt:lpstr>Calibri</vt:lpstr>
      <vt:lpstr>Arial</vt:lpstr>
      <vt:lpstr>T&amp;L blue</vt:lpstr>
      <vt:lpstr>Developing an academic poster</vt:lpstr>
      <vt:lpstr>Developing an Academic Poster</vt:lpstr>
      <vt:lpstr>PhD Spotlight competition</vt:lpstr>
      <vt:lpstr>What is an academic poster?</vt:lpstr>
      <vt:lpstr>What is an academic poster?</vt:lpstr>
      <vt:lpstr>What is your key message?</vt:lpstr>
      <vt:lpstr>Who is your message aimed at?</vt:lpstr>
      <vt:lpstr>Lunar eclipses</vt:lpstr>
      <vt:lpstr>Think in pictures...</vt:lpstr>
      <vt:lpstr>You have a few seconds to  grab and hold attention</vt:lpstr>
      <vt:lpstr>Planning a poster</vt:lpstr>
      <vt:lpstr>Planning</vt:lpstr>
      <vt:lpstr>Layout</vt:lpstr>
      <vt:lpstr>Reading order</vt:lpstr>
      <vt:lpstr>Plan your layout</vt:lpstr>
      <vt:lpstr>Using PowerPoint for posters</vt:lpstr>
      <vt:lpstr>Size</vt:lpstr>
      <vt:lpstr>Guides</vt:lpstr>
      <vt:lpstr>Background</vt:lpstr>
      <vt:lpstr>Photographs</vt:lpstr>
      <vt:lpstr>Image resolution</vt:lpstr>
      <vt:lpstr>Diagrams</vt:lpstr>
      <vt:lpstr>Graphs</vt:lpstr>
      <vt:lpstr>Text</vt:lpstr>
      <vt:lpstr>Text Headings</vt:lpstr>
      <vt:lpstr>The final poster</vt:lpstr>
      <vt:lpstr>Some example posters</vt:lpstr>
      <vt:lpstr>PowerPoint Presentation</vt:lpstr>
      <vt:lpstr>The final step</vt:lpstr>
      <vt:lpstr>Academic posters  Practical Guide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an academic poster</dc:title>
  <cp:lastModifiedBy>Sharon Atkins</cp:lastModifiedBy>
  <cp:revision>1</cp:revision>
  <dcterms:modified xsi:type="dcterms:W3CDTF">2022-04-14T13:39:26Z</dcterms:modified>
</cp:coreProperties>
</file>