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A58726-EA49-4399-9E14-90391162DBDC}" v="40" dt="2024-03-24T07:45:25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cat>
            <c:strRef>
              <c:f>Sheet1!$A$2:$A$4</c:f>
              <c:strCache>
                <c:ptCount val="3"/>
                <c:pt idx="0">
                  <c:v>Genaration X</c:v>
                </c:pt>
                <c:pt idx="1">
                  <c:v>Generation Y</c:v>
                </c:pt>
                <c:pt idx="2">
                  <c:v>Generation Z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0.1</c:v>
                </c:pt>
                <c:pt idx="1">
                  <c:v>1</c:v>
                </c:pt>
                <c:pt idx="2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60B-449F-9AD7-8C9F0883E2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345051696"/>
        <c:axId val="1345054576"/>
        <c:axId val="484763119"/>
      </c:bar3DChart>
      <c:catAx>
        <c:axId val="1345051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45054576"/>
        <c:crosses val="autoZero"/>
        <c:auto val="1"/>
        <c:lblAlgn val="ctr"/>
        <c:lblOffset val="100"/>
        <c:noMultiLvlLbl val="0"/>
      </c:catAx>
      <c:valAx>
        <c:axId val="1345054576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1345051696"/>
        <c:crosses val="autoZero"/>
        <c:crossBetween val="between"/>
      </c:valAx>
      <c:serAx>
        <c:axId val="484763119"/>
        <c:scaling>
          <c:orientation val="minMax"/>
        </c:scaling>
        <c:delete val="1"/>
        <c:axPos val="b"/>
        <c:majorTickMark val="out"/>
        <c:minorTickMark val="none"/>
        <c:tickLblPos val="nextTo"/>
        <c:crossAx val="1345054576"/>
      </c:ser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AEBAEE-2BD7-4198-98E5-AA3CF86E46BA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AA0ACE2-DA52-42E0-A1DB-87AE217A9874}">
      <dgm:prSet/>
      <dgm:spPr/>
      <dgm:t>
        <a:bodyPr/>
        <a:lstStyle/>
        <a:p>
          <a:r>
            <a:rPr lang="en-US"/>
            <a:t>Store Manager: To supervise day-to-day activities and provide optimal client satisfaction. </a:t>
          </a:r>
          <a:r>
            <a:rPr lang="en-GB" b="0" i="0"/>
            <a:t>(Betterteam, 2019)</a:t>
          </a:r>
          <a:endParaRPr lang="en-US"/>
        </a:p>
      </dgm:t>
    </dgm:pt>
    <dgm:pt modelId="{AA532D89-5762-431C-B55C-5AF3FC9A37C8}" type="parTrans" cxnId="{BB3AB84E-C8CE-416A-AEE0-2770F540E053}">
      <dgm:prSet/>
      <dgm:spPr/>
      <dgm:t>
        <a:bodyPr/>
        <a:lstStyle/>
        <a:p>
          <a:endParaRPr lang="en-US"/>
        </a:p>
      </dgm:t>
    </dgm:pt>
    <dgm:pt modelId="{4191B1EE-5A67-4A5D-AE28-A04A51739191}" type="sibTrans" cxnId="{BB3AB84E-C8CE-416A-AEE0-2770F540E053}">
      <dgm:prSet/>
      <dgm:spPr/>
      <dgm:t>
        <a:bodyPr/>
        <a:lstStyle/>
        <a:p>
          <a:endParaRPr lang="en-US"/>
        </a:p>
      </dgm:t>
    </dgm:pt>
    <dgm:pt modelId="{63DD0592-276C-4682-B2ED-FBAD2EFDDF6C}">
      <dgm:prSet/>
      <dgm:spPr/>
      <dgm:t>
        <a:bodyPr/>
        <a:lstStyle/>
        <a:p>
          <a:r>
            <a:rPr lang="en-US"/>
            <a:t>Product Curator: An expert in finding unusual, superior foods and beverages throughout the globe. (LinkedIn, 2023)</a:t>
          </a:r>
        </a:p>
      </dgm:t>
    </dgm:pt>
    <dgm:pt modelId="{5013777A-0D5A-4688-8E98-D3EAF063CF21}" type="parTrans" cxnId="{3F1B32A7-9C91-4C97-B1A5-866FB21038C2}">
      <dgm:prSet/>
      <dgm:spPr/>
      <dgm:t>
        <a:bodyPr/>
        <a:lstStyle/>
        <a:p>
          <a:endParaRPr lang="en-US"/>
        </a:p>
      </dgm:t>
    </dgm:pt>
    <dgm:pt modelId="{3FCAE044-314B-43ED-A8AD-FF74A018ACCD}" type="sibTrans" cxnId="{3F1B32A7-9C91-4C97-B1A5-866FB21038C2}">
      <dgm:prSet/>
      <dgm:spPr/>
      <dgm:t>
        <a:bodyPr/>
        <a:lstStyle/>
        <a:p>
          <a:endParaRPr lang="en-US"/>
        </a:p>
      </dgm:t>
    </dgm:pt>
    <dgm:pt modelId="{5749C26C-77EB-4E01-9050-2C38C7B18D30}">
      <dgm:prSet/>
      <dgm:spPr/>
      <dgm:t>
        <a:bodyPr/>
        <a:lstStyle/>
        <a:p>
          <a:r>
            <a:rPr lang="en-US"/>
            <a:t>Marketing Manager: To create our brand narrative and oversee marketing campaigns (</a:t>
          </a:r>
          <a:r>
            <a:rPr lang="en-GB"/>
            <a:t>Kumar,2022).</a:t>
          </a:r>
          <a:endParaRPr lang="en-US"/>
        </a:p>
      </dgm:t>
    </dgm:pt>
    <dgm:pt modelId="{0399EFA6-7DE8-48AA-BF2B-1D981789D8F9}" type="parTrans" cxnId="{0882D5C5-5315-46AC-B34F-7E66FD02C885}">
      <dgm:prSet/>
      <dgm:spPr/>
      <dgm:t>
        <a:bodyPr/>
        <a:lstStyle/>
        <a:p>
          <a:endParaRPr lang="en-US"/>
        </a:p>
      </dgm:t>
    </dgm:pt>
    <dgm:pt modelId="{E567579E-6141-42E0-B362-CD9898E85EC0}" type="sibTrans" cxnId="{0882D5C5-5315-46AC-B34F-7E66FD02C885}">
      <dgm:prSet/>
      <dgm:spPr/>
      <dgm:t>
        <a:bodyPr/>
        <a:lstStyle/>
        <a:p>
          <a:endParaRPr lang="en-US"/>
        </a:p>
      </dgm:t>
    </dgm:pt>
    <dgm:pt modelId="{5743E47B-FB6B-48B8-B1C9-61459EBE9F3E}" type="pres">
      <dgm:prSet presAssocID="{B0AEBAEE-2BD7-4198-98E5-AA3CF86E46BA}" presName="vert0" presStyleCnt="0">
        <dgm:presLayoutVars>
          <dgm:dir/>
          <dgm:animOne val="branch"/>
          <dgm:animLvl val="lvl"/>
        </dgm:presLayoutVars>
      </dgm:prSet>
      <dgm:spPr/>
    </dgm:pt>
    <dgm:pt modelId="{FFD1F347-F9EB-46A4-BD90-CB3B2A8BD32B}" type="pres">
      <dgm:prSet presAssocID="{4AA0ACE2-DA52-42E0-A1DB-87AE217A9874}" presName="thickLine" presStyleLbl="alignNode1" presStyleIdx="0" presStyleCnt="3"/>
      <dgm:spPr/>
    </dgm:pt>
    <dgm:pt modelId="{9B88B1C0-08A8-48B6-8F88-51C420967A29}" type="pres">
      <dgm:prSet presAssocID="{4AA0ACE2-DA52-42E0-A1DB-87AE217A9874}" presName="horz1" presStyleCnt="0"/>
      <dgm:spPr/>
    </dgm:pt>
    <dgm:pt modelId="{A51788F6-51D1-42BD-A1D2-37470D99C456}" type="pres">
      <dgm:prSet presAssocID="{4AA0ACE2-DA52-42E0-A1DB-87AE217A9874}" presName="tx1" presStyleLbl="revTx" presStyleIdx="0" presStyleCnt="3"/>
      <dgm:spPr/>
    </dgm:pt>
    <dgm:pt modelId="{A2196511-FEFB-479D-965D-199B3F1F1289}" type="pres">
      <dgm:prSet presAssocID="{4AA0ACE2-DA52-42E0-A1DB-87AE217A9874}" presName="vert1" presStyleCnt="0"/>
      <dgm:spPr/>
    </dgm:pt>
    <dgm:pt modelId="{30AF5579-086D-493C-9C74-077B5649F7BC}" type="pres">
      <dgm:prSet presAssocID="{63DD0592-276C-4682-B2ED-FBAD2EFDDF6C}" presName="thickLine" presStyleLbl="alignNode1" presStyleIdx="1" presStyleCnt="3"/>
      <dgm:spPr/>
    </dgm:pt>
    <dgm:pt modelId="{A55F5043-CE69-4611-8B9A-B1E0EE6800CD}" type="pres">
      <dgm:prSet presAssocID="{63DD0592-276C-4682-B2ED-FBAD2EFDDF6C}" presName="horz1" presStyleCnt="0"/>
      <dgm:spPr/>
    </dgm:pt>
    <dgm:pt modelId="{871C3BA8-B33E-4631-A376-0345558081FD}" type="pres">
      <dgm:prSet presAssocID="{63DD0592-276C-4682-B2ED-FBAD2EFDDF6C}" presName="tx1" presStyleLbl="revTx" presStyleIdx="1" presStyleCnt="3"/>
      <dgm:spPr/>
    </dgm:pt>
    <dgm:pt modelId="{697990D1-5AB4-4B4F-9AB6-65F0837F20F2}" type="pres">
      <dgm:prSet presAssocID="{63DD0592-276C-4682-B2ED-FBAD2EFDDF6C}" presName="vert1" presStyleCnt="0"/>
      <dgm:spPr/>
    </dgm:pt>
    <dgm:pt modelId="{ED188BB5-295F-4EA3-9633-207D1A3F074C}" type="pres">
      <dgm:prSet presAssocID="{5749C26C-77EB-4E01-9050-2C38C7B18D30}" presName="thickLine" presStyleLbl="alignNode1" presStyleIdx="2" presStyleCnt="3"/>
      <dgm:spPr/>
    </dgm:pt>
    <dgm:pt modelId="{B902B0B7-BCEA-4D2E-90D9-BDBF53850BC0}" type="pres">
      <dgm:prSet presAssocID="{5749C26C-77EB-4E01-9050-2C38C7B18D30}" presName="horz1" presStyleCnt="0"/>
      <dgm:spPr/>
    </dgm:pt>
    <dgm:pt modelId="{99AB7285-FE04-4185-A9EB-A8F57CDF2F1D}" type="pres">
      <dgm:prSet presAssocID="{5749C26C-77EB-4E01-9050-2C38C7B18D30}" presName="tx1" presStyleLbl="revTx" presStyleIdx="2" presStyleCnt="3"/>
      <dgm:spPr/>
    </dgm:pt>
    <dgm:pt modelId="{9D8ADF90-B104-4E54-B048-67311C0B68C7}" type="pres">
      <dgm:prSet presAssocID="{5749C26C-77EB-4E01-9050-2C38C7B18D30}" presName="vert1" presStyleCnt="0"/>
      <dgm:spPr/>
    </dgm:pt>
  </dgm:ptLst>
  <dgm:cxnLst>
    <dgm:cxn modelId="{619A881E-E261-4FDE-8B92-20206C182930}" type="presOf" srcId="{63DD0592-276C-4682-B2ED-FBAD2EFDDF6C}" destId="{871C3BA8-B33E-4631-A376-0345558081FD}" srcOrd="0" destOrd="0" presId="urn:microsoft.com/office/officeart/2008/layout/LinedList"/>
    <dgm:cxn modelId="{BB3AB84E-C8CE-416A-AEE0-2770F540E053}" srcId="{B0AEBAEE-2BD7-4198-98E5-AA3CF86E46BA}" destId="{4AA0ACE2-DA52-42E0-A1DB-87AE217A9874}" srcOrd="0" destOrd="0" parTransId="{AA532D89-5762-431C-B55C-5AF3FC9A37C8}" sibTransId="{4191B1EE-5A67-4A5D-AE28-A04A51739191}"/>
    <dgm:cxn modelId="{69363A7C-4F61-4021-80E1-0C5D234162C6}" type="presOf" srcId="{B0AEBAEE-2BD7-4198-98E5-AA3CF86E46BA}" destId="{5743E47B-FB6B-48B8-B1C9-61459EBE9F3E}" srcOrd="0" destOrd="0" presId="urn:microsoft.com/office/officeart/2008/layout/LinedList"/>
    <dgm:cxn modelId="{3F1B32A7-9C91-4C97-B1A5-866FB21038C2}" srcId="{B0AEBAEE-2BD7-4198-98E5-AA3CF86E46BA}" destId="{63DD0592-276C-4682-B2ED-FBAD2EFDDF6C}" srcOrd="1" destOrd="0" parTransId="{5013777A-0D5A-4688-8E98-D3EAF063CF21}" sibTransId="{3FCAE044-314B-43ED-A8AD-FF74A018ACCD}"/>
    <dgm:cxn modelId="{4C9931A8-EA61-42A1-BC45-5C78CEAB9777}" type="presOf" srcId="{4AA0ACE2-DA52-42E0-A1DB-87AE217A9874}" destId="{A51788F6-51D1-42BD-A1D2-37470D99C456}" srcOrd="0" destOrd="0" presId="urn:microsoft.com/office/officeart/2008/layout/LinedList"/>
    <dgm:cxn modelId="{0882D5C5-5315-46AC-B34F-7E66FD02C885}" srcId="{B0AEBAEE-2BD7-4198-98E5-AA3CF86E46BA}" destId="{5749C26C-77EB-4E01-9050-2C38C7B18D30}" srcOrd="2" destOrd="0" parTransId="{0399EFA6-7DE8-48AA-BF2B-1D981789D8F9}" sibTransId="{E567579E-6141-42E0-B362-CD9898E85EC0}"/>
    <dgm:cxn modelId="{47CBC7FA-9F49-4B2A-9677-6FFF7303C017}" type="presOf" srcId="{5749C26C-77EB-4E01-9050-2C38C7B18D30}" destId="{99AB7285-FE04-4185-A9EB-A8F57CDF2F1D}" srcOrd="0" destOrd="0" presId="urn:microsoft.com/office/officeart/2008/layout/LinedList"/>
    <dgm:cxn modelId="{03351B1C-8506-4674-8E1E-636E2109FCE8}" type="presParOf" srcId="{5743E47B-FB6B-48B8-B1C9-61459EBE9F3E}" destId="{FFD1F347-F9EB-46A4-BD90-CB3B2A8BD32B}" srcOrd="0" destOrd="0" presId="urn:microsoft.com/office/officeart/2008/layout/LinedList"/>
    <dgm:cxn modelId="{91F88796-AB45-4BD4-9E42-97C4F6922185}" type="presParOf" srcId="{5743E47B-FB6B-48B8-B1C9-61459EBE9F3E}" destId="{9B88B1C0-08A8-48B6-8F88-51C420967A29}" srcOrd="1" destOrd="0" presId="urn:microsoft.com/office/officeart/2008/layout/LinedList"/>
    <dgm:cxn modelId="{EC876D4B-06A5-4A0E-A4C6-B5AC106C92AA}" type="presParOf" srcId="{9B88B1C0-08A8-48B6-8F88-51C420967A29}" destId="{A51788F6-51D1-42BD-A1D2-37470D99C456}" srcOrd="0" destOrd="0" presId="urn:microsoft.com/office/officeart/2008/layout/LinedList"/>
    <dgm:cxn modelId="{6D539E1F-9E70-48B4-8FCF-C24D841D62AD}" type="presParOf" srcId="{9B88B1C0-08A8-48B6-8F88-51C420967A29}" destId="{A2196511-FEFB-479D-965D-199B3F1F1289}" srcOrd="1" destOrd="0" presId="urn:microsoft.com/office/officeart/2008/layout/LinedList"/>
    <dgm:cxn modelId="{E4C7EED2-77C2-460A-B7CD-C9B73ECAF76F}" type="presParOf" srcId="{5743E47B-FB6B-48B8-B1C9-61459EBE9F3E}" destId="{30AF5579-086D-493C-9C74-077B5649F7BC}" srcOrd="2" destOrd="0" presId="urn:microsoft.com/office/officeart/2008/layout/LinedList"/>
    <dgm:cxn modelId="{0AEB84D0-AAC5-43CE-8D72-789A568540E1}" type="presParOf" srcId="{5743E47B-FB6B-48B8-B1C9-61459EBE9F3E}" destId="{A55F5043-CE69-4611-8B9A-B1E0EE6800CD}" srcOrd="3" destOrd="0" presId="urn:microsoft.com/office/officeart/2008/layout/LinedList"/>
    <dgm:cxn modelId="{DD641673-C489-4B15-8A0E-B6F211032CFC}" type="presParOf" srcId="{A55F5043-CE69-4611-8B9A-B1E0EE6800CD}" destId="{871C3BA8-B33E-4631-A376-0345558081FD}" srcOrd="0" destOrd="0" presId="urn:microsoft.com/office/officeart/2008/layout/LinedList"/>
    <dgm:cxn modelId="{5D45CECE-AF3B-4576-B39D-87561392BCA0}" type="presParOf" srcId="{A55F5043-CE69-4611-8B9A-B1E0EE6800CD}" destId="{697990D1-5AB4-4B4F-9AB6-65F0837F20F2}" srcOrd="1" destOrd="0" presId="urn:microsoft.com/office/officeart/2008/layout/LinedList"/>
    <dgm:cxn modelId="{C9369ED2-BF66-4D01-812B-47724A583D8E}" type="presParOf" srcId="{5743E47B-FB6B-48B8-B1C9-61459EBE9F3E}" destId="{ED188BB5-295F-4EA3-9633-207D1A3F074C}" srcOrd="4" destOrd="0" presId="urn:microsoft.com/office/officeart/2008/layout/LinedList"/>
    <dgm:cxn modelId="{22792BEE-B049-4F1C-8610-F98F19132932}" type="presParOf" srcId="{5743E47B-FB6B-48B8-B1C9-61459EBE9F3E}" destId="{B902B0B7-BCEA-4D2E-90D9-BDBF53850BC0}" srcOrd="5" destOrd="0" presId="urn:microsoft.com/office/officeart/2008/layout/LinedList"/>
    <dgm:cxn modelId="{B85E4D97-0C5F-4EA3-8DA7-DB08B7585E1C}" type="presParOf" srcId="{B902B0B7-BCEA-4D2E-90D9-BDBF53850BC0}" destId="{99AB7285-FE04-4185-A9EB-A8F57CDF2F1D}" srcOrd="0" destOrd="0" presId="urn:microsoft.com/office/officeart/2008/layout/LinedList"/>
    <dgm:cxn modelId="{8A63095D-C25D-4364-B8D9-1B4B1525FD44}" type="presParOf" srcId="{B902B0B7-BCEA-4D2E-90D9-BDBF53850BC0}" destId="{9D8ADF90-B104-4E54-B048-67311C0B68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134CCC-34B7-4C82-A962-5119D8E3C4C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82B7BC-9853-4012-B976-1CA7E49F8E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Funding Amount Requested £200,000:</a:t>
          </a:r>
          <a:endParaRPr lang="en-US"/>
        </a:p>
      </dgm:t>
    </dgm:pt>
    <dgm:pt modelId="{D3BB4574-0CBE-4F23-872B-D0EB885A226F}" type="parTrans" cxnId="{0C737ABC-55C9-40F4-BDC1-6E42E8A303ED}">
      <dgm:prSet/>
      <dgm:spPr/>
      <dgm:t>
        <a:bodyPr/>
        <a:lstStyle/>
        <a:p>
          <a:endParaRPr lang="en-US"/>
        </a:p>
      </dgm:t>
    </dgm:pt>
    <dgm:pt modelId="{F490BB91-3CE7-4863-986B-FACA2D7A1817}" type="sibTrans" cxnId="{0C737ABC-55C9-40F4-BDC1-6E42E8A303ED}">
      <dgm:prSet/>
      <dgm:spPr/>
      <dgm:t>
        <a:bodyPr/>
        <a:lstStyle/>
        <a:p>
          <a:endParaRPr lang="en-US"/>
        </a:p>
      </dgm:t>
    </dgm:pt>
    <dgm:pt modelId="{212860FE-7DE0-4699-9DF2-5E22BED3DD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£100,000 for initial inventory and exclusive product sourcing.</a:t>
          </a:r>
          <a:endParaRPr lang="en-US"/>
        </a:p>
      </dgm:t>
    </dgm:pt>
    <dgm:pt modelId="{843C76B5-CB93-43E1-879F-EACC34D8E9A5}" type="parTrans" cxnId="{569F1CC8-1719-4218-A8F0-4D7A9A2F63E1}">
      <dgm:prSet/>
      <dgm:spPr/>
      <dgm:t>
        <a:bodyPr/>
        <a:lstStyle/>
        <a:p>
          <a:endParaRPr lang="en-US"/>
        </a:p>
      </dgm:t>
    </dgm:pt>
    <dgm:pt modelId="{678E0CDA-0881-4992-B55A-214953293228}" type="sibTrans" cxnId="{569F1CC8-1719-4218-A8F0-4D7A9A2F63E1}">
      <dgm:prSet/>
      <dgm:spPr/>
      <dgm:t>
        <a:bodyPr/>
        <a:lstStyle/>
        <a:p>
          <a:endParaRPr lang="en-US"/>
        </a:p>
      </dgm:t>
    </dgm:pt>
    <dgm:pt modelId="{611E4EFD-9721-43FA-8071-E9313B9DBF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£50,000 for rent, store setup, and design to create an inviting atmosphere.</a:t>
          </a:r>
          <a:endParaRPr lang="en-US"/>
        </a:p>
      </dgm:t>
    </dgm:pt>
    <dgm:pt modelId="{DE4A18F3-FF04-404E-A533-9D41613F4352}" type="parTrans" cxnId="{6DF9CCC4-6566-494F-A906-B2098466897D}">
      <dgm:prSet/>
      <dgm:spPr/>
      <dgm:t>
        <a:bodyPr/>
        <a:lstStyle/>
        <a:p>
          <a:endParaRPr lang="en-US"/>
        </a:p>
      </dgm:t>
    </dgm:pt>
    <dgm:pt modelId="{A5FF89BA-090E-489E-A16A-592CF269881A}" type="sibTrans" cxnId="{6DF9CCC4-6566-494F-A906-B2098466897D}">
      <dgm:prSet/>
      <dgm:spPr/>
      <dgm:t>
        <a:bodyPr/>
        <a:lstStyle/>
        <a:p>
          <a:endParaRPr lang="en-US"/>
        </a:p>
      </dgm:t>
    </dgm:pt>
    <dgm:pt modelId="{46C49F44-33DD-45C9-A04D-B958973E80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£30,000 for marketing and launch events to build buzz and attract our target market.</a:t>
          </a:r>
          <a:endParaRPr lang="en-US"/>
        </a:p>
      </dgm:t>
    </dgm:pt>
    <dgm:pt modelId="{9124B904-3D9F-48EA-9D49-60A5843D61CC}" type="parTrans" cxnId="{3EEE3A3F-0E04-47F4-9D60-F54524A0A1B5}">
      <dgm:prSet/>
      <dgm:spPr/>
      <dgm:t>
        <a:bodyPr/>
        <a:lstStyle/>
        <a:p>
          <a:endParaRPr lang="en-US"/>
        </a:p>
      </dgm:t>
    </dgm:pt>
    <dgm:pt modelId="{EE8461F8-C4EE-46CA-B150-0A521A8E1E4F}" type="sibTrans" cxnId="{3EEE3A3F-0E04-47F4-9D60-F54524A0A1B5}">
      <dgm:prSet/>
      <dgm:spPr/>
      <dgm:t>
        <a:bodyPr/>
        <a:lstStyle/>
        <a:p>
          <a:endParaRPr lang="en-US"/>
        </a:p>
      </dgm:t>
    </dgm:pt>
    <dgm:pt modelId="{D898B711-A675-4231-8B20-C522C6A4BB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£20,000 for operational expenses and staffing for the first six months.</a:t>
          </a:r>
          <a:endParaRPr lang="en-US"/>
        </a:p>
      </dgm:t>
    </dgm:pt>
    <dgm:pt modelId="{3FF9EFE3-068B-44B1-8A99-48BDC5994CE5}" type="parTrans" cxnId="{6A521F75-ECA7-4ED8-9D50-A37C4F0F6E19}">
      <dgm:prSet/>
      <dgm:spPr/>
      <dgm:t>
        <a:bodyPr/>
        <a:lstStyle/>
        <a:p>
          <a:endParaRPr lang="en-US"/>
        </a:p>
      </dgm:t>
    </dgm:pt>
    <dgm:pt modelId="{FD2C63F4-0C93-4184-A3A9-615FE4505CA7}" type="sibTrans" cxnId="{6A521F75-ECA7-4ED8-9D50-A37C4F0F6E19}">
      <dgm:prSet/>
      <dgm:spPr/>
      <dgm:t>
        <a:bodyPr/>
        <a:lstStyle/>
        <a:p>
          <a:endParaRPr lang="en-US"/>
        </a:p>
      </dgm:t>
    </dgm:pt>
    <dgm:pt modelId="{688FB9DB-2D9E-4BB4-A026-3196E759DDE2}" type="pres">
      <dgm:prSet presAssocID="{58134CCC-34B7-4C82-A962-5119D8E3C4C0}" presName="root" presStyleCnt="0">
        <dgm:presLayoutVars>
          <dgm:dir/>
          <dgm:resizeHandles val="exact"/>
        </dgm:presLayoutVars>
      </dgm:prSet>
      <dgm:spPr/>
    </dgm:pt>
    <dgm:pt modelId="{7A539E23-05DE-46FC-87FA-B94CB1372434}" type="pres">
      <dgm:prSet presAssocID="{4582B7BC-9853-4012-B976-1CA7E49F8EB6}" presName="compNode" presStyleCnt="0"/>
      <dgm:spPr/>
    </dgm:pt>
    <dgm:pt modelId="{83F59B4C-56DB-449C-8B43-4C2AC188B62F}" type="pres">
      <dgm:prSet presAssocID="{4582B7BC-9853-4012-B976-1CA7E49F8EB6}" presName="bgRect" presStyleLbl="bgShp" presStyleIdx="0" presStyleCnt="5"/>
      <dgm:spPr/>
    </dgm:pt>
    <dgm:pt modelId="{4FAF9087-4055-4994-A422-8CC73CE111B9}" type="pres">
      <dgm:prSet presAssocID="{4582B7BC-9853-4012-B976-1CA7E49F8EB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F0355A1-EC43-41C9-92DE-105CCA8E932B}" type="pres">
      <dgm:prSet presAssocID="{4582B7BC-9853-4012-B976-1CA7E49F8EB6}" presName="spaceRect" presStyleCnt="0"/>
      <dgm:spPr/>
    </dgm:pt>
    <dgm:pt modelId="{8351C452-93EA-4065-AD06-F0648AB10A21}" type="pres">
      <dgm:prSet presAssocID="{4582B7BC-9853-4012-B976-1CA7E49F8EB6}" presName="parTx" presStyleLbl="revTx" presStyleIdx="0" presStyleCnt="5">
        <dgm:presLayoutVars>
          <dgm:chMax val="0"/>
          <dgm:chPref val="0"/>
        </dgm:presLayoutVars>
      </dgm:prSet>
      <dgm:spPr/>
    </dgm:pt>
    <dgm:pt modelId="{4AE13AAD-97C3-4857-8D4E-0C0B32D3DE44}" type="pres">
      <dgm:prSet presAssocID="{F490BB91-3CE7-4863-986B-FACA2D7A1817}" presName="sibTrans" presStyleCnt="0"/>
      <dgm:spPr/>
    </dgm:pt>
    <dgm:pt modelId="{7BB0A067-07B5-446C-A785-E2F15EA83AC9}" type="pres">
      <dgm:prSet presAssocID="{212860FE-7DE0-4699-9DF2-5E22BED3DD07}" presName="compNode" presStyleCnt="0"/>
      <dgm:spPr/>
    </dgm:pt>
    <dgm:pt modelId="{3D5A117D-524C-46CE-8106-1DF2776D2C60}" type="pres">
      <dgm:prSet presAssocID="{212860FE-7DE0-4699-9DF2-5E22BED3DD07}" presName="bgRect" presStyleLbl="bgShp" presStyleIdx="1" presStyleCnt="5"/>
      <dgm:spPr/>
    </dgm:pt>
    <dgm:pt modelId="{DAB36922-5490-42E5-823D-8B8068FDFA66}" type="pres">
      <dgm:prSet presAssocID="{212860FE-7DE0-4699-9DF2-5E22BED3DD0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537A315B-5770-4B2B-A945-C9EAB27FE483}" type="pres">
      <dgm:prSet presAssocID="{212860FE-7DE0-4699-9DF2-5E22BED3DD07}" presName="spaceRect" presStyleCnt="0"/>
      <dgm:spPr/>
    </dgm:pt>
    <dgm:pt modelId="{D7B67FAC-9B98-44AF-8BFA-F75FB348270B}" type="pres">
      <dgm:prSet presAssocID="{212860FE-7DE0-4699-9DF2-5E22BED3DD07}" presName="parTx" presStyleLbl="revTx" presStyleIdx="1" presStyleCnt="5">
        <dgm:presLayoutVars>
          <dgm:chMax val="0"/>
          <dgm:chPref val="0"/>
        </dgm:presLayoutVars>
      </dgm:prSet>
      <dgm:spPr/>
    </dgm:pt>
    <dgm:pt modelId="{9B96A99B-1BB7-41B8-B1F8-0918B178DEE9}" type="pres">
      <dgm:prSet presAssocID="{678E0CDA-0881-4992-B55A-214953293228}" presName="sibTrans" presStyleCnt="0"/>
      <dgm:spPr/>
    </dgm:pt>
    <dgm:pt modelId="{745D9C57-270D-4FB5-8D88-18B3D3B4920D}" type="pres">
      <dgm:prSet presAssocID="{611E4EFD-9721-43FA-8071-E9313B9DBF7B}" presName="compNode" presStyleCnt="0"/>
      <dgm:spPr/>
    </dgm:pt>
    <dgm:pt modelId="{B61BA9D1-9DD7-48A4-9F2D-811FDF5D2461}" type="pres">
      <dgm:prSet presAssocID="{611E4EFD-9721-43FA-8071-E9313B9DBF7B}" presName="bgRect" presStyleLbl="bgShp" presStyleIdx="2" presStyleCnt="5"/>
      <dgm:spPr/>
    </dgm:pt>
    <dgm:pt modelId="{F4DD3AFA-8109-44EA-B4D1-3DD1D36E1C4F}" type="pres">
      <dgm:prSet presAssocID="{611E4EFD-9721-43FA-8071-E9313B9DBF7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2AA32185-2D3A-4A8C-B832-8AF7FD4F710B}" type="pres">
      <dgm:prSet presAssocID="{611E4EFD-9721-43FA-8071-E9313B9DBF7B}" presName="spaceRect" presStyleCnt="0"/>
      <dgm:spPr/>
    </dgm:pt>
    <dgm:pt modelId="{DB4FDDC9-EA26-412C-AB54-51DF3295037E}" type="pres">
      <dgm:prSet presAssocID="{611E4EFD-9721-43FA-8071-E9313B9DBF7B}" presName="parTx" presStyleLbl="revTx" presStyleIdx="2" presStyleCnt="5">
        <dgm:presLayoutVars>
          <dgm:chMax val="0"/>
          <dgm:chPref val="0"/>
        </dgm:presLayoutVars>
      </dgm:prSet>
      <dgm:spPr/>
    </dgm:pt>
    <dgm:pt modelId="{F89CC1FA-4F15-479B-90EE-8C6668A45367}" type="pres">
      <dgm:prSet presAssocID="{A5FF89BA-090E-489E-A16A-592CF269881A}" presName="sibTrans" presStyleCnt="0"/>
      <dgm:spPr/>
    </dgm:pt>
    <dgm:pt modelId="{2236E72E-80EE-4DEE-9853-1212C403C24C}" type="pres">
      <dgm:prSet presAssocID="{46C49F44-33DD-45C9-A04D-B958973E806E}" presName="compNode" presStyleCnt="0"/>
      <dgm:spPr/>
    </dgm:pt>
    <dgm:pt modelId="{76C15401-899C-446A-81E8-A9AD886CD223}" type="pres">
      <dgm:prSet presAssocID="{46C49F44-33DD-45C9-A04D-B958973E806E}" presName="bgRect" presStyleLbl="bgShp" presStyleIdx="3" presStyleCnt="5"/>
      <dgm:spPr/>
    </dgm:pt>
    <dgm:pt modelId="{059A92B1-91D1-4B55-90D6-884B5518E539}" type="pres">
      <dgm:prSet presAssocID="{46C49F44-33DD-45C9-A04D-B958973E806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6FB618F3-003F-4EE2-AB56-74BAD35D3883}" type="pres">
      <dgm:prSet presAssocID="{46C49F44-33DD-45C9-A04D-B958973E806E}" presName="spaceRect" presStyleCnt="0"/>
      <dgm:spPr/>
    </dgm:pt>
    <dgm:pt modelId="{A5F14D88-6DAD-442C-9435-569223F6A088}" type="pres">
      <dgm:prSet presAssocID="{46C49F44-33DD-45C9-A04D-B958973E806E}" presName="parTx" presStyleLbl="revTx" presStyleIdx="3" presStyleCnt="5">
        <dgm:presLayoutVars>
          <dgm:chMax val="0"/>
          <dgm:chPref val="0"/>
        </dgm:presLayoutVars>
      </dgm:prSet>
      <dgm:spPr/>
    </dgm:pt>
    <dgm:pt modelId="{6CBA9B0F-7C90-4CB8-A305-833804D19952}" type="pres">
      <dgm:prSet presAssocID="{EE8461F8-C4EE-46CA-B150-0A521A8E1E4F}" presName="sibTrans" presStyleCnt="0"/>
      <dgm:spPr/>
    </dgm:pt>
    <dgm:pt modelId="{B1E1FDAA-7DA1-4FFF-A2C7-B39F0CDEB735}" type="pres">
      <dgm:prSet presAssocID="{D898B711-A675-4231-8B20-C522C6A4BB7B}" presName="compNode" presStyleCnt="0"/>
      <dgm:spPr/>
    </dgm:pt>
    <dgm:pt modelId="{89C6A715-7232-4412-B345-2D01E588A59F}" type="pres">
      <dgm:prSet presAssocID="{D898B711-A675-4231-8B20-C522C6A4BB7B}" presName="bgRect" presStyleLbl="bgShp" presStyleIdx="4" presStyleCnt="5"/>
      <dgm:spPr/>
    </dgm:pt>
    <dgm:pt modelId="{A7C31116-A52B-4EB1-858C-2C6D3184B5C6}" type="pres">
      <dgm:prSet presAssocID="{D898B711-A675-4231-8B20-C522C6A4BB7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0CE6A9A8-B4A1-41FC-AC34-D848E79F9DE7}" type="pres">
      <dgm:prSet presAssocID="{D898B711-A675-4231-8B20-C522C6A4BB7B}" presName="spaceRect" presStyleCnt="0"/>
      <dgm:spPr/>
    </dgm:pt>
    <dgm:pt modelId="{8770A2FF-4F44-4817-8BC2-D734F07B5508}" type="pres">
      <dgm:prSet presAssocID="{D898B711-A675-4231-8B20-C522C6A4BB7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DC6222F-F79C-4F4E-A878-00F39DA5DD59}" type="presOf" srcId="{D898B711-A675-4231-8B20-C522C6A4BB7B}" destId="{8770A2FF-4F44-4817-8BC2-D734F07B5508}" srcOrd="0" destOrd="0" presId="urn:microsoft.com/office/officeart/2018/2/layout/IconVerticalSolidList"/>
    <dgm:cxn modelId="{3EEE3A3F-0E04-47F4-9D60-F54524A0A1B5}" srcId="{58134CCC-34B7-4C82-A962-5119D8E3C4C0}" destId="{46C49F44-33DD-45C9-A04D-B958973E806E}" srcOrd="3" destOrd="0" parTransId="{9124B904-3D9F-48EA-9D49-60A5843D61CC}" sibTransId="{EE8461F8-C4EE-46CA-B150-0A521A8E1E4F}"/>
    <dgm:cxn modelId="{6A521F75-ECA7-4ED8-9D50-A37C4F0F6E19}" srcId="{58134CCC-34B7-4C82-A962-5119D8E3C4C0}" destId="{D898B711-A675-4231-8B20-C522C6A4BB7B}" srcOrd="4" destOrd="0" parTransId="{3FF9EFE3-068B-44B1-8A99-48BDC5994CE5}" sibTransId="{FD2C63F4-0C93-4184-A3A9-615FE4505CA7}"/>
    <dgm:cxn modelId="{3BD35D55-6A7B-4EC5-B43E-343F62A9276C}" type="presOf" srcId="{46C49F44-33DD-45C9-A04D-B958973E806E}" destId="{A5F14D88-6DAD-442C-9435-569223F6A088}" srcOrd="0" destOrd="0" presId="urn:microsoft.com/office/officeart/2018/2/layout/IconVerticalSolidList"/>
    <dgm:cxn modelId="{01DBFAAB-BFF3-4C4C-83C7-682C452EB31A}" type="presOf" srcId="{212860FE-7DE0-4699-9DF2-5E22BED3DD07}" destId="{D7B67FAC-9B98-44AF-8BFA-F75FB348270B}" srcOrd="0" destOrd="0" presId="urn:microsoft.com/office/officeart/2018/2/layout/IconVerticalSolidList"/>
    <dgm:cxn modelId="{6DFCA9B4-F672-4FEB-869D-E11B3C164E56}" type="presOf" srcId="{611E4EFD-9721-43FA-8071-E9313B9DBF7B}" destId="{DB4FDDC9-EA26-412C-AB54-51DF3295037E}" srcOrd="0" destOrd="0" presId="urn:microsoft.com/office/officeart/2018/2/layout/IconVerticalSolidList"/>
    <dgm:cxn modelId="{0A29BDBB-660F-4BAB-AB67-07B28CCEA5F5}" type="presOf" srcId="{4582B7BC-9853-4012-B976-1CA7E49F8EB6}" destId="{8351C452-93EA-4065-AD06-F0648AB10A21}" srcOrd="0" destOrd="0" presId="urn:microsoft.com/office/officeart/2018/2/layout/IconVerticalSolidList"/>
    <dgm:cxn modelId="{0C737ABC-55C9-40F4-BDC1-6E42E8A303ED}" srcId="{58134CCC-34B7-4C82-A962-5119D8E3C4C0}" destId="{4582B7BC-9853-4012-B976-1CA7E49F8EB6}" srcOrd="0" destOrd="0" parTransId="{D3BB4574-0CBE-4F23-872B-D0EB885A226F}" sibTransId="{F490BB91-3CE7-4863-986B-FACA2D7A1817}"/>
    <dgm:cxn modelId="{75E4F9BC-EDBB-441E-8D2F-5D43D21BDBF2}" type="presOf" srcId="{58134CCC-34B7-4C82-A962-5119D8E3C4C0}" destId="{688FB9DB-2D9E-4BB4-A026-3196E759DDE2}" srcOrd="0" destOrd="0" presId="urn:microsoft.com/office/officeart/2018/2/layout/IconVerticalSolidList"/>
    <dgm:cxn modelId="{6DF9CCC4-6566-494F-A906-B2098466897D}" srcId="{58134CCC-34B7-4C82-A962-5119D8E3C4C0}" destId="{611E4EFD-9721-43FA-8071-E9313B9DBF7B}" srcOrd="2" destOrd="0" parTransId="{DE4A18F3-FF04-404E-A533-9D41613F4352}" sibTransId="{A5FF89BA-090E-489E-A16A-592CF269881A}"/>
    <dgm:cxn modelId="{569F1CC8-1719-4218-A8F0-4D7A9A2F63E1}" srcId="{58134CCC-34B7-4C82-A962-5119D8E3C4C0}" destId="{212860FE-7DE0-4699-9DF2-5E22BED3DD07}" srcOrd="1" destOrd="0" parTransId="{843C76B5-CB93-43E1-879F-EACC34D8E9A5}" sibTransId="{678E0CDA-0881-4992-B55A-214953293228}"/>
    <dgm:cxn modelId="{A5F4FA15-941F-4ADD-8199-2768CB5F0661}" type="presParOf" srcId="{688FB9DB-2D9E-4BB4-A026-3196E759DDE2}" destId="{7A539E23-05DE-46FC-87FA-B94CB1372434}" srcOrd="0" destOrd="0" presId="urn:microsoft.com/office/officeart/2018/2/layout/IconVerticalSolidList"/>
    <dgm:cxn modelId="{47F686F1-BF60-4F91-9FB9-E57152C8243D}" type="presParOf" srcId="{7A539E23-05DE-46FC-87FA-B94CB1372434}" destId="{83F59B4C-56DB-449C-8B43-4C2AC188B62F}" srcOrd="0" destOrd="0" presId="urn:microsoft.com/office/officeart/2018/2/layout/IconVerticalSolidList"/>
    <dgm:cxn modelId="{F45AEAEC-2435-41E5-8534-8196E20A4DEA}" type="presParOf" srcId="{7A539E23-05DE-46FC-87FA-B94CB1372434}" destId="{4FAF9087-4055-4994-A422-8CC73CE111B9}" srcOrd="1" destOrd="0" presId="urn:microsoft.com/office/officeart/2018/2/layout/IconVerticalSolidList"/>
    <dgm:cxn modelId="{C59290A6-D0F2-4611-A9A7-85ECABC48C6C}" type="presParOf" srcId="{7A539E23-05DE-46FC-87FA-B94CB1372434}" destId="{7F0355A1-EC43-41C9-92DE-105CCA8E932B}" srcOrd="2" destOrd="0" presId="urn:microsoft.com/office/officeart/2018/2/layout/IconVerticalSolidList"/>
    <dgm:cxn modelId="{4AFE9269-E872-45B9-B1A4-26C8A5C225CC}" type="presParOf" srcId="{7A539E23-05DE-46FC-87FA-B94CB1372434}" destId="{8351C452-93EA-4065-AD06-F0648AB10A21}" srcOrd="3" destOrd="0" presId="urn:microsoft.com/office/officeart/2018/2/layout/IconVerticalSolidList"/>
    <dgm:cxn modelId="{5AB8A12E-F303-4995-B2F8-5F71293F7B86}" type="presParOf" srcId="{688FB9DB-2D9E-4BB4-A026-3196E759DDE2}" destId="{4AE13AAD-97C3-4857-8D4E-0C0B32D3DE44}" srcOrd="1" destOrd="0" presId="urn:microsoft.com/office/officeart/2018/2/layout/IconVerticalSolidList"/>
    <dgm:cxn modelId="{B703E8C6-C85B-4A05-BC4C-177F8E612854}" type="presParOf" srcId="{688FB9DB-2D9E-4BB4-A026-3196E759DDE2}" destId="{7BB0A067-07B5-446C-A785-E2F15EA83AC9}" srcOrd="2" destOrd="0" presId="urn:microsoft.com/office/officeart/2018/2/layout/IconVerticalSolidList"/>
    <dgm:cxn modelId="{0BAF64F6-F537-4BD2-ADF4-F52B4EE9D363}" type="presParOf" srcId="{7BB0A067-07B5-446C-A785-E2F15EA83AC9}" destId="{3D5A117D-524C-46CE-8106-1DF2776D2C60}" srcOrd="0" destOrd="0" presId="urn:microsoft.com/office/officeart/2018/2/layout/IconVerticalSolidList"/>
    <dgm:cxn modelId="{1095320A-7660-4C79-B929-1B7159DF16BC}" type="presParOf" srcId="{7BB0A067-07B5-446C-A785-E2F15EA83AC9}" destId="{DAB36922-5490-42E5-823D-8B8068FDFA66}" srcOrd="1" destOrd="0" presId="urn:microsoft.com/office/officeart/2018/2/layout/IconVerticalSolidList"/>
    <dgm:cxn modelId="{362B29F8-CC5E-42D2-8170-AB77675173F8}" type="presParOf" srcId="{7BB0A067-07B5-446C-A785-E2F15EA83AC9}" destId="{537A315B-5770-4B2B-A945-C9EAB27FE483}" srcOrd="2" destOrd="0" presId="urn:microsoft.com/office/officeart/2018/2/layout/IconVerticalSolidList"/>
    <dgm:cxn modelId="{E8E92834-B248-4259-A6F0-C05D6D9C8203}" type="presParOf" srcId="{7BB0A067-07B5-446C-A785-E2F15EA83AC9}" destId="{D7B67FAC-9B98-44AF-8BFA-F75FB348270B}" srcOrd="3" destOrd="0" presId="urn:microsoft.com/office/officeart/2018/2/layout/IconVerticalSolidList"/>
    <dgm:cxn modelId="{1A260027-DE8D-4135-BA13-77464396187D}" type="presParOf" srcId="{688FB9DB-2D9E-4BB4-A026-3196E759DDE2}" destId="{9B96A99B-1BB7-41B8-B1F8-0918B178DEE9}" srcOrd="3" destOrd="0" presId="urn:microsoft.com/office/officeart/2018/2/layout/IconVerticalSolidList"/>
    <dgm:cxn modelId="{4ADC3818-0EF9-4065-90A3-2F57659DCC02}" type="presParOf" srcId="{688FB9DB-2D9E-4BB4-A026-3196E759DDE2}" destId="{745D9C57-270D-4FB5-8D88-18B3D3B4920D}" srcOrd="4" destOrd="0" presId="urn:microsoft.com/office/officeart/2018/2/layout/IconVerticalSolidList"/>
    <dgm:cxn modelId="{D8F18258-9D2D-40B1-AB87-5DD04C7663BE}" type="presParOf" srcId="{745D9C57-270D-4FB5-8D88-18B3D3B4920D}" destId="{B61BA9D1-9DD7-48A4-9F2D-811FDF5D2461}" srcOrd="0" destOrd="0" presId="urn:microsoft.com/office/officeart/2018/2/layout/IconVerticalSolidList"/>
    <dgm:cxn modelId="{5159C474-B256-43EE-8F32-1AEECC729F54}" type="presParOf" srcId="{745D9C57-270D-4FB5-8D88-18B3D3B4920D}" destId="{F4DD3AFA-8109-44EA-B4D1-3DD1D36E1C4F}" srcOrd="1" destOrd="0" presId="urn:microsoft.com/office/officeart/2018/2/layout/IconVerticalSolidList"/>
    <dgm:cxn modelId="{9299325F-6777-4AF9-A5BD-A8312C7AE8B9}" type="presParOf" srcId="{745D9C57-270D-4FB5-8D88-18B3D3B4920D}" destId="{2AA32185-2D3A-4A8C-B832-8AF7FD4F710B}" srcOrd="2" destOrd="0" presId="urn:microsoft.com/office/officeart/2018/2/layout/IconVerticalSolidList"/>
    <dgm:cxn modelId="{6DED295B-1843-4C12-9847-8CE92BC2C861}" type="presParOf" srcId="{745D9C57-270D-4FB5-8D88-18B3D3B4920D}" destId="{DB4FDDC9-EA26-412C-AB54-51DF3295037E}" srcOrd="3" destOrd="0" presId="urn:microsoft.com/office/officeart/2018/2/layout/IconVerticalSolidList"/>
    <dgm:cxn modelId="{DD93339D-AA29-435A-A673-95AD43DABFCF}" type="presParOf" srcId="{688FB9DB-2D9E-4BB4-A026-3196E759DDE2}" destId="{F89CC1FA-4F15-479B-90EE-8C6668A45367}" srcOrd="5" destOrd="0" presId="urn:microsoft.com/office/officeart/2018/2/layout/IconVerticalSolidList"/>
    <dgm:cxn modelId="{252C5F90-0129-4C3A-AB51-693329BA286A}" type="presParOf" srcId="{688FB9DB-2D9E-4BB4-A026-3196E759DDE2}" destId="{2236E72E-80EE-4DEE-9853-1212C403C24C}" srcOrd="6" destOrd="0" presId="urn:microsoft.com/office/officeart/2018/2/layout/IconVerticalSolidList"/>
    <dgm:cxn modelId="{AB809B42-443B-4708-862E-909F7E457389}" type="presParOf" srcId="{2236E72E-80EE-4DEE-9853-1212C403C24C}" destId="{76C15401-899C-446A-81E8-A9AD886CD223}" srcOrd="0" destOrd="0" presId="urn:microsoft.com/office/officeart/2018/2/layout/IconVerticalSolidList"/>
    <dgm:cxn modelId="{24D6572A-219D-41C1-8C5F-6E0729128619}" type="presParOf" srcId="{2236E72E-80EE-4DEE-9853-1212C403C24C}" destId="{059A92B1-91D1-4B55-90D6-884B5518E539}" srcOrd="1" destOrd="0" presId="urn:microsoft.com/office/officeart/2018/2/layout/IconVerticalSolidList"/>
    <dgm:cxn modelId="{A0F34749-DB3A-4232-A4CC-33D40DBD7E75}" type="presParOf" srcId="{2236E72E-80EE-4DEE-9853-1212C403C24C}" destId="{6FB618F3-003F-4EE2-AB56-74BAD35D3883}" srcOrd="2" destOrd="0" presId="urn:microsoft.com/office/officeart/2018/2/layout/IconVerticalSolidList"/>
    <dgm:cxn modelId="{A219DB1A-69DC-4EB1-A6EA-52CDC0E63CF3}" type="presParOf" srcId="{2236E72E-80EE-4DEE-9853-1212C403C24C}" destId="{A5F14D88-6DAD-442C-9435-569223F6A088}" srcOrd="3" destOrd="0" presId="urn:microsoft.com/office/officeart/2018/2/layout/IconVerticalSolidList"/>
    <dgm:cxn modelId="{38A9E03F-7D11-45FD-BB57-050B70F19B86}" type="presParOf" srcId="{688FB9DB-2D9E-4BB4-A026-3196E759DDE2}" destId="{6CBA9B0F-7C90-4CB8-A305-833804D19952}" srcOrd="7" destOrd="0" presId="urn:microsoft.com/office/officeart/2018/2/layout/IconVerticalSolidList"/>
    <dgm:cxn modelId="{18079635-610B-444A-9760-B6BA6DEEF6EF}" type="presParOf" srcId="{688FB9DB-2D9E-4BB4-A026-3196E759DDE2}" destId="{B1E1FDAA-7DA1-4FFF-A2C7-B39F0CDEB735}" srcOrd="8" destOrd="0" presId="urn:microsoft.com/office/officeart/2018/2/layout/IconVerticalSolidList"/>
    <dgm:cxn modelId="{DF540915-1B87-4833-A4FA-CB9BDC3DAE7D}" type="presParOf" srcId="{B1E1FDAA-7DA1-4FFF-A2C7-B39F0CDEB735}" destId="{89C6A715-7232-4412-B345-2D01E588A59F}" srcOrd="0" destOrd="0" presId="urn:microsoft.com/office/officeart/2018/2/layout/IconVerticalSolidList"/>
    <dgm:cxn modelId="{859123A2-9D08-41F7-AA2C-E72C21759830}" type="presParOf" srcId="{B1E1FDAA-7DA1-4FFF-A2C7-B39F0CDEB735}" destId="{A7C31116-A52B-4EB1-858C-2C6D3184B5C6}" srcOrd="1" destOrd="0" presId="urn:microsoft.com/office/officeart/2018/2/layout/IconVerticalSolidList"/>
    <dgm:cxn modelId="{75A45CC4-336A-4985-844A-F0C3CCBEEB9F}" type="presParOf" srcId="{B1E1FDAA-7DA1-4FFF-A2C7-B39F0CDEB735}" destId="{0CE6A9A8-B4A1-41FC-AC34-D848E79F9DE7}" srcOrd="2" destOrd="0" presId="urn:microsoft.com/office/officeart/2018/2/layout/IconVerticalSolidList"/>
    <dgm:cxn modelId="{9F2A6EF6-2487-4760-AE23-02550D9C5B31}" type="presParOf" srcId="{B1E1FDAA-7DA1-4FFF-A2C7-B39F0CDEB735}" destId="{8770A2FF-4F44-4817-8BC2-D734F07B55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1F347-F9EB-46A4-BD90-CB3B2A8BD32B}">
      <dsp:nvSpPr>
        <dsp:cNvPr id="0" name=""/>
        <dsp:cNvSpPr/>
      </dsp:nvSpPr>
      <dsp:spPr>
        <a:xfrm>
          <a:off x="0" y="1561"/>
          <a:ext cx="575489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51788F6-51D1-42BD-A1D2-37470D99C456}">
      <dsp:nvSpPr>
        <dsp:cNvPr id="0" name=""/>
        <dsp:cNvSpPr/>
      </dsp:nvSpPr>
      <dsp:spPr>
        <a:xfrm>
          <a:off x="0" y="1561"/>
          <a:ext cx="5754896" cy="1064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Store Manager: To supervise day-to-day activities and provide optimal client satisfaction. </a:t>
          </a:r>
          <a:r>
            <a:rPr lang="en-GB" sz="2100" b="0" i="0" kern="1200"/>
            <a:t>(Betterteam, 2019)</a:t>
          </a:r>
          <a:endParaRPr lang="en-US" sz="2100" kern="1200"/>
        </a:p>
      </dsp:txBody>
      <dsp:txXfrm>
        <a:off x="0" y="1561"/>
        <a:ext cx="5754896" cy="1064780"/>
      </dsp:txXfrm>
    </dsp:sp>
    <dsp:sp modelId="{30AF5579-086D-493C-9C74-077B5649F7BC}">
      <dsp:nvSpPr>
        <dsp:cNvPr id="0" name=""/>
        <dsp:cNvSpPr/>
      </dsp:nvSpPr>
      <dsp:spPr>
        <a:xfrm>
          <a:off x="0" y="1066341"/>
          <a:ext cx="5754896" cy="0"/>
        </a:xfrm>
        <a:prstGeom prst="line">
          <a:avLst/>
        </a:prstGeom>
        <a:solidFill>
          <a:schemeClr val="accent2">
            <a:hueOff val="56720"/>
            <a:satOff val="6519"/>
            <a:lumOff val="-5196"/>
            <a:alphaOff val="0"/>
          </a:schemeClr>
        </a:solidFill>
        <a:ln w="19050" cap="flat" cmpd="sng" algn="ctr">
          <a:solidFill>
            <a:schemeClr val="accent2">
              <a:hueOff val="56720"/>
              <a:satOff val="6519"/>
              <a:lumOff val="-5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1C3BA8-B33E-4631-A376-0345558081FD}">
      <dsp:nvSpPr>
        <dsp:cNvPr id="0" name=""/>
        <dsp:cNvSpPr/>
      </dsp:nvSpPr>
      <dsp:spPr>
        <a:xfrm>
          <a:off x="0" y="1066341"/>
          <a:ext cx="5754896" cy="1064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Product Curator: An expert in finding unusual, superior foods and beverages throughout the globe. (LinkedIn, 2023)</a:t>
          </a:r>
        </a:p>
      </dsp:txBody>
      <dsp:txXfrm>
        <a:off x="0" y="1066341"/>
        <a:ext cx="5754896" cy="1064780"/>
      </dsp:txXfrm>
    </dsp:sp>
    <dsp:sp modelId="{ED188BB5-295F-4EA3-9633-207D1A3F074C}">
      <dsp:nvSpPr>
        <dsp:cNvPr id="0" name=""/>
        <dsp:cNvSpPr/>
      </dsp:nvSpPr>
      <dsp:spPr>
        <a:xfrm>
          <a:off x="0" y="2131122"/>
          <a:ext cx="5754896" cy="0"/>
        </a:xfrm>
        <a:prstGeom prst="line">
          <a:avLst/>
        </a:prstGeom>
        <a:solidFill>
          <a:schemeClr val="accent2">
            <a:hueOff val="113439"/>
            <a:satOff val="13039"/>
            <a:lumOff val="-10393"/>
            <a:alphaOff val="0"/>
          </a:schemeClr>
        </a:solidFill>
        <a:ln w="19050" cap="flat" cmpd="sng" algn="ctr">
          <a:solidFill>
            <a:schemeClr val="accent2">
              <a:hueOff val="113439"/>
              <a:satOff val="13039"/>
              <a:lumOff val="-103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9AB7285-FE04-4185-A9EB-A8F57CDF2F1D}">
      <dsp:nvSpPr>
        <dsp:cNvPr id="0" name=""/>
        <dsp:cNvSpPr/>
      </dsp:nvSpPr>
      <dsp:spPr>
        <a:xfrm>
          <a:off x="0" y="2131122"/>
          <a:ext cx="5754896" cy="1064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Marketing Manager: To create our brand narrative and oversee marketing campaigns (</a:t>
          </a:r>
          <a:r>
            <a:rPr lang="en-GB" sz="2100" kern="1200"/>
            <a:t>Kumar,2022).</a:t>
          </a:r>
          <a:endParaRPr lang="en-US" sz="2100" kern="1200"/>
        </a:p>
      </dsp:txBody>
      <dsp:txXfrm>
        <a:off x="0" y="2131122"/>
        <a:ext cx="5754896" cy="1064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59B4C-56DB-449C-8B43-4C2AC188B62F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F9087-4055-4994-A422-8CC73CE111B9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51C452-93EA-4065-AD06-F0648AB10A21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Funding Amount Requested £200,000:</a:t>
          </a:r>
          <a:endParaRPr lang="en-US" sz="1900" kern="1200"/>
        </a:p>
      </dsp:txBody>
      <dsp:txXfrm>
        <a:off x="1074268" y="4366"/>
        <a:ext cx="5170996" cy="930102"/>
      </dsp:txXfrm>
    </dsp:sp>
    <dsp:sp modelId="{3D5A117D-524C-46CE-8106-1DF2776D2C60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36922-5490-42E5-823D-8B8068FDFA66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67FAC-9B98-44AF-8BFA-F75FB348270B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£100,000 for initial inventory and exclusive product sourcing.</a:t>
          </a:r>
          <a:endParaRPr lang="en-US" sz="1900" kern="1200"/>
        </a:p>
      </dsp:txBody>
      <dsp:txXfrm>
        <a:off x="1074268" y="1166994"/>
        <a:ext cx="5170996" cy="930102"/>
      </dsp:txXfrm>
    </dsp:sp>
    <dsp:sp modelId="{B61BA9D1-9DD7-48A4-9F2D-811FDF5D2461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DD3AFA-8109-44EA-B4D1-3DD1D36E1C4F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FDDC9-EA26-412C-AB54-51DF3295037E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£50,000 for rent, store setup, and design to create an inviting atmosphere.</a:t>
          </a:r>
          <a:endParaRPr lang="en-US" sz="1900" kern="1200"/>
        </a:p>
      </dsp:txBody>
      <dsp:txXfrm>
        <a:off x="1074268" y="2329622"/>
        <a:ext cx="5170996" cy="930102"/>
      </dsp:txXfrm>
    </dsp:sp>
    <dsp:sp modelId="{76C15401-899C-446A-81E8-A9AD886CD223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A92B1-91D1-4B55-90D6-884B5518E539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14D88-6DAD-442C-9435-569223F6A088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£30,000 for marketing and launch events to build buzz and attract our target market.</a:t>
          </a:r>
          <a:endParaRPr lang="en-US" sz="1900" kern="1200"/>
        </a:p>
      </dsp:txBody>
      <dsp:txXfrm>
        <a:off x="1074268" y="3492250"/>
        <a:ext cx="5170996" cy="930102"/>
      </dsp:txXfrm>
    </dsp:sp>
    <dsp:sp modelId="{89C6A715-7232-4412-B345-2D01E588A59F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C31116-A52B-4EB1-858C-2C6D3184B5C6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0A2FF-4F44-4817-8BC2-D734F07B5508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£20,000 for operational expenses and staffing for the first six months.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0.38952</cdr:x>
      <cdr:y>0.9047</cdr:y>
    </cdr:from>
    <cdr:to>
      <cdr:x>0.8086</cdr:x>
      <cdr:y>0.96962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3EA8D3D5-33F1-A2D2-F89B-CB8BA4CA8D42}"/>
            </a:ext>
          </a:extLst>
        </cdr:cNvPr>
        <cdr:cNvSpPr txBox="1"/>
      </cdr:nvSpPr>
      <cdr:spPr>
        <a:xfrm xmlns:a="http://schemas.openxmlformats.org/drawingml/2006/main">
          <a:off x="1658817" y="4790811"/>
          <a:ext cx="1784732" cy="34381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rPr>
            <a:t>(Bedford, 2022)</a:t>
          </a:r>
          <a:endParaRPr lang="en-GB" sz="1100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292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657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534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92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641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651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566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396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426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95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93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AC5E84-617C-4208-BCA8-A22338F8A50B}" type="datetimeFigureOut">
              <a:rPr lang="en-GB" smtClean="0"/>
              <a:t>23/03/2024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2FE6E0-4540-47AE-BA85-B1CF2588D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57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meritus.org/in/learn/what-are-the-roles-and-responsibilities-of-a-marketing-manager/" TargetMode="External"/><Relationship Id="rId2" Type="http://schemas.openxmlformats.org/officeDocument/2006/relationships/hyperlink" Target="https://www.betterteam.com/store-manager-job-descrip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inkedin.com/pulse/becoming-curator-transforming-your-passion-profit-shopin#:~:text=While%20influencers%20frequently%20endorse%20produc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ight Triangle 66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AEB19-25D3-2724-AA87-044D6BCFD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1383528"/>
            <a:ext cx="5925989" cy="3167510"/>
          </a:xfrm>
        </p:spPr>
        <p:txBody>
          <a:bodyPr anchor="b">
            <a:normAutofit fontScale="90000"/>
          </a:bodyPr>
          <a:lstStyle/>
          <a:p>
            <a:pPr algn="r"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 Business Management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Entrepreneurship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LCBB5001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/>
              <a:t>Amer Kareem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Student: Gabriela Malinova (2210803)</a:t>
            </a:r>
            <a:b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lack and yellow shield with blue flowers and leaves&#10;&#10;Description automatically generated">
            <a:extLst>
              <a:ext uri="{FF2B5EF4-FFF2-40B4-BE49-F238E27FC236}">
                <a16:creationId xmlns:a16="http://schemas.microsoft.com/office/drawing/2014/main" id="{C3A4A42B-0326-36DE-C60C-A2AC3BE5B8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4"/>
          <a:stretch/>
        </p:blipFill>
        <p:spPr>
          <a:xfrm>
            <a:off x="7583158" y="2209474"/>
            <a:ext cx="2521379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32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37E57-E1E2-2F6E-2D44-E0389865C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6"/>
            <a:ext cx="8074815" cy="795622"/>
          </a:xfrm>
        </p:spPr>
        <p:txBody>
          <a:bodyPr anchor="ctr">
            <a:normAutofit fontScale="90000"/>
          </a:bodyPr>
          <a:lstStyle/>
          <a:p>
            <a:r>
              <a:rPr lang="en-GB" sz="7200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E49E1-FC65-33B9-E1A4-D80585A35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1846219"/>
            <a:ext cx="8074815" cy="3923646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Introduction</a:t>
            </a:r>
          </a:p>
          <a:p>
            <a:r>
              <a:rPr lang="en-US" sz="2400" dirty="0"/>
              <a:t>Overview of the Business</a:t>
            </a:r>
            <a:endParaRPr lang="en-GB" sz="2400" dirty="0"/>
          </a:p>
          <a:p>
            <a:r>
              <a:rPr lang="en-GB" sz="2400" dirty="0"/>
              <a:t>Management Team Plan</a:t>
            </a:r>
          </a:p>
          <a:p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Target Market and Marketing Strategies</a:t>
            </a:r>
          </a:p>
          <a:p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Competition and Differentiation Strategies</a:t>
            </a:r>
          </a:p>
          <a:p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Requirements and Allocation</a:t>
            </a:r>
          </a:p>
          <a:p>
            <a:r>
              <a:rPr lang="en-US" sz="2400" dirty="0">
                <a:latin typeface="+mj-lt"/>
                <a:ea typeface="+mj-ea"/>
                <a:cs typeface="+mj-cs"/>
              </a:rPr>
              <a:t>Conclusion</a:t>
            </a:r>
          </a:p>
          <a:p>
            <a:r>
              <a:rPr lang="en-US" sz="2400" dirty="0">
                <a:latin typeface="+mj-lt"/>
                <a:ea typeface="+mj-ea"/>
                <a:cs typeface="+mj-cs"/>
              </a:rPr>
              <a:t>References</a:t>
            </a:r>
          </a:p>
          <a:p>
            <a:endParaRPr lang="en-GB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0956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0" name="Freeform: Shape 16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F511E-D684-25FD-E973-7C99A2D81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72" name="Arc 17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0" name="Content Placeholder 2">
            <a:extLst>
              <a:ext uri="{FF2B5EF4-FFF2-40B4-BE49-F238E27FC236}">
                <a16:creationId xmlns:a16="http://schemas.microsoft.com/office/drawing/2014/main" id="{88B129B0-AA51-76C6-3134-878032EFF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BABM education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Limited experience in business management and starting an entrepreneurial journey;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Cultural Diversity: Traditional and fusion foods from all over the world may be introduced by entrepreneurs thanks to the UK's diverse cultural landscape, which is represented in its food industry. There is a market for almost everything, including food from Asia, the Middle East, Africa, and Europe.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0" indent="0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Strong competition with established companies;</a:t>
            </a:r>
          </a:p>
          <a:p>
            <a:pPr marL="0" indent="0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Supply chain</a:t>
            </a:r>
          </a:p>
        </p:txBody>
      </p:sp>
    </p:spTree>
    <p:extLst>
      <p:ext uri="{BB962C8B-B14F-4D97-AF65-F5344CB8AC3E}">
        <p14:creationId xmlns:p14="http://schemas.microsoft.com/office/powerpoint/2010/main" val="3006524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16D2F-122D-269A-B466-CF8A53D40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Overview of the Business</a:t>
            </a:r>
          </a:p>
        </p:txBody>
      </p:sp>
      <p:pic>
        <p:nvPicPr>
          <p:cNvPr id="31" name="Picture 30" descr="Spices">
            <a:extLst>
              <a:ext uri="{FF2B5EF4-FFF2-40B4-BE49-F238E27FC236}">
                <a16:creationId xmlns:a16="http://schemas.microsoft.com/office/drawing/2014/main" id="{E8DFD057-9144-284F-4B24-C347CF20EE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53" r="28157" b="-1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187143-3FC7-D54D-3772-A0893A0580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Flavor Haven is a food and alcoholic store, which provides experiences more than just food and drink. The customers may discover a carefully chosen assortment of gourmet foods, handcrafted goods, and a wide variety of international alcoholic drinks at Flavor Haven—many of which are only available at our downtown location.</a:t>
            </a:r>
          </a:p>
        </p:txBody>
      </p:sp>
    </p:spTree>
    <p:extLst>
      <p:ext uri="{BB962C8B-B14F-4D97-AF65-F5344CB8AC3E}">
        <p14:creationId xmlns:p14="http://schemas.microsoft.com/office/powerpoint/2010/main" val="626352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82B11-8B82-80C5-A13F-2973C3A79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Management Team Plan</a:t>
            </a:r>
          </a:p>
        </p:txBody>
      </p:sp>
      <p:pic>
        <p:nvPicPr>
          <p:cNvPr id="8" name="Graphic 7" descr="Cycle with People">
            <a:extLst>
              <a:ext uri="{FF2B5EF4-FFF2-40B4-BE49-F238E27FC236}">
                <a16:creationId xmlns:a16="http://schemas.microsoft.com/office/drawing/2014/main" id="{92E93B00-9585-FECD-646F-5F54FFB46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Text Placeholder 3">
            <a:extLst>
              <a:ext uri="{FF2B5EF4-FFF2-40B4-BE49-F238E27FC236}">
                <a16:creationId xmlns:a16="http://schemas.microsoft.com/office/drawing/2014/main" id="{DA71B3DA-6171-47BB-1C88-0DCB68816E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993252"/>
              </p:ext>
            </p:extLst>
          </p:nvPr>
        </p:nvGraphicFramePr>
        <p:xfrm>
          <a:off x="5596502" y="2405894"/>
          <a:ext cx="5754896" cy="3197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49590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ight Triangle 4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336C2-5233-43B5-FDEE-0E420808B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659" y="1188637"/>
            <a:ext cx="5642312" cy="111123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Target Market and Marketing Strategies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B5FA59E-C495-3372-099B-7F2BD5F6DB15}"/>
              </a:ext>
            </a:extLst>
          </p:cNvPr>
          <p:cNvSpPr>
            <a:spLocks/>
          </p:cNvSpPr>
          <p:nvPr/>
        </p:nvSpPr>
        <p:spPr>
          <a:xfrm>
            <a:off x="5465660" y="2604977"/>
            <a:ext cx="4370103" cy="312149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72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primary customers are food enthusiasts and experiential shoppers looking for unique products not available in typical stores.</a:t>
            </a:r>
          </a:p>
          <a:p>
            <a:pPr marL="285750" indent="-228600" defTabSz="914400">
              <a:lnSpc>
                <a:spcPct val="90000"/>
              </a:lnSpc>
              <a:spcAft>
                <a:spcPts val="672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unique selling proposition is providing a customized shopping experience in addition to an exclusive collection. </a:t>
            </a:r>
          </a:p>
          <a:p>
            <a:pPr marL="285750" indent="-228600" defTabSz="914400">
              <a:lnSpc>
                <a:spcPct val="90000"/>
              </a:lnSpc>
              <a:spcAft>
                <a:spcPts val="672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Marketing plans will include influencer relationships, social media campaigns that highlight the distinctive histories and provenance of our products, and food and drink sampling events that draw foodies.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96BDA666-4F10-B320-E576-F946E245A6A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7110505"/>
              </p:ext>
            </p:extLst>
          </p:nvPr>
        </p:nvGraphicFramePr>
        <p:xfrm>
          <a:off x="621675" y="935665"/>
          <a:ext cx="4258669" cy="52954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038122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6E25EB17-46B3-4AFD-B33A-4AEC7F63F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7F3DBF-877A-F9D2-1403-983219FC9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856271"/>
            <a:ext cx="4114800" cy="16451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Competition and Differentiation Strategies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81EABE0-FA8E-49A5-A966-F0539111C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6384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close-up of a garlic&#10;&#10;Description automatically generated">
            <a:extLst>
              <a:ext uri="{FF2B5EF4-FFF2-40B4-BE49-F238E27FC236}">
                <a16:creationId xmlns:a16="http://schemas.microsoft.com/office/drawing/2014/main" id="{D98DDA11-712B-93FD-E255-1B06B62625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02" r="3" b="3459"/>
          <a:stretch/>
        </p:blipFill>
        <p:spPr>
          <a:xfrm>
            <a:off x="5175504" y="601133"/>
            <a:ext cx="2994648" cy="2070530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56A3E26D-73B1-468C-B97B-BC1815959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2712821"/>
            <a:ext cx="411480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14E3CE-1B83-4D79-AF29-F78610EF02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0" y="2942520"/>
            <a:ext cx="4114800" cy="324580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In the dynamic marketplace of London, well-established retailers such as Whole Foods and neighborhood boutique shops are acknowledged as a primary competitors. 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The</a:t>
            </a:r>
            <a:r>
              <a:rPr lang="en-US" sz="1500" dirty="0">
                <a:effectLst/>
              </a:rPr>
              <a:t> competitive advantage is derived from the immersive and educational purchasing experience we provide, in addition to our </a:t>
            </a:r>
            <a:r>
              <a:rPr lang="en-US" sz="1500" dirty="0"/>
              <a:t>peerless</a:t>
            </a:r>
            <a:r>
              <a:rPr lang="en-US" sz="1500" dirty="0">
                <a:effectLst/>
              </a:rPr>
              <a:t> product selection.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 By offering exclusive products sourced from small-scale producers worldwide, in addition to personalized customer service and in-store events that </a:t>
            </a:r>
            <a:r>
              <a:rPr lang="en-US" sz="1500" dirty="0"/>
              <a:t>exceed</a:t>
            </a:r>
            <a:r>
              <a:rPr lang="en-US" sz="1500" dirty="0">
                <a:effectLst/>
              </a:rPr>
              <a:t> common sales, we aim to establish a unique market position.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500" dirty="0">
              <a:effectLst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9" name="Picture 8" descr="A group of ly pears on a white surface&#10;&#10;Description automatically generated">
            <a:extLst>
              <a:ext uri="{FF2B5EF4-FFF2-40B4-BE49-F238E27FC236}">
                <a16:creationId xmlns:a16="http://schemas.microsoft.com/office/drawing/2014/main" id="{2702B0E6-05E5-26A7-BFC2-8FB5C2DCD1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6" r="4" b="4"/>
          <a:stretch/>
        </p:blipFill>
        <p:spPr>
          <a:xfrm>
            <a:off x="5175503" y="2772267"/>
            <a:ext cx="2994649" cy="3409077"/>
          </a:xfrm>
          <a:prstGeom prst="rect">
            <a:avLst/>
          </a:prstGeom>
        </p:spPr>
      </p:pic>
      <p:pic>
        <p:nvPicPr>
          <p:cNvPr id="13" name="Picture 12" descr="A honey dipper and some black lumps&#10;&#10;Description automatically generated">
            <a:extLst>
              <a:ext uri="{FF2B5EF4-FFF2-40B4-BE49-F238E27FC236}">
                <a16:creationId xmlns:a16="http://schemas.microsoft.com/office/drawing/2014/main" id="{1D93AD04-57DF-CC31-7A0C-F72AB9D724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7" r="16882" b="3"/>
          <a:stretch/>
        </p:blipFill>
        <p:spPr>
          <a:xfrm>
            <a:off x="8270757" y="601133"/>
            <a:ext cx="3515859" cy="3303060"/>
          </a:xfrm>
          <a:prstGeom prst="rect">
            <a:avLst/>
          </a:prstGeom>
        </p:spPr>
      </p:pic>
      <p:pic>
        <p:nvPicPr>
          <p:cNvPr id="7" name="Content Placeholder 6" descr="A spoon full of black salt&#10;&#10;Description automatically generated">
            <a:extLst>
              <a:ext uri="{FF2B5EF4-FFF2-40B4-BE49-F238E27FC236}">
                <a16:creationId xmlns:a16="http://schemas.microsoft.com/office/drawing/2014/main" id="{4E1EFA07-73A9-5617-39B3-7E835E229A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71"/>
          <a:stretch/>
        </p:blipFill>
        <p:spPr>
          <a:xfrm>
            <a:off x="8270757" y="4004797"/>
            <a:ext cx="3515859" cy="2176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37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E7513-8979-8F8C-CFC8-B5B068940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Requirements and Allocation</a:t>
            </a:r>
            <a:endParaRPr lang="en-US" sz="5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824443D5-8996-6610-375D-7B89D094CE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31694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4629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A177B-EB53-C6F5-ABC0-8CCE2EC31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04460B-49E8-5878-401C-612DEDD1F5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effectLst/>
              </a:rPr>
              <a:t>More than simply a shop,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  <a:effectLst/>
              </a:rPr>
              <a:t>Flavour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effectLst/>
              </a:rPr>
              <a:t> Haven is a community for those who value flavors and a portal to the best flavors on the planet. We want it to be a success, and we cordially welcome you to join us on this journey. I appreciate you taking a look at the pitch!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378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780AD8-7C5D-23D2-7D51-AD9EA84D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584181"/>
            <a:ext cx="9833548" cy="838219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References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344A6-09B0-2A64-FC7A-CB0205CB1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838961"/>
            <a:ext cx="9833548" cy="394798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7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Barringer, B.R. and Ireland, R.D. (2019) Entrepreneurship: successfully launching new ventures. 6th </a:t>
            </a:r>
            <a:r>
              <a:rPr lang="en-GB" sz="1700" kern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7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New York: Pearson.</a:t>
            </a:r>
            <a:endParaRPr lang="en-GB" sz="17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Bedford, E. (2022). </a:t>
            </a:r>
            <a:r>
              <a:rPr lang="en-GB" sz="1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grocery shopping channels by age 2022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Statista. Available at: https://www.statista.com/statistics/1319410/grocery-shopping-channels-uk-age-group/.</a:t>
            </a:r>
            <a:endParaRPr lang="en-GB" sz="1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en-GB" sz="1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Betterteam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(2019). </a:t>
            </a:r>
            <a:r>
              <a:rPr lang="en-GB" sz="1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Store Manager Job Description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</a:t>
            </a:r>
            <a:r>
              <a:rPr lang="en-GB" sz="1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Betterteam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7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https://www.betterteam.com/store-manager-job-description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Kumar, A. (2022). </a:t>
            </a:r>
            <a:r>
              <a:rPr lang="en-GB" sz="1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are the Roles and Responsibilities of a Marketing Manager | Emeritus India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[online] Emeritus - Online Certificate Courses | Diploma Programs. Available at: </a:t>
            </a:r>
            <a:r>
              <a:rPr lang="en-GB" sz="17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https://emeritus.org/in/learn/what-are-the-roles-and-responsibilities-of-a-marketing-manager/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7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Rickman, C.D. (2012) The small business start-up workbook: a step-by-step guide to starting the business you’ve dreamed of. New </a:t>
            </a:r>
            <a:r>
              <a:rPr lang="en-GB" sz="1700" kern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Dehli</a:t>
            </a:r>
            <a:r>
              <a:rPr lang="en-GB" sz="17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Rupa Publications.</a:t>
            </a: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Whole Foods Market (2018).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Whole Foods UK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[online] Wholefoodsmarket.co.uk. Available at: https://www.wholefoodsmarket.co.uk/.</a:t>
            </a:r>
            <a:endParaRPr lang="en-GB" sz="17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7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Williams, S. (2019) The financial times guide to business start up 2019/20. 31st </a:t>
            </a:r>
            <a:r>
              <a:rPr lang="en-GB" sz="1700" kern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7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Harlow: Ft Publishing.</a:t>
            </a:r>
            <a:endParaRPr lang="en-GB" sz="17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www.linkedin.com. (n.d.).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Becoming a Curator: Transforming Your Passion into Profit with </a:t>
            </a:r>
            <a:r>
              <a:rPr lang="en-GB" sz="17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ShopIN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7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https://www.linkedin.com/pulse/becoming-curator-transforming-your-passion-profit-shopin#:~:text=While%20influencers%20frequently%20endorse%20products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17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94213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1383</TotalTime>
  <Words>833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BA Business Management  Module: Entrepreneurship   Module code: LCBB5001  Lecturer: Amer Kareem  Student: Gabriela Malinova (2210803) </vt:lpstr>
      <vt:lpstr>Contents</vt:lpstr>
      <vt:lpstr>Introduction</vt:lpstr>
      <vt:lpstr>Overview of the Business</vt:lpstr>
      <vt:lpstr>Management Team Plan</vt:lpstr>
      <vt:lpstr>Target Market and Marketing Strategies</vt:lpstr>
      <vt:lpstr>Competition and Differentiation Strategies</vt:lpstr>
      <vt:lpstr>Funding Requirements and Allocation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>Gabriela Malinova</dc:creator>
  <cp:lastModifiedBy>Gabriela Malinova</cp:lastModifiedBy>
  <cp:revision>3</cp:revision>
  <dcterms:created xsi:type="dcterms:W3CDTF">2024-03-03T17:19:35Z</dcterms:created>
  <dcterms:modified xsi:type="dcterms:W3CDTF">2024-03-24T07:46:51Z</dcterms:modified>
</cp:coreProperties>
</file>