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14" d="100"/>
          <a:sy n="114" d="100"/>
        </p:scale>
        <p:origin x="43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55070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18" Type="http://schemas.openxmlformats.org/officeDocument/2006/relationships/image" Target="../media/image31.png"/><Relationship Id="rId3" Type="http://schemas.openxmlformats.org/officeDocument/2006/relationships/image" Target="../media/image16.png"/><Relationship Id="rId21" Type="http://schemas.openxmlformats.org/officeDocument/2006/relationships/image" Target="../media/image34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9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23" Type="http://schemas.openxmlformats.org/officeDocument/2006/relationships/image" Target="../media/image36.png"/><Relationship Id="rId10" Type="http://schemas.openxmlformats.org/officeDocument/2006/relationships/image" Target="../media/image23.png"/><Relationship Id="rId19" Type="http://schemas.openxmlformats.org/officeDocument/2006/relationships/image" Target="../media/image32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png"/><Relationship Id="rId22" Type="http://schemas.openxmlformats.org/officeDocument/2006/relationships/image" Target="../media/image3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18" Type="http://schemas.openxmlformats.org/officeDocument/2006/relationships/image" Target="../media/image51.png"/><Relationship Id="rId3" Type="http://schemas.openxmlformats.org/officeDocument/2006/relationships/image" Target="../media/image37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17" Type="http://schemas.openxmlformats.org/officeDocument/2006/relationships/image" Target="../media/image50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png"/><Relationship Id="rId4" Type="http://schemas.openxmlformats.org/officeDocument/2006/relationships/image" Target="../media/image17.png"/><Relationship Id="rId9" Type="http://schemas.openxmlformats.org/officeDocument/2006/relationships/image" Target="../media/image42.png"/><Relationship Id="rId14" Type="http://schemas.openxmlformats.org/officeDocument/2006/relationships/image" Target="../media/image4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png"/><Relationship Id="rId18" Type="http://schemas.openxmlformats.org/officeDocument/2006/relationships/image" Target="../media/image66.png"/><Relationship Id="rId3" Type="http://schemas.openxmlformats.org/officeDocument/2006/relationships/image" Target="../media/image52.png"/><Relationship Id="rId21" Type="http://schemas.openxmlformats.org/officeDocument/2006/relationships/image" Target="../media/image69.pn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17" Type="http://schemas.openxmlformats.org/officeDocument/2006/relationships/image" Target="../media/image65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64.png"/><Relationship Id="rId20" Type="http://schemas.openxmlformats.org/officeDocument/2006/relationships/image" Target="../media/image6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11" Type="http://schemas.openxmlformats.org/officeDocument/2006/relationships/image" Target="../media/image59.png"/><Relationship Id="rId24" Type="http://schemas.openxmlformats.org/officeDocument/2006/relationships/image" Target="../media/image72.png"/><Relationship Id="rId5" Type="http://schemas.openxmlformats.org/officeDocument/2006/relationships/image" Target="../media/image53.png"/><Relationship Id="rId15" Type="http://schemas.openxmlformats.org/officeDocument/2006/relationships/image" Target="../media/image63.png"/><Relationship Id="rId23" Type="http://schemas.openxmlformats.org/officeDocument/2006/relationships/image" Target="../media/image71.png"/><Relationship Id="rId10" Type="http://schemas.openxmlformats.org/officeDocument/2006/relationships/image" Target="../media/image58.png"/><Relationship Id="rId19" Type="http://schemas.openxmlformats.org/officeDocument/2006/relationships/image" Target="../media/image67.png"/><Relationship Id="rId4" Type="http://schemas.openxmlformats.org/officeDocument/2006/relationships/image" Target="../media/image17.png"/><Relationship Id="rId9" Type="http://schemas.openxmlformats.org/officeDocument/2006/relationships/image" Target="../media/image57.png"/><Relationship Id="rId14" Type="http://schemas.openxmlformats.org/officeDocument/2006/relationships/image" Target="../media/image62.png"/><Relationship Id="rId22" Type="http://schemas.openxmlformats.org/officeDocument/2006/relationships/image" Target="../media/image7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image" Target="../media/image81.png"/><Relationship Id="rId3" Type="http://schemas.openxmlformats.org/officeDocument/2006/relationships/image" Target="../media/image1.png"/><Relationship Id="rId7" Type="http://schemas.openxmlformats.org/officeDocument/2006/relationships/image" Target="../media/image75.png"/><Relationship Id="rId12" Type="http://schemas.openxmlformats.org/officeDocument/2006/relationships/image" Target="../media/image8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4.png"/><Relationship Id="rId11" Type="http://schemas.openxmlformats.org/officeDocument/2006/relationships/image" Target="../media/image79.png"/><Relationship Id="rId5" Type="http://schemas.openxmlformats.org/officeDocument/2006/relationships/image" Target="../media/image73.png"/><Relationship Id="rId15" Type="http://schemas.openxmlformats.org/officeDocument/2006/relationships/image" Target="../media/image83.png"/><Relationship Id="rId10" Type="http://schemas.openxmlformats.org/officeDocument/2006/relationships/image" Target="../media/image78.png"/><Relationship Id="rId4" Type="http://schemas.openxmlformats.org/officeDocument/2006/relationships/image" Target="../media/image17.png"/><Relationship Id="rId9" Type="http://schemas.openxmlformats.org/officeDocument/2006/relationships/image" Target="../media/image77.png"/><Relationship Id="rId14" Type="http://schemas.openxmlformats.org/officeDocument/2006/relationships/image" Target="../media/image8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92.png"/><Relationship Id="rId18" Type="http://schemas.openxmlformats.org/officeDocument/2006/relationships/image" Target="../media/image97.png"/><Relationship Id="rId3" Type="http://schemas.openxmlformats.org/officeDocument/2006/relationships/image" Target="../media/image1.png"/><Relationship Id="rId21" Type="http://schemas.openxmlformats.org/officeDocument/2006/relationships/image" Target="../media/image100.png"/><Relationship Id="rId7" Type="http://schemas.openxmlformats.org/officeDocument/2006/relationships/image" Target="../media/image86.png"/><Relationship Id="rId12" Type="http://schemas.openxmlformats.org/officeDocument/2006/relationships/image" Target="../media/image91.png"/><Relationship Id="rId17" Type="http://schemas.openxmlformats.org/officeDocument/2006/relationships/image" Target="../media/image96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95.png"/><Relationship Id="rId20" Type="http://schemas.openxmlformats.org/officeDocument/2006/relationships/image" Target="../media/image9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5" Type="http://schemas.openxmlformats.org/officeDocument/2006/relationships/image" Target="../media/image84.png"/><Relationship Id="rId15" Type="http://schemas.openxmlformats.org/officeDocument/2006/relationships/image" Target="../media/image94.png"/><Relationship Id="rId23" Type="http://schemas.openxmlformats.org/officeDocument/2006/relationships/image" Target="../media/image102.png"/><Relationship Id="rId10" Type="http://schemas.openxmlformats.org/officeDocument/2006/relationships/image" Target="../media/image89.png"/><Relationship Id="rId19" Type="http://schemas.openxmlformats.org/officeDocument/2006/relationships/image" Target="../media/image98.png"/><Relationship Id="rId4" Type="http://schemas.openxmlformats.org/officeDocument/2006/relationships/image" Target="../media/image17.png"/><Relationship Id="rId9" Type="http://schemas.openxmlformats.org/officeDocument/2006/relationships/image" Target="../media/image88.png"/><Relationship Id="rId14" Type="http://schemas.openxmlformats.org/officeDocument/2006/relationships/image" Target="../media/image93.png"/><Relationship Id="rId22" Type="http://schemas.openxmlformats.org/officeDocument/2006/relationships/image" Target="../media/image10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13" Type="http://schemas.openxmlformats.org/officeDocument/2006/relationships/image" Target="../media/image111.png"/><Relationship Id="rId3" Type="http://schemas.openxmlformats.org/officeDocument/2006/relationships/image" Target="../media/image1.png"/><Relationship Id="rId7" Type="http://schemas.openxmlformats.org/officeDocument/2006/relationships/image" Target="../media/image105.png"/><Relationship Id="rId12" Type="http://schemas.openxmlformats.org/officeDocument/2006/relationships/image" Target="../media/image1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4.png"/><Relationship Id="rId11" Type="http://schemas.openxmlformats.org/officeDocument/2006/relationships/image" Target="../media/image109.png"/><Relationship Id="rId5" Type="http://schemas.openxmlformats.org/officeDocument/2006/relationships/image" Target="../media/image103.png"/><Relationship Id="rId15" Type="http://schemas.openxmlformats.org/officeDocument/2006/relationships/image" Target="../media/image113.png"/><Relationship Id="rId10" Type="http://schemas.openxmlformats.org/officeDocument/2006/relationships/image" Target="../media/image108.png"/><Relationship Id="rId4" Type="http://schemas.openxmlformats.org/officeDocument/2006/relationships/image" Target="../media/image17.png"/><Relationship Id="rId9" Type="http://schemas.openxmlformats.org/officeDocument/2006/relationships/image" Target="../media/image107.png"/><Relationship Id="rId14" Type="http://schemas.openxmlformats.org/officeDocument/2006/relationships/image" Target="../media/image1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13" Type="http://schemas.openxmlformats.org/officeDocument/2006/relationships/image" Target="../media/image123.png"/><Relationship Id="rId18" Type="http://schemas.openxmlformats.org/officeDocument/2006/relationships/image" Target="../media/image128.png"/><Relationship Id="rId3" Type="http://schemas.openxmlformats.org/officeDocument/2006/relationships/image" Target="../media/image114.png"/><Relationship Id="rId7" Type="http://schemas.openxmlformats.org/officeDocument/2006/relationships/image" Target="../media/image117.png"/><Relationship Id="rId12" Type="http://schemas.openxmlformats.org/officeDocument/2006/relationships/image" Target="../media/image122.png"/><Relationship Id="rId17" Type="http://schemas.openxmlformats.org/officeDocument/2006/relationships/image" Target="../media/image127.png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2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6.png"/><Relationship Id="rId11" Type="http://schemas.openxmlformats.org/officeDocument/2006/relationships/image" Target="../media/image121.png"/><Relationship Id="rId5" Type="http://schemas.openxmlformats.org/officeDocument/2006/relationships/image" Target="../media/image115.png"/><Relationship Id="rId15" Type="http://schemas.openxmlformats.org/officeDocument/2006/relationships/image" Target="../media/image125.png"/><Relationship Id="rId10" Type="http://schemas.openxmlformats.org/officeDocument/2006/relationships/image" Target="../media/image120.png"/><Relationship Id="rId19" Type="http://schemas.openxmlformats.org/officeDocument/2006/relationships/image" Target="../media/image129.png"/><Relationship Id="rId4" Type="http://schemas.openxmlformats.org/officeDocument/2006/relationships/image" Target="../media/image17.png"/><Relationship Id="rId9" Type="http://schemas.openxmlformats.org/officeDocument/2006/relationships/image" Target="../media/image119.png"/><Relationship Id="rId14" Type="http://schemas.openxmlformats.org/officeDocument/2006/relationships/image" Target="../media/image12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3.png"/><Relationship Id="rId13" Type="http://schemas.openxmlformats.org/officeDocument/2006/relationships/image" Target="../media/image138.png"/><Relationship Id="rId18" Type="http://schemas.openxmlformats.org/officeDocument/2006/relationships/image" Target="../media/image143.png"/><Relationship Id="rId3" Type="http://schemas.openxmlformats.org/officeDocument/2006/relationships/image" Target="../media/image1.png"/><Relationship Id="rId7" Type="http://schemas.openxmlformats.org/officeDocument/2006/relationships/image" Target="../media/image132.png"/><Relationship Id="rId12" Type="http://schemas.openxmlformats.org/officeDocument/2006/relationships/image" Target="../media/image137.png"/><Relationship Id="rId17" Type="http://schemas.openxmlformats.org/officeDocument/2006/relationships/image" Target="../media/image142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1.png"/><Relationship Id="rId11" Type="http://schemas.openxmlformats.org/officeDocument/2006/relationships/image" Target="../media/image136.png"/><Relationship Id="rId5" Type="http://schemas.openxmlformats.org/officeDocument/2006/relationships/image" Target="../media/image130.png"/><Relationship Id="rId15" Type="http://schemas.openxmlformats.org/officeDocument/2006/relationships/image" Target="../media/image140.png"/><Relationship Id="rId10" Type="http://schemas.openxmlformats.org/officeDocument/2006/relationships/image" Target="../media/image135.png"/><Relationship Id="rId4" Type="http://schemas.openxmlformats.org/officeDocument/2006/relationships/image" Target="../media/image17.png"/><Relationship Id="rId9" Type="http://schemas.openxmlformats.org/officeDocument/2006/relationships/image" Target="../media/image134.png"/><Relationship Id="rId14" Type="http://schemas.openxmlformats.org/officeDocument/2006/relationships/image" Target="../media/image13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.png"/><Relationship Id="rId13" Type="http://schemas.openxmlformats.org/officeDocument/2006/relationships/image" Target="../media/image152.png"/><Relationship Id="rId18" Type="http://schemas.openxmlformats.org/officeDocument/2006/relationships/image" Target="../media/image157.png"/><Relationship Id="rId3" Type="http://schemas.openxmlformats.org/officeDocument/2006/relationships/image" Target="../media/image1.png"/><Relationship Id="rId21" Type="http://schemas.openxmlformats.org/officeDocument/2006/relationships/image" Target="../media/image160.png"/><Relationship Id="rId7" Type="http://schemas.openxmlformats.org/officeDocument/2006/relationships/image" Target="../media/image146.png"/><Relationship Id="rId12" Type="http://schemas.openxmlformats.org/officeDocument/2006/relationships/image" Target="../media/image151.png"/><Relationship Id="rId17" Type="http://schemas.openxmlformats.org/officeDocument/2006/relationships/image" Target="../media/image156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55.png"/><Relationship Id="rId20" Type="http://schemas.openxmlformats.org/officeDocument/2006/relationships/image" Target="../media/image15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5.png"/><Relationship Id="rId11" Type="http://schemas.openxmlformats.org/officeDocument/2006/relationships/image" Target="../media/image150.png"/><Relationship Id="rId5" Type="http://schemas.openxmlformats.org/officeDocument/2006/relationships/image" Target="../media/image144.png"/><Relationship Id="rId15" Type="http://schemas.openxmlformats.org/officeDocument/2006/relationships/image" Target="../media/image154.png"/><Relationship Id="rId23" Type="http://schemas.openxmlformats.org/officeDocument/2006/relationships/image" Target="../media/image162.png"/><Relationship Id="rId10" Type="http://schemas.openxmlformats.org/officeDocument/2006/relationships/image" Target="../media/image149.png"/><Relationship Id="rId19" Type="http://schemas.openxmlformats.org/officeDocument/2006/relationships/image" Target="../media/image158.png"/><Relationship Id="rId4" Type="http://schemas.openxmlformats.org/officeDocument/2006/relationships/image" Target="../media/image17.png"/><Relationship Id="rId9" Type="http://schemas.openxmlformats.org/officeDocument/2006/relationships/image" Target="../media/image148.png"/><Relationship Id="rId14" Type="http://schemas.openxmlformats.org/officeDocument/2006/relationships/image" Target="../media/image153.png"/><Relationship Id="rId22" Type="http://schemas.openxmlformats.org/officeDocument/2006/relationships/image" Target="../media/image16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6.png"/><Relationship Id="rId13" Type="http://schemas.openxmlformats.org/officeDocument/2006/relationships/image" Target="../media/image171.png"/><Relationship Id="rId18" Type="http://schemas.openxmlformats.org/officeDocument/2006/relationships/image" Target="../media/image176.png"/><Relationship Id="rId26" Type="http://schemas.openxmlformats.org/officeDocument/2006/relationships/image" Target="../media/image184.png"/><Relationship Id="rId3" Type="http://schemas.openxmlformats.org/officeDocument/2006/relationships/image" Target="../media/image1.png"/><Relationship Id="rId21" Type="http://schemas.openxmlformats.org/officeDocument/2006/relationships/image" Target="../media/image179.png"/><Relationship Id="rId7" Type="http://schemas.openxmlformats.org/officeDocument/2006/relationships/image" Target="../media/image165.png"/><Relationship Id="rId12" Type="http://schemas.openxmlformats.org/officeDocument/2006/relationships/image" Target="../media/image170.png"/><Relationship Id="rId17" Type="http://schemas.openxmlformats.org/officeDocument/2006/relationships/image" Target="../media/image175.png"/><Relationship Id="rId25" Type="http://schemas.openxmlformats.org/officeDocument/2006/relationships/image" Target="../media/image183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74.png"/><Relationship Id="rId20" Type="http://schemas.openxmlformats.org/officeDocument/2006/relationships/image" Target="../media/image178.png"/><Relationship Id="rId29" Type="http://schemas.openxmlformats.org/officeDocument/2006/relationships/image" Target="../media/image18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4.png"/><Relationship Id="rId11" Type="http://schemas.openxmlformats.org/officeDocument/2006/relationships/image" Target="../media/image169.png"/><Relationship Id="rId24" Type="http://schemas.openxmlformats.org/officeDocument/2006/relationships/image" Target="../media/image182.png"/><Relationship Id="rId5" Type="http://schemas.openxmlformats.org/officeDocument/2006/relationships/image" Target="../media/image163.png"/><Relationship Id="rId15" Type="http://schemas.openxmlformats.org/officeDocument/2006/relationships/image" Target="../media/image173.png"/><Relationship Id="rId23" Type="http://schemas.openxmlformats.org/officeDocument/2006/relationships/image" Target="../media/image181.png"/><Relationship Id="rId28" Type="http://schemas.openxmlformats.org/officeDocument/2006/relationships/image" Target="../media/image186.png"/><Relationship Id="rId10" Type="http://schemas.openxmlformats.org/officeDocument/2006/relationships/image" Target="../media/image168.png"/><Relationship Id="rId19" Type="http://schemas.openxmlformats.org/officeDocument/2006/relationships/image" Target="../media/image177.png"/><Relationship Id="rId4" Type="http://schemas.openxmlformats.org/officeDocument/2006/relationships/image" Target="../media/image17.png"/><Relationship Id="rId9" Type="http://schemas.openxmlformats.org/officeDocument/2006/relationships/image" Target="../media/image167.png"/><Relationship Id="rId14" Type="http://schemas.openxmlformats.org/officeDocument/2006/relationships/image" Target="../media/image172.png"/><Relationship Id="rId22" Type="http://schemas.openxmlformats.org/officeDocument/2006/relationships/image" Target="../media/image180.png"/><Relationship Id="rId27" Type="http://schemas.openxmlformats.org/officeDocument/2006/relationships/image" Target="../media/image185.png"/><Relationship Id="rId30" Type="http://schemas.openxmlformats.org/officeDocument/2006/relationships/image" Target="../media/image18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2.png"/><Relationship Id="rId13" Type="http://schemas.openxmlformats.org/officeDocument/2006/relationships/image" Target="../media/image197.png"/><Relationship Id="rId18" Type="http://schemas.openxmlformats.org/officeDocument/2006/relationships/image" Target="../media/image202.png"/><Relationship Id="rId3" Type="http://schemas.openxmlformats.org/officeDocument/2006/relationships/image" Target="../media/image1.png"/><Relationship Id="rId7" Type="http://schemas.openxmlformats.org/officeDocument/2006/relationships/image" Target="../media/image191.png"/><Relationship Id="rId12" Type="http://schemas.openxmlformats.org/officeDocument/2006/relationships/image" Target="../media/image196.png"/><Relationship Id="rId17" Type="http://schemas.openxmlformats.org/officeDocument/2006/relationships/image" Target="../media/image201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20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0.png"/><Relationship Id="rId11" Type="http://schemas.openxmlformats.org/officeDocument/2006/relationships/image" Target="../media/image195.png"/><Relationship Id="rId5" Type="http://schemas.openxmlformats.org/officeDocument/2006/relationships/image" Target="../media/image189.png"/><Relationship Id="rId15" Type="http://schemas.openxmlformats.org/officeDocument/2006/relationships/image" Target="../media/image199.png"/><Relationship Id="rId10" Type="http://schemas.openxmlformats.org/officeDocument/2006/relationships/image" Target="../media/image194.png"/><Relationship Id="rId19" Type="http://schemas.openxmlformats.org/officeDocument/2006/relationships/image" Target="../media/image203.png"/><Relationship Id="rId4" Type="http://schemas.openxmlformats.org/officeDocument/2006/relationships/image" Target="../media/image17.png"/><Relationship Id="rId9" Type="http://schemas.openxmlformats.org/officeDocument/2006/relationships/image" Target="../media/image193.png"/><Relationship Id="rId14" Type="http://schemas.openxmlformats.org/officeDocument/2006/relationships/image" Target="../media/image19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7.png"/><Relationship Id="rId13" Type="http://schemas.openxmlformats.org/officeDocument/2006/relationships/image" Target="../media/image211.png"/><Relationship Id="rId3" Type="http://schemas.openxmlformats.org/officeDocument/2006/relationships/image" Target="../media/image1.png"/><Relationship Id="rId7" Type="http://schemas.openxmlformats.org/officeDocument/2006/relationships/image" Target="../media/image206.png"/><Relationship Id="rId12" Type="http://schemas.openxmlformats.org/officeDocument/2006/relationships/image" Target="../media/image210.png"/><Relationship Id="rId17" Type="http://schemas.openxmlformats.org/officeDocument/2006/relationships/image" Target="../media/image215.pn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2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5.png"/><Relationship Id="rId11" Type="http://schemas.openxmlformats.org/officeDocument/2006/relationships/image" Target="../media/image209.png"/><Relationship Id="rId5" Type="http://schemas.openxmlformats.org/officeDocument/2006/relationships/image" Target="../media/image204.png"/><Relationship Id="rId15" Type="http://schemas.openxmlformats.org/officeDocument/2006/relationships/image" Target="../media/image213.png"/><Relationship Id="rId10" Type="http://schemas.openxmlformats.org/officeDocument/2006/relationships/image" Target="../media/image25.png"/><Relationship Id="rId4" Type="http://schemas.openxmlformats.org/officeDocument/2006/relationships/image" Target="../media/image17.png"/><Relationship Id="rId9" Type="http://schemas.openxmlformats.org/officeDocument/2006/relationships/image" Target="../media/image208.png"/><Relationship Id="rId14" Type="http://schemas.openxmlformats.org/officeDocument/2006/relationships/image" Target="../media/image2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w8BzeZEGEYY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71500" cy="6858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20500" y="0"/>
            <a:ext cx="571500" cy="6858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" y="1976438"/>
            <a:ext cx="5181600" cy="2905125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76800" y="5638800"/>
            <a:ext cx="914400" cy="9144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8738" y="5905500"/>
            <a:ext cx="390525" cy="3810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53200" y="1447800"/>
            <a:ext cx="762000" cy="762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53200" y="3352800"/>
            <a:ext cx="327124" cy="3810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40562" y="3467100"/>
            <a:ext cx="15240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53200" y="4152900"/>
            <a:ext cx="1524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220200" y="4152900"/>
            <a:ext cx="152400" cy="1524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553200" y="4533900"/>
            <a:ext cx="152400" cy="1524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220200" y="4533900"/>
            <a:ext cx="152400" cy="152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553200" y="5029200"/>
            <a:ext cx="5181600" cy="3810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058400" y="5219700"/>
            <a:ext cx="190500" cy="152400"/>
          </a:xfrm>
          <a:prstGeom prst="rect">
            <a:avLst/>
          </a:prstGeom>
        </p:spPr>
      </p:pic>
      <p:sp>
        <p:nvSpPr>
          <p:cNvPr id="17" name="Text 0"/>
          <p:cNvSpPr/>
          <p:nvPr/>
        </p:nvSpPr>
        <p:spPr>
          <a:xfrm>
            <a:off x="6553200" y="1447800"/>
            <a:ext cx="51816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Introduction to DSLR
for Filmmakers</a:t>
            </a:r>
            <a:endParaRPr lang="en-US" sz="3600" dirty="0"/>
          </a:p>
        </p:txBody>
      </p:sp>
      <p:sp>
        <p:nvSpPr>
          <p:cNvPr id="18" name="Text 1"/>
          <p:cNvSpPr/>
          <p:nvPr/>
        </p:nvSpPr>
        <p:spPr>
          <a:xfrm>
            <a:off x="6553200" y="2514600"/>
            <a:ext cx="51816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Unlock the cinematic potential of Digital Single-Lens Reflex cameras</a:t>
            </a:r>
            <a:endParaRPr lang="en-US" sz="1500" dirty="0"/>
          </a:p>
        </p:txBody>
      </p:sp>
      <p:sp>
        <p:nvSpPr>
          <p:cNvPr id="19" name="Text 2"/>
          <p:cNvSpPr/>
          <p:nvPr/>
        </p:nvSpPr>
        <p:spPr>
          <a:xfrm>
            <a:off x="7032724" y="3276600"/>
            <a:ext cx="4702076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 comprehensive guide to equipment, settings, and techniques</a:t>
            </a:r>
            <a:endParaRPr lang="en-US" sz="1350" dirty="0"/>
          </a:p>
        </p:txBody>
      </p:sp>
      <p:sp>
        <p:nvSpPr>
          <p:cNvPr id="20" name="Text 3"/>
          <p:cNvSpPr/>
          <p:nvPr/>
        </p:nvSpPr>
        <p:spPr>
          <a:xfrm>
            <a:off x="6781800" y="4114800"/>
            <a:ext cx="181737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Core Video Settings</a:t>
            </a:r>
            <a:endParaRPr lang="en-US" sz="1200" dirty="0"/>
          </a:p>
        </p:txBody>
      </p:sp>
      <p:sp>
        <p:nvSpPr>
          <p:cNvPr id="21" name="Text 4"/>
          <p:cNvSpPr/>
          <p:nvPr/>
        </p:nvSpPr>
        <p:spPr>
          <a:xfrm>
            <a:off x="9448800" y="4114800"/>
            <a:ext cx="129159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Essential Gear</a:t>
            </a:r>
            <a:endParaRPr lang="en-US" sz="1200" dirty="0"/>
          </a:p>
        </p:txBody>
      </p:sp>
      <p:sp>
        <p:nvSpPr>
          <p:cNvPr id="22" name="Text 5"/>
          <p:cNvSpPr/>
          <p:nvPr/>
        </p:nvSpPr>
        <p:spPr>
          <a:xfrm>
            <a:off x="6781800" y="4495800"/>
            <a:ext cx="195453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Shooting Techniques</a:t>
            </a:r>
            <a:endParaRPr lang="en-US" sz="1200" dirty="0"/>
          </a:p>
        </p:txBody>
      </p:sp>
      <p:sp>
        <p:nvSpPr>
          <p:cNvPr id="23" name="Text 6"/>
          <p:cNvSpPr/>
          <p:nvPr/>
        </p:nvSpPr>
        <p:spPr>
          <a:xfrm>
            <a:off x="9448800" y="4495800"/>
            <a:ext cx="150876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Post-Production</a:t>
            </a:r>
            <a:endParaRPr lang="en-US" sz="1200" dirty="0"/>
          </a:p>
        </p:txBody>
      </p:sp>
      <p:sp>
        <p:nvSpPr>
          <p:cNvPr id="25" name="Text 8"/>
          <p:cNvSpPr/>
          <p:nvPr/>
        </p:nvSpPr>
        <p:spPr>
          <a:xfrm>
            <a:off x="10325100" y="5181600"/>
            <a:ext cx="16916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Professional Guide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439025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8250" y="2743200"/>
            <a:ext cx="914400" cy="9144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0" y="2171700"/>
            <a:ext cx="514350" cy="4572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0421" y="3028950"/>
            <a:ext cx="1293157" cy="1293157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14667" y="2266950"/>
            <a:ext cx="390525" cy="3810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0250" y="2457450"/>
            <a:ext cx="762000" cy="1905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72250" y="3124200"/>
            <a:ext cx="857250" cy="1905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19526" y="3505200"/>
            <a:ext cx="609600" cy="6096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29076" y="3676650"/>
            <a:ext cx="190500" cy="2667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44197" y="3712507"/>
            <a:ext cx="762000" cy="7620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123578" y="3981450"/>
            <a:ext cx="190500" cy="2667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334000" y="3790950"/>
            <a:ext cx="1143000" cy="1905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5750" y="4648200"/>
            <a:ext cx="5695950" cy="24384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210300" y="4648200"/>
            <a:ext cx="5695950" cy="24384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362700" y="5257800"/>
            <a:ext cx="1573262" cy="4191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935962" y="5257800"/>
            <a:ext cx="1658689" cy="4191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594652" y="5257800"/>
            <a:ext cx="2159198" cy="4191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362700" y="5676900"/>
            <a:ext cx="1573262" cy="4191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935962" y="5676900"/>
            <a:ext cx="1658689" cy="4191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9594652" y="5676900"/>
            <a:ext cx="2159198" cy="4191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6362700" y="6096000"/>
            <a:ext cx="5391150" cy="4191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362700" y="6096000"/>
            <a:ext cx="1573262" cy="4191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935962" y="6096000"/>
            <a:ext cx="1658689" cy="4191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9594652" y="6096000"/>
            <a:ext cx="2159198" cy="4191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362700" y="6515100"/>
            <a:ext cx="1573262" cy="4191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7935962" y="6515100"/>
            <a:ext cx="1658689" cy="4191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9594652" y="6515100"/>
            <a:ext cx="2159198" cy="419100"/>
          </a:xfrm>
          <a:prstGeom prst="rect">
            <a:avLst/>
          </a:prstGeom>
        </p:spPr>
      </p:pic>
      <p:sp>
        <p:nvSpPr>
          <p:cNvPr id="30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What is a DSLR?</a:t>
            </a:r>
            <a:endParaRPr lang="en-US" sz="2700" dirty="0"/>
          </a:p>
        </p:txBody>
      </p:sp>
      <p:sp>
        <p:nvSpPr>
          <p:cNvPr id="31" name="Text 1"/>
          <p:cNvSpPr/>
          <p:nvPr/>
        </p:nvSpPr>
        <p:spPr>
          <a:xfrm>
            <a:off x="285750" y="952500"/>
            <a:ext cx="11620500" cy="647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DSLR</a:t>
            </a:r>
            <a:r>
              <a:rPr lang="en-US" sz="18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(Digital Single-Lens Reflex) cameras use a unique optical system that differentiates them from simpler point-and-shoot cameras.</a:t>
            </a:r>
            <a:endParaRPr lang="en-US" sz="1800" dirty="0"/>
          </a:p>
        </p:txBody>
      </p:sp>
      <p:sp>
        <p:nvSpPr>
          <p:cNvPr id="32" name="Text 2"/>
          <p:cNvSpPr/>
          <p:nvPr/>
        </p:nvSpPr>
        <p:spPr>
          <a:xfrm>
            <a:off x="5075486" y="3733800"/>
            <a:ext cx="1031736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Camera Body</a:t>
            </a:r>
            <a:endParaRPr lang="en-US" sz="1050" dirty="0"/>
          </a:p>
        </p:txBody>
      </p:sp>
      <p:sp>
        <p:nvSpPr>
          <p:cNvPr id="33" name="Text 3"/>
          <p:cNvSpPr/>
          <p:nvPr/>
        </p:nvSpPr>
        <p:spPr>
          <a:xfrm>
            <a:off x="5816501" y="2628900"/>
            <a:ext cx="37361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Lens</a:t>
            </a:r>
            <a:endParaRPr lang="en-US" sz="1050" dirty="0"/>
          </a:p>
        </p:txBody>
      </p:sp>
      <p:sp>
        <p:nvSpPr>
          <p:cNvPr id="34" name="Text 4"/>
          <p:cNvSpPr/>
          <p:nvPr/>
        </p:nvSpPr>
        <p:spPr>
          <a:xfrm>
            <a:off x="6313039" y="3504833"/>
            <a:ext cx="431781" cy="34128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r>
              <a:rPr lang="en-US" sz="9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Mirror</a:t>
            </a:r>
            <a:endParaRPr lang="en-US" sz="900" dirty="0"/>
          </a:p>
        </p:txBody>
      </p:sp>
      <p:sp>
        <p:nvSpPr>
          <p:cNvPr id="35" name="Text 5"/>
          <p:cNvSpPr/>
          <p:nvPr/>
        </p:nvSpPr>
        <p:spPr>
          <a:xfrm>
            <a:off x="7429500" y="2647950"/>
            <a:ext cx="139321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Optical Viewfinder</a:t>
            </a:r>
            <a:endParaRPr lang="en-US" sz="1050" dirty="0"/>
          </a:p>
        </p:txBody>
      </p:sp>
      <p:sp>
        <p:nvSpPr>
          <p:cNvPr id="36" name="Text 6"/>
          <p:cNvSpPr/>
          <p:nvPr/>
        </p:nvSpPr>
        <p:spPr>
          <a:xfrm>
            <a:off x="4857750" y="4191000"/>
            <a:ext cx="1119961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Shutter Button</a:t>
            </a:r>
            <a:endParaRPr lang="en-US" sz="1050" dirty="0"/>
          </a:p>
        </p:txBody>
      </p:sp>
      <p:sp>
        <p:nvSpPr>
          <p:cNvPr id="37" name="Text 7"/>
          <p:cNvSpPr/>
          <p:nvPr/>
        </p:nvSpPr>
        <p:spPr>
          <a:xfrm>
            <a:off x="6477000" y="4533900"/>
            <a:ext cx="1049595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Image Sensor</a:t>
            </a:r>
            <a:endParaRPr lang="en-US" sz="1050" dirty="0"/>
          </a:p>
        </p:txBody>
      </p:sp>
      <p:sp>
        <p:nvSpPr>
          <p:cNvPr id="38" name="Text 8"/>
          <p:cNvSpPr/>
          <p:nvPr/>
        </p:nvSpPr>
        <p:spPr>
          <a:xfrm>
            <a:off x="438150" y="4800600"/>
            <a:ext cx="53911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DSLR Mechanism</a:t>
            </a:r>
            <a:endParaRPr lang="en-US" sz="1500" dirty="0"/>
          </a:p>
        </p:txBody>
      </p:sp>
      <p:sp>
        <p:nvSpPr>
          <p:cNvPr id="39" name="Text 9"/>
          <p:cNvSpPr/>
          <p:nvPr/>
        </p:nvSpPr>
        <p:spPr>
          <a:xfrm>
            <a:off x="476250" y="5143500"/>
            <a:ext cx="642366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Light enters through the lens</a:t>
            </a:r>
            <a:endParaRPr lang="en-US" sz="1200" dirty="0"/>
          </a:p>
        </p:txBody>
      </p:sp>
      <p:sp>
        <p:nvSpPr>
          <p:cNvPr id="40" name="Text 10"/>
          <p:cNvSpPr/>
          <p:nvPr/>
        </p:nvSpPr>
        <p:spPr>
          <a:xfrm>
            <a:off x="476250" y="5448300"/>
            <a:ext cx="642366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Hits a mirror and is reflected into the optical viewfinder</a:t>
            </a:r>
            <a:endParaRPr lang="en-US" sz="1200" dirty="0"/>
          </a:p>
        </p:txBody>
      </p:sp>
      <p:sp>
        <p:nvSpPr>
          <p:cNvPr id="41" name="Text 11"/>
          <p:cNvSpPr/>
          <p:nvPr/>
        </p:nvSpPr>
        <p:spPr>
          <a:xfrm>
            <a:off x="476250" y="5753100"/>
            <a:ext cx="642366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When shutter is pressed, mirror flips up</a:t>
            </a:r>
            <a:endParaRPr lang="en-US" sz="1200" dirty="0"/>
          </a:p>
        </p:txBody>
      </p:sp>
      <p:sp>
        <p:nvSpPr>
          <p:cNvPr id="42" name="Text 12"/>
          <p:cNvSpPr/>
          <p:nvPr/>
        </p:nvSpPr>
        <p:spPr>
          <a:xfrm>
            <a:off x="476250" y="6057900"/>
            <a:ext cx="642366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Light passes through to the image sensor, capturing image/video</a:t>
            </a:r>
            <a:endParaRPr lang="en-US" sz="1200" dirty="0"/>
          </a:p>
        </p:txBody>
      </p:sp>
      <p:sp>
        <p:nvSpPr>
          <p:cNvPr id="43" name="Text 13"/>
          <p:cNvSpPr/>
          <p:nvPr/>
        </p:nvSpPr>
        <p:spPr>
          <a:xfrm>
            <a:off x="6362700" y="4800600"/>
            <a:ext cx="64693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Compared to Point-and-Shoot</a:t>
            </a:r>
            <a:endParaRPr lang="en-US" sz="1500" dirty="0"/>
          </a:p>
        </p:txBody>
      </p:sp>
      <p:sp>
        <p:nvSpPr>
          <p:cNvPr id="44" name="Text 14"/>
          <p:cNvSpPr/>
          <p:nvPr/>
        </p:nvSpPr>
        <p:spPr>
          <a:xfrm>
            <a:off x="6362700" y="5257800"/>
            <a:ext cx="1573262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Feature</a:t>
            </a:r>
            <a:endParaRPr lang="en-US" sz="1200" dirty="0"/>
          </a:p>
        </p:txBody>
      </p:sp>
      <p:sp>
        <p:nvSpPr>
          <p:cNvPr id="45" name="Text 15"/>
          <p:cNvSpPr/>
          <p:nvPr/>
        </p:nvSpPr>
        <p:spPr>
          <a:xfrm>
            <a:off x="7935962" y="5257800"/>
            <a:ext cx="1658689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DSLR</a:t>
            </a:r>
            <a:endParaRPr lang="en-US" sz="1200" dirty="0"/>
          </a:p>
        </p:txBody>
      </p:sp>
      <p:sp>
        <p:nvSpPr>
          <p:cNvPr id="46" name="Text 16"/>
          <p:cNvSpPr/>
          <p:nvPr/>
        </p:nvSpPr>
        <p:spPr>
          <a:xfrm>
            <a:off x="9378732" y="5257800"/>
            <a:ext cx="2591038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Point-and-Shoot</a:t>
            </a:r>
            <a:endParaRPr lang="en-US" sz="1200" dirty="0"/>
          </a:p>
        </p:txBody>
      </p:sp>
      <p:sp>
        <p:nvSpPr>
          <p:cNvPr id="47" name="Text 17"/>
          <p:cNvSpPr/>
          <p:nvPr/>
        </p:nvSpPr>
        <p:spPr>
          <a:xfrm>
            <a:off x="6205374" y="5676900"/>
            <a:ext cx="188791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Viewfinder</a:t>
            </a:r>
            <a:endParaRPr lang="en-US" sz="1200" dirty="0"/>
          </a:p>
        </p:txBody>
      </p:sp>
      <p:sp>
        <p:nvSpPr>
          <p:cNvPr id="48" name="Text 18"/>
          <p:cNvSpPr/>
          <p:nvPr/>
        </p:nvSpPr>
        <p:spPr>
          <a:xfrm>
            <a:off x="7770093" y="5676900"/>
            <a:ext cx="1990427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Optical (OVF)</a:t>
            </a:r>
            <a:endParaRPr lang="en-US" sz="1200" dirty="0"/>
          </a:p>
        </p:txBody>
      </p:sp>
      <p:sp>
        <p:nvSpPr>
          <p:cNvPr id="49" name="Text 19"/>
          <p:cNvSpPr/>
          <p:nvPr/>
        </p:nvSpPr>
        <p:spPr>
          <a:xfrm>
            <a:off x="9378732" y="5676900"/>
            <a:ext cx="2591038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Electronic/Electronic</a:t>
            </a:r>
            <a:endParaRPr lang="en-US" sz="1200" dirty="0"/>
          </a:p>
        </p:txBody>
      </p:sp>
      <p:sp>
        <p:nvSpPr>
          <p:cNvPr id="50" name="Text 20"/>
          <p:cNvSpPr/>
          <p:nvPr/>
        </p:nvSpPr>
        <p:spPr>
          <a:xfrm>
            <a:off x="6205374" y="6096000"/>
            <a:ext cx="188791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Size &amp; Weight</a:t>
            </a:r>
            <a:endParaRPr lang="en-US" sz="1200" dirty="0"/>
          </a:p>
        </p:txBody>
      </p:sp>
      <p:sp>
        <p:nvSpPr>
          <p:cNvPr id="51" name="Text 21"/>
          <p:cNvSpPr/>
          <p:nvPr/>
        </p:nvSpPr>
        <p:spPr>
          <a:xfrm>
            <a:off x="7770093" y="6096000"/>
            <a:ext cx="1990427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Larger, heavier</a:t>
            </a:r>
            <a:endParaRPr lang="en-US" sz="1200" dirty="0"/>
          </a:p>
        </p:txBody>
      </p:sp>
      <p:sp>
        <p:nvSpPr>
          <p:cNvPr id="52" name="Text 22"/>
          <p:cNvSpPr/>
          <p:nvPr/>
        </p:nvSpPr>
        <p:spPr>
          <a:xfrm>
            <a:off x="9378732" y="6096000"/>
            <a:ext cx="2591038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Smaller, lighter</a:t>
            </a:r>
            <a:endParaRPr lang="en-US" sz="1200" dirty="0"/>
          </a:p>
        </p:txBody>
      </p:sp>
      <p:sp>
        <p:nvSpPr>
          <p:cNvPr id="53" name="Text 23"/>
          <p:cNvSpPr/>
          <p:nvPr/>
        </p:nvSpPr>
        <p:spPr>
          <a:xfrm>
            <a:off x="6205374" y="6515100"/>
            <a:ext cx="188791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Autofocus</a:t>
            </a:r>
            <a:endParaRPr lang="en-US" sz="1200" dirty="0"/>
          </a:p>
        </p:txBody>
      </p:sp>
      <p:sp>
        <p:nvSpPr>
          <p:cNvPr id="54" name="Text 24"/>
          <p:cNvSpPr/>
          <p:nvPr/>
        </p:nvSpPr>
        <p:spPr>
          <a:xfrm>
            <a:off x="7770093" y="6515100"/>
            <a:ext cx="1990427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Phase-detect</a:t>
            </a:r>
            <a:endParaRPr lang="en-US" sz="1200" dirty="0"/>
          </a:p>
        </p:txBody>
      </p:sp>
      <p:sp>
        <p:nvSpPr>
          <p:cNvPr id="55" name="Text 25"/>
          <p:cNvSpPr/>
          <p:nvPr/>
        </p:nvSpPr>
        <p:spPr>
          <a:xfrm>
            <a:off x="9594652" y="6515100"/>
            <a:ext cx="2159198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Crop-sensor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248525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952500"/>
            <a:ext cx="3721001" cy="3721001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50" y="4902101"/>
            <a:ext cx="3721001" cy="17907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150" y="5435501"/>
            <a:ext cx="152400" cy="1524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150" y="5740301"/>
            <a:ext cx="1524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150" y="6045101"/>
            <a:ext cx="1524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150" y="6349901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35351" y="952500"/>
            <a:ext cx="3721150" cy="275585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5851" y="1143000"/>
            <a:ext cx="571500" cy="5715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97301" y="1276350"/>
            <a:ext cx="228600" cy="304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85100" y="952500"/>
            <a:ext cx="3721150" cy="275585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75600" y="1143000"/>
            <a:ext cx="571500" cy="5715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35351" y="3936950"/>
            <a:ext cx="3721150" cy="27558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425851" y="4127450"/>
            <a:ext cx="571500" cy="5715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597301" y="4260800"/>
            <a:ext cx="228600" cy="3048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185100" y="3936950"/>
            <a:ext cx="3721150" cy="275585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75600" y="4127450"/>
            <a:ext cx="571500" cy="5715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547050" y="4260800"/>
            <a:ext cx="228600" cy="304800"/>
          </a:xfrm>
          <a:prstGeom prst="rect">
            <a:avLst/>
          </a:prstGeom>
        </p:spPr>
      </p:pic>
      <p:sp>
        <p:nvSpPr>
          <p:cNvPr id="21" name="Text 0"/>
          <p:cNvSpPr/>
          <p:nvPr/>
        </p:nvSpPr>
        <p:spPr>
          <a:xfrm>
            <a:off x="285750" y="142875"/>
            <a:ext cx="139446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Why Choose DSLRs for Filmmaking?</a:t>
            </a:r>
            <a:endParaRPr lang="en-US" sz="2700" dirty="0"/>
          </a:p>
        </p:txBody>
      </p:sp>
      <p:sp>
        <p:nvSpPr>
          <p:cNvPr id="22" name="Text 1"/>
          <p:cNvSpPr/>
          <p:nvPr/>
        </p:nvSpPr>
        <p:spPr>
          <a:xfrm>
            <a:off x="438150" y="5054501"/>
            <a:ext cx="409944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Benefits at a Glance</a:t>
            </a:r>
            <a:endParaRPr lang="en-US" sz="1500" dirty="0"/>
          </a:p>
        </p:txBody>
      </p:sp>
      <p:sp>
        <p:nvSpPr>
          <p:cNvPr id="23" name="Text 2"/>
          <p:cNvSpPr/>
          <p:nvPr/>
        </p:nvSpPr>
        <p:spPr>
          <a:xfrm>
            <a:off x="666750" y="5397401"/>
            <a:ext cx="213473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Professional image quality</a:t>
            </a:r>
            <a:endParaRPr lang="en-US" sz="1200" dirty="0"/>
          </a:p>
        </p:txBody>
      </p:sp>
      <p:sp>
        <p:nvSpPr>
          <p:cNvPr id="24" name="Text 3"/>
          <p:cNvSpPr/>
          <p:nvPr/>
        </p:nvSpPr>
        <p:spPr>
          <a:xfrm>
            <a:off x="666750" y="5702201"/>
            <a:ext cx="128069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Creative control</a:t>
            </a:r>
            <a:endParaRPr lang="en-US" sz="1200" dirty="0"/>
          </a:p>
        </p:txBody>
      </p:sp>
      <p:sp>
        <p:nvSpPr>
          <p:cNvPr id="25" name="Text 4"/>
          <p:cNvSpPr/>
          <p:nvPr/>
        </p:nvSpPr>
        <p:spPr>
          <a:xfrm>
            <a:off x="666750" y="6007001"/>
            <a:ext cx="179593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Cost-effective solution</a:t>
            </a:r>
            <a:endParaRPr lang="en-US" sz="1200" dirty="0"/>
          </a:p>
        </p:txBody>
      </p:sp>
      <p:sp>
        <p:nvSpPr>
          <p:cNvPr id="26" name="Text 5"/>
          <p:cNvSpPr/>
          <p:nvPr/>
        </p:nvSpPr>
        <p:spPr>
          <a:xfrm>
            <a:off x="666750" y="6311801"/>
            <a:ext cx="313074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Accessible for independent filmmakers</a:t>
            </a:r>
            <a:endParaRPr lang="en-US" sz="1200" dirty="0"/>
          </a:p>
        </p:txBody>
      </p:sp>
      <p:sp>
        <p:nvSpPr>
          <p:cNvPr id="27" name="Text 6"/>
          <p:cNvSpPr/>
          <p:nvPr/>
        </p:nvSpPr>
        <p:spPr>
          <a:xfrm>
            <a:off x="4425851" y="1857375"/>
            <a:ext cx="40081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Interchangeable Lenses</a:t>
            </a:r>
            <a:endParaRPr lang="en-US" sz="1500" dirty="0"/>
          </a:p>
        </p:txBody>
      </p:sp>
      <p:sp>
        <p:nvSpPr>
          <p:cNvPr id="28" name="Text 7"/>
          <p:cNvSpPr/>
          <p:nvPr/>
        </p:nvSpPr>
        <p:spPr>
          <a:xfrm>
            <a:off x="4425851" y="2200275"/>
            <a:ext cx="334015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Swap lenses for creative flexibility, achieving various looks from wide-angle establishing shots to telephoto close-ups and experimenting with different aesthetic qualities.</a:t>
            </a:r>
            <a:endParaRPr lang="en-US" sz="1200" dirty="0"/>
          </a:p>
        </p:txBody>
      </p:sp>
      <p:sp>
        <p:nvSpPr>
          <p:cNvPr id="29" name="Text 8"/>
          <p:cNvSpPr/>
          <p:nvPr/>
        </p:nvSpPr>
        <p:spPr>
          <a:xfrm>
            <a:off x="8375600" y="1857375"/>
            <a:ext cx="33401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Large Sensors</a:t>
            </a:r>
            <a:endParaRPr lang="en-US" sz="1500" dirty="0"/>
          </a:p>
        </p:txBody>
      </p:sp>
      <p:sp>
        <p:nvSpPr>
          <p:cNvPr id="30" name="Text 9"/>
          <p:cNvSpPr/>
          <p:nvPr/>
        </p:nvSpPr>
        <p:spPr>
          <a:xfrm>
            <a:off x="8375600" y="2200275"/>
            <a:ext cx="3340150" cy="1143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DSLRs feature larger sensors (APS-C or Full-Frame) compared to consumer camcorders, enabling a shallower depth of field for the coveted "bokeh" effect where subjects are in sharp focus while backgrounds are blurred.</a:t>
            </a:r>
            <a:endParaRPr lang="en-US" sz="1200" dirty="0"/>
          </a:p>
        </p:txBody>
      </p:sp>
      <p:sp>
        <p:nvSpPr>
          <p:cNvPr id="31" name="Text 10"/>
          <p:cNvSpPr/>
          <p:nvPr/>
        </p:nvSpPr>
        <p:spPr>
          <a:xfrm>
            <a:off x="4425851" y="4841825"/>
            <a:ext cx="40081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Manual Controls</a:t>
            </a:r>
            <a:endParaRPr lang="en-US" sz="1500" dirty="0"/>
          </a:p>
        </p:txBody>
      </p:sp>
      <p:sp>
        <p:nvSpPr>
          <p:cNvPr id="32" name="Text 11"/>
          <p:cNvSpPr/>
          <p:nvPr/>
        </p:nvSpPr>
        <p:spPr>
          <a:xfrm>
            <a:off x="4425851" y="5184725"/>
            <a:ext cx="3340150" cy="1143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Extensive manual control over exposure settings (aperture, shutter speed, ISO), white balance, and focus, allowing filmmakers to precisely craft their visual narrative and adapt to diverse shooting conditions.</a:t>
            </a:r>
            <a:endParaRPr lang="en-US" sz="1200" dirty="0"/>
          </a:p>
        </p:txBody>
      </p:sp>
      <p:sp>
        <p:nvSpPr>
          <p:cNvPr id="33" name="Text 12"/>
          <p:cNvSpPr/>
          <p:nvPr/>
        </p:nvSpPr>
        <p:spPr>
          <a:xfrm>
            <a:off x="8375600" y="4841825"/>
            <a:ext cx="40081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Cost-Effectiveness</a:t>
            </a:r>
            <a:endParaRPr lang="en-US" sz="1500" dirty="0"/>
          </a:p>
        </p:txBody>
      </p:sp>
      <p:sp>
        <p:nvSpPr>
          <p:cNvPr id="34" name="Text 13"/>
          <p:cNvSpPr/>
          <p:nvPr/>
        </p:nvSpPr>
        <p:spPr>
          <a:xfrm>
            <a:off x="8375600" y="5184725"/>
            <a:ext cx="3340150" cy="1143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Compared to dedicated cinema cameras, DSLRs provide a significantly more affordable entry point into high-quality video production, making professional-looking results accessible to independent creators and students.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37235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38250" y="1281112"/>
            <a:ext cx="1714500" cy="17145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050" y="1714500"/>
            <a:ext cx="342900" cy="3810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39250" y="1314450"/>
            <a:ext cx="1714500" cy="17145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25050" y="1619250"/>
            <a:ext cx="342900" cy="3810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9500" y="1695450"/>
            <a:ext cx="1714500" cy="17145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67213" y="2095500"/>
            <a:ext cx="219075" cy="3810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00250" y="2171700"/>
            <a:ext cx="2667000" cy="28575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33537" y="2157414"/>
            <a:ext cx="966713" cy="1654058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66750" y="0"/>
            <a:ext cx="1358247" cy="21717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0" y="4010025"/>
            <a:ext cx="1240482" cy="4191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26232" y="4010025"/>
            <a:ext cx="1129159" cy="4191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655391" y="4010025"/>
            <a:ext cx="1222921" cy="4191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878312" y="4010025"/>
            <a:ext cx="1051173" cy="4191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929485" y="4010025"/>
            <a:ext cx="1052215" cy="4191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85750" y="4429125"/>
            <a:ext cx="1240482" cy="4191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526232" y="4429125"/>
            <a:ext cx="1129159" cy="4191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655391" y="4429125"/>
            <a:ext cx="1222921" cy="4191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878312" y="4429125"/>
            <a:ext cx="1051173" cy="4191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929485" y="4429125"/>
            <a:ext cx="1052215" cy="4191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85750" y="4848225"/>
            <a:ext cx="5695950" cy="4191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85750" y="4848225"/>
            <a:ext cx="1240482" cy="4191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526232" y="4848225"/>
            <a:ext cx="1129159" cy="4191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655391" y="4848225"/>
            <a:ext cx="1222921" cy="4191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878312" y="4848225"/>
            <a:ext cx="1051173" cy="4191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929485" y="4848225"/>
            <a:ext cx="1052215" cy="4191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85750" y="5267325"/>
            <a:ext cx="1240482" cy="41910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526232" y="5267325"/>
            <a:ext cx="1129159" cy="419100"/>
          </a:xfrm>
          <a:prstGeom prst="rect">
            <a:avLst/>
          </a:prstGeom>
        </p:spPr>
      </p:pic>
      <p:pic>
        <p:nvPicPr>
          <p:cNvPr id="31" name="Image 29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655391" y="5267325"/>
            <a:ext cx="1222921" cy="419100"/>
          </a:xfrm>
          <a:prstGeom prst="rect">
            <a:avLst/>
          </a:prstGeom>
        </p:spPr>
      </p:pic>
      <p:pic>
        <p:nvPicPr>
          <p:cNvPr id="32" name="Image 30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878312" y="5267325"/>
            <a:ext cx="1051173" cy="419100"/>
          </a:xfrm>
          <a:prstGeom prst="rect">
            <a:avLst/>
          </a:prstGeom>
        </p:spPr>
      </p:pic>
      <p:pic>
        <p:nvPicPr>
          <p:cNvPr id="33" name="Image 31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929485" y="5267325"/>
            <a:ext cx="1052215" cy="419100"/>
          </a:xfrm>
          <a:prstGeom prst="rect">
            <a:avLst/>
          </a:prstGeom>
        </p:spPr>
      </p:pic>
      <p:pic>
        <p:nvPicPr>
          <p:cNvPr id="34" name="Image 32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85750" y="5686425"/>
            <a:ext cx="5695950" cy="419100"/>
          </a:xfrm>
          <a:prstGeom prst="rect">
            <a:avLst/>
          </a:prstGeom>
        </p:spPr>
      </p:pic>
      <p:pic>
        <p:nvPicPr>
          <p:cNvPr id="35" name="Image 33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85750" y="5686425"/>
            <a:ext cx="1240482" cy="419100"/>
          </a:xfrm>
          <a:prstGeom prst="rect">
            <a:avLst/>
          </a:prstGeom>
        </p:spPr>
      </p:pic>
      <p:pic>
        <p:nvPicPr>
          <p:cNvPr id="36" name="Image 34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526232" y="5686425"/>
            <a:ext cx="1129159" cy="419100"/>
          </a:xfrm>
          <a:prstGeom prst="rect">
            <a:avLst/>
          </a:prstGeom>
        </p:spPr>
      </p:pic>
      <p:pic>
        <p:nvPicPr>
          <p:cNvPr id="37" name="Image 35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655391" y="5686425"/>
            <a:ext cx="1222921" cy="419100"/>
          </a:xfrm>
          <a:prstGeom prst="rect">
            <a:avLst/>
          </a:prstGeom>
        </p:spPr>
      </p:pic>
      <p:pic>
        <p:nvPicPr>
          <p:cNvPr id="38" name="Image 36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878312" y="5686425"/>
            <a:ext cx="1051173" cy="419100"/>
          </a:xfrm>
          <a:prstGeom prst="rect">
            <a:avLst/>
          </a:prstGeom>
        </p:spPr>
      </p:pic>
      <p:pic>
        <p:nvPicPr>
          <p:cNvPr id="39" name="Image 37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929485" y="5686425"/>
            <a:ext cx="1052215" cy="419100"/>
          </a:xfrm>
          <a:prstGeom prst="rect">
            <a:avLst/>
          </a:prstGeom>
        </p:spPr>
      </p:pic>
      <p:pic>
        <p:nvPicPr>
          <p:cNvPr id="40" name="Image 38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85750" y="6105525"/>
            <a:ext cx="1240482" cy="419100"/>
          </a:xfrm>
          <a:prstGeom prst="rect">
            <a:avLst/>
          </a:prstGeom>
        </p:spPr>
      </p:pic>
      <p:pic>
        <p:nvPicPr>
          <p:cNvPr id="41" name="Image 39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526232" y="6105525"/>
            <a:ext cx="1129159" cy="419100"/>
          </a:xfrm>
          <a:prstGeom prst="rect">
            <a:avLst/>
          </a:prstGeom>
        </p:spPr>
      </p:pic>
      <p:pic>
        <p:nvPicPr>
          <p:cNvPr id="42" name="Image 40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655391" y="6105525"/>
            <a:ext cx="1222921" cy="419100"/>
          </a:xfrm>
          <a:prstGeom prst="rect">
            <a:avLst/>
          </a:prstGeom>
        </p:spPr>
      </p:pic>
      <p:pic>
        <p:nvPicPr>
          <p:cNvPr id="43" name="Image 41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878312" y="6105525"/>
            <a:ext cx="1051173" cy="419100"/>
          </a:xfrm>
          <a:prstGeom prst="rect">
            <a:avLst/>
          </a:prstGeom>
        </p:spPr>
      </p:pic>
      <p:pic>
        <p:nvPicPr>
          <p:cNvPr id="44" name="Image 42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929485" y="6105525"/>
            <a:ext cx="1052215" cy="419100"/>
          </a:xfrm>
          <a:prstGeom prst="rect">
            <a:avLst/>
          </a:prstGeom>
        </p:spPr>
      </p:pic>
      <p:pic>
        <p:nvPicPr>
          <p:cNvPr id="45" name="Image 43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285750" y="6524625"/>
            <a:ext cx="5695950" cy="419100"/>
          </a:xfrm>
          <a:prstGeom prst="rect">
            <a:avLst/>
          </a:prstGeom>
        </p:spPr>
      </p:pic>
      <p:pic>
        <p:nvPicPr>
          <p:cNvPr id="46" name="Image 44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85750" y="6524625"/>
            <a:ext cx="1240482" cy="419100"/>
          </a:xfrm>
          <a:prstGeom prst="rect">
            <a:avLst/>
          </a:prstGeom>
        </p:spPr>
      </p:pic>
      <p:pic>
        <p:nvPicPr>
          <p:cNvPr id="47" name="Image 45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526232" y="6524625"/>
            <a:ext cx="1129159" cy="419100"/>
          </a:xfrm>
          <a:prstGeom prst="rect">
            <a:avLst/>
          </a:prstGeom>
        </p:spPr>
      </p:pic>
      <p:pic>
        <p:nvPicPr>
          <p:cNvPr id="48" name="Image 46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655391" y="6524625"/>
            <a:ext cx="1222921" cy="419100"/>
          </a:xfrm>
          <a:prstGeom prst="rect">
            <a:avLst/>
          </a:prstGeom>
        </p:spPr>
      </p:pic>
      <p:pic>
        <p:nvPicPr>
          <p:cNvPr id="49" name="Image 47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878312" y="6524625"/>
            <a:ext cx="1051173" cy="419100"/>
          </a:xfrm>
          <a:prstGeom prst="rect">
            <a:avLst/>
          </a:prstGeom>
        </p:spPr>
      </p:pic>
      <p:pic>
        <p:nvPicPr>
          <p:cNvPr id="50" name="Image 48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929485" y="6524625"/>
            <a:ext cx="1052215" cy="419100"/>
          </a:xfrm>
          <a:prstGeom prst="rect">
            <a:avLst/>
          </a:prstGeom>
        </p:spPr>
      </p:pic>
      <p:pic>
        <p:nvPicPr>
          <p:cNvPr id="51" name="Image 49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210300" y="3695700"/>
            <a:ext cx="5695950" cy="3390900"/>
          </a:xfrm>
          <a:prstGeom prst="rect">
            <a:avLst/>
          </a:prstGeom>
        </p:spPr>
      </p:pic>
      <p:sp>
        <p:nvSpPr>
          <p:cNvPr id="52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Exposure Triangle</a:t>
            </a:r>
            <a:endParaRPr lang="en-US" sz="2700" dirty="0"/>
          </a:p>
        </p:txBody>
      </p:sp>
      <p:sp>
        <p:nvSpPr>
          <p:cNvPr id="53" name="Text 1"/>
          <p:cNvSpPr/>
          <p:nvPr/>
        </p:nvSpPr>
        <p:spPr>
          <a:xfrm>
            <a:off x="285750" y="857250"/>
            <a:ext cx="1394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three interconnected settings that determine image brightness and visual characteristics.</a:t>
            </a:r>
            <a:endParaRPr lang="en-US" sz="1500" dirty="0"/>
          </a:p>
        </p:txBody>
      </p:sp>
      <p:sp>
        <p:nvSpPr>
          <p:cNvPr id="54" name="Text 2"/>
          <p:cNvSpPr/>
          <p:nvPr/>
        </p:nvSpPr>
        <p:spPr>
          <a:xfrm>
            <a:off x="1619027" y="2171700"/>
            <a:ext cx="95279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Aperture</a:t>
            </a:r>
            <a:endParaRPr lang="en-US" sz="1500" dirty="0"/>
          </a:p>
        </p:txBody>
      </p:sp>
      <p:sp>
        <p:nvSpPr>
          <p:cNvPr id="55" name="Text 3"/>
          <p:cNvSpPr/>
          <p:nvPr/>
        </p:nvSpPr>
        <p:spPr>
          <a:xfrm>
            <a:off x="1156990" y="2438400"/>
            <a:ext cx="18770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Controls lens opening size</a:t>
            </a:r>
            <a:endParaRPr lang="en-US" sz="1050" dirty="0"/>
          </a:p>
        </p:txBody>
      </p:sp>
      <p:sp>
        <p:nvSpPr>
          <p:cNvPr id="56" name="Text 4"/>
          <p:cNvSpPr/>
          <p:nvPr/>
        </p:nvSpPr>
        <p:spPr>
          <a:xfrm>
            <a:off x="9321597" y="2076450"/>
            <a:ext cx="154965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Shutter Speed</a:t>
            </a:r>
            <a:endParaRPr lang="en-US" sz="1500" dirty="0"/>
          </a:p>
        </p:txBody>
      </p:sp>
      <p:sp>
        <p:nvSpPr>
          <p:cNvPr id="57" name="Text 5"/>
          <p:cNvSpPr/>
          <p:nvPr/>
        </p:nvSpPr>
        <p:spPr>
          <a:xfrm>
            <a:off x="9239250" y="2343150"/>
            <a:ext cx="1714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Duration shutter remains open</a:t>
            </a:r>
            <a:endParaRPr lang="en-US" sz="1050" dirty="0"/>
          </a:p>
        </p:txBody>
      </p:sp>
      <p:sp>
        <p:nvSpPr>
          <p:cNvPr id="58" name="Text 6"/>
          <p:cNvSpPr/>
          <p:nvPr/>
        </p:nvSpPr>
        <p:spPr>
          <a:xfrm>
            <a:off x="4279776" y="2552700"/>
            <a:ext cx="39379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ISO</a:t>
            </a:r>
            <a:endParaRPr lang="en-US" sz="1500" dirty="0"/>
          </a:p>
        </p:txBody>
      </p:sp>
      <p:sp>
        <p:nvSpPr>
          <p:cNvPr id="59" name="Text 7"/>
          <p:cNvSpPr/>
          <p:nvPr/>
        </p:nvSpPr>
        <p:spPr>
          <a:xfrm>
            <a:off x="3596119" y="2819400"/>
            <a:ext cx="176111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Sensor sensitivity to light</a:t>
            </a:r>
            <a:endParaRPr lang="en-US" sz="1050" dirty="0"/>
          </a:p>
        </p:txBody>
      </p:sp>
      <p:sp>
        <p:nvSpPr>
          <p:cNvPr id="60" name="Text 8"/>
          <p:cNvSpPr/>
          <p:nvPr/>
        </p:nvSpPr>
        <p:spPr>
          <a:xfrm>
            <a:off x="285750" y="3600450"/>
            <a:ext cx="683514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How Settings Affect Image</a:t>
            </a:r>
            <a:endParaRPr lang="en-US" sz="1500" dirty="0"/>
          </a:p>
        </p:txBody>
      </p:sp>
      <p:sp>
        <p:nvSpPr>
          <p:cNvPr id="61" name="Text 9"/>
          <p:cNvSpPr/>
          <p:nvPr/>
        </p:nvSpPr>
        <p:spPr>
          <a:xfrm>
            <a:off x="161702" y="4010025"/>
            <a:ext cx="1488579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Setting</a:t>
            </a:r>
            <a:endParaRPr lang="en-US" sz="1200" dirty="0"/>
          </a:p>
        </p:txBody>
      </p:sp>
      <p:sp>
        <p:nvSpPr>
          <p:cNvPr id="62" name="Text 10"/>
          <p:cNvSpPr/>
          <p:nvPr/>
        </p:nvSpPr>
        <p:spPr>
          <a:xfrm>
            <a:off x="1413317" y="4010025"/>
            <a:ext cx="135499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Light Intake</a:t>
            </a:r>
            <a:endParaRPr lang="en-US" sz="1200" dirty="0"/>
          </a:p>
        </p:txBody>
      </p:sp>
      <p:sp>
        <p:nvSpPr>
          <p:cNvPr id="63" name="Text 11"/>
          <p:cNvSpPr/>
          <p:nvPr/>
        </p:nvSpPr>
        <p:spPr>
          <a:xfrm>
            <a:off x="2533099" y="4010025"/>
            <a:ext cx="146750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Depth of Field</a:t>
            </a:r>
            <a:endParaRPr lang="en-US" sz="1200" dirty="0"/>
          </a:p>
        </p:txBody>
      </p:sp>
      <p:sp>
        <p:nvSpPr>
          <p:cNvPr id="64" name="Text 12"/>
          <p:cNvSpPr/>
          <p:nvPr/>
        </p:nvSpPr>
        <p:spPr>
          <a:xfrm>
            <a:off x="3773195" y="4010025"/>
            <a:ext cx="1261408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Motion Blur</a:t>
            </a:r>
            <a:endParaRPr lang="en-US" sz="1200" dirty="0"/>
          </a:p>
        </p:txBody>
      </p:sp>
      <p:sp>
        <p:nvSpPr>
          <p:cNvPr id="65" name="Text 13"/>
          <p:cNvSpPr/>
          <p:nvPr/>
        </p:nvSpPr>
        <p:spPr>
          <a:xfrm>
            <a:off x="4824264" y="4010025"/>
            <a:ext cx="1262658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Noise Level</a:t>
            </a:r>
            <a:endParaRPr lang="en-US" sz="1200" dirty="0"/>
          </a:p>
        </p:txBody>
      </p:sp>
      <p:sp>
        <p:nvSpPr>
          <p:cNvPr id="66" name="Text 14"/>
          <p:cNvSpPr/>
          <p:nvPr/>
        </p:nvSpPr>
        <p:spPr>
          <a:xfrm>
            <a:off x="524798" y="4552950"/>
            <a:ext cx="762238" cy="1619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Aperture</a:t>
            </a:r>
            <a:endParaRPr lang="en-US" sz="1200" dirty="0"/>
          </a:p>
        </p:txBody>
      </p:sp>
      <p:sp>
        <p:nvSpPr>
          <p:cNvPr id="67" name="Text 15"/>
          <p:cNvSpPr/>
          <p:nvPr/>
        </p:nvSpPr>
        <p:spPr>
          <a:xfrm>
            <a:off x="1413317" y="4429125"/>
            <a:ext cx="135499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More (f/2.8)</a:t>
            </a:r>
            <a:endParaRPr lang="en-US" sz="1200" dirty="0"/>
          </a:p>
        </p:txBody>
      </p:sp>
      <p:sp>
        <p:nvSpPr>
          <p:cNvPr id="68" name="Text 16"/>
          <p:cNvSpPr/>
          <p:nvPr/>
        </p:nvSpPr>
        <p:spPr>
          <a:xfrm>
            <a:off x="2533099" y="4429125"/>
            <a:ext cx="146750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Shallow</a:t>
            </a:r>
            <a:endParaRPr lang="en-US" sz="1200" dirty="0"/>
          </a:p>
        </p:txBody>
      </p:sp>
      <p:sp>
        <p:nvSpPr>
          <p:cNvPr id="69" name="Text 17"/>
          <p:cNvSpPr/>
          <p:nvPr/>
        </p:nvSpPr>
        <p:spPr>
          <a:xfrm>
            <a:off x="3878312" y="4429125"/>
            <a:ext cx="1051173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70" name="Text 18"/>
          <p:cNvSpPr/>
          <p:nvPr/>
        </p:nvSpPr>
        <p:spPr>
          <a:xfrm>
            <a:off x="4929485" y="4429125"/>
            <a:ext cx="105221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71" name="Text 19"/>
          <p:cNvSpPr/>
          <p:nvPr/>
        </p:nvSpPr>
        <p:spPr>
          <a:xfrm>
            <a:off x="1413317" y="4848225"/>
            <a:ext cx="135499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Less (f/16)</a:t>
            </a:r>
            <a:endParaRPr lang="en-US" sz="1200" dirty="0"/>
          </a:p>
        </p:txBody>
      </p:sp>
      <p:sp>
        <p:nvSpPr>
          <p:cNvPr id="72" name="Text 20"/>
          <p:cNvSpPr/>
          <p:nvPr/>
        </p:nvSpPr>
        <p:spPr>
          <a:xfrm>
            <a:off x="2655391" y="4848225"/>
            <a:ext cx="122292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Deep</a:t>
            </a:r>
            <a:endParaRPr lang="en-US" sz="1200" dirty="0"/>
          </a:p>
        </p:txBody>
      </p:sp>
      <p:sp>
        <p:nvSpPr>
          <p:cNvPr id="73" name="Text 21"/>
          <p:cNvSpPr/>
          <p:nvPr/>
        </p:nvSpPr>
        <p:spPr>
          <a:xfrm>
            <a:off x="3878312" y="4848225"/>
            <a:ext cx="1051173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74" name="Text 22"/>
          <p:cNvSpPr/>
          <p:nvPr/>
        </p:nvSpPr>
        <p:spPr>
          <a:xfrm>
            <a:off x="4929485" y="4848225"/>
            <a:ext cx="105221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75" name="Text 23"/>
          <p:cNvSpPr/>
          <p:nvPr/>
        </p:nvSpPr>
        <p:spPr>
          <a:xfrm>
            <a:off x="286018" y="5391150"/>
            <a:ext cx="1239798" cy="1619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Shutter Speed</a:t>
            </a:r>
            <a:endParaRPr lang="en-US" sz="1200" dirty="0"/>
          </a:p>
        </p:txBody>
      </p:sp>
      <p:sp>
        <p:nvSpPr>
          <p:cNvPr id="76" name="Text 24"/>
          <p:cNvSpPr/>
          <p:nvPr/>
        </p:nvSpPr>
        <p:spPr>
          <a:xfrm>
            <a:off x="1413317" y="5267325"/>
            <a:ext cx="135499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Less (1/250s)</a:t>
            </a:r>
            <a:endParaRPr lang="en-US" sz="1200" dirty="0"/>
          </a:p>
        </p:txBody>
      </p:sp>
      <p:sp>
        <p:nvSpPr>
          <p:cNvPr id="77" name="Text 25"/>
          <p:cNvSpPr/>
          <p:nvPr/>
        </p:nvSpPr>
        <p:spPr>
          <a:xfrm>
            <a:off x="2655391" y="5267325"/>
            <a:ext cx="122292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78" name="Text 26"/>
          <p:cNvSpPr/>
          <p:nvPr/>
        </p:nvSpPr>
        <p:spPr>
          <a:xfrm>
            <a:off x="3878312" y="5267325"/>
            <a:ext cx="1051173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Less</a:t>
            </a:r>
            <a:endParaRPr lang="en-US" sz="1200" dirty="0"/>
          </a:p>
        </p:txBody>
      </p:sp>
      <p:sp>
        <p:nvSpPr>
          <p:cNvPr id="79" name="Text 27"/>
          <p:cNvSpPr/>
          <p:nvPr/>
        </p:nvSpPr>
        <p:spPr>
          <a:xfrm>
            <a:off x="4929485" y="5267325"/>
            <a:ext cx="105221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80" name="Text 28"/>
          <p:cNvSpPr/>
          <p:nvPr/>
        </p:nvSpPr>
        <p:spPr>
          <a:xfrm>
            <a:off x="1413317" y="5686425"/>
            <a:ext cx="135499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More (1/30s)</a:t>
            </a:r>
            <a:endParaRPr lang="en-US" sz="1200" dirty="0"/>
          </a:p>
        </p:txBody>
      </p:sp>
      <p:sp>
        <p:nvSpPr>
          <p:cNvPr id="81" name="Text 29"/>
          <p:cNvSpPr/>
          <p:nvPr/>
        </p:nvSpPr>
        <p:spPr>
          <a:xfrm>
            <a:off x="2655391" y="5686425"/>
            <a:ext cx="122292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82" name="Text 30"/>
          <p:cNvSpPr/>
          <p:nvPr/>
        </p:nvSpPr>
        <p:spPr>
          <a:xfrm>
            <a:off x="3878312" y="5686425"/>
            <a:ext cx="1051173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More</a:t>
            </a:r>
            <a:endParaRPr lang="en-US" sz="1200" dirty="0"/>
          </a:p>
        </p:txBody>
      </p:sp>
      <p:sp>
        <p:nvSpPr>
          <p:cNvPr id="83" name="Text 31"/>
          <p:cNvSpPr/>
          <p:nvPr/>
        </p:nvSpPr>
        <p:spPr>
          <a:xfrm>
            <a:off x="4929485" y="5686425"/>
            <a:ext cx="1052215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84" name="Text 32"/>
          <p:cNvSpPr/>
          <p:nvPr/>
        </p:nvSpPr>
        <p:spPr>
          <a:xfrm>
            <a:off x="748397" y="6229350"/>
            <a:ext cx="315039" cy="1619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ISO</a:t>
            </a:r>
            <a:endParaRPr lang="en-US" sz="1200" dirty="0"/>
          </a:p>
        </p:txBody>
      </p:sp>
      <p:sp>
        <p:nvSpPr>
          <p:cNvPr id="85" name="Text 33"/>
          <p:cNvSpPr/>
          <p:nvPr/>
        </p:nvSpPr>
        <p:spPr>
          <a:xfrm>
            <a:off x="1526232" y="6105525"/>
            <a:ext cx="1129159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86" name="Text 34"/>
          <p:cNvSpPr/>
          <p:nvPr/>
        </p:nvSpPr>
        <p:spPr>
          <a:xfrm>
            <a:off x="2655391" y="6105525"/>
            <a:ext cx="122292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87" name="Text 35"/>
          <p:cNvSpPr/>
          <p:nvPr/>
        </p:nvSpPr>
        <p:spPr>
          <a:xfrm>
            <a:off x="3878312" y="6105525"/>
            <a:ext cx="1051173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88" name="Text 36"/>
          <p:cNvSpPr/>
          <p:nvPr/>
        </p:nvSpPr>
        <p:spPr>
          <a:xfrm>
            <a:off x="4824264" y="6105525"/>
            <a:ext cx="1262658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Less (100)</a:t>
            </a:r>
            <a:endParaRPr lang="en-US" sz="1200" dirty="0"/>
          </a:p>
        </p:txBody>
      </p:sp>
      <p:sp>
        <p:nvSpPr>
          <p:cNvPr id="89" name="Text 37"/>
          <p:cNvSpPr/>
          <p:nvPr/>
        </p:nvSpPr>
        <p:spPr>
          <a:xfrm>
            <a:off x="1526232" y="6524625"/>
            <a:ext cx="1129159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90" name="Text 38"/>
          <p:cNvSpPr/>
          <p:nvPr/>
        </p:nvSpPr>
        <p:spPr>
          <a:xfrm>
            <a:off x="2655391" y="6524625"/>
            <a:ext cx="1222921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91" name="Text 39"/>
          <p:cNvSpPr/>
          <p:nvPr/>
        </p:nvSpPr>
        <p:spPr>
          <a:xfrm>
            <a:off x="3878312" y="6524625"/>
            <a:ext cx="1051173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N/A</a:t>
            </a:r>
            <a:endParaRPr lang="en-US" sz="1200" dirty="0"/>
          </a:p>
        </p:txBody>
      </p:sp>
      <p:sp>
        <p:nvSpPr>
          <p:cNvPr id="92" name="Text 40"/>
          <p:cNvSpPr/>
          <p:nvPr/>
        </p:nvSpPr>
        <p:spPr>
          <a:xfrm>
            <a:off x="4824264" y="6524625"/>
            <a:ext cx="1262658" cy="419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More (1600)</a:t>
            </a:r>
            <a:endParaRPr lang="en-US" sz="1200" dirty="0"/>
          </a:p>
        </p:txBody>
      </p:sp>
      <p:sp>
        <p:nvSpPr>
          <p:cNvPr id="93" name="Text 41"/>
          <p:cNvSpPr/>
          <p:nvPr/>
        </p:nvSpPr>
        <p:spPr>
          <a:xfrm>
            <a:off x="6353175" y="3838575"/>
            <a:ext cx="54102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Creative Applications</a:t>
            </a:r>
            <a:endParaRPr lang="en-US" sz="1500" dirty="0"/>
          </a:p>
        </p:txBody>
      </p:sp>
      <p:sp>
        <p:nvSpPr>
          <p:cNvPr id="94" name="Text 42"/>
          <p:cNvSpPr/>
          <p:nvPr/>
        </p:nvSpPr>
        <p:spPr>
          <a:xfrm>
            <a:off x="6391275" y="4181475"/>
            <a:ext cx="64465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Shallow Depth of Field</a:t>
            </a: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: Use wider aperture (f/2.8) to isolate subjects</a:t>
            </a:r>
            <a:endParaRPr lang="en-US" sz="1200" dirty="0"/>
          </a:p>
        </p:txBody>
      </p:sp>
      <p:sp>
        <p:nvSpPr>
          <p:cNvPr id="95" name="Text 43"/>
          <p:cNvSpPr/>
          <p:nvPr/>
        </p:nvSpPr>
        <p:spPr>
          <a:xfrm>
            <a:off x="6391275" y="4486275"/>
            <a:ext cx="64465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Motion Blur</a:t>
            </a: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: Use slower shutter speed for dynamic scenes</a:t>
            </a:r>
            <a:endParaRPr lang="en-US" sz="1200" dirty="0"/>
          </a:p>
        </p:txBody>
      </p:sp>
      <p:sp>
        <p:nvSpPr>
          <p:cNvPr id="96" name="Text 44"/>
          <p:cNvSpPr/>
          <p:nvPr/>
        </p:nvSpPr>
        <p:spPr>
          <a:xfrm>
            <a:off x="6391275" y="4791075"/>
            <a:ext cx="64465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Low Light</a:t>
            </a: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: Combine lower ISO with wider aperture</a:t>
            </a:r>
            <a:endParaRPr lang="en-US" sz="1200" dirty="0"/>
          </a:p>
        </p:txBody>
      </p:sp>
      <p:sp>
        <p:nvSpPr>
          <p:cNvPr id="97" name="Text 45"/>
          <p:cNvSpPr/>
          <p:nvPr/>
        </p:nvSpPr>
        <p:spPr>
          <a:xfrm>
            <a:off x="6391275" y="5095875"/>
            <a:ext cx="64465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Detailed Slow Motion</a:t>
            </a: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: Use faster shutter speed with higher frame rate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1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866900"/>
            <a:ext cx="3683050" cy="10096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4550" y="1866900"/>
            <a:ext cx="3683050" cy="10096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8099" y="1866900"/>
            <a:ext cx="3683050" cy="100965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5750" y="3524250"/>
            <a:ext cx="5695950" cy="22288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8150" y="4400550"/>
            <a:ext cx="1143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8150" y="4705350"/>
            <a:ext cx="17145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10300" y="3524250"/>
            <a:ext cx="5695950" cy="222885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010400" y="4314825"/>
            <a:ext cx="171450" cy="17145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19875" y="4619625"/>
            <a:ext cx="381000" cy="5715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38975" y="4619625"/>
            <a:ext cx="381000" cy="5715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58075" y="4619625"/>
            <a:ext cx="381000" cy="5715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877175" y="4619625"/>
            <a:ext cx="381000" cy="5715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296275" y="4619625"/>
            <a:ext cx="381000" cy="5715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529465" y="4314825"/>
            <a:ext cx="171450" cy="17145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91625" y="4619625"/>
            <a:ext cx="381000" cy="5715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610725" y="4619625"/>
            <a:ext cx="381000" cy="5715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029825" y="4619625"/>
            <a:ext cx="381000" cy="5715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448925" y="4619625"/>
            <a:ext cx="381000" cy="5715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868025" y="4619625"/>
            <a:ext cx="381000" cy="5715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139464" y="4314825"/>
            <a:ext cx="52536" cy="17145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763375" y="4619625"/>
            <a:ext cx="381000" cy="5715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2182475" y="4619625"/>
            <a:ext cx="9525" cy="571500"/>
          </a:xfrm>
          <a:prstGeom prst="rect">
            <a:avLst/>
          </a:prstGeom>
        </p:spPr>
      </p:pic>
      <p:sp>
        <p:nvSpPr>
          <p:cNvPr id="26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Frame Rate &amp; Shutter Speed</a:t>
            </a:r>
            <a:endParaRPr lang="en-US" sz="2700" dirty="0"/>
          </a:p>
        </p:txBody>
      </p:sp>
      <p:sp>
        <p:nvSpPr>
          <p:cNvPr id="27" name="Text 1"/>
          <p:cNvSpPr/>
          <p:nvPr/>
        </p:nvSpPr>
        <p:spPr>
          <a:xfrm>
            <a:off x="285750" y="952500"/>
            <a:ext cx="1394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Frame rate and shutter speed determine how motion appears in your footage.</a:t>
            </a:r>
            <a:endParaRPr lang="en-US" sz="1500" dirty="0"/>
          </a:p>
        </p:txBody>
      </p:sp>
      <p:sp>
        <p:nvSpPr>
          <p:cNvPr id="28" name="Text 2"/>
          <p:cNvSpPr/>
          <p:nvPr/>
        </p:nvSpPr>
        <p:spPr>
          <a:xfrm>
            <a:off x="285750" y="1447800"/>
            <a:ext cx="11620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Common Frame Rates</a:t>
            </a:r>
            <a:endParaRPr lang="en-US" sz="1800" dirty="0"/>
          </a:p>
        </p:txBody>
      </p:sp>
      <p:sp>
        <p:nvSpPr>
          <p:cNvPr id="29" name="Text 3"/>
          <p:cNvSpPr/>
          <p:nvPr/>
        </p:nvSpPr>
        <p:spPr>
          <a:xfrm>
            <a:off x="184145" y="2009775"/>
            <a:ext cx="407676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24fps</a:t>
            </a:r>
            <a:endParaRPr lang="en-US" sz="3600" dirty="0"/>
          </a:p>
        </p:txBody>
      </p:sp>
      <p:sp>
        <p:nvSpPr>
          <p:cNvPr id="30" name="Text 4"/>
          <p:cNvSpPr/>
          <p:nvPr/>
        </p:nvSpPr>
        <p:spPr>
          <a:xfrm>
            <a:off x="523875" y="2543175"/>
            <a:ext cx="33973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Cinematic standard</a:t>
            </a:r>
            <a:endParaRPr lang="en-US" sz="1050" dirty="0"/>
          </a:p>
        </p:txBody>
      </p:sp>
      <p:sp>
        <p:nvSpPr>
          <p:cNvPr id="31" name="Text 5"/>
          <p:cNvSpPr/>
          <p:nvPr/>
        </p:nvSpPr>
        <p:spPr>
          <a:xfrm>
            <a:off x="4057695" y="2009775"/>
            <a:ext cx="407676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30fps</a:t>
            </a:r>
            <a:endParaRPr lang="en-US" sz="3600" dirty="0"/>
          </a:p>
        </p:txBody>
      </p:sp>
      <p:sp>
        <p:nvSpPr>
          <p:cNvPr id="32" name="Text 6"/>
          <p:cNvSpPr/>
          <p:nvPr/>
        </p:nvSpPr>
        <p:spPr>
          <a:xfrm>
            <a:off x="4397425" y="2543175"/>
            <a:ext cx="33973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TV documentaries</a:t>
            </a:r>
            <a:endParaRPr lang="en-US" sz="1050" dirty="0"/>
          </a:p>
        </p:txBody>
      </p:sp>
      <p:sp>
        <p:nvSpPr>
          <p:cNvPr id="33" name="Text 7"/>
          <p:cNvSpPr/>
          <p:nvPr/>
        </p:nvSpPr>
        <p:spPr>
          <a:xfrm>
            <a:off x="7931244" y="2009775"/>
            <a:ext cx="407676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60+fps</a:t>
            </a:r>
            <a:endParaRPr lang="en-US" sz="3600" dirty="0"/>
          </a:p>
        </p:txBody>
      </p:sp>
      <p:sp>
        <p:nvSpPr>
          <p:cNvPr id="34" name="Text 8"/>
          <p:cNvSpPr/>
          <p:nvPr/>
        </p:nvSpPr>
        <p:spPr>
          <a:xfrm>
            <a:off x="8270974" y="2543175"/>
            <a:ext cx="33973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Slow motion</a:t>
            </a:r>
            <a:endParaRPr lang="en-US" sz="1050" dirty="0"/>
          </a:p>
        </p:txBody>
      </p:sp>
      <p:sp>
        <p:nvSpPr>
          <p:cNvPr id="35" name="Text 9"/>
          <p:cNvSpPr/>
          <p:nvPr/>
        </p:nvSpPr>
        <p:spPr>
          <a:xfrm>
            <a:off x="285750" y="3105150"/>
            <a:ext cx="11620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180° Rule</a:t>
            </a:r>
            <a:endParaRPr lang="en-US" sz="1800" dirty="0"/>
          </a:p>
        </p:txBody>
      </p:sp>
      <p:sp>
        <p:nvSpPr>
          <p:cNvPr id="36" name="Text 10"/>
          <p:cNvSpPr/>
          <p:nvPr/>
        </p:nvSpPr>
        <p:spPr>
          <a:xfrm>
            <a:off x="438150" y="3676650"/>
            <a:ext cx="64693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What is the 180° Rule?</a:t>
            </a:r>
            <a:endParaRPr lang="en-US" sz="1500" dirty="0"/>
          </a:p>
        </p:txBody>
      </p:sp>
      <p:sp>
        <p:nvSpPr>
          <p:cNvPr id="37" name="Text 11"/>
          <p:cNvSpPr/>
          <p:nvPr/>
        </p:nvSpPr>
        <p:spPr>
          <a:xfrm>
            <a:off x="438150" y="4019550"/>
            <a:ext cx="64693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Shutter speed should be double the frame rate.</a:t>
            </a:r>
            <a:endParaRPr lang="en-US" sz="1200" dirty="0"/>
          </a:p>
        </p:txBody>
      </p:sp>
      <p:sp>
        <p:nvSpPr>
          <p:cNvPr id="38" name="Text 12"/>
          <p:cNvSpPr/>
          <p:nvPr/>
        </p:nvSpPr>
        <p:spPr>
          <a:xfrm>
            <a:off x="628650" y="4362450"/>
            <a:ext cx="164681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24fps:</a:t>
            </a: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1/50s shutter</a:t>
            </a:r>
            <a:endParaRPr lang="en-US" sz="1200" dirty="0"/>
          </a:p>
        </p:txBody>
      </p:sp>
      <p:sp>
        <p:nvSpPr>
          <p:cNvPr id="39" name="Text 13"/>
          <p:cNvSpPr/>
          <p:nvPr/>
        </p:nvSpPr>
        <p:spPr>
          <a:xfrm>
            <a:off x="685800" y="4667250"/>
            <a:ext cx="169717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Mimics human vision</a:t>
            </a:r>
            <a:endParaRPr lang="en-US" sz="1200" dirty="0"/>
          </a:p>
        </p:txBody>
      </p:sp>
      <p:sp>
        <p:nvSpPr>
          <p:cNvPr id="40" name="Text 14"/>
          <p:cNvSpPr/>
          <p:nvPr/>
        </p:nvSpPr>
        <p:spPr>
          <a:xfrm>
            <a:off x="6362700" y="3676650"/>
            <a:ext cx="646938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Effects of Breaking the Rule</a:t>
            </a:r>
            <a:endParaRPr lang="en-US" sz="1500" dirty="0"/>
          </a:p>
        </p:txBody>
      </p:sp>
      <p:sp>
        <p:nvSpPr>
          <p:cNvPr id="41" name="Text 15"/>
          <p:cNvSpPr/>
          <p:nvPr/>
        </p:nvSpPr>
        <p:spPr>
          <a:xfrm>
            <a:off x="5924550" y="3984299"/>
            <a:ext cx="251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EF4444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Fast Shutter</a:t>
            </a:r>
            <a:endParaRPr lang="en-US" sz="1350" dirty="0"/>
          </a:p>
        </p:txBody>
      </p:sp>
      <p:sp>
        <p:nvSpPr>
          <p:cNvPr id="42" name="Text 16"/>
          <p:cNvSpPr/>
          <p:nvPr/>
        </p:nvSpPr>
        <p:spPr>
          <a:xfrm>
            <a:off x="6600825" y="5267325"/>
            <a:ext cx="20955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Choppy motion</a:t>
            </a:r>
            <a:endParaRPr lang="en-US" sz="1050" dirty="0"/>
          </a:p>
        </p:txBody>
      </p:sp>
      <p:sp>
        <p:nvSpPr>
          <p:cNvPr id="43" name="Text 17"/>
          <p:cNvSpPr/>
          <p:nvPr/>
        </p:nvSpPr>
        <p:spPr>
          <a:xfrm>
            <a:off x="9140885" y="4267200"/>
            <a:ext cx="251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22C55E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Perfect Match</a:t>
            </a:r>
            <a:endParaRPr lang="en-US" sz="1350" dirty="0"/>
          </a:p>
        </p:txBody>
      </p:sp>
      <p:sp>
        <p:nvSpPr>
          <p:cNvPr id="44" name="Text 18"/>
          <p:cNvSpPr/>
          <p:nvPr/>
        </p:nvSpPr>
        <p:spPr>
          <a:xfrm>
            <a:off x="9172575" y="5267325"/>
            <a:ext cx="20955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Natural blur</a:t>
            </a:r>
            <a:endParaRPr lang="en-US" sz="1050" dirty="0"/>
          </a:p>
        </p:txBody>
      </p:sp>
      <p:sp>
        <p:nvSpPr>
          <p:cNvPr id="45" name="Text 19"/>
          <p:cNvSpPr/>
          <p:nvPr/>
        </p:nvSpPr>
        <p:spPr>
          <a:xfrm>
            <a:off x="9052044" y="5950721"/>
            <a:ext cx="251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EF4444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Slow Shutter</a:t>
            </a:r>
            <a:endParaRPr lang="en-US" sz="1350" dirty="0"/>
          </a:p>
        </p:txBody>
      </p:sp>
      <p:sp>
        <p:nvSpPr>
          <p:cNvPr id="46" name="Text 20"/>
          <p:cNvSpPr/>
          <p:nvPr/>
        </p:nvSpPr>
        <p:spPr>
          <a:xfrm>
            <a:off x="11744325" y="5267325"/>
            <a:ext cx="20955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Motion smear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952500"/>
            <a:ext cx="5695950" cy="43053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50" y="1143000"/>
            <a:ext cx="228600" cy="3048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250" y="3505200"/>
            <a:ext cx="152400" cy="1524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1825" y="3505200"/>
            <a:ext cx="1905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250" y="3810000"/>
            <a:ext cx="1143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71825" y="3810000"/>
            <a:ext cx="13335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0300" y="952500"/>
            <a:ext cx="5695950" cy="43053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00800" y="1143000"/>
            <a:ext cx="228600" cy="3048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00800" y="1905000"/>
            <a:ext cx="2600325" cy="11811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115425" y="1905000"/>
            <a:ext cx="2600325" cy="11811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00800" y="3543300"/>
            <a:ext cx="1070223" cy="3810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471023" y="3543300"/>
            <a:ext cx="1081385" cy="3810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552408" y="3543300"/>
            <a:ext cx="1364159" cy="3810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916567" y="3543300"/>
            <a:ext cx="1799183" cy="3810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400800" y="3924300"/>
            <a:ext cx="1070223" cy="3810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471023" y="3924300"/>
            <a:ext cx="1081385" cy="3810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552408" y="3924300"/>
            <a:ext cx="1364159" cy="3810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16567" y="3924300"/>
            <a:ext cx="1799183" cy="3810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400800" y="4305300"/>
            <a:ext cx="5314950" cy="3810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400800" y="4305300"/>
            <a:ext cx="1070223" cy="3810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471023" y="4305300"/>
            <a:ext cx="1081385" cy="3810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552408" y="4305300"/>
            <a:ext cx="1364159" cy="3810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16567" y="4305300"/>
            <a:ext cx="1799183" cy="3810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400800" y="4686300"/>
            <a:ext cx="1070223" cy="3810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471023" y="4686300"/>
            <a:ext cx="1081385" cy="3810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552408" y="4686300"/>
            <a:ext cx="1364159" cy="38100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16567" y="4686300"/>
            <a:ext cx="1799183" cy="381000"/>
          </a:xfrm>
          <a:prstGeom prst="rect">
            <a:avLst/>
          </a:prstGeom>
        </p:spPr>
      </p:pic>
      <p:pic>
        <p:nvPicPr>
          <p:cNvPr id="31" name="Image 29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285750" y="5448300"/>
            <a:ext cx="11620500" cy="571500"/>
          </a:xfrm>
          <a:prstGeom prst="rect">
            <a:avLst/>
          </a:prstGeom>
        </p:spPr>
      </p:pic>
      <p:pic>
        <p:nvPicPr>
          <p:cNvPr id="32" name="Image 30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438150" y="5600700"/>
            <a:ext cx="142875" cy="266700"/>
          </a:xfrm>
          <a:prstGeom prst="rect">
            <a:avLst/>
          </a:prstGeom>
        </p:spPr>
      </p:pic>
      <p:sp>
        <p:nvSpPr>
          <p:cNvPr id="33" name="Text 0"/>
          <p:cNvSpPr/>
          <p:nvPr/>
        </p:nvSpPr>
        <p:spPr>
          <a:xfrm>
            <a:off x="285750" y="142875"/>
            <a:ext cx="139446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White Balance &amp; Picture Profiles</a:t>
            </a:r>
            <a:endParaRPr lang="en-US" sz="2700" dirty="0"/>
          </a:p>
        </p:txBody>
      </p:sp>
      <p:sp>
        <p:nvSpPr>
          <p:cNvPr id="34" name="Text 1"/>
          <p:cNvSpPr/>
          <p:nvPr/>
        </p:nvSpPr>
        <p:spPr>
          <a:xfrm>
            <a:off x="819150" y="1143000"/>
            <a:ext cx="1875056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White Balance</a:t>
            </a:r>
            <a:endParaRPr lang="en-US" sz="1800" dirty="0"/>
          </a:p>
        </p:txBody>
      </p:sp>
      <p:sp>
        <p:nvSpPr>
          <p:cNvPr id="35" name="Text 2"/>
          <p:cNvSpPr/>
          <p:nvPr/>
        </p:nvSpPr>
        <p:spPr>
          <a:xfrm>
            <a:off x="476250" y="1562100"/>
            <a:ext cx="53149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White Balance adjusts colors so white objects appear white, regardless of light source.</a:t>
            </a:r>
            <a:endParaRPr lang="en-US" sz="1200" dirty="0"/>
          </a:p>
        </p:txBody>
      </p:sp>
      <p:sp>
        <p:nvSpPr>
          <p:cNvPr id="36" name="Text 3"/>
          <p:cNvSpPr/>
          <p:nvPr/>
        </p:nvSpPr>
        <p:spPr>
          <a:xfrm>
            <a:off x="476250" y="2133600"/>
            <a:ext cx="5314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Why Manual WB?</a:t>
            </a:r>
            <a:endParaRPr lang="en-US" sz="1350" dirty="0"/>
          </a:p>
        </p:txBody>
      </p:sp>
      <p:sp>
        <p:nvSpPr>
          <p:cNvPr id="37" name="Text 4"/>
          <p:cNvSpPr/>
          <p:nvPr/>
        </p:nvSpPr>
        <p:spPr>
          <a:xfrm>
            <a:off x="476250" y="2476500"/>
            <a:ext cx="63779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Auto WB shifts color temperatures unpredictably</a:t>
            </a:r>
            <a:endParaRPr lang="en-US" sz="1200" dirty="0"/>
          </a:p>
        </p:txBody>
      </p:sp>
      <p:sp>
        <p:nvSpPr>
          <p:cNvPr id="38" name="Text 5"/>
          <p:cNvSpPr/>
          <p:nvPr/>
        </p:nvSpPr>
        <p:spPr>
          <a:xfrm>
            <a:off x="476250" y="2743200"/>
            <a:ext cx="63779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Consistent colors across different shots</a:t>
            </a:r>
            <a:endParaRPr lang="en-US" sz="1200" dirty="0"/>
          </a:p>
        </p:txBody>
      </p:sp>
      <p:sp>
        <p:nvSpPr>
          <p:cNvPr id="39" name="Text 6"/>
          <p:cNvSpPr/>
          <p:nvPr/>
        </p:nvSpPr>
        <p:spPr>
          <a:xfrm>
            <a:off x="476250" y="3124200"/>
            <a:ext cx="5314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Common Presets:</a:t>
            </a:r>
            <a:endParaRPr lang="en-US" sz="1350" dirty="0"/>
          </a:p>
        </p:txBody>
      </p:sp>
      <p:sp>
        <p:nvSpPr>
          <p:cNvPr id="40" name="Text 7"/>
          <p:cNvSpPr/>
          <p:nvPr/>
        </p:nvSpPr>
        <p:spPr>
          <a:xfrm>
            <a:off x="704850" y="3467100"/>
            <a:ext cx="66079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Daylight</a:t>
            </a:r>
            <a:endParaRPr lang="en-US" sz="1200" dirty="0"/>
          </a:p>
        </p:txBody>
      </p:sp>
      <p:sp>
        <p:nvSpPr>
          <p:cNvPr id="41" name="Text 8"/>
          <p:cNvSpPr/>
          <p:nvPr/>
        </p:nvSpPr>
        <p:spPr>
          <a:xfrm>
            <a:off x="3438525" y="3467100"/>
            <a:ext cx="56935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Cloudy</a:t>
            </a:r>
            <a:endParaRPr lang="en-US" sz="1200" dirty="0"/>
          </a:p>
        </p:txBody>
      </p:sp>
      <p:sp>
        <p:nvSpPr>
          <p:cNvPr id="42" name="Text 9"/>
          <p:cNvSpPr/>
          <p:nvPr/>
        </p:nvSpPr>
        <p:spPr>
          <a:xfrm>
            <a:off x="666750" y="3771900"/>
            <a:ext cx="75580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Tungsten</a:t>
            </a:r>
            <a:endParaRPr lang="en-US" sz="1200" dirty="0"/>
          </a:p>
        </p:txBody>
      </p:sp>
      <p:sp>
        <p:nvSpPr>
          <p:cNvPr id="43" name="Text 10"/>
          <p:cNvSpPr/>
          <p:nvPr/>
        </p:nvSpPr>
        <p:spPr>
          <a:xfrm>
            <a:off x="3381375" y="3771900"/>
            <a:ext cx="95547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Fluorescent</a:t>
            </a:r>
            <a:endParaRPr lang="en-US" sz="1200" dirty="0"/>
          </a:p>
        </p:txBody>
      </p:sp>
      <p:sp>
        <p:nvSpPr>
          <p:cNvPr id="44" name="Text 11"/>
          <p:cNvSpPr/>
          <p:nvPr/>
        </p:nvSpPr>
        <p:spPr>
          <a:xfrm>
            <a:off x="6743700" y="1143000"/>
            <a:ext cx="2012394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Picture Profiles</a:t>
            </a:r>
            <a:endParaRPr lang="en-US" sz="1800" dirty="0"/>
          </a:p>
        </p:txBody>
      </p:sp>
      <p:sp>
        <p:nvSpPr>
          <p:cNvPr id="45" name="Text 12"/>
          <p:cNvSpPr/>
          <p:nvPr/>
        </p:nvSpPr>
        <p:spPr>
          <a:xfrm>
            <a:off x="6400800" y="1562100"/>
            <a:ext cx="637794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In-camera settings that adjust color, contrast, and sharpness.</a:t>
            </a:r>
            <a:endParaRPr lang="en-US" sz="1200" dirty="0"/>
          </a:p>
        </p:txBody>
      </p:sp>
      <p:sp>
        <p:nvSpPr>
          <p:cNvPr id="46" name="Text 13"/>
          <p:cNvSpPr/>
          <p:nvPr/>
        </p:nvSpPr>
        <p:spPr>
          <a:xfrm>
            <a:off x="6515100" y="2019300"/>
            <a:ext cx="284607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Neutral/Flat Profile</a:t>
            </a:r>
            <a:endParaRPr lang="en-US" sz="1200" dirty="0"/>
          </a:p>
        </p:txBody>
      </p:sp>
      <p:sp>
        <p:nvSpPr>
          <p:cNvPr id="47" name="Text 14"/>
          <p:cNvSpPr/>
          <p:nvPr/>
        </p:nvSpPr>
        <p:spPr>
          <a:xfrm>
            <a:off x="6515100" y="2324100"/>
            <a:ext cx="284607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Reduces contrast &amp; saturation</a:t>
            </a:r>
            <a:endParaRPr lang="en-US" sz="1050" dirty="0"/>
          </a:p>
        </p:txBody>
      </p:sp>
      <p:sp>
        <p:nvSpPr>
          <p:cNvPr id="48" name="Text 15"/>
          <p:cNvSpPr/>
          <p:nvPr/>
        </p:nvSpPr>
        <p:spPr>
          <a:xfrm>
            <a:off x="6515100" y="2552700"/>
            <a:ext cx="284607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Preserves highlight/shadow detail</a:t>
            </a:r>
            <a:endParaRPr lang="en-US" sz="1050" dirty="0"/>
          </a:p>
        </p:txBody>
      </p:sp>
      <p:sp>
        <p:nvSpPr>
          <p:cNvPr id="49" name="Text 16"/>
          <p:cNvSpPr/>
          <p:nvPr/>
        </p:nvSpPr>
        <p:spPr>
          <a:xfrm>
            <a:off x="6515100" y="2781300"/>
            <a:ext cx="284607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Greater color grading flexibility</a:t>
            </a:r>
            <a:endParaRPr lang="en-US" sz="1050" dirty="0"/>
          </a:p>
        </p:txBody>
      </p:sp>
      <p:sp>
        <p:nvSpPr>
          <p:cNvPr id="50" name="Text 17"/>
          <p:cNvSpPr/>
          <p:nvPr/>
        </p:nvSpPr>
        <p:spPr>
          <a:xfrm>
            <a:off x="9229725" y="2019300"/>
            <a:ext cx="237172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Log Profile</a:t>
            </a:r>
            <a:endParaRPr lang="en-US" sz="1200" dirty="0"/>
          </a:p>
        </p:txBody>
      </p:sp>
      <p:sp>
        <p:nvSpPr>
          <p:cNvPr id="51" name="Text 18"/>
          <p:cNvSpPr/>
          <p:nvPr/>
        </p:nvSpPr>
        <p:spPr>
          <a:xfrm>
            <a:off x="9229725" y="2324100"/>
            <a:ext cx="284607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Compresses dynamic range</a:t>
            </a:r>
            <a:endParaRPr lang="en-US" sz="1050" dirty="0"/>
          </a:p>
        </p:txBody>
      </p:sp>
      <p:sp>
        <p:nvSpPr>
          <p:cNvPr id="52" name="Text 19"/>
          <p:cNvSpPr/>
          <p:nvPr/>
        </p:nvSpPr>
        <p:spPr>
          <a:xfrm>
            <a:off x="9229725" y="2552700"/>
            <a:ext cx="284607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Captures wider tonal range</a:t>
            </a:r>
            <a:endParaRPr lang="en-US" sz="1050" dirty="0"/>
          </a:p>
        </p:txBody>
      </p:sp>
      <p:sp>
        <p:nvSpPr>
          <p:cNvPr id="53" name="Text 20"/>
          <p:cNvSpPr/>
          <p:nvPr/>
        </p:nvSpPr>
        <p:spPr>
          <a:xfrm>
            <a:off x="9229725" y="2781300"/>
            <a:ext cx="284607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Requires more grading</a:t>
            </a:r>
            <a:endParaRPr lang="en-US" sz="1050" dirty="0"/>
          </a:p>
        </p:txBody>
      </p:sp>
      <p:sp>
        <p:nvSpPr>
          <p:cNvPr id="54" name="Text 21"/>
          <p:cNvSpPr/>
          <p:nvPr/>
        </p:nvSpPr>
        <p:spPr>
          <a:xfrm>
            <a:off x="6400800" y="3200400"/>
            <a:ext cx="5314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Profile Comparison:</a:t>
            </a:r>
            <a:endParaRPr lang="en-US" sz="1350" dirty="0"/>
          </a:p>
        </p:txBody>
      </p:sp>
      <p:sp>
        <p:nvSpPr>
          <p:cNvPr id="55" name="Text 22"/>
          <p:cNvSpPr/>
          <p:nvPr/>
        </p:nvSpPr>
        <p:spPr>
          <a:xfrm>
            <a:off x="6293778" y="3543300"/>
            <a:ext cx="1284268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Profile</a:t>
            </a:r>
            <a:endParaRPr lang="en-US" sz="1200" dirty="0"/>
          </a:p>
        </p:txBody>
      </p:sp>
      <p:sp>
        <p:nvSpPr>
          <p:cNvPr id="56" name="Text 23"/>
          <p:cNvSpPr/>
          <p:nvPr/>
        </p:nvSpPr>
        <p:spPr>
          <a:xfrm>
            <a:off x="7362885" y="3543300"/>
            <a:ext cx="1297662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Contrast</a:t>
            </a:r>
            <a:endParaRPr lang="en-US" sz="1200" dirty="0"/>
          </a:p>
        </p:txBody>
      </p:sp>
      <p:sp>
        <p:nvSpPr>
          <p:cNvPr id="57" name="Text 24"/>
          <p:cNvSpPr/>
          <p:nvPr/>
        </p:nvSpPr>
        <p:spPr>
          <a:xfrm>
            <a:off x="8552408" y="3543300"/>
            <a:ext cx="136415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Color</a:t>
            </a:r>
            <a:endParaRPr lang="en-US" sz="1200" dirty="0"/>
          </a:p>
        </p:txBody>
      </p:sp>
      <p:sp>
        <p:nvSpPr>
          <p:cNvPr id="58" name="Text 25"/>
          <p:cNvSpPr/>
          <p:nvPr/>
        </p:nvSpPr>
        <p:spPr>
          <a:xfrm>
            <a:off x="9736648" y="3543300"/>
            <a:ext cx="215902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Dynamic Range</a:t>
            </a:r>
            <a:endParaRPr lang="en-US" sz="1200" dirty="0"/>
          </a:p>
        </p:txBody>
      </p:sp>
      <p:sp>
        <p:nvSpPr>
          <p:cNvPr id="59" name="Text 26"/>
          <p:cNvSpPr/>
          <p:nvPr/>
        </p:nvSpPr>
        <p:spPr>
          <a:xfrm>
            <a:off x="6293778" y="3924300"/>
            <a:ext cx="1284268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Standard</a:t>
            </a:r>
            <a:endParaRPr lang="en-US" sz="1200" dirty="0"/>
          </a:p>
        </p:txBody>
      </p:sp>
      <p:sp>
        <p:nvSpPr>
          <p:cNvPr id="60" name="Text 27"/>
          <p:cNvSpPr/>
          <p:nvPr/>
        </p:nvSpPr>
        <p:spPr>
          <a:xfrm>
            <a:off x="7471023" y="3924300"/>
            <a:ext cx="108138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</a:t>
            </a:r>
            <a:endParaRPr lang="en-US" sz="1200" dirty="0"/>
          </a:p>
        </p:txBody>
      </p:sp>
      <p:sp>
        <p:nvSpPr>
          <p:cNvPr id="61" name="Text 28"/>
          <p:cNvSpPr/>
          <p:nvPr/>
        </p:nvSpPr>
        <p:spPr>
          <a:xfrm>
            <a:off x="8415992" y="3924300"/>
            <a:ext cx="163699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Saturated</a:t>
            </a:r>
            <a:endParaRPr lang="en-US" sz="1200" dirty="0"/>
          </a:p>
        </p:txBody>
      </p:sp>
      <p:sp>
        <p:nvSpPr>
          <p:cNvPr id="62" name="Text 29"/>
          <p:cNvSpPr/>
          <p:nvPr/>
        </p:nvSpPr>
        <p:spPr>
          <a:xfrm>
            <a:off x="9916567" y="3924300"/>
            <a:ext cx="1799183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Limited</a:t>
            </a:r>
            <a:endParaRPr lang="en-US" sz="1200" dirty="0"/>
          </a:p>
        </p:txBody>
      </p:sp>
      <p:sp>
        <p:nvSpPr>
          <p:cNvPr id="63" name="Text 30"/>
          <p:cNvSpPr/>
          <p:nvPr/>
        </p:nvSpPr>
        <p:spPr>
          <a:xfrm>
            <a:off x="6400800" y="4305300"/>
            <a:ext cx="1070223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Flat</a:t>
            </a:r>
            <a:endParaRPr lang="en-US" sz="1200" dirty="0"/>
          </a:p>
        </p:txBody>
      </p:sp>
      <p:sp>
        <p:nvSpPr>
          <p:cNvPr id="64" name="Text 31"/>
          <p:cNvSpPr/>
          <p:nvPr/>
        </p:nvSpPr>
        <p:spPr>
          <a:xfrm>
            <a:off x="7471023" y="4305300"/>
            <a:ext cx="108138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Low</a:t>
            </a:r>
            <a:endParaRPr lang="en-US" sz="1200" dirty="0"/>
          </a:p>
        </p:txBody>
      </p:sp>
      <p:sp>
        <p:nvSpPr>
          <p:cNvPr id="65" name="Text 32"/>
          <p:cNvSpPr/>
          <p:nvPr/>
        </p:nvSpPr>
        <p:spPr>
          <a:xfrm>
            <a:off x="8552408" y="4305300"/>
            <a:ext cx="136415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Neutral</a:t>
            </a:r>
            <a:endParaRPr lang="en-US" sz="1200" dirty="0"/>
          </a:p>
        </p:txBody>
      </p:sp>
      <p:sp>
        <p:nvSpPr>
          <p:cNvPr id="66" name="Text 33"/>
          <p:cNvSpPr/>
          <p:nvPr/>
        </p:nvSpPr>
        <p:spPr>
          <a:xfrm>
            <a:off x="9916567" y="4305300"/>
            <a:ext cx="1799183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Medium</a:t>
            </a:r>
            <a:endParaRPr lang="en-US" sz="1200" dirty="0"/>
          </a:p>
        </p:txBody>
      </p:sp>
      <p:sp>
        <p:nvSpPr>
          <p:cNvPr id="67" name="Text 34"/>
          <p:cNvSpPr/>
          <p:nvPr/>
        </p:nvSpPr>
        <p:spPr>
          <a:xfrm>
            <a:off x="6400800" y="4686300"/>
            <a:ext cx="1070223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Log</a:t>
            </a:r>
            <a:endParaRPr lang="en-US" sz="1200" dirty="0"/>
          </a:p>
        </p:txBody>
      </p:sp>
      <p:sp>
        <p:nvSpPr>
          <p:cNvPr id="68" name="Text 35"/>
          <p:cNvSpPr/>
          <p:nvPr/>
        </p:nvSpPr>
        <p:spPr>
          <a:xfrm>
            <a:off x="7471023" y="4686300"/>
            <a:ext cx="108138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Low</a:t>
            </a:r>
            <a:endParaRPr lang="en-US" sz="1200" dirty="0"/>
          </a:p>
        </p:txBody>
      </p:sp>
      <p:sp>
        <p:nvSpPr>
          <p:cNvPr id="69" name="Text 36"/>
          <p:cNvSpPr/>
          <p:nvPr/>
        </p:nvSpPr>
        <p:spPr>
          <a:xfrm>
            <a:off x="8415992" y="4686300"/>
            <a:ext cx="163699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Desaturated</a:t>
            </a:r>
            <a:endParaRPr lang="en-US" sz="1200" dirty="0"/>
          </a:p>
        </p:txBody>
      </p:sp>
      <p:sp>
        <p:nvSpPr>
          <p:cNvPr id="70" name="Text 37"/>
          <p:cNvSpPr/>
          <p:nvPr/>
        </p:nvSpPr>
        <p:spPr>
          <a:xfrm>
            <a:off x="9916567" y="4686300"/>
            <a:ext cx="1799183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</a:t>
            </a:r>
            <a:endParaRPr lang="en-US" sz="1200" dirty="0"/>
          </a:p>
        </p:txBody>
      </p:sp>
      <p:sp>
        <p:nvSpPr>
          <p:cNvPr id="71" name="Text 38"/>
          <p:cNvSpPr/>
          <p:nvPr/>
        </p:nvSpPr>
        <p:spPr>
          <a:xfrm>
            <a:off x="695325" y="5600700"/>
            <a:ext cx="859393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 Tip:</a:t>
            </a:r>
            <a:endParaRPr lang="en-US" sz="1500" dirty="0"/>
          </a:p>
        </p:txBody>
      </p:sp>
      <p:sp>
        <p:nvSpPr>
          <p:cNvPr id="72" name="Text 39"/>
          <p:cNvSpPr/>
          <p:nvPr/>
        </p:nvSpPr>
        <p:spPr>
          <a:xfrm>
            <a:off x="1487686" y="5619750"/>
            <a:ext cx="784383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Use manual white balance and flat/neutral picture profiles for maximum post-production flexibility.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1447800"/>
            <a:ext cx="5695950" cy="20955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150" y="2590800"/>
            <a:ext cx="152400" cy="152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150" y="2895600"/>
            <a:ext cx="152400" cy="1524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8150" y="3200400"/>
            <a:ext cx="1524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0300" y="1447800"/>
            <a:ext cx="5695950" cy="20955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2700" y="2362200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2700" y="2667000"/>
            <a:ext cx="15240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2700" y="2971800"/>
            <a:ext cx="1524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5750" y="3771900"/>
            <a:ext cx="3771900" cy="22479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85950" y="3924300"/>
            <a:ext cx="571500" cy="5715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57400" y="4057650"/>
            <a:ext cx="228600" cy="3048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8150" y="5257800"/>
            <a:ext cx="114300" cy="1524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8150" y="5486400"/>
            <a:ext cx="114300" cy="1524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8150" y="5715000"/>
            <a:ext cx="11430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10050" y="3771900"/>
            <a:ext cx="3771900" cy="22479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10250" y="3924300"/>
            <a:ext cx="571500" cy="5715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81700" y="4057650"/>
            <a:ext cx="228600" cy="3048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62450" y="5257800"/>
            <a:ext cx="11430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62450" y="5486400"/>
            <a:ext cx="114300" cy="1524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62450" y="5715000"/>
            <a:ext cx="114300" cy="1524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34350" y="3771900"/>
            <a:ext cx="3771900" cy="22479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734550" y="3924300"/>
            <a:ext cx="571500" cy="5715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906000" y="4057650"/>
            <a:ext cx="228600" cy="3048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86750" y="5257800"/>
            <a:ext cx="114300" cy="1524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86750" y="5486400"/>
            <a:ext cx="114300" cy="1524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86750" y="5715000"/>
            <a:ext cx="114300" cy="152400"/>
          </a:xfrm>
          <a:prstGeom prst="rect">
            <a:avLst/>
          </a:prstGeom>
        </p:spPr>
      </p:pic>
      <p:sp>
        <p:nvSpPr>
          <p:cNvPr id="30" name="Text 0"/>
          <p:cNvSpPr/>
          <p:nvPr/>
        </p:nvSpPr>
        <p:spPr>
          <a:xfrm>
            <a:off x="285750" y="142875"/>
            <a:ext cx="139446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Essential Lenses for Filmmaking</a:t>
            </a:r>
            <a:endParaRPr lang="en-US" sz="2700" dirty="0"/>
          </a:p>
        </p:txBody>
      </p:sp>
      <p:sp>
        <p:nvSpPr>
          <p:cNvPr id="31" name="Text 1"/>
          <p:cNvSpPr/>
          <p:nvPr/>
        </p:nvSpPr>
        <p:spPr>
          <a:xfrm>
            <a:off x="-876300" y="952500"/>
            <a:ext cx="1394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Lenses are as important as the camera body itself, dictating how light is captured and framing your story</a:t>
            </a:r>
            <a:endParaRPr lang="en-US" sz="1500" dirty="0"/>
          </a:p>
        </p:txBody>
      </p:sp>
      <p:sp>
        <p:nvSpPr>
          <p:cNvPr id="32" name="Text 2"/>
          <p:cNvSpPr/>
          <p:nvPr/>
        </p:nvSpPr>
        <p:spPr>
          <a:xfrm>
            <a:off x="438150" y="1600200"/>
            <a:ext cx="53911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Prime Lenses</a:t>
            </a:r>
            <a:endParaRPr lang="en-US" sz="1500" dirty="0"/>
          </a:p>
        </p:txBody>
      </p:sp>
      <p:sp>
        <p:nvSpPr>
          <p:cNvPr id="33" name="Text 3"/>
          <p:cNvSpPr/>
          <p:nvPr/>
        </p:nvSpPr>
        <p:spPr>
          <a:xfrm>
            <a:off x="438150" y="1981200"/>
            <a:ext cx="53911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Fixed focal length lenses with wider apertures, excellent for low-light and shallow depth of field</a:t>
            </a:r>
            <a:endParaRPr lang="en-US" sz="1200" dirty="0"/>
          </a:p>
        </p:txBody>
      </p:sp>
      <p:sp>
        <p:nvSpPr>
          <p:cNvPr id="34" name="Text 4"/>
          <p:cNvSpPr/>
          <p:nvPr/>
        </p:nvSpPr>
        <p:spPr>
          <a:xfrm>
            <a:off x="666750" y="2552700"/>
            <a:ext cx="274480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Best image quality and sharpness</a:t>
            </a:r>
            <a:endParaRPr lang="en-US" sz="1200" dirty="0"/>
          </a:p>
        </p:txBody>
      </p:sp>
      <p:sp>
        <p:nvSpPr>
          <p:cNvPr id="35" name="Text 5"/>
          <p:cNvSpPr/>
          <p:nvPr/>
        </p:nvSpPr>
        <p:spPr>
          <a:xfrm>
            <a:off x="666750" y="2857500"/>
            <a:ext cx="293751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Excellent for portraits and interviews</a:t>
            </a:r>
            <a:endParaRPr lang="en-US" sz="1200" dirty="0"/>
          </a:p>
        </p:txBody>
      </p:sp>
      <p:sp>
        <p:nvSpPr>
          <p:cNvPr id="36" name="Text 6"/>
          <p:cNvSpPr/>
          <p:nvPr/>
        </p:nvSpPr>
        <p:spPr>
          <a:xfrm>
            <a:off x="666750" y="3162300"/>
            <a:ext cx="219545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Less versatility than zooms</a:t>
            </a:r>
            <a:endParaRPr lang="en-US" sz="1200" dirty="0"/>
          </a:p>
        </p:txBody>
      </p:sp>
      <p:sp>
        <p:nvSpPr>
          <p:cNvPr id="37" name="Text 7"/>
          <p:cNvSpPr/>
          <p:nvPr/>
        </p:nvSpPr>
        <p:spPr>
          <a:xfrm>
            <a:off x="6362700" y="1600200"/>
            <a:ext cx="53911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Zoom Lenses</a:t>
            </a:r>
            <a:endParaRPr lang="en-US" sz="1500" dirty="0"/>
          </a:p>
        </p:txBody>
      </p:sp>
      <p:sp>
        <p:nvSpPr>
          <p:cNvPr id="38" name="Text 8"/>
          <p:cNvSpPr/>
          <p:nvPr/>
        </p:nvSpPr>
        <p:spPr>
          <a:xfrm>
            <a:off x="6362700" y="1981200"/>
            <a:ext cx="64693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Variable focal length lenses offering flexibility without changing lenses</a:t>
            </a:r>
            <a:endParaRPr lang="en-US" sz="1200" dirty="0"/>
          </a:p>
        </p:txBody>
      </p:sp>
      <p:sp>
        <p:nvSpPr>
          <p:cNvPr id="39" name="Text 9"/>
          <p:cNvSpPr/>
          <p:nvPr/>
        </p:nvSpPr>
        <p:spPr>
          <a:xfrm>
            <a:off x="6591300" y="2324100"/>
            <a:ext cx="236833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Greater versatility in shooting</a:t>
            </a:r>
            <a:endParaRPr lang="en-US" sz="1200" dirty="0"/>
          </a:p>
        </p:txBody>
      </p:sp>
      <p:sp>
        <p:nvSpPr>
          <p:cNvPr id="40" name="Text 10"/>
          <p:cNvSpPr/>
          <p:nvPr/>
        </p:nvSpPr>
        <p:spPr>
          <a:xfrm>
            <a:off x="6591300" y="2628900"/>
            <a:ext cx="324290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Convenient for fast-paced environments</a:t>
            </a:r>
            <a:endParaRPr lang="en-US" sz="1200" dirty="0"/>
          </a:p>
        </p:txBody>
      </p:sp>
      <p:sp>
        <p:nvSpPr>
          <p:cNvPr id="41" name="Text 11"/>
          <p:cNvSpPr/>
          <p:nvPr/>
        </p:nvSpPr>
        <p:spPr>
          <a:xfrm>
            <a:off x="6591300" y="2933700"/>
            <a:ext cx="233797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Often less sharp than primes</a:t>
            </a:r>
            <a:endParaRPr lang="en-US" sz="1200" dirty="0"/>
          </a:p>
        </p:txBody>
      </p:sp>
      <p:sp>
        <p:nvSpPr>
          <p:cNvPr id="42" name="Text 12"/>
          <p:cNvSpPr/>
          <p:nvPr/>
        </p:nvSpPr>
        <p:spPr>
          <a:xfrm>
            <a:off x="438150" y="4610100"/>
            <a:ext cx="34671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35mm</a:t>
            </a:r>
            <a:endParaRPr lang="en-US" sz="1500" dirty="0"/>
          </a:p>
        </p:txBody>
      </p:sp>
      <p:sp>
        <p:nvSpPr>
          <p:cNvPr id="43" name="Text 13"/>
          <p:cNvSpPr/>
          <p:nvPr/>
        </p:nvSpPr>
        <p:spPr>
          <a:xfrm>
            <a:off x="91440" y="4953000"/>
            <a:ext cx="41605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Versatile "normal" lens</a:t>
            </a:r>
            <a:endParaRPr lang="en-US" sz="1050" dirty="0"/>
          </a:p>
        </p:txBody>
      </p:sp>
      <p:sp>
        <p:nvSpPr>
          <p:cNvPr id="44" name="Text 14"/>
          <p:cNvSpPr/>
          <p:nvPr/>
        </p:nvSpPr>
        <p:spPr>
          <a:xfrm>
            <a:off x="628650" y="5219700"/>
            <a:ext cx="1654314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Similar to human vision</a:t>
            </a:r>
            <a:endParaRPr lang="en-US" sz="1050" dirty="0"/>
          </a:p>
        </p:txBody>
      </p:sp>
      <p:sp>
        <p:nvSpPr>
          <p:cNvPr id="45" name="Text 15"/>
          <p:cNvSpPr/>
          <p:nvPr/>
        </p:nvSpPr>
        <p:spPr>
          <a:xfrm>
            <a:off x="628650" y="5448300"/>
            <a:ext cx="1743254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Wide-angle on full-frame</a:t>
            </a:r>
            <a:endParaRPr lang="en-US" sz="1050" dirty="0"/>
          </a:p>
        </p:txBody>
      </p:sp>
      <p:sp>
        <p:nvSpPr>
          <p:cNvPr id="46" name="Text 16"/>
          <p:cNvSpPr/>
          <p:nvPr/>
        </p:nvSpPr>
        <p:spPr>
          <a:xfrm>
            <a:off x="628650" y="5676900"/>
            <a:ext cx="311306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Establishing shots &amp; environmental portraits</a:t>
            </a:r>
            <a:endParaRPr lang="en-US" sz="1050" dirty="0"/>
          </a:p>
        </p:txBody>
      </p:sp>
      <p:sp>
        <p:nvSpPr>
          <p:cNvPr id="47" name="Text 17"/>
          <p:cNvSpPr/>
          <p:nvPr/>
        </p:nvSpPr>
        <p:spPr>
          <a:xfrm>
            <a:off x="4362450" y="4610100"/>
            <a:ext cx="34671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50mm</a:t>
            </a:r>
            <a:endParaRPr lang="en-US" sz="1500" dirty="0"/>
          </a:p>
        </p:txBody>
      </p:sp>
      <p:sp>
        <p:nvSpPr>
          <p:cNvPr id="48" name="Text 18"/>
          <p:cNvSpPr/>
          <p:nvPr/>
        </p:nvSpPr>
        <p:spPr>
          <a:xfrm>
            <a:off x="4362450" y="4953000"/>
            <a:ext cx="34671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Classic "nifty fifty"</a:t>
            </a:r>
            <a:endParaRPr lang="en-US" sz="1050" dirty="0"/>
          </a:p>
        </p:txBody>
      </p:sp>
      <p:sp>
        <p:nvSpPr>
          <p:cNvPr id="49" name="Text 19"/>
          <p:cNvSpPr/>
          <p:nvPr/>
        </p:nvSpPr>
        <p:spPr>
          <a:xfrm>
            <a:off x="4552950" y="5219700"/>
            <a:ext cx="2312432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Natural perspective on full-frame</a:t>
            </a:r>
            <a:endParaRPr lang="en-US" sz="1050" dirty="0"/>
          </a:p>
        </p:txBody>
      </p:sp>
      <p:sp>
        <p:nvSpPr>
          <p:cNvPr id="50" name="Text 20"/>
          <p:cNvSpPr/>
          <p:nvPr/>
        </p:nvSpPr>
        <p:spPr>
          <a:xfrm>
            <a:off x="4552950" y="5448300"/>
            <a:ext cx="241012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Excellent for interviews &amp; portraits</a:t>
            </a:r>
            <a:endParaRPr lang="en-US" sz="1050" dirty="0"/>
          </a:p>
        </p:txBody>
      </p:sp>
      <p:sp>
        <p:nvSpPr>
          <p:cNvPr id="51" name="Text 21"/>
          <p:cNvSpPr/>
          <p:nvPr/>
        </p:nvSpPr>
        <p:spPr>
          <a:xfrm>
            <a:off x="4552950" y="5676900"/>
            <a:ext cx="267747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Good choice for tighter, focused looks</a:t>
            </a:r>
            <a:endParaRPr lang="en-US" sz="1050" dirty="0"/>
          </a:p>
        </p:txBody>
      </p:sp>
      <p:sp>
        <p:nvSpPr>
          <p:cNvPr id="52" name="Text 22"/>
          <p:cNvSpPr/>
          <p:nvPr/>
        </p:nvSpPr>
        <p:spPr>
          <a:xfrm>
            <a:off x="8286750" y="4610100"/>
            <a:ext cx="34671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85mm</a:t>
            </a:r>
            <a:endParaRPr lang="en-US" sz="1500" dirty="0"/>
          </a:p>
        </p:txBody>
      </p:sp>
      <p:sp>
        <p:nvSpPr>
          <p:cNvPr id="53" name="Text 23"/>
          <p:cNvSpPr/>
          <p:nvPr/>
        </p:nvSpPr>
        <p:spPr>
          <a:xfrm>
            <a:off x="7940040" y="4953000"/>
            <a:ext cx="41605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Popular telephoto choice</a:t>
            </a:r>
            <a:endParaRPr lang="en-US" sz="1050" dirty="0"/>
          </a:p>
        </p:txBody>
      </p:sp>
      <p:sp>
        <p:nvSpPr>
          <p:cNvPr id="54" name="Text 24"/>
          <p:cNvSpPr/>
          <p:nvPr/>
        </p:nvSpPr>
        <p:spPr>
          <a:xfrm>
            <a:off x="8477250" y="5219700"/>
            <a:ext cx="177004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Compressed perspective</a:t>
            </a:r>
            <a:endParaRPr lang="en-US" sz="1050" dirty="0"/>
          </a:p>
        </p:txBody>
      </p:sp>
      <p:sp>
        <p:nvSpPr>
          <p:cNvPr id="55" name="Text 25"/>
          <p:cNvSpPr/>
          <p:nvPr/>
        </p:nvSpPr>
        <p:spPr>
          <a:xfrm>
            <a:off x="8477250" y="5448300"/>
            <a:ext cx="240190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Beautiful background blur (bokeh)</a:t>
            </a:r>
            <a:endParaRPr lang="en-US" sz="1050" dirty="0"/>
          </a:p>
        </p:txBody>
      </p:sp>
      <p:sp>
        <p:nvSpPr>
          <p:cNvPr id="56" name="Text 26"/>
          <p:cNvSpPr/>
          <p:nvPr/>
        </p:nvSpPr>
        <p:spPr>
          <a:xfrm>
            <a:off x="8477250" y="5676900"/>
            <a:ext cx="27217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Ideal for close-ups &amp; isolating subjects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99135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885825"/>
            <a:ext cx="190500" cy="1905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50" y="1352550"/>
            <a:ext cx="3721001" cy="4343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5750" y="1352550"/>
            <a:ext cx="3721001" cy="4953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5750" y="1847850"/>
            <a:ext cx="3721001" cy="17145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5750" y="1847850"/>
            <a:ext cx="3721001" cy="17145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35351" y="1352550"/>
            <a:ext cx="3721150" cy="4343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35351" y="1352550"/>
            <a:ext cx="3721150" cy="4953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235351" y="1847850"/>
            <a:ext cx="3721150" cy="17145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35351" y="1847850"/>
            <a:ext cx="3721150" cy="17145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185100" y="1352550"/>
            <a:ext cx="3721001" cy="43434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185100" y="1352550"/>
            <a:ext cx="3721001" cy="4953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845576" y="2000250"/>
            <a:ext cx="400050" cy="4572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85750" y="5924550"/>
            <a:ext cx="11620500" cy="8382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8150" y="6153150"/>
            <a:ext cx="276969" cy="3810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19410" y="6267450"/>
            <a:ext cx="114300" cy="152400"/>
          </a:xfrm>
          <a:prstGeom prst="rect">
            <a:avLst/>
          </a:prstGeom>
        </p:spPr>
      </p:pic>
      <p:sp>
        <p:nvSpPr>
          <p:cNvPr id="19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Audio Equipment</a:t>
            </a:r>
            <a:endParaRPr lang="en-US" sz="2700" dirty="0"/>
          </a:p>
        </p:txBody>
      </p:sp>
      <p:sp>
        <p:nvSpPr>
          <p:cNvPr id="20" name="Text 1"/>
          <p:cNvSpPr/>
          <p:nvPr/>
        </p:nvSpPr>
        <p:spPr>
          <a:xfrm>
            <a:off x="552450" y="857250"/>
            <a:ext cx="1394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</a:t>
            </a:r>
            <a:r>
              <a:rPr lang="en-US" sz="15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High-quality audio</a:t>
            </a:r>
            <a:r>
              <a:rPr lang="en-US" sz="15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is paramount for professional-looking video. Poor audio can instantly undermine even the most stunning visuals.</a:t>
            </a:r>
            <a:endParaRPr lang="en-US" sz="1500" dirty="0"/>
          </a:p>
        </p:txBody>
      </p:sp>
      <p:sp>
        <p:nvSpPr>
          <p:cNvPr id="21" name="Text 2"/>
          <p:cNvSpPr/>
          <p:nvPr/>
        </p:nvSpPr>
        <p:spPr>
          <a:xfrm>
            <a:off x="400050" y="1466850"/>
            <a:ext cx="419088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External Shotgun Microphones</a:t>
            </a:r>
            <a:endParaRPr lang="en-US" sz="1500" dirty="0"/>
          </a:p>
        </p:txBody>
      </p:sp>
      <p:sp>
        <p:nvSpPr>
          <p:cNvPr id="22" name="Text 3"/>
          <p:cNvSpPr/>
          <p:nvPr/>
        </p:nvSpPr>
        <p:spPr>
          <a:xfrm>
            <a:off x="438150" y="3714750"/>
            <a:ext cx="341620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Directional microphones capturing sound from a specific direction</a:t>
            </a:r>
            <a:endParaRPr lang="en-US" sz="1200" dirty="0"/>
          </a:p>
        </p:txBody>
      </p:sp>
      <p:sp>
        <p:nvSpPr>
          <p:cNvPr id="23" name="Text 4"/>
          <p:cNvSpPr/>
          <p:nvPr/>
        </p:nvSpPr>
        <p:spPr>
          <a:xfrm>
            <a:off x="438150" y="4248150"/>
            <a:ext cx="341620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Minimize background noise for cleaner recordings</a:t>
            </a:r>
            <a:endParaRPr lang="en-US" sz="1200" dirty="0"/>
          </a:p>
        </p:txBody>
      </p:sp>
      <p:sp>
        <p:nvSpPr>
          <p:cNvPr id="24" name="Text 5"/>
          <p:cNvSpPr/>
          <p:nvPr/>
        </p:nvSpPr>
        <p:spPr>
          <a:xfrm>
            <a:off x="438150" y="4781550"/>
            <a:ext cx="409944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Mount on camera or boom pole</a:t>
            </a:r>
            <a:endParaRPr lang="en-US" sz="1200" dirty="0"/>
          </a:p>
        </p:txBody>
      </p:sp>
      <p:sp>
        <p:nvSpPr>
          <p:cNvPr id="25" name="Text 6"/>
          <p:cNvSpPr/>
          <p:nvPr/>
        </p:nvSpPr>
        <p:spPr>
          <a:xfrm>
            <a:off x="438150" y="5086350"/>
            <a:ext cx="341620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Excellent for dialogue and specific sound effects</a:t>
            </a:r>
            <a:endParaRPr lang="en-US" sz="1200" dirty="0"/>
          </a:p>
        </p:txBody>
      </p:sp>
      <p:sp>
        <p:nvSpPr>
          <p:cNvPr id="26" name="Text 7"/>
          <p:cNvSpPr/>
          <p:nvPr/>
        </p:nvSpPr>
        <p:spPr>
          <a:xfrm>
            <a:off x="4349651" y="1466850"/>
            <a:ext cx="419106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Lavalier Microphones</a:t>
            </a:r>
            <a:endParaRPr lang="en-US" sz="1500" dirty="0"/>
          </a:p>
        </p:txBody>
      </p:sp>
      <p:sp>
        <p:nvSpPr>
          <p:cNvPr id="27" name="Text 8"/>
          <p:cNvSpPr/>
          <p:nvPr/>
        </p:nvSpPr>
        <p:spPr>
          <a:xfrm>
            <a:off x="4387751" y="3714750"/>
            <a:ext cx="40996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Small, discreet clip-on microphones</a:t>
            </a:r>
            <a:endParaRPr lang="en-US" sz="1200" dirty="0"/>
          </a:p>
        </p:txBody>
      </p:sp>
      <p:sp>
        <p:nvSpPr>
          <p:cNvPr id="28" name="Text 9"/>
          <p:cNvSpPr/>
          <p:nvPr/>
        </p:nvSpPr>
        <p:spPr>
          <a:xfrm>
            <a:off x="4387751" y="4019550"/>
            <a:ext cx="40996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Attach to subject's clothing for clear dialogue</a:t>
            </a:r>
            <a:endParaRPr lang="en-US" sz="1200" dirty="0"/>
          </a:p>
        </p:txBody>
      </p:sp>
      <p:sp>
        <p:nvSpPr>
          <p:cNvPr id="29" name="Text 10"/>
          <p:cNvSpPr/>
          <p:nvPr/>
        </p:nvSpPr>
        <p:spPr>
          <a:xfrm>
            <a:off x="4387751" y="4324350"/>
            <a:ext cx="40996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Available in wired and wireless configurations</a:t>
            </a:r>
            <a:endParaRPr lang="en-US" sz="1200" dirty="0"/>
          </a:p>
        </p:txBody>
      </p:sp>
      <p:sp>
        <p:nvSpPr>
          <p:cNvPr id="30" name="Text 11"/>
          <p:cNvSpPr/>
          <p:nvPr/>
        </p:nvSpPr>
        <p:spPr>
          <a:xfrm>
            <a:off x="4387751" y="4629150"/>
            <a:ext cx="40996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Ideal for interviews and multi-person scenes</a:t>
            </a:r>
            <a:endParaRPr lang="en-US" sz="1200" dirty="0"/>
          </a:p>
        </p:txBody>
      </p:sp>
      <p:sp>
        <p:nvSpPr>
          <p:cNvPr id="31" name="Text 12"/>
          <p:cNvSpPr/>
          <p:nvPr/>
        </p:nvSpPr>
        <p:spPr>
          <a:xfrm>
            <a:off x="8299400" y="1466850"/>
            <a:ext cx="419088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Dedicated Audio Recorders</a:t>
            </a:r>
            <a:endParaRPr lang="en-US" sz="1500" dirty="0"/>
          </a:p>
        </p:txBody>
      </p:sp>
      <p:sp>
        <p:nvSpPr>
          <p:cNvPr id="32" name="Text 13"/>
          <p:cNvSpPr/>
          <p:nvPr/>
        </p:nvSpPr>
        <p:spPr>
          <a:xfrm>
            <a:off x="9110320" y="2533650"/>
            <a:ext cx="1870412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External Audio Recorder</a:t>
            </a:r>
            <a:endParaRPr lang="en-US" sz="1050" dirty="0"/>
          </a:p>
        </p:txBody>
      </p:sp>
      <p:sp>
        <p:nvSpPr>
          <p:cNvPr id="33" name="Text 14"/>
          <p:cNvSpPr/>
          <p:nvPr/>
        </p:nvSpPr>
        <p:spPr>
          <a:xfrm>
            <a:off x="8337500" y="2876550"/>
            <a:ext cx="341620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Superior audio quality compared to in-camera recording</a:t>
            </a:r>
            <a:endParaRPr lang="en-US" sz="1200" dirty="0"/>
          </a:p>
        </p:txBody>
      </p:sp>
      <p:sp>
        <p:nvSpPr>
          <p:cNvPr id="34" name="Text 15"/>
          <p:cNvSpPr/>
          <p:nvPr/>
        </p:nvSpPr>
        <p:spPr>
          <a:xfrm>
            <a:off x="8337500" y="3409950"/>
            <a:ext cx="409944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More control over recording levels</a:t>
            </a:r>
            <a:endParaRPr lang="en-US" sz="1200" dirty="0"/>
          </a:p>
        </p:txBody>
      </p:sp>
      <p:sp>
        <p:nvSpPr>
          <p:cNvPr id="35" name="Text 16"/>
          <p:cNvSpPr/>
          <p:nvPr/>
        </p:nvSpPr>
        <p:spPr>
          <a:xfrm>
            <a:off x="8337500" y="3714750"/>
            <a:ext cx="409944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Used with external microphones</a:t>
            </a:r>
            <a:endParaRPr lang="en-US" sz="1200" dirty="0"/>
          </a:p>
        </p:txBody>
      </p:sp>
      <p:sp>
        <p:nvSpPr>
          <p:cNvPr id="36" name="Text 17"/>
          <p:cNvSpPr/>
          <p:nvPr/>
        </p:nvSpPr>
        <p:spPr>
          <a:xfrm>
            <a:off x="8337500" y="4019550"/>
            <a:ext cx="341620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Record audio separately from video for synchronization in post-production</a:t>
            </a:r>
            <a:endParaRPr lang="en-US" sz="1200" dirty="0"/>
          </a:p>
        </p:txBody>
      </p:sp>
      <p:sp>
        <p:nvSpPr>
          <p:cNvPr id="37" name="Text 18"/>
          <p:cNvSpPr/>
          <p:nvPr/>
        </p:nvSpPr>
        <p:spPr>
          <a:xfrm>
            <a:off x="867519" y="6076950"/>
            <a:ext cx="10886331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 Tip:</a:t>
            </a:r>
            <a:r>
              <a:rPr lang="en-US" sz="13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Always monitor audio levels during recording to ensure consistent, professional-quality sound. The audio equipment you choose will significantly impact the professionalism of your final film.</a:t>
            </a:r>
            <a:endParaRPr lang="en-US" sz="13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857250"/>
            <a:ext cx="3721001" cy="27622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2875" y="1047750"/>
            <a:ext cx="666750" cy="6667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12900" y="1228725"/>
            <a:ext cx="2667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250" y="2667000"/>
            <a:ext cx="3340001" cy="3810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250" y="2781300"/>
            <a:ext cx="1524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250" y="3162300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35351" y="857250"/>
            <a:ext cx="3721150" cy="276225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762476" y="1047750"/>
            <a:ext cx="666750" cy="66675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962501" y="1228725"/>
            <a:ext cx="266700" cy="304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425851" y="2667000"/>
            <a:ext cx="3340150" cy="3810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5851" y="2781300"/>
            <a:ext cx="152400" cy="152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5851" y="3162300"/>
            <a:ext cx="152400" cy="1524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185100" y="857250"/>
            <a:ext cx="3721001" cy="276225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9712226" y="1047750"/>
            <a:ext cx="666750" cy="66675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893201" y="1228725"/>
            <a:ext cx="304800" cy="3048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75600" y="2667000"/>
            <a:ext cx="3340001" cy="3810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75600" y="2781300"/>
            <a:ext cx="152400" cy="1524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75600" y="3162300"/>
            <a:ext cx="15240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85750" y="3771900"/>
            <a:ext cx="7670750" cy="14097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664476" y="3771900"/>
            <a:ext cx="2762250" cy="1828800"/>
          </a:xfrm>
          <a:prstGeom prst="rect">
            <a:avLst/>
          </a:prstGeom>
        </p:spPr>
      </p:pic>
      <p:sp>
        <p:nvSpPr>
          <p:cNvPr id="24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Stabilization &amp; Support Gear</a:t>
            </a:r>
            <a:endParaRPr lang="en-US" sz="2700" dirty="0"/>
          </a:p>
        </p:txBody>
      </p:sp>
      <p:sp>
        <p:nvSpPr>
          <p:cNvPr id="25" name="Text 1"/>
          <p:cNvSpPr/>
          <p:nvPr/>
        </p:nvSpPr>
        <p:spPr>
          <a:xfrm>
            <a:off x="476250" y="1866900"/>
            <a:ext cx="3340001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Tripods</a:t>
            </a:r>
            <a:endParaRPr lang="en-US" sz="1800" dirty="0"/>
          </a:p>
        </p:txBody>
      </p:sp>
      <p:sp>
        <p:nvSpPr>
          <p:cNvPr id="26" name="Text 2"/>
          <p:cNvSpPr/>
          <p:nvPr/>
        </p:nvSpPr>
        <p:spPr>
          <a:xfrm>
            <a:off x="142250" y="2286000"/>
            <a:ext cx="400800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Essential for static shots and interviews</a:t>
            </a:r>
            <a:endParaRPr lang="en-US" sz="1200" dirty="0"/>
          </a:p>
        </p:txBody>
      </p:sp>
      <p:sp>
        <p:nvSpPr>
          <p:cNvPr id="27" name="Text 3"/>
          <p:cNvSpPr/>
          <p:nvPr/>
        </p:nvSpPr>
        <p:spPr>
          <a:xfrm>
            <a:off x="704850" y="2743200"/>
            <a:ext cx="228707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Precise framing and stability</a:t>
            </a:r>
            <a:endParaRPr lang="en-US" sz="1200" dirty="0"/>
          </a:p>
        </p:txBody>
      </p:sp>
      <p:sp>
        <p:nvSpPr>
          <p:cNvPr id="28" name="Text 4"/>
          <p:cNvSpPr/>
          <p:nvPr/>
        </p:nvSpPr>
        <p:spPr>
          <a:xfrm>
            <a:off x="704850" y="3124200"/>
            <a:ext cx="297876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Smooth pans and tilts with fluid head</a:t>
            </a:r>
            <a:endParaRPr lang="en-US" sz="1200" dirty="0"/>
          </a:p>
        </p:txBody>
      </p:sp>
      <p:sp>
        <p:nvSpPr>
          <p:cNvPr id="29" name="Text 5"/>
          <p:cNvSpPr/>
          <p:nvPr/>
        </p:nvSpPr>
        <p:spPr>
          <a:xfrm>
            <a:off x="4425851" y="1866900"/>
            <a:ext cx="334015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Monopods</a:t>
            </a:r>
            <a:endParaRPr lang="en-US" sz="1800" dirty="0"/>
          </a:p>
        </p:txBody>
      </p:sp>
      <p:sp>
        <p:nvSpPr>
          <p:cNvPr id="30" name="Text 6"/>
          <p:cNvSpPr/>
          <p:nvPr/>
        </p:nvSpPr>
        <p:spPr>
          <a:xfrm>
            <a:off x="4091836" y="2286000"/>
            <a:ext cx="400818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Single-leg support for mobility</a:t>
            </a:r>
            <a:endParaRPr lang="en-US" sz="1200" dirty="0"/>
          </a:p>
        </p:txBody>
      </p:sp>
      <p:sp>
        <p:nvSpPr>
          <p:cNvPr id="31" name="Text 7"/>
          <p:cNvSpPr/>
          <p:nvPr/>
        </p:nvSpPr>
        <p:spPr>
          <a:xfrm>
            <a:off x="4654451" y="2743200"/>
            <a:ext cx="209383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More mobility than tripods</a:t>
            </a:r>
            <a:endParaRPr lang="en-US" sz="1200" dirty="0"/>
          </a:p>
        </p:txBody>
      </p:sp>
      <p:sp>
        <p:nvSpPr>
          <p:cNvPr id="32" name="Text 8"/>
          <p:cNvSpPr/>
          <p:nvPr/>
        </p:nvSpPr>
        <p:spPr>
          <a:xfrm>
            <a:off x="4654451" y="3124200"/>
            <a:ext cx="22263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Ideal for quick repositioning</a:t>
            </a:r>
            <a:endParaRPr lang="en-US" sz="1200" dirty="0"/>
          </a:p>
        </p:txBody>
      </p:sp>
      <p:sp>
        <p:nvSpPr>
          <p:cNvPr id="33" name="Text 9"/>
          <p:cNvSpPr/>
          <p:nvPr/>
        </p:nvSpPr>
        <p:spPr>
          <a:xfrm>
            <a:off x="8375600" y="1866900"/>
            <a:ext cx="3340001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Gimbals</a:t>
            </a:r>
            <a:endParaRPr lang="en-US" sz="1800" dirty="0"/>
          </a:p>
        </p:txBody>
      </p:sp>
      <p:sp>
        <p:nvSpPr>
          <p:cNvPr id="34" name="Text 10"/>
          <p:cNvSpPr/>
          <p:nvPr/>
        </p:nvSpPr>
        <p:spPr>
          <a:xfrm>
            <a:off x="8041600" y="2286000"/>
            <a:ext cx="400800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Electronic stabilizers for smooth movement</a:t>
            </a:r>
            <a:endParaRPr lang="en-US" sz="1200" dirty="0"/>
          </a:p>
        </p:txBody>
      </p:sp>
      <p:sp>
        <p:nvSpPr>
          <p:cNvPr id="35" name="Text 11"/>
          <p:cNvSpPr/>
          <p:nvPr/>
        </p:nvSpPr>
        <p:spPr>
          <a:xfrm>
            <a:off x="8604200" y="2743200"/>
            <a:ext cx="180933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Motorized stabilization</a:t>
            </a:r>
            <a:endParaRPr lang="en-US" sz="1200" dirty="0"/>
          </a:p>
        </p:txBody>
      </p:sp>
      <p:sp>
        <p:nvSpPr>
          <p:cNvPr id="36" name="Text 12"/>
          <p:cNvSpPr/>
          <p:nvPr/>
        </p:nvSpPr>
        <p:spPr>
          <a:xfrm>
            <a:off x="8604200" y="3124200"/>
            <a:ext cx="258193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Cinematic footage while moving</a:t>
            </a:r>
            <a:endParaRPr lang="en-US" sz="1200" dirty="0"/>
          </a:p>
        </p:txBody>
      </p:sp>
      <p:sp>
        <p:nvSpPr>
          <p:cNvPr id="37" name="Text 13"/>
          <p:cNvSpPr/>
          <p:nvPr/>
        </p:nvSpPr>
        <p:spPr>
          <a:xfrm>
            <a:off x="438150" y="3924300"/>
            <a:ext cx="73659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Considerations</a:t>
            </a:r>
            <a:endParaRPr lang="en-US" sz="1500" dirty="0"/>
          </a:p>
        </p:txBody>
      </p:sp>
      <p:sp>
        <p:nvSpPr>
          <p:cNvPr id="38" name="Text 14"/>
          <p:cNvSpPr/>
          <p:nvPr/>
        </p:nvSpPr>
        <p:spPr>
          <a:xfrm>
            <a:off x="476250" y="4267200"/>
            <a:ext cx="87934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Choose based on shooting style and environment</a:t>
            </a:r>
            <a:endParaRPr lang="en-US" sz="1200" dirty="0"/>
          </a:p>
        </p:txBody>
      </p:sp>
      <p:sp>
        <p:nvSpPr>
          <p:cNvPr id="39" name="Text 15"/>
          <p:cNvSpPr/>
          <p:nvPr/>
        </p:nvSpPr>
        <p:spPr>
          <a:xfrm>
            <a:off x="476250" y="4533900"/>
            <a:ext cx="73278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Consider weight and portability</a:t>
            </a:r>
            <a:endParaRPr lang="en-US" sz="1200" dirty="0"/>
          </a:p>
        </p:txBody>
      </p:sp>
      <p:sp>
        <p:nvSpPr>
          <p:cNvPr id="40" name="Text 16"/>
          <p:cNvSpPr/>
          <p:nvPr/>
        </p:nvSpPr>
        <p:spPr>
          <a:xfrm>
            <a:off x="476250" y="4800600"/>
            <a:ext cx="73278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800"/>
              </a:lnSpc>
              <a:buSzPct val="100000"/>
              <a:buChar char="•"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Ensure compatibility with your camera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857250"/>
            <a:ext cx="3721001" cy="466725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8625" y="1000125"/>
            <a:ext cx="476250" cy="4762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2450" y="1085850"/>
            <a:ext cx="2286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8625" y="2486025"/>
            <a:ext cx="3435251" cy="15240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8625" y="2486025"/>
            <a:ext cx="3435251" cy="15240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8625" y="4505325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8625" y="4810125"/>
            <a:ext cx="15240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8625" y="5114925"/>
            <a:ext cx="1524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35351" y="857250"/>
            <a:ext cx="3721150" cy="466725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378226" y="1000125"/>
            <a:ext cx="476250" cy="47625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02051" y="1085850"/>
            <a:ext cx="228600" cy="3048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378226" y="2486025"/>
            <a:ext cx="3435400" cy="15240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378226" y="2486025"/>
            <a:ext cx="3435400" cy="15240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78226" y="4505325"/>
            <a:ext cx="15240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78226" y="4810125"/>
            <a:ext cx="152400" cy="1524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78226" y="5114925"/>
            <a:ext cx="152400" cy="152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185100" y="857250"/>
            <a:ext cx="3721001" cy="466725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27975" y="1000125"/>
            <a:ext cx="476250" cy="47625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8451800" y="1085850"/>
            <a:ext cx="228600" cy="3048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327975" y="2257425"/>
            <a:ext cx="1679525" cy="8001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083701" y="2257425"/>
            <a:ext cx="1679525" cy="8001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10159901" y="2371725"/>
            <a:ext cx="152400" cy="1524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327975" y="3133725"/>
            <a:ext cx="1679525" cy="8001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8404175" y="3248025"/>
            <a:ext cx="152400" cy="1524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083701" y="3133725"/>
            <a:ext cx="1679525" cy="8001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0159901" y="3248025"/>
            <a:ext cx="76200" cy="152400"/>
          </a:xfrm>
          <a:prstGeom prst="rect">
            <a:avLst/>
          </a:prstGeom>
        </p:spPr>
      </p:pic>
      <p:sp>
        <p:nvSpPr>
          <p:cNvPr id="30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Basic Shooting Techniques</a:t>
            </a:r>
            <a:endParaRPr lang="en-US" sz="2700" dirty="0"/>
          </a:p>
        </p:txBody>
      </p:sp>
      <p:sp>
        <p:nvSpPr>
          <p:cNvPr id="31" name="Text 1"/>
          <p:cNvSpPr/>
          <p:nvPr/>
        </p:nvSpPr>
        <p:spPr>
          <a:xfrm>
            <a:off x="1019175" y="1133475"/>
            <a:ext cx="2240459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Manual Focusing</a:t>
            </a:r>
            <a:endParaRPr lang="en-US" sz="1800" dirty="0"/>
          </a:p>
        </p:txBody>
      </p:sp>
      <p:sp>
        <p:nvSpPr>
          <p:cNvPr id="32" name="Text 2"/>
          <p:cNvSpPr/>
          <p:nvPr/>
        </p:nvSpPr>
        <p:spPr>
          <a:xfrm>
            <a:off x="428625" y="1685925"/>
            <a:ext cx="3435251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DSLRs offer precise manual focus control with focus peaking, which highlights in-focus areas with a colored outline.</a:t>
            </a:r>
            <a:endParaRPr lang="en-US" sz="1200" dirty="0"/>
          </a:p>
        </p:txBody>
      </p:sp>
      <p:sp>
        <p:nvSpPr>
          <p:cNvPr id="33" name="Text 3"/>
          <p:cNvSpPr/>
          <p:nvPr/>
        </p:nvSpPr>
        <p:spPr>
          <a:xfrm>
            <a:off x="428625" y="4124325"/>
            <a:ext cx="343525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Points:</a:t>
            </a:r>
            <a:endParaRPr lang="en-US" sz="1350" dirty="0"/>
          </a:p>
        </p:txBody>
      </p:sp>
      <p:sp>
        <p:nvSpPr>
          <p:cNvPr id="34" name="Text 4"/>
          <p:cNvSpPr/>
          <p:nvPr/>
        </p:nvSpPr>
        <p:spPr>
          <a:xfrm>
            <a:off x="676275" y="4467225"/>
            <a:ext cx="279552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Essential for creative depth of field</a:t>
            </a:r>
            <a:endParaRPr lang="en-US" sz="1200" dirty="0"/>
          </a:p>
        </p:txBody>
      </p:sp>
      <p:sp>
        <p:nvSpPr>
          <p:cNvPr id="35" name="Text 5"/>
          <p:cNvSpPr/>
          <p:nvPr/>
        </p:nvSpPr>
        <p:spPr>
          <a:xfrm>
            <a:off x="676275" y="4772025"/>
            <a:ext cx="255139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Use focus peaking for accuracy</a:t>
            </a:r>
            <a:endParaRPr lang="en-US" sz="1200" dirty="0"/>
          </a:p>
        </p:txBody>
      </p:sp>
      <p:sp>
        <p:nvSpPr>
          <p:cNvPr id="36" name="Text 6"/>
          <p:cNvSpPr/>
          <p:nvPr/>
        </p:nvSpPr>
        <p:spPr>
          <a:xfrm>
            <a:off x="676275" y="5076825"/>
            <a:ext cx="220563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Perfect for moving subjects</a:t>
            </a:r>
            <a:endParaRPr lang="en-US" sz="1200" dirty="0"/>
          </a:p>
        </p:txBody>
      </p:sp>
      <p:sp>
        <p:nvSpPr>
          <p:cNvPr id="37" name="Text 7"/>
          <p:cNvSpPr/>
          <p:nvPr/>
        </p:nvSpPr>
        <p:spPr>
          <a:xfrm>
            <a:off x="4968776" y="1133475"/>
            <a:ext cx="1828621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Depth of Field</a:t>
            </a:r>
            <a:endParaRPr lang="en-US" sz="1800" dirty="0"/>
          </a:p>
        </p:txBody>
      </p:sp>
      <p:sp>
        <p:nvSpPr>
          <p:cNvPr id="38" name="Text 8"/>
          <p:cNvSpPr/>
          <p:nvPr/>
        </p:nvSpPr>
        <p:spPr>
          <a:xfrm>
            <a:off x="4378226" y="1685925"/>
            <a:ext cx="3435400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Depth of field is the range of distance that appears acceptably sharp. Manipulate using aperture, focal length, and subject distance.</a:t>
            </a:r>
            <a:endParaRPr lang="en-US" sz="1200" dirty="0"/>
          </a:p>
        </p:txBody>
      </p:sp>
      <p:sp>
        <p:nvSpPr>
          <p:cNvPr id="39" name="Text 9"/>
          <p:cNvSpPr/>
          <p:nvPr/>
        </p:nvSpPr>
        <p:spPr>
          <a:xfrm>
            <a:off x="4378226" y="4124325"/>
            <a:ext cx="34354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Points:</a:t>
            </a:r>
            <a:endParaRPr lang="en-US" sz="1350" dirty="0"/>
          </a:p>
        </p:txBody>
      </p:sp>
      <p:sp>
        <p:nvSpPr>
          <p:cNvPr id="40" name="Text 10"/>
          <p:cNvSpPr/>
          <p:nvPr/>
        </p:nvSpPr>
        <p:spPr>
          <a:xfrm>
            <a:off x="4625876" y="4467225"/>
            <a:ext cx="296787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Wider apertures (f/2.8): Shallow DoF</a:t>
            </a:r>
            <a:endParaRPr lang="en-US" sz="1200" dirty="0"/>
          </a:p>
        </p:txBody>
      </p:sp>
      <p:sp>
        <p:nvSpPr>
          <p:cNvPr id="41" name="Text 11"/>
          <p:cNvSpPr/>
          <p:nvPr/>
        </p:nvSpPr>
        <p:spPr>
          <a:xfrm>
            <a:off x="4625876" y="4772025"/>
            <a:ext cx="288643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Narrower apertures (f/8): Deep DoF</a:t>
            </a:r>
            <a:endParaRPr lang="en-US" sz="1200" dirty="0"/>
          </a:p>
        </p:txBody>
      </p:sp>
      <p:sp>
        <p:nvSpPr>
          <p:cNvPr id="42" name="Text 12"/>
          <p:cNvSpPr/>
          <p:nvPr/>
        </p:nvSpPr>
        <p:spPr>
          <a:xfrm>
            <a:off x="4625876" y="5076825"/>
            <a:ext cx="288678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Use shallow DoF to isolate subjects</a:t>
            </a:r>
            <a:endParaRPr lang="en-US" sz="1200" dirty="0"/>
          </a:p>
        </p:txBody>
      </p:sp>
      <p:sp>
        <p:nvSpPr>
          <p:cNvPr id="43" name="Text 13"/>
          <p:cNvSpPr/>
          <p:nvPr/>
        </p:nvSpPr>
        <p:spPr>
          <a:xfrm>
            <a:off x="8918525" y="1133475"/>
            <a:ext cx="249942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Composition Rules</a:t>
            </a:r>
            <a:endParaRPr lang="en-US" sz="1800" dirty="0"/>
          </a:p>
        </p:txBody>
      </p:sp>
      <p:sp>
        <p:nvSpPr>
          <p:cNvPr id="44" name="Text 14"/>
          <p:cNvSpPr/>
          <p:nvPr/>
        </p:nvSpPr>
        <p:spPr>
          <a:xfrm>
            <a:off x="8327975" y="1685925"/>
            <a:ext cx="343525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Effective composition guides the viewer's eye and enhances storytelling.</a:t>
            </a:r>
            <a:endParaRPr lang="en-US" sz="1200" dirty="0"/>
          </a:p>
        </p:txBody>
      </p:sp>
      <p:sp>
        <p:nvSpPr>
          <p:cNvPr id="45" name="Text 15"/>
          <p:cNvSpPr/>
          <p:nvPr/>
        </p:nvSpPr>
        <p:spPr>
          <a:xfrm>
            <a:off x="8480375" y="2333625"/>
            <a:ext cx="122943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Rule of Thirds</a:t>
            </a:r>
            <a:endParaRPr lang="en-US" sz="1200" dirty="0"/>
          </a:p>
        </p:txBody>
      </p:sp>
      <p:sp>
        <p:nvSpPr>
          <p:cNvPr id="46" name="Text 16"/>
          <p:cNvSpPr/>
          <p:nvPr/>
        </p:nvSpPr>
        <p:spPr>
          <a:xfrm>
            <a:off x="8404175" y="2600325"/>
            <a:ext cx="152712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Place subjects along grid lines for balance</a:t>
            </a:r>
            <a:endParaRPr lang="en-US" sz="1050" dirty="0"/>
          </a:p>
        </p:txBody>
      </p:sp>
      <p:sp>
        <p:nvSpPr>
          <p:cNvPr id="47" name="Text 17"/>
          <p:cNvSpPr/>
          <p:nvPr/>
        </p:nvSpPr>
        <p:spPr>
          <a:xfrm>
            <a:off x="10388501" y="2333625"/>
            <a:ext cx="122961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Leading Lines</a:t>
            </a:r>
            <a:endParaRPr lang="en-US" sz="1200" dirty="0"/>
          </a:p>
        </p:txBody>
      </p:sp>
      <p:sp>
        <p:nvSpPr>
          <p:cNvPr id="48" name="Text 18"/>
          <p:cNvSpPr/>
          <p:nvPr/>
        </p:nvSpPr>
        <p:spPr>
          <a:xfrm>
            <a:off x="10159901" y="2600325"/>
            <a:ext cx="152712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Use lines to direct viewer's eye</a:t>
            </a:r>
            <a:endParaRPr lang="en-US" sz="1050" dirty="0"/>
          </a:p>
        </p:txBody>
      </p:sp>
      <p:sp>
        <p:nvSpPr>
          <p:cNvPr id="49" name="Text 19"/>
          <p:cNvSpPr/>
          <p:nvPr/>
        </p:nvSpPr>
        <p:spPr>
          <a:xfrm>
            <a:off x="8632775" y="3209925"/>
            <a:ext cx="72151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Framing</a:t>
            </a:r>
            <a:endParaRPr lang="en-US" sz="1200" dirty="0"/>
          </a:p>
        </p:txBody>
      </p:sp>
      <p:sp>
        <p:nvSpPr>
          <p:cNvPr id="50" name="Text 20"/>
          <p:cNvSpPr/>
          <p:nvPr/>
        </p:nvSpPr>
        <p:spPr>
          <a:xfrm>
            <a:off x="8404175" y="3476625"/>
            <a:ext cx="152712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Use scene elements to frame subject</a:t>
            </a:r>
            <a:endParaRPr lang="en-US" sz="1050" dirty="0"/>
          </a:p>
        </p:txBody>
      </p:sp>
      <p:sp>
        <p:nvSpPr>
          <p:cNvPr id="51" name="Text 21"/>
          <p:cNvSpPr/>
          <p:nvPr/>
        </p:nvSpPr>
        <p:spPr>
          <a:xfrm>
            <a:off x="10312301" y="3209925"/>
            <a:ext cx="90439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Headroom</a:t>
            </a:r>
            <a:endParaRPr lang="en-US" sz="1200" dirty="0"/>
          </a:p>
        </p:txBody>
      </p:sp>
      <p:sp>
        <p:nvSpPr>
          <p:cNvPr id="52" name="Text 22"/>
          <p:cNvSpPr/>
          <p:nvPr/>
        </p:nvSpPr>
        <p:spPr>
          <a:xfrm>
            <a:off x="10159901" y="3476625"/>
            <a:ext cx="152712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Leave space above subject's head</a:t>
            </a:r>
            <a:endParaRPr lang="en-US" sz="1050" dirty="0"/>
          </a:p>
        </p:txBody>
      </p:sp>
      <p:sp>
        <p:nvSpPr>
          <p:cNvPr id="53" name="Text 23"/>
          <p:cNvSpPr/>
          <p:nvPr/>
        </p:nvSpPr>
        <p:spPr>
          <a:xfrm>
            <a:off x="8327975" y="4048125"/>
            <a:ext cx="343525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 Tip:</a:t>
            </a:r>
            <a:endParaRPr lang="en-US" sz="1350" dirty="0"/>
          </a:p>
        </p:txBody>
      </p:sp>
      <p:sp>
        <p:nvSpPr>
          <p:cNvPr id="54" name="Text 24"/>
          <p:cNvSpPr/>
          <p:nvPr/>
        </p:nvSpPr>
        <p:spPr>
          <a:xfrm>
            <a:off x="8327975" y="4391025"/>
            <a:ext cx="3435251" cy="685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Practice these techniques together for cinematic storytelling. The viewer should never be confused about what's important in the frame.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400300"/>
            <a:ext cx="1905000" cy="235267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8750" y="2590800"/>
            <a:ext cx="571500" cy="571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4488" y="2724150"/>
            <a:ext cx="200025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2500" y="3943350"/>
            <a:ext cx="133350" cy="1333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2500" y="4171950"/>
            <a:ext cx="133350" cy="13335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2500" y="4400550"/>
            <a:ext cx="133350" cy="13335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67000" y="2686050"/>
            <a:ext cx="1143000" cy="381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0000" y="2400300"/>
            <a:ext cx="1905000" cy="2085975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76750" y="2590800"/>
            <a:ext cx="571500" cy="5715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48200" y="2724150"/>
            <a:ext cx="228600" cy="3048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00500" y="3676650"/>
            <a:ext cx="133350" cy="13335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00500" y="3905250"/>
            <a:ext cx="133350" cy="1333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00500" y="4133850"/>
            <a:ext cx="133350" cy="13335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715000" y="2686050"/>
            <a:ext cx="1143000" cy="381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58000" y="2400300"/>
            <a:ext cx="1905000" cy="2085975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524750" y="2590800"/>
            <a:ext cx="571500" cy="5715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96200" y="2724150"/>
            <a:ext cx="228600" cy="3048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48500" y="3676650"/>
            <a:ext cx="133350" cy="13335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48500" y="3905250"/>
            <a:ext cx="133350" cy="13335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48500" y="4133850"/>
            <a:ext cx="133350" cy="13335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763000" y="2686050"/>
            <a:ext cx="1143000" cy="381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906000" y="2400300"/>
            <a:ext cx="1905000" cy="2085975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572750" y="2590800"/>
            <a:ext cx="571500" cy="5715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729913" y="2724150"/>
            <a:ext cx="257175" cy="3048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96500" y="3676650"/>
            <a:ext cx="133350" cy="13335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96500" y="3905250"/>
            <a:ext cx="133350" cy="13335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96500" y="4133850"/>
            <a:ext cx="133350" cy="133350"/>
          </a:xfrm>
          <a:prstGeom prst="rect">
            <a:avLst/>
          </a:prstGeom>
        </p:spPr>
      </p:pic>
      <p:pic>
        <p:nvPicPr>
          <p:cNvPr id="31" name="Image 29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285750" y="4495800"/>
            <a:ext cx="11620500" cy="1600200"/>
          </a:xfrm>
          <a:prstGeom prst="rect">
            <a:avLst/>
          </a:prstGeom>
        </p:spPr>
      </p:pic>
      <p:pic>
        <p:nvPicPr>
          <p:cNvPr id="32" name="Image 30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914775" y="5019675"/>
            <a:ext cx="476250" cy="476250"/>
          </a:xfrm>
          <a:prstGeom prst="rect">
            <a:avLst/>
          </a:prstGeom>
        </p:spPr>
      </p:pic>
      <p:pic>
        <p:nvPicPr>
          <p:cNvPr id="33" name="Image 31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057650" y="5124450"/>
            <a:ext cx="190500" cy="266700"/>
          </a:xfrm>
          <a:prstGeom prst="rect">
            <a:avLst/>
          </a:prstGeom>
        </p:spPr>
      </p:pic>
      <p:pic>
        <p:nvPicPr>
          <p:cNvPr id="34" name="Image 32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4886325" y="5019675"/>
            <a:ext cx="476250" cy="476250"/>
          </a:xfrm>
          <a:prstGeom prst="rect">
            <a:avLst/>
          </a:prstGeom>
        </p:spPr>
      </p:pic>
      <p:pic>
        <p:nvPicPr>
          <p:cNvPr id="35" name="Image 33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005388" y="5124450"/>
            <a:ext cx="238125" cy="266700"/>
          </a:xfrm>
          <a:prstGeom prst="rect">
            <a:avLst/>
          </a:prstGeom>
        </p:spPr>
      </p:pic>
      <p:pic>
        <p:nvPicPr>
          <p:cNvPr id="36" name="Image 34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5857875" y="5019675"/>
            <a:ext cx="476250" cy="476250"/>
          </a:xfrm>
          <a:prstGeom prst="rect">
            <a:avLst/>
          </a:prstGeom>
        </p:spPr>
      </p:pic>
      <p:pic>
        <p:nvPicPr>
          <p:cNvPr id="37" name="Image 35" descr="preencoded.png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986463" y="5124450"/>
            <a:ext cx="219075" cy="266700"/>
          </a:xfrm>
          <a:prstGeom prst="rect">
            <a:avLst/>
          </a:prstGeom>
        </p:spPr>
      </p:pic>
      <p:pic>
        <p:nvPicPr>
          <p:cNvPr id="38" name="Image 36" descr="preencoded.png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6829425" y="5019675"/>
            <a:ext cx="476250" cy="476250"/>
          </a:xfrm>
          <a:prstGeom prst="rect">
            <a:avLst/>
          </a:prstGeom>
        </p:spPr>
      </p:pic>
      <p:pic>
        <p:nvPicPr>
          <p:cNvPr id="39" name="Image 37" descr="preencoded.png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6996113" y="5124450"/>
            <a:ext cx="142875" cy="266700"/>
          </a:xfrm>
          <a:prstGeom prst="rect">
            <a:avLst/>
          </a:prstGeom>
        </p:spPr>
      </p:pic>
      <p:pic>
        <p:nvPicPr>
          <p:cNvPr id="40" name="Image 38" descr="preencoded.png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7800975" y="5019675"/>
            <a:ext cx="476250" cy="476250"/>
          </a:xfrm>
          <a:prstGeom prst="rect">
            <a:avLst/>
          </a:prstGeom>
        </p:spPr>
      </p:pic>
      <p:pic>
        <p:nvPicPr>
          <p:cNvPr id="41" name="Image 39" descr="preencoded.png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7943850" y="5124450"/>
            <a:ext cx="190500" cy="266700"/>
          </a:xfrm>
          <a:prstGeom prst="rect">
            <a:avLst/>
          </a:prstGeom>
        </p:spPr>
      </p:pic>
      <p:sp>
        <p:nvSpPr>
          <p:cNvPr id="42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Post-Production Workflow</a:t>
            </a:r>
            <a:endParaRPr lang="en-US" sz="2700" dirty="0"/>
          </a:p>
        </p:txBody>
      </p:sp>
      <p:sp>
        <p:nvSpPr>
          <p:cNvPr id="43" name="Text 1"/>
          <p:cNvSpPr/>
          <p:nvPr/>
        </p:nvSpPr>
        <p:spPr>
          <a:xfrm>
            <a:off x="285750" y="952500"/>
            <a:ext cx="1394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Transforming raw footage into a polished final film</a:t>
            </a:r>
            <a:endParaRPr lang="en-US" sz="1500" dirty="0"/>
          </a:p>
        </p:txBody>
      </p:sp>
      <p:sp>
        <p:nvSpPr>
          <p:cNvPr id="44" name="Text 2"/>
          <p:cNvSpPr/>
          <p:nvPr/>
        </p:nvSpPr>
        <p:spPr>
          <a:xfrm>
            <a:off x="952500" y="3305175"/>
            <a:ext cx="15240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1. Data Management</a:t>
            </a:r>
            <a:endParaRPr lang="en-US" sz="1350" dirty="0"/>
          </a:p>
        </p:txBody>
      </p:sp>
      <p:sp>
        <p:nvSpPr>
          <p:cNvPr id="45" name="Text 3"/>
          <p:cNvSpPr/>
          <p:nvPr/>
        </p:nvSpPr>
        <p:spPr>
          <a:xfrm>
            <a:off x="933450" y="39147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Transfer footage</a:t>
            </a:r>
            <a:endParaRPr lang="en-US" sz="1050" dirty="0"/>
          </a:p>
        </p:txBody>
      </p:sp>
      <p:sp>
        <p:nvSpPr>
          <p:cNvPr id="46" name="Text 4"/>
          <p:cNvSpPr/>
          <p:nvPr/>
        </p:nvSpPr>
        <p:spPr>
          <a:xfrm>
            <a:off x="933450" y="41433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Backup files</a:t>
            </a:r>
            <a:endParaRPr lang="en-US" sz="1050" dirty="0"/>
          </a:p>
        </p:txBody>
      </p:sp>
      <p:sp>
        <p:nvSpPr>
          <p:cNvPr id="47" name="Text 5"/>
          <p:cNvSpPr/>
          <p:nvPr/>
        </p:nvSpPr>
        <p:spPr>
          <a:xfrm>
            <a:off x="933450" y="43719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Organize media</a:t>
            </a:r>
            <a:endParaRPr lang="en-US" sz="1050" dirty="0"/>
          </a:p>
        </p:txBody>
      </p:sp>
      <p:sp>
        <p:nvSpPr>
          <p:cNvPr id="48" name="Text 6"/>
          <p:cNvSpPr/>
          <p:nvPr/>
        </p:nvSpPr>
        <p:spPr>
          <a:xfrm>
            <a:off x="3848100" y="3305175"/>
            <a:ext cx="18288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2. Editing</a:t>
            </a:r>
            <a:endParaRPr lang="en-US" sz="1350" dirty="0"/>
          </a:p>
        </p:txBody>
      </p:sp>
      <p:sp>
        <p:nvSpPr>
          <p:cNvPr id="49" name="Text 7"/>
          <p:cNvSpPr/>
          <p:nvPr/>
        </p:nvSpPr>
        <p:spPr>
          <a:xfrm>
            <a:off x="3981450" y="36480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Assemble shots</a:t>
            </a:r>
            <a:endParaRPr lang="en-US" sz="1050" dirty="0"/>
          </a:p>
        </p:txBody>
      </p:sp>
      <p:sp>
        <p:nvSpPr>
          <p:cNvPr id="50" name="Text 8"/>
          <p:cNvSpPr/>
          <p:nvPr/>
        </p:nvSpPr>
        <p:spPr>
          <a:xfrm>
            <a:off x="3981450" y="38766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Refine pacing</a:t>
            </a:r>
            <a:endParaRPr lang="en-US" sz="1050" dirty="0"/>
          </a:p>
        </p:txBody>
      </p:sp>
      <p:sp>
        <p:nvSpPr>
          <p:cNvPr id="51" name="Text 9"/>
          <p:cNvSpPr/>
          <p:nvPr/>
        </p:nvSpPr>
        <p:spPr>
          <a:xfrm>
            <a:off x="3981450" y="41052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Build narrative</a:t>
            </a:r>
            <a:endParaRPr lang="en-US" sz="1050" dirty="0"/>
          </a:p>
        </p:txBody>
      </p:sp>
      <p:sp>
        <p:nvSpPr>
          <p:cNvPr id="52" name="Text 10"/>
          <p:cNvSpPr/>
          <p:nvPr/>
        </p:nvSpPr>
        <p:spPr>
          <a:xfrm>
            <a:off x="6896100" y="3305175"/>
            <a:ext cx="18288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3. Color Grading</a:t>
            </a:r>
            <a:endParaRPr lang="en-US" sz="1350" dirty="0"/>
          </a:p>
        </p:txBody>
      </p:sp>
      <p:sp>
        <p:nvSpPr>
          <p:cNvPr id="53" name="Text 11"/>
          <p:cNvSpPr/>
          <p:nvPr/>
        </p:nvSpPr>
        <p:spPr>
          <a:xfrm>
            <a:off x="7029450" y="36480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Adjust color</a:t>
            </a:r>
            <a:endParaRPr lang="en-US" sz="1050" dirty="0"/>
          </a:p>
        </p:txBody>
      </p:sp>
      <p:sp>
        <p:nvSpPr>
          <p:cNvPr id="54" name="Text 12"/>
          <p:cNvSpPr/>
          <p:nvPr/>
        </p:nvSpPr>
        <p:spPr>
          <a:xfrm>
            <a:off x="7029450" y="38766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Enhance exposure</a:t>
            </a:r>
            <a:endParaRPr lang="en-US" sz="1050" dirty="0"/>
          </a:p>
        </p:txBody>
      </p:sp>
      <p:sp>
        <p:nvSpPr>
          <p:cNvPr id="55" name="Text 13"/>
          <p:cNvSpPr/>
          <p:nvPr/>
        </p:nvSpPr>
        <p:spPr>
          <a:xfrm>
            <a:off x="7029450" y="41052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Create mood</a:t>
            </a:r>
            <a:endParaRPr lang="en-US" sz="1050" dirty="0"/>
          </a:p>
        </p:txBody>
      </p:sp>
      <p:sp>
        <p:nvSpPr>
          <p:cNvPr id="56" name="Text 14"/>
          <p:cNvSpPr/>
          <p:nvPr/>
        </p:nvSpPr>
        <p:spPr>
          <a:xfrm>
            <a:off x="9944100" y="3305175"/>
            <a:ext cx="18288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4. Export</a:t>
            </a:r>
            <a:endParaRPr lang="en-US" sz="1350" dirty="0"/>
          </a:p>
        </p:txBody>
      </p:sp>
      <p:sp>
        <p:nvSpPr>
          <p:cNvPr id="57" name="Text 15"/>
          <p:cNvSpPr/>
          <p:nvPr/>
        </p:nvSpPr>
        <p:spPr>
          <a:xfrm>
            <a:off x="10077450" y="36480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Choose format</a:t>
            </a:r>
            <a:endParaRPr lang="en-US" sz="1050" dirty="0"/>
          </a:p>
        </p:txBody>
      </p:sp>
      <p:sp>
        <p:nvSpPr>
          <p:cNvPr id="58" name="Text 16"/>
          <p:cNvSpPr/>
          <p:nvPr/>
        </p:nvSpPr>
        <p:spPr>
          <a:xfrm>
            <a:off x="10077450" y="38766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Set resolution</a:t>
            </a:r>
            <a:endParaRPr lang="en-US" sz="1050" dirty="0"/>
          </a:p>
        </p:txBody>
      </p:sp>
      <p:sp>
        <p:nvSpPr>
          <p:cNvPr id="59" name="Text 17"/>
          <p:cNvSpPr/>
          <p:nvPr/>
        </p:nvSpPr>
        <p:spPr>
          <a:xfrm>
            <a:off x="10077450" y="4105275"/>
            <a:ext cx="20574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Optimize for platform</a:t>
            </a:r>
            <a:endParaRPr lang="en-US" sz="1050" dirty="0"/>
          </a:p>
        </p:txBody>
      </p:sp>
      <p:sp>
        <p:nvSpPr>
          <p:cNvPr id="60" name="Text 18"/>
          <p:cNvSpPr/>
          <p:nvPr/>
        </p:nvSpPr>
        <p:spPr>
          <a:xfrm>
            <a:off x="428625" y="4638675"/>
            <a:ext cx="1133475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Optimizing for Distribution Platforms</a:t>
            </a:r>
            <a:endParaRPr lang="en-US" sz="1350" dirty="0"/>
          </a:p>
        </p:txBody>
      </p:sp>
      <p:sp>
        <p:nvSpPr>
          <p:cNvPr id="61" name="Text 19"/>
          <p:cNvSpPr/>
          <p:nvPr/>
        </p:nvSpPr>
        <p:spPr>
          <a:xfrm>
            <a:off x="3819525" y="5572125"/>
            <a:ext cx="6667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Theatrical
Release</a:t>
            </a:r>
            <a:endParaRPr lang="en-US" sz="1050" dirty="0"/>
          </a:p>
        </p:txBody>
      </p:sp>
      <p:sp>
        <p:nvSpPr>
          <p:cNvPr id="62" name="Text 20"/>
          <p:cNvSpPr/>
          <p:nvPr/>
        </p:nvSpPr>
        <p:spPr>
          <a:xfrm>
            <a:off x="4791075" y="5572125"/>
            <a:ext cx="6667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Television
Broadcast</a:t>
            </a:r>
            <a:endParaRPr lang="en-US" sz="1050" dirty="0"/>
          </a:p>
        </p:txBody>
      </p:sp>
      <p:sp>
        <p:nvSpPr>
          <p:cNvPr id="63" name="Text 21"/>
          <p:cNvSpPr/>
          <p:nvPr/>
        </p:nvSpPr>
        <p:spPr>
          <a:xfrm>
            <a:off x="5762625" y="5572125"/>
            <a:ext cx="6667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Streaming
Services</a:t>
            </a:r>
            <a:endParaRPr lang="en-US" sz="1050" dirty="0"/>
          </a:p>
        </p:txBody>
      </p:sp>
      <p:sp>
        <p:nvSpPr>
          <p:cNvPr id="64" name="Text 22"/>
          <p:cNvSpPr/>
          <p:nvPr/>
        </p:nvSpPr>
        <p:spPr>
          <a:xfrm>
            <a:off x="6734175" y="5572125"/>
            <a:ext cx="6667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Mobile
Devices</a:t>
            </a:r>
            <a:endParaRPr lang="en-US" sz="1050" dirty="0"/>
          </a:p>
        </p:txBody>
      </p:sp>
      <p:sp>
        <p:nvSpPr>
          <p:cNvPr id="65" name="Text 23"/>
          <p:cNvSpPr/>
          <p:nvPr/>
        </p:nvSpPr>
        <p:spPr>
          <a:xfrm>
            <a:off x="7705725" y="5572125"/>
            <a:ext cx="6667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Web
Platforms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1371600"/>
            <a:ext cx="2112764" cy="77152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8514" y="1371600"/>
            <a:ext cx="3169146" cy="771525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0687" y="1466850"/>
            <a:ext cx="3048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7660" y="1371600"/>
            <a:ext cx="3169146" cy="771525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9833" y="1466850"/>
            <a:ext cx="304800" cy="3048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36806" y="1371600"/>
            <a:ext cx="3169444" cy="771525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50078" y="1466850"/>
            <a:ext cx="342900" cy="3048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5750" y="2143125"/>
            <a:ext cx="2112764" cy="4572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98514" y="2143125"/>
            <a:ext cx="3169146" cy="4572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67660" y="2143125"/>
            <a:ext cx="3169146" cy="4572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736806" y="2143125"/>
            <a:ext cx="3169444" cy="4572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0" y="2600325"/>
            <a:ext cx="11620500" cy="4572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5750" y="2600325"/>
            <a:ext cx="2112764" cy="4572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98514" y="2600325"/>
            <a:ext cx="3169146" cy="4572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67660" y="2600325"/>
            <a:ext cx="3169146" cy="4572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736806" y="2600325"/>
            <a:ext cx="3169444" cy="4572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5750" y="3057525"/>
            <a:ext cx="2112764" cy="4572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98514" y="3057525"/>
            <a:ext cx="3169146" cy="4572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67660" y="3057525"/>
            <a:ext cx="3169146" cy="4572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736806" y="3057525"/>
            <a:ext cx="3169444" cy="4572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85750" y="3514725"/>
            <a:ext cx="11620500" cy="4572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5750" y="3514725"/>
            <a:ext cx="2112764" cy="4572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98514" y="3514725"/>
            <a:ext cx="3169146" cy="4572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567660" y="3514725"/>
            <a:ext cx="3169146" cy="4572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36806" y="3514725"/>
            <a:ext cx="3169444" cy="4572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5750" y="3971925"/>
            <a:ext cx="2112764" cy="45720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98514" y="3971925"/>
            <a:ext cx="3169146" cy="457200"/>
          </a:xfrm>
          <a:prstGeom prst="rect">
            <a:avLst/>
          </a:prstGeom>
        </p:spPr>
      </p:pic>
      <p:pic>
        <p:nvPicPr>
          <p:cNvPr id="31" name="Image 2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67660" y="3971925"/>
            <a:ext cx="3169146" cy="457200"/>
          </a:xfrm>
          <a:prstGeom prst="rect">
            <a:avLst/>
          </a:prstGeom>
        </p:spPr>
      </p:pic>
      <p:pic>
        <p:nvPicPr>
          <p:cNvPr id="32" name="Image 30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36806" y="3971925"/>
            <a:ext cx="3169444" cy="457200"/>
          </a:xfrm>
          <a:prstGeom prst="rect">
            <a:avLst/>
          </a:prstGeom>
        </p:spPr>
      </p:pic>
      <p:pic>
        <p:nvPicPr>
          <p:cNvPr id="33" name="Image 31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85750" y="4429125"/>
            <a:ext cx="11620500" cy="457200"/>
          </a:xfrm>
          <a:prstGeom prst="rect">
            <a:avLst/>
          </a:prstGeom>
        </p:spPr>
      </p:pic>
      <p:pic>
        <p:nvPicPr>
          <p:cNvPr id="34" name="Image 32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5750" y="4429125"/>
            <a:ext cx="2112764" cy="457200"/>
          </a:xfrm>
          <a:prstGeom prst="rect">
            <a:avLst/>
          </a:prstGeom>
        </p:spPr>
      </p:pic>
      <p:pic>
        <p:nvPicPr>
          <p:cNvPr id="35" name="Image 33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98514" y="4429125"/>
            <a:ext cx="3169146" cy="457200"/>
          </a:xfrm>
          <a:prstGeom prst="rect">
            <a:avLst/>
          </a:prstGeom>
        </p:spPr>
      </p:pic>
      <p:pic>
        <p:nvPicPr>
          <p:cNvPr id="36" name="Image 3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67660" y="4429125"/>
            <a:ext cx="3169146" cy="457200"/>
          </a:xfrm>
          <a:prstGeom prst="rect">
            <a:avLst/>
          </a:prstGeom>
        </p:spPr>
      </p:pic>
      <p:pic>
        <p:nvPicPr>
          <p:cNvPr id="37" name="Image 35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36806" y="4429125"/>
            <a:ext cx="3169444" cy="457200"/>
          </a:xfrm>
          <a:prstGeom prst="rect">
            <a:avLst/>
          </a:prstGeom>
        </p:spPr>
      </p:pic>
      <p:pic>
        <p:nvPicPr>
          <p:cNvPr id="38" name="Image 36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85750" y="5038725"/>
            <a:ext cx="3771900" cy="1143000"/>
          </a:xfrm>
          <a:prstGeom prst="rect">
            <a:avLst/>
          </a:prstGeom>
        </p:spPr>
      </p:pic>
      <p:pic>
        <p:nvPicPr>
          <p:cNvPr id="39" name="Image 37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00050" y="5210175"/>
            <a:ext cx="171450" cy="152400"/>
          </a:xfrm>
          <a:prstGeom prst="rect">
            <a:avLst/>
          </a:prstGeom>
        </p:spPr>
      </p:pic>
      <p:pic>
        <p:nvPicPr>
          <p:cNvPr id="40" name="Image 38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210050" y="5038725"/>
            <a:ext cx="3771900" cy="1143000"/>
          </a:xfrm>
          <a:prstGeom prst="rect">
            <a:avLst/>
          </a:prstGeom>
        </p:spPr>
      </p:pic>
      <p:pic>
        <p:nvPicPr>
          <p:cNvPr id="41" name="Image 39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24350" y="5210175"/>
            <a:ext cx="171450" cy="152400"/>
          </a:xfrm>
          <a:prstGeom prst="rect">
            <a:avLst/>
          </a:prstGeom>
        </p:spPr>
      </p:pic>
      <p:pic>
        <p:nvPicPr>
          <p:cNvPr id="42" name="Image 40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134350" y="5038725"/>
            <a:ext cx="3771900" cy="1143000"/>
          </a:xfrm>
          <a:prstGeom prst="rect">
            <a:avLst/>
          </a:prstGeom>
        </p:spPr>
      </p:pic>
      <p:pic>
        <p:nvPicPr>
          <p:cNvPr id="43" name="Image 41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8248650" y="5210175"/>
            <a:ext cx="114300" cy="152400"/>
          </a:xfrm>
          <a:prstGeom prst="rect">
            <a:avLst/>
          </a:prstGeom>
        </p:spPr>
      </p:pic>
      <p:sp>
        <p:nvSpPr>
          <p:cNvPr id="44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Beyond DSLRs: What's Next?</a:t>
            </a:r>
            <a:endParaRPr lang="en-US" sz="2700" dirty="0"/>
          </a:p>
        </p:txBody>
      </p:sp>
      <p:sp>
        <p:nvSpPr>
          <p:cNvPr id="45" name="Text 1"/>
          <p:cNvSpPr/>
          <p:nvPr/>
        </p:nvSpPr>
        <p:spPr>
          <a:xfrm>
            <a:off x="285750" y="857250"/>
            <a:ext cx="13944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Understanding the landscape of camera systems helps inform future upgrade decisions.</a:t>
            </a:r>
            <a:endParaRPr lang="en-US" sz="1500" dirty="0"/>
          </a:p>
        </p:txBody>
      </p:sp>
      <p:sp>
        <p:nvSpPr>
          <p:cNvPr id="46" name="Text 2"/>
          <p:cNvSpPr/>
          <p:nvPr/>
        </p:nvSpPr>
        <p:spPr>
          <a:xfrm>
            <a:off x="285750" y="1371600"/>
            <a:ext cx="2112764" cy="77152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Feature</a:t>
            </a:r>
            <a:endParaRPr lang="en-US" sz="1200" dirty="0"/>
          </a:p>
        </p:txBody>
      </p:sp>
      <p:sp>
        <p:nvSpPr>
          <p:cNvPr id="47" name="Text 3"/>
          <p:cNvSpPr/>
          <p:nvPr/>
        </p:nvSpPr>
        <p:spPr>
          <a:xfrm>
            <a:off x="3734127" y="1819275"/>
            <a:ext cx="49791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DSLR</a:t>
            </a:r>
            <a:endParaRPr lang="en-US" sz="1200" dirty="0"/>
          </a:p>
        </p:txBody>
      </p:sp>
      <p:sp>
        <p:nvSpPr>
          <p:cNvPr id="48" name="Text 4"/>
          <p:cNvSpPr/>
          <p:nvPr/>
        </p:nvSpPr>
        <p:spPr>
          <a:xfrm>
            <a:off x="6710035" y="1819275"/>
            <a:ext cx="88439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Mirrorless</a:t>
            </a:r>
            <a:endParaRPr lang="en-US" sz="1200" dirty="0"/>
          </a:p>
        </p:txBody>
      </p:sp>
      <p:sp>
        <p:nvSpPr>
          <p:cNvPr id="49" name="Text 5"/>
          <p:cNvSpPr/>
          <p:nvPr/>
        </p:nvSpPr>
        <p:spPr>
          <a:xfrm>
            <a:off x="9528750" y="1819275"/>
            <a:ext cx="1585555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Dedicated Cinema</a:t>
            </a:r>
            <a:endParaRPr lang="en-US" sz="1200" dirty="0"/>
          </a:p>
        </p:txBody>
      </p:sp>
      <p:sp>
        <p:nvSpPr>
          <p:cNvPr id="50" name="Text 6"/>
          <p:cNvSpPr/>
          <p:nvPr/>
        </p:nvSpPr>
        <p:spPr>
          <a:xfrm>
            <a:off x="285750" y="2143125"/>
            <a:ext cx="2112764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Viewfinder</a:t>
            </a:r>
            <a:endParaRPr lang="en-US" sz="1200" dirty="0"/>
          </a:p>
        </p:txBody>
      </p:sp>
      <p:sp>
        <p:nvSpPr>
          <p:cNvPr id="51" name="Text 7"/>
          <p:cNvSpPr/>
          <p:nvPr/>
        </p:nvSpPr>
        <p:spPr>
          <a:xfrm>
            <a:off x="2398514" y="2143125"/>
            <a:ext cx="3169146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Optical (OVF)</a:t>
            </a:r>
            <a:endParaRPr lang="en-US" sz="1200" dirty="0"/>
          </a:p>
        </p:txBody>
      </p:sp>
      <p:sp>
        <p:nvSpPr>
          <p:cNvPr id="52" name="Text 8"/>
          <p:cNvSpPr/>
          <p:nvPr/>
        </p:nvSpPr>
        <p:spPr>
          <a:xfrm>
            <a:off x="5567660" y="2143125"/>
            <a:ext cx="3169146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Electronic (EVF)</a:t>
            </a:r>
            <a:endParaRPr lang="en-US" sz="1200" dirty="0"/>
          </a:p>
        </p:txBody>
      </p:sp>
      <p:sp>
        <p:nvSpPr>
          <p:cNvPr id="53" name="Text 9"/>
          <p:cNvSpPr/>
          <p:nvPr/>
        </p:nvSpPr>
        <p:spPr>
          <a:xfrm>
            <a:off x="8736806" y="2143125"/>
            <a:ext cx="3169444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Electronic (EVF)</a:t>
            </a:r>
            <a:endParaRPr lang="en-US" sz="1200" dirty="0"/>
          </a:p>
        </p:txBody>
      </p:sp>
      <p:sp>
        <p:nvSpPr>
          <p:cNvPr id="54" name="Text 10"/>
          <p:cNvSpPr/>
          <p:nvPr/>
        </p:nvSpPr>
        <p:spPr>
          <a:xfrm>
            <a:off x="74474" y="2600325"/>
            <a:ext cx="253531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Size &amp; Weight</a:t>
            </a:r>
            <a:endParaRPr lang="en-US" sz="1200" dirty="0"/>
          </a:p>
        </p:txBody>
      </p:sp>
      <p:sp>
        <p:nvSpPr>
          <p:cNvPr id="55" name="Text 11"/>
          <p:cNvSpPr/>
          <p:nvPr/>
        </p:nvSpPr>
        <p:spPr>
          <a:xfrm>
            <a:off x="2398514" y="2600325"/>
            <a:ext cx="3169146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Larger, heavier</a:t>
            </a:r>
            <a:endParaRPr lang="en-US" sz="1200" dirty="0"/>
          </a:p>
        </p:txBody>
      </p:sp>
      <p:sp>
        <p:nvSpPr>
          <p:cNvPr id="56" name="Text 12"/>
          <p:cNvSpPr/>
          <p:nvPr/>
        </p:nvSpPr>
        <p:spPr>
          <a:xfrm>
            <a:off x="5567660" y="2600325"/>
            <a:ext cx="3169146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Smaller, lighter</a:t>
            </a:r>
            <a:endParaRPr lang="en-US" sz="1200" dirty="0"/>
          </a:p>
        </p:txBody>
      </p:sp>
      <p:sp>
        <p:nvSpPr>
          <p:cNvPr id="57" name="Text 13"/>
          <p:cNvSpPr/>
          <p:nvPr/>
        </p:nvSpPr>
        <p:spPr>
          <a:xfrm>
            <a:off x="8419862" y="2600325"/>
            <a:ext cx="3803333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Varies, often larger</a:t>
            </a:r>
            <a:endParaRPr lang="en-US" sz="1200" dirty="0"/>
          </a:p>
        </p:txBody>
      </p:sp>
      <p:sp>
        <p:nvSpPr>
          <p:cNvPr id="58" name="Text 14"/>
          <p:cNvSpPr/>
          <p:nvPr/>
        </p:nvSpPr>
        <p:spPr>
          <a:xfrm>
            <a:off x="285750" y="3057525"/>
            <a:ext cx="2112764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Autofocus</a:t>
            </a:r>
            <a:endParaRPr lang="en-US" sz="1200" dirty="0"/>
          </a:p>
        </p:txBody>
      </p:sp>
      <p:sp>
        <p:nvSpPr>
          <p:cNvPr id="59" name="Text 15"/>
          <p:cNvSpPr/>
          <p:nvPr/>
        </p:nvSpPr>
        <p:spPr>
          <a:xfrm>
            <a:off x="2398514" y="3057525"/>
            <a:ext cx="3169146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Phase-detect</a:t>
            </a:r>
            <a:endParaRPr lang="en-US" sz="1200" dirty="0"/>
          </a:p>
        </p:txBody>
      </p:sp>
      <p:sp>
        <p:nvSpPr>
          <p:cNvPr id="60" name="Text 16"/>
          <p:cNvSpPr/>
          <p:nvPr/>
        </p:nvSpPr>
        <p:spPr>
          <a:xfrm>
            <a:off x="5250746" y="3057525"/>
            <a:ext cx="380297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Hybrid (faster in video)</a:t>
            </a:r>
            <a:endParaRPr lang="en-US" sz="1200" dirty="0"/>
          </a:p>
        </p:txBody>
      </p:sp>
      <p:sp>
        <p:nvSpPr>
          <p:cNvPr id="61" name="Text 17"/>
          <p:cNvSpPr/>
          <p:nvPr/>
        </p:nvSpPr>
        <p:spPr>
          <a:xfrm>
            <a:off x="8419862" y="3057525"/>
            <a:ext cx="3803333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Manual focus preferred</a:t>
            </a:r>
            <a:endParaRPr lang="en-US" sz="1200" dirty="0"/>
          </a:p>
        </p:txBody>
      </p:sp>
      <p:sp>
        <p:nvSpPr>
          <p:cNvPr id="62" name="Text 18"/>
          <p:cNvSpPr/>
          <p:nvPr/>
        </p:nvSpPr>
        <p:spPr>
          <a:xfrm>
            <a:off x="74474" y="3514725"/>
            <a:ext cx="253531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Video Quality</a:t>
            </a:r>
            <a:endParaRPr lang="en-US" sz="1200" dirty="0"/>
          </a:p>
        </p:txBody>
      </p:sp>
      <p:sp>
        <p:nvSpPr>
          <p:cNvPr id="63" name="Text 19"/>
          <p:cNvSpPr/>
          <p:nvPr/>
        </p:nvSpPr>
        <p:spPr>
          <a:xfrm>
            <a:off x="2398514" y="3514725"/>
            <a:ext cx="3169146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Good (up to 4K)</a:t>
            </a:r>
            <a:endParaRPr lang="en-US" sz="1200" dirty="0"/>
          </a:p>
        </p:txBody>
      </p:sp>
      <p:sp>
        <p:nvSpPr>
          <p:cNvPr id="64" name="Text 20"/>
          <p:cNvSpPr/>
          <p:nvPr/>
        </p:nvSpPr>
        <p:spPr>
          <a:xfrm>
            <a:off x="5250746" y="3514725"/>
            <a:ext cx="380297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Excellent (up to 8K)</a:t>
            </a:r>
            <a:endParaRPr lang="en-US" sz="1200" dirty="0"/>
          </a:p>
        </p:txBody>
      </p:sp>
      <p:sp>
        <p:nvSpPr>
          <p:cNvPr id="65" name="Text 21"/>
          <p:cNvSpPr/>
          <p:nvPr/>
        </p:nvSpPr>
        <p:spPr>
          <a:xfrm>
            <a:off x="8419862" y="3514725"/>
            <a:ext cx="3803333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Superior (RAW, ProRes)</a:t>
            </a:r>
            <a:endParaRPr lang="en-US" sz="1200" dirty="0"/>
          </a:p>
        </p:txBody>
      </p:sp>
      <p:sp>
        <p:nvSpPr>
          <p:cNvPr id="66" name="Text 22"/>
          <p:cNvSpPr/>
          <p:nvPr/>
        </p:nvSpPr>
        <p:spPr>
          <a:xfrm>
            <a:off x="285750" y="3971925"/>
            <a:ext cx="2112764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Ergonomics</a:t>
            </a:r>
            <a:endParaRPr lang="en-US" sz="1200" dirty="0"/>
          </a:p>
        </p:txBody>
      </p:sp>
      <p:sp>
        <p:nvSpPr>
          <p:cNvPr id="67" name="Text 23"/>
          <p:cNvSpPr/>
          <p:nvPr/>
        </p:nvSpPr>
        <p:spPr>
          <a:xfrm>
            <a:off x="2081599" y="3971925"/>
            <a:ext cx="380297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Designed for stills</a:t>
            </a:r>
            <a:endParaRPr lang="en-US" sz="1200" dirty="0"/>
          </a:p>
        </p:txBody>
      </p:sp>
      <p:sp>
        <p:nvSpPr>
          <p:cNvPr id="68" name="Text 24"/>
          <p:cNvSpPr/>
          <p:nvPr/>
        </p:nvSpPr>
        <p:spPr>
          <a:xfrm>
            <a:off x="5250746" y="3971925"/>
            <a:ext cx="380297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Designed for stills</a:t>
            </a:r>
            <a:endParaRPr lang="en-US" sz="1200" dirty="0"/>
          </a:p>
        </p:txBody>
      </p:sp>
      <p:sp>
        <p:nvSpPr>
          <p:cNvPr id="69" name="Text 25"/>
          <p:cNvSpPr/>
          <p:nvPr/>
        </p:nvSpPr>
        <p:spPr>
          <a:xfrm>
            <a:off x="8419862" y="3971925"/>
            <a:ext cx="3803333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Designed for video</a:t>
            </a:r>
            <a:endParaRPr lang="en-US" sz="1200" dirty="0"/>
          </a:p>
        </p:txBody>
      </p:sp>
      <p:sp>
        <p:nvSpPr>
          <p:cNvPr id="70" name="Text 26"/>
          <p:cNvSpPr/>
          <p:nvPr/>
        </p:nvSpPr>
        <p:spPr>
          <a:xfrm>
            <a:off x="285750" y="4429125"/>
            <a:ext cx="2112764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Price Point</a:t>
            </a:r>
            <a:endParaRPr lang="en-US" sz="1200" dirty="0"/>
          </a:p>
        </p:txBody>
      </p:sp>
      <p:sp>
        <p:nvSpPr>
          <p:cNvPr id="71" name="Text 27"/>
          <p:cNvSpPr/>
          <p:nvPr/>
        </p:nvSpPr>
        <p:spPr>
          <a:xfrm>
            <a:off x="2081599" y="4429125"/>
            <a:ext cx="380297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Entry-level to Mid-range</a:t>
            </a:r>
            <a:endParaRPr lang="en-US" sz="1200" dirty="0"/>
          </a:p>
        </p:txBody>
      </p:sp>
      <p:sp>
        <p:nvSpPr>
          <p:cNvPr id="72" name="Text 28"/>
          <p:cNvSpPr/>
          <p:nvPr/>
        </p:nvSpPr>
        <p:spPr>
          <a:xfrm>
            <a:off x="5250746" y="4429125"/>
            <a:ext cx="380297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Mid-range to High-end</a:t>
            </a:r>
            <a:endParaRPr lang="en-US" sz="1200" dirty="0"/>
          </a:p>
        </p:txBody>
      </p:sp>
      <p:sp>
        <p:nvSpPr>
          <p:cNvPr id="73" name="Text 29"/>
          <p:cNvSpPr/>
          <p:nvPr/>
        </p:nvSpPr>
        <p:spPr>
          <a:xfrm>
            <a:off x="8419862" y="4429125"/>
            <a:ext cx="3803333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High-end to Professional</a:t>
            </a:r>
            <a:endParaRPr lang="en-US" sz="1200" dirty="0"/>
          </a:p>
        </p:txBody>
      </p:sp>
      <p:sp>
        <p:nvSpPr>
          <p:cNvPr id="74" name="Text 30"/>
          <p:cNvSpPr/>
          <p:nvPr/>
        </p:nvSpPr>
        <p:spPr>
          <a:xfrm>
            <a:off x="647700" y="5153025"/>
            <a:ext cx="2096333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Mirrorless Advantage</a:t>
            </a:r>
            <a:endParaRPr lang="en-US" sz="1350" dirty="0"/>
          </a:p>
        </p:txBody>
      </p:sp>
      <p:sp>
        <p:nvSpPr>
          <p:cNvPr id="75" name="Text 31"/>
          <p:cNvSpPr/>
          <p:nvPr/>
        </p:nvSpPr>
        <p:spPr>
          <a:xfrm>
            <a:off x="400050" y="5495925"/>
            <a:ext cx="35433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Compact size</a:t>
            </a:r>
            <a:endParaRPr lang="en-US" sz="1050" dirty="0"/>
          </a:p>
        </p:txBody>
      </p:sp>
      <p:sp>
        <p:nvSpPr>
          <p:cNvPr id="76" name="Text 32"/>
          <p:cNvSpPr/>
          <p:nvPr/>
        </p:nvSpPr>
        <p:spPr>
          <a:xfrm>
            <a:off x="400050" y="5686425"/>
            <a:ext cx="35433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Advanced autofocus</a:t>
            </a:r>
            <a:endParaRPr lang="en-US" sz="1050" dirty="0"/>
          </a:p>
        </p:txBody>
      </p:sp>
      <p:sp>
        <p:nvSpPr>
          <p:cNvPr id="77" name="Text 33"/>
          <p:cNvSpPr/>
          <p:nvPr/>
        </p:nvSpPr>
        <p:spPr>
          <a:xfrm>
            <a:off x="400050" y="5876925"/>
            <a:ext cx="35433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Better video codecs</a:t>
            </a:r>
            <a:endParaRPr lang="en-US" sz="1050" dirty="0"/>
          </a:p>
        </p:txBody>
      </p:sp>
      <p:sp>
        <p:nvSpPr>
          <p:cNvPr id="78" name="Text 34"/>
          <p:cNvSpPr/>
          <p:nvPr/>
        </p:nvSpPr>
        <p:spPr>
          <a:xfrm>
            <a:off x="4572000" y="5153025"/>
            <a:ext cx="2656582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Cinema Camera Advantage</a:t>
            </a:r>
            <a:endParaRPr lang="en-US" sz="1350" dirty="0"/>
          </a:p>
        </p:txBody>
      </p:sp>
      <p:sp>
        <p:nvSpPr>
          <p:cNvPr id="79" name="Text 35"/>
          <p:cNvSpPr/>
          <p:nvPr/>
        </p:nvSpPr>
        <p:spPr>
          <a:xfrm>
            <a:off x="4324350" y="5495925"/>
            <a:ext cx="4251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Superior video quality</a:t>
            </a:r>
            <a:endParaRPr lang="en-US" sz="1050" dirty="0"/>
          </a:p>
        </p:txBody>
      </p:sp>
      <p:sp>
        <p:nvSpPr>
          <p:cNvPr id="80" name="Text 36"/>
          <p:cNvSpPr/>
          <p:nvPr/>
        </p:nvSpPr>
        <p:spPr>
          <a:xfrm>
            <a:off x="4324350" y="5686425"/>
            <a:ext cx="4251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Professional features</a:t>
            </a:r>
            <a:endParaRPr lang="en-US" sz="1050" dirty="0"/>
          </a:p>
        </p:txBody>
      </p:sp>
      <p:sp>
        <p:nvSpPr>
          <p:cNvPr id="81" name="Text 37"/>
          <p:cNvSpPr/>
          <p:nvPr/>
        </p:nvSpPr>
        <p:spPr>
          <a:xfrm>
            <a:off x="4324350" y="5876925"/>
            <a:ext cx="4251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More ergonomic design</a:t>
            </a:r>
            <a:endParaRPr lang="en-US" sz="1050" dirty="0"/>
          </a:p>
        </p:txBody>
      </p:sp>
      <p:sp>
        <p:nvSpPr>
          <p:cNvPr id="82" name="Text 38"/>
          <p:cNvSpPr/>
          <p:nvPr/>
        </p:nvSpPr>
        <p:spPr>
          <a:xfrm>
            <a:off x="8439150" y="5153025"/>
            <a:ext cx="1932206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Considerations</a:t>
            </a:r>
            <a:endParaRPr lang="en-US" sz="1350" dirty="0"/>
          </a:p>
        </p:txBody>
      </p:sp>
      <p:sp>
        <p:nvSpPr>
          <p:cNvPr id="83" name="Text 39"/>
          <p:cNvSpPr/>
          <p:nvPr/>
        </p:nvSpPr>
        <p:spPr>
          <a:xfrm>
            <a:off x="8248650" y="5495925"/>
            <a:ext cx="4251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Upgrade based on needs</a:t>
            </a:r>
            <a:endParaRPr lang="en-US" sz="1050" dirty="0"/>
          </a:p>
        </p:txBody>
      </p:sp>
      <p:sp>
        <p:nvSpPr>
          <p:cNvPr id="84" name="Text 40"/>
          <p:cNvSpPr/>
          <p:nvPr/>
        </p:nvSpPr>
        <p:spPr>
          <a:xfrm>
            <a:off x="8248650" y="5686425"/>
            <a:ext cx="4251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Consider budget constraints</a:t>
            </a:r>
            <a:endParaRPr lang="en-US" sz="1050" dirty="0"/>
          </a:p>
        </p:txBody>
      </p:sp>
      <p:sp>
        <p:nvSpPr>
          <p:cNvPr id="85" name="Text 41"/>
          <p:cNvSpPr/>
          <p:nvPr/>
        </p:nvSpPr>
        <p:spPr>
          <a:xfrm>
            <a:off x="8248650" y="5876925"/>
            <a:ext cx="42519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Evaluate workflow requirements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67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1409700"/>
            <a:ext cx="5695950" cy="11049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50" y="1724025"/>
            <a:ext cx="476250" cy="4762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" y="1828800"/>
            <a:ext cx="190500" cy="2667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2657475"/>
            <a:ext cx="5695950" cy="11049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250" y="2971800"/>
            <a:ext cx="476250" cy="47625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650" y="3076575"/>
            <a:ext cx="171450" cy="2667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5750" y="3905250"/>
            <a:ext cx="5695950" cy="11049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50" y="4219575"/>
            <a:ext cx="476250" cy="47625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125" y="4324350"/>
            <a:ext cx="190500" cy="2667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10300" y="1409700"/>
            <a:ext cx="5695950" cy="31242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00800" y="1800225"/>
            <a:ext cx="246459" cy="28575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00800" y="2486025"/>
            <a:ext cx="285750" cy="2857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00800" y="3171825"/>
            <a:ext cx="255984" cy="28575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400800" y="3857625"/>
            <a:ext cx="285750" cy="28575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85750" y="5381625"/>
            <a:ext cx="11620500" cy="9144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1258550" y="5600700"/>
            <a:ext cx="457200" cy="457200"/>
          </a:xfrm>
          <a:prstGeom prst="rect">
            <a:avLst/>
          </a:prstGeom>
        </p:spPr>
      </p:pic>
      <p:sp>
        <p:nvSpPr>
          <p:cNvPr id="20" name="Text 0"/>
          <p:cNvSpPr/>
          <p:nvPr/>
        </p:nvSpPr>
        <p:spPr>
          <a:xfrm>
            <a:off x="285750" y="142875"/>
            <a:ext cx="116205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Conclusion &amp; Getting Started</a:t>
            </a:r>
            <a:endParaRPr lang="en-US" sz="2700" dirty="0"/>
          </a:p>
        </p:txBody>
      </p:sp>
      <p:sp>
        <p:nvSpPr>
          <p:cNvPr id="21" name="Text 1"/>
          <p:cNvSpPr/>
          <p:nvPr/>
        </p:nvSpPr>
        <p:spPr>
          <a:xfrm>
            <a:off x="285750" y="952500"/>
            <a:ext cx="683514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Why DSLRs Transform Filmmaking</a:t>
            </a:r>
            <a:endParaRPr lang="en-US" sz="1800" dirty="0"/>
          </a:p>
        </p:txBody>
      </p:sp>
      <p:sp>
        <p:nvSpPr>
          <p:cNvPr id="22" name="Text 2"/>
          <p:cNvSpPr/>
          <p:nvPr/>
        </p:nvSpPr>
        <p:spPr>
          <a:xfrm>
            <a:off x="1095375" y="1600200"/>
            <a:ext cx="469582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Cost-Effective Entry</a:t>
            </a:r>
            <a:endParaRPr lang="en-US" sz="1350" dirty="0"/>
          </a:p>
        </p:txBody>
      </p:sp>
      <p:sp>
        <p:nvSpPr>
          <p:cNvPr id="23" name="Text 3"/>
          <p:cNvSpPr/>
          <p:nvPr/>
        </p:nvSpPr>
        <p:spPr>
          <a:xfrm>
            <a:off x="1095375" y="1866900"/>
            <a:ext cx="469582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Access professional-quality video production without expensive cinema cameras</a:t>
            </a:r>
            <a:endParaRPr lang="en-US" sz="1200" dirty="0"/>
          </a:p>
        </p:txBody>
      </p:sp>
      <p:sp>
        <p:nvSpPr>
          <p:cNvPr id="24" name="Text 4"/>
          <p:cNvSpPr/>
          <p:nvPr/>
        </p:nvSpPr>
        <p:spPr>
          <a:xfrm>
            <a:off x="1095375" y="2847975"/>
            <a:ext cx="469582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Creative Control</a:t>
            </a:r>
            <a:endParaRPr lang="en-US" sz="1350" dirty="0"/>
          </a:p>
        </p:txBody>
      </p:sp>
      <p:sp>
        <p:nvSpPr>
          <p:cNvPr id="25" name="Text 5"/>
          <p:cNvSpPr/>
          <p:nvPr/>
        </p:nvSpPr>
        <p:spPr>
          <a:xfrm>
            <a:off x="1095375" y="3114675"/>
            <a:ext cx="469582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Interchangeable lenses and manual controls for limitless creative possibilities</a:t>
            </a:r>
            <a:endParaRPr lang="en-US" sz="1200" dirty="0"/>
          </a:p>
        </p:txBody>
      </p:sp>
      <p:sp>
        <p:nvSpPr>
          <p:cNvPr id="26" name="Text 6"/>
          <p:cNvSpPr/>
          <p:nvPr/>
        </p:nvSpPr>
        <p:spPr>
          <a:xfrm>
            <a:off x="1095375" y="4095750"/>
            <a:ext cx="469582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Cinematic Quality</a:t>
            </a:r>
            <a:endParaRPr lang="en-US" sz="1350" dirty="0"/>
          </a:p>
        </p:txBody>
      </p:sp>
      <p:sp>
        <p:nvSpPr>
          <p:cNvPr id="27" name="Text 7"/>
          <p:cNvSpPr/>
          <p:nvPr/>
        </p:nvSpPr>
        <p:spPr>
          <a:xfrm>
            <a:off x="1095375" y="4362450"/>
            <a:ext cx="4695825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Large sensors create shallow depth of field and beautiful background blur</a:t>
            </a:r>
            <a:endParaRPr lang="en-US" sz="1200" dirty="0"/>
          </a:p>
        </p:txBody>
      </p:sp>
      <p:sp>
        <p:nvSpPr>
          <p:cNvPr id="28" name="Text 8"/>
          <p:cNvSpPr/>
          <p:nvPr/>
        </p:nvSpPr>
        <p:spPr>
          <a:xfrm>
            <a:off x="6210300" y="952500"/>
            <a:ext cx="569595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9731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Your Next Steps</a:t>
            </a:r>
            <a:endParaRPr lang="en-US" sz="1800" dirty="0"/>
          </a:p>
        </p:txBody>
      </p:sp>
      <p:sp>
        <p:nvSpPr>
          <p:cNvPr id="29" name="Text 9"/>
          <p:cNvSpPr/>
          <p:nvPr/>
        </p:nvSpPr>
        <p:spPr>
          <a:xfrm>
            <a:off x="6481614" y="1800225"/>
            <a:ext cx="295751" cy="2857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</a:t>
            </a:r>
            <a:endParaRPr lang="en-US" sz="1200" dirty="0"/>
          </a:p>
        </p:txBody>
      </p:sp>
      <p:sp>
        <p:nvSpPr>
          <p:cNvPr id="30" name="Text 10"/>
          <p:cNvSpPr/>
          <p:nvPr/>
        </p:nvSpPr>
        <p:spPr>
          <a:xfrm>
            <a:off x="6790134" y="1600200"/>
            <a:ext cx="492561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Master Manual Settings</a:t>
            </a:r>
            <a:endParaRPr lang="en-US" sz="1200" dirty="0"/>
          </a:p>
        </p:txBody>
      </p:sp>
      <p:sp>
        <p:nvSpPr>
          <p:cNvPr id="31" name="Text 11"/>
          <p:cNvSpPr/>
          <p:nvPr/>
        </p:nvSpPr>
        <p:spPr>
          <a:xfrm>
            <a:off x="6790134" y="1828800"/>
            <a:ext cx="4925616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Practice adjusting aperture, shutter speed, and ISO until they become second nature</a:t>
            </a:r>
            <a:endParaRPr lang="en-US" sz="1200" dirty="0"/>
          </a:p>
        </p:txBody>
      </p:sp>
      <p:sp>
        <p:nvSpPr>
          <p:cNvPr id="32" name="Text 12"/>
          <p:cNvSpPr/>
          <p:nvPr/>
        </p:nvSpPr>
        <p:spPr>
          <a:xfrm>
            <a:off x="6501259" y="2486025"/>
            <a:ext cx="342900" cy="2857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</a:t>
            </a:r>
            <a:endParaRPr lang="en-US" sz="1200" dirty="0"/>
          </a:p>
        </p:txBody>
      </p:sp>
      <p:sp>
        <p:nvSpPr>
          <p:cNvPr id="33" name="Text 13"/>
          <p:cNvSpPr/>
          <p:nvPr/>
        </p:nvSpPr>
        <p:spPr>
          <a:xfrm>
            <a:off x="6829425" y="2400300"/>
            <a:ext cx="4695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Build Your Lens Collection</a:t>
            </a:r>
            <a:endParaRPr lang="en-US" sz="1200" dirty="0"/>
          </a:p>
        </p:txBody>
      </p:sp>
      <p:sp>
        <p:nvSpPr>
          <p:cNvPr id="34" name="Text 14"/>
          <p:cNvSpPr/>
          <p:nvPr/>
        </p:nvSpPr>
        <p:spPr>
          <a:xfrm>
            <a:off x="6829425" y="2628900"/>
            <a:ext cx="46955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Start with a 50mm for portraits and an 35mm for versatility</a:t>
            </a:r>
            <a:endParaRPr lang="en-US" sz="1200" dirty="0"/>
          </a:p>
        </p:txBody>
      </p:sp>
      <p:sp>
        <p:nvSpPr>
          <p:cNvPr id="35" name="Text 15"/>
          <p:cNvSpPr/>
          <p:nvPr/>
        </p:nvSpPr>
        <p:spPr>
          <a:xfrm>
            <a:off x="6486376" y="3171825"/>
            <a:ext cx="307181" cy="2857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3</a:t>
            </a:r>
            <a:endParaRPr lang="en-US" sz="1200" dirty="0"/>
          </a:p>
        </p:txBody>
      </p:sp>
      <p:sp>
        <p:nvSpPr>
          <p:cNvPr id="36" name="Text 16"/>
          <p:cNvSpPr/>
          <p:nvPr/>
        </p:nvSpPr>
        <p:spPr>
          <a:xfrm>
            <a:off x="6799659" y="2971800"/>
            <a:ext cx="491609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Invest in Audio Gear</a:t>
            </a:r>
            <a:endParaRPr lang="en-US" sz="1200" dirty="0"/>
          </a:p>
        </p:txBody>
      </p:sp>
      <p:sp>
        <p:nvSpPr>
          <p:cNvPr id="37" name="Text 17"/>
          <p:cNvSpPr/>
          <p:nvPr/>
        </p:nvSpPr>
        <p:spPr>
          <a:xfrm>
            <a:off x="6799659" y="3200400"/>
            <a:ext cx="491609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External microphones make a significant difference in professional-looking videos</a:t>
            </a:r>
            <a:endParaRPr lang="en-US" sz="1200" dirty="0"/>
          </a:p>
        </p:txBody>
      </p:sp>
      <p:sp>
        <p:nvSpPr>
          <p:cNvPr id="38" name="Text 18"/>
          <p:cNvSpPr/>
          <p:nvPr/>
        </p:nvSpPr>
        <p:spPr>
          <a:xfrm>
            <a:off x="6501259" y="3857625"/>
            <a:ext cx="342900" cy="2857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4</a:t>
            </a:r>
            <a:endParaRPr lang="en-US" sz="1200" dirty="0"/>
          </a:p>
        </p:txBody>
      </p:sp>
      <p:sp>
        <p:nvSpPr>
          <p:cNvPr id="39" name="Text 19"/>
          <p:cNvSpPr/>
          <p:nvPr/>
        </p:nvSpPr>
        <p:spPr>
          <a:xfrm>
            <a:off x="6829425" y="3771900"/>
            <a:ext cx="525565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3333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Practice, Practice, Practice</a:t>
            </a:r>
            <a:endParaRPr lang="en-US" sz="1200" dirty="0"/>
          </a:p>
        </p:txBody>
      </p:sp>
      <p:sp>
        <p:nvSpPr>
          <p:cNvPr id="40" name="Text 20"/>
          <p:cNvSpPr/>
          <p:nvPr/>
        </p:nvSpPr>
        <p:spPr>
          <a:xfrm>
            <a:off x="6829425" y="4000500"/>
            <a:ext cx="525565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more you shoot, the more intuitive these techniques become</a:t>
            </a:r>
            <a:endParaRPr lang="en-US" sz="1200" dirty="0"/>
          </a:p>
        </p:txBody>
      </p:sp>
      <p:sp>
        <p:nvSpPr>
          <p:cNvPr id="41" name="Text 21"/>
          <p:cNvSpPr/>
          <p:nvPr/>
        </p:nvSpPr>
        <p:spPr>
          <a:xfrm>
            <a:off x="476250" y="5572125"/>
            <a:ext cx="105537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"DSLRs have revolutionized independent filmmaking by offering a powerful and accessible toolset. Your journey to creating compelling visual stories begins today."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e ultimate Introduction to DSLR Filmmaking | Basic Tutorial">
            <a:hlinkClick r:id="" action="ppaction://media"/>
            <a:extLst>
              <a:ext uri="{FF2B5EF4-FFF2-40B4-BE49-F238E27FC236}">
                <a16:creationId xmlns:a16="http://schemas.microsoft.com/office/drawing/2014/main" id="{AEA37B2C-5380-41A4-8404-56FECF32AF6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281483" cy="6939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82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1527</Words>
  <Application>Microsoft Office PowerPoint</Application>
  <PresentationFormat>Widescreen</PresentationFormat>
  <Paragraphs>344</Paragraphs>
  <Slides>14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Nabeel Masih</cp:lastModifiedBy>
  <cp:revision>2</cp:revision>
  <dcterms:created xsi:type="dcterms:W3CDTF">2025-10-23T10:12:24Z</dcterms:created>
  <dcterms:modified xsi:type="dcterms:W3CDTF">2025-11-13T10:37:02Z</dcterms:modified>
</cp:coreProperties>
</file>