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61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325" r:id="rId20"/>
    <p:sldId id="326" r:id="rId21"/>
    <p:sldId id="283" r:id="rId22"/>
    <p:sldId id="284" r:id="rId23"/>
    <p:sldId id="285" r:id="rId24"/>
    <p:sldId id="286" r:id="rId25"/>
    <p:sldId id="287" r:id="rId26"/>
    <p:sldId id="288" r:id="rId27"/>
    <p:sldId id="289" r:id="rId28"/>
    <p:sldId id="290" r:id="rId29"/>
    <p:sldId id="292" r:id="rId30"/>
    <p:sldId id="293" r:id="rId31"/>
    <p:sldId id="294" r:id="rId32"/>
    <p:sldId id="296" r:id="rId33"/>
    <p:sldId id="295" r:id="rId34"/>
    <p:sldId id="297" r:id="rId35"/>
    <p:sldId id="298" r:id="rId36"/>
    <p:sldId id="299" r:id="rId37"/>
    <p:sldId id="300" r:id="rId38"/>
    <p:sldId id="301" r:id="rId39"/>
    <p:sldId id="333" r:id="rId40"/>
    <p:sldId id="334" r:id="rId41"/>
    <p:sldId id="302" r:id="rId42"/>
    <p:sldId id="336" r:id="rId43"/>
    <p:sldId id="337" r:id="rId44"/>
    <p:sldId id="328" r:id="rId45"/>
    <p:sldId id="304" r:id="rId46"/>
    <p:sldId id="338" r:id="rId47"/>
    <p:sldId id="339" r:id="rId48"/>
    <p:sldId id="340" r:id="rId49"/>
    <p:sldId id="305" r:id="rId50"/>
    <p:sldId id="307" r:id="rId51"/>
    <p:sldId id="320" r:id="rId52"/>
    <p:sldId id="321" r:id="rId53"/>
    <p:sldId id="322" r:id="rId54"/>
    <p:sldId id="308" r:id="rId55"/>
    <p:sldId id="309" r:id="rId56"/>
    <p:sldId id="341" r:id="rId57"/>
    <p:sldId id="342" r:id="rId58"/>
    <p:sldId id="343" r:id="rId59"/>
    <p:sldId id="332" r:id="rId6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465" autoAdjust="0"/>
  </p:normalViewPr>
  <p:slideViewPr>
    <p:cSldViewPr>
      <p:cViewPr varScale="1">
        <p:scale>
          <a:sx n="100" d="100"/>
          <a:sy n="100" d="100"/>
        </p:scale>
        <p:origin x="525" y="5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5" Type="http://schemas.openxmlformats.org/officeDocument/2006/relationships/slide" Target="slides/slide1.xml"/><Relationship Id="rId61" Type="http://schemas.openxmlformats.org/officeDocument/2006/relationships/notesMaster" Target="notesMasters/notesMaster1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theme" Target="theme/theme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B6882E-6CC0-4316-BF40-8DCC0E25A6F1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263A88-A030-4F12-BCA8-C05D8FECB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8742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263A88-A030-4F12-BCA8-C05D8FECB38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0242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EA71B-2773-4F54-A1ED-FEC32C9C1442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598D-D919-4EF7-94F6-352CD134F40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EA71B-2773-4F54-A1ED-FEC32C9C1442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598D-D919-4EF7-94F6-352CD134F406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EA71B-2773-4F54-A1ED-FEC32C9C1442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598D-D919-4EF7-94F6-352CD134F40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EA71B-2773-4F54-A1ED-FEC32C9C1442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598D-D919-4EF7-94F6-352CD134F406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EA71B-2773-4F54-A1ED-FEC32C9C1442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598D-D919-4EF7-94F6-352CD134F40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EA71B-2773-4F54-A1ED-FEC32C9C1442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598D-D919-4EF7-94F6-352CD134F40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EA71B-2773-4F54-A1ED-FEC32C9C1442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598D-D919-4EF7-94F6-352CD134F40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EA71B-2773-4F54-A1ED-FEC32C9C1442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598D-D919-4EF7-94F6-352CD134F406}" type="slidenum">
              <a:rPr lang="en-US" smtClean="0"/>
              <a:t>‹#›</a:t>
            </a:fld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EA71B-2773-4F54-A1ED-FEC32C9C1442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598D-D919-4EF7-94F6-352CD134F406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EA71B-2773-4F54-A1ED-FEC32C9C1442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598D-D919-4EF7-94F6-352CD134F40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EA71B-2773-4F54-A1ED-FEC32C9C1442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598D-D919-4EF7-94F6-352CD134F406}" type="slidenum">
              <a:rPr lang="en-US" smtClean="0"/>
              <a:t>‹#›</a:t>
            </a:fld>
            <a:endParaRPr lang="en-US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A41EA71B-2773-4F54-A1ED-FEC32C9C1442}" type="datetimeFigureOut">
              <a:rPr lang="en-US" smtClean="0"/>
              <a:t>11/6/2022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15C7598D-D919-4EF7-94F6-352CD134F406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sychologytoday.com/" TargetMode="Externa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76/appi.books.9780890425596" TargetMode="Externa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Referencing, Paraphrasing and avoiding plagiarism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3581400"/>
            <a:ext cx="3986501" cy="296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52826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Aims of the Lecture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To define Plagiarism. 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Tips to Overcome Plagiarism. 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A brief reminder/recap of </a:t>
            </a:r>
            <a:r>
              <a:rPr lang="en-US" altLang="en-US" dirty="0" err="1"/>
              <a:t>turnitin</a:t>
            </a:r>
            <a:endParaRPr lang="en-US" altLang="en-US" dirty="0"/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Introduction to referencing.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295400"/>
            <a:ext cx="4133850" cy="23149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15089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What is Plagiarism? 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Plagiarism has been defined as is ‘using the work of others without acknowledging your source of information or inspiration’.</a:t>
            </a:r>
          </a:p>
          <a:p>
            <a:pPr marL="0" indent="0" eaLnBrk="1" hangingPunct="1">
              <a:buNone/>
            </a:pPr>
            <a:r>
              <a:rPr lang="en-GB" altLang="en-US" dirty="0"/>
              <a:t>				Cottrell (2008: p 128)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Types of Plagiarism include: </a:t>
            </a:r>
          </a:p>
          <a:p>
            <a:pPr eaLnBrk="1" hangingPunct="1"/>
            <a:endParaRPr lang="en-GB" alt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4572000"/>
            <a:ext cx="2671563" cy="14822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979200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What is Plagairism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67833" y="2590800"/>
            <a:ext cx="7408333" cy="3840163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sz="2700" dirty="0"/>
              <a:t>Using words more or less exactly as they have been used in articles, lectures, television programmes, books or anywhere else.</a:t>
            </a:r>
          </a:p>
          <a:p>
            <a:pPr eaLnBrk="1" hangingPunct="1"/>
            <a:r>
              <a:rPr lang="en-GB" altLang="en-US" sz="2700" dirty="0"/>
              <a:t>Using other people’s ideas or theories without saying whose ideas they are.</a:t>
            </a:r>
          </a:p>
          <a:p>
            <a:pPr eaLnBrk="1" hangingPunct="1"/>
            <a:r>
              <a:rPr lang="en-GB" altLang="en-US" sz="2700" dirty="0"/>
              <a:t>Paraphrasing what you read or hear without stating where it comes from. </a:t>
            </a:r>
          </a:p>
          <a:p>
            <a:pPr eaLnBrk="1" hangingPunct="1"/>
            <a:r>
              <a:rPr lang="en-GB" altLang="en-US" sz="2700" dirty="0"/>
              <a:t>Even if you change words or sentences you have ‘borrowed’ or put in a different order, the result is still plagiarism.</a:t>
            </a:r>
          </a:p>
          <a:p>
            <a:pPr eaLnBrk="1" hangingPunct="1"/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497768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Plagiarism is an Academic Offence.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Plagiarism is seen as a serious academic offence in British Universities. 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Work considered to be plagiarised will invariably be disqualified and awarded 0.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Please see your Student Handbook (located on your home page Moodle).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0" y="1295400"/>
            <a:ext cx="3124200" cy="17518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03280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Avoiding Plagiarism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algn="ctr" eaLnBrk="1" hangingPunct="1">
              <a:lnSpc>
                <a:spcPct val="90000"/>
              </a:lnSpc>
              <a:buClr>
                <a:schemeClr val="folHlink"/>
              </a:buClr>
              <a:buFont typeface="Wingdings" pitchFamily="2" charset="2"/>
              <a:buNone/>
            </a:pPr>
            <a:r>
              <a:rPr lang="en-GB" altLang="en-US" dirty="0"/>
              <a:t>WHAT SHOULD I READ?</a:t>
            </a:r>
          </a:p>
          <a:p>
            <a:pPr eaLnBrk="1" hangingPunct="1">
              <a:lnSpc>
                <a:spcPct val="90000"/>
              </a:lnSpc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sz="2800" dirty="0"/>
              <a:t>Books</a:t>
            </a:r>
          </a:p>
          <a:p>
            <a:pPr eaLnBrk="1" hangingPunct="1">
              <a:lnSpc>
                <a:spcPct val="90000"/>
              </a:lnSpc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sz="2800" dirty="0"/>
              <a:t>Journals</a:t>
            </a:r>
          </a:p>
          <a:p>
            <a:pPr eaLnBrk="1" hangingPunct="1">
              <a:lnSpc>
                <a:spcPct val="90000"/>
              </a:lnSpc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sz="2800" dirty="0"/>
              <a:t>Government Publications</a:t>
            </a:r>
          </a:p>
          <a:p>
            <a:pPr eaLnBrk="1" hangingPunct="1">
              <a:lnSpc>
                <a:spcPct val="90000"/>
              </a:lnSpc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sz="2800" dirty="0"/>
              <a:t>Websites</a:t>
            </a:r>
          </a:p>
          <a:p>
            <a:pPr eaLnBrk="1" hangingPunct="1">
              <a:lnSpc>
                <a:spcPct val="90000"/>
              </a:lnSpc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sz="2800" dirty="0"/>
              <a:t>E-mails</a:t>
            </a:r>
          </a:p>
          <a:p>
            <a:pPr eaLnBrk="1" hangingPunct="1">
              <a:lnSpc>
                <a:spcPct val="90000"/>
              </a:lnSpc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sz="2800" dirty="0"/>
              <a:t>Lecture notes</a:t>
            </a:r>
          </a:p>
          <a:p>
            <a:pPr eaLnBrk="1" hangingPunct="1">
              <a:lnSpc>
                <a:spcPct val="90000"/>
              </a:lnSpc>
              <a:buClr>
                <a:schemeClr val="folHlink"/>
              </a:buClr>
              <a:buFont typeface="Wingdings" pitchFamily="2" charset="2"/>
              <a:buChar char="Ø"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sz="2800" dirty="0"/>
              <a:t>You MUST reference these to avoid plagiarism. 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1896182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4000" dirty="0"/>
              <a:t>Do I have to reference </a:t>
            </a:r>
            <a:r>
              <a:rPr lang="en-GB" altLang="en-US" sz="4000" dirty="0">
                <a:solidFill>
                  <a:srgbClr val="FF0000"/>
                </a:solidFill>
              </a:rPr>
              <a:t>EVERY</a:t>
            </a:r>
            <a:r>
              <a:rPr lang="en-GB" altLang="en-US" sz="4000" dirty="0"/>
              <a:t> source of information?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Essentially yes!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Even as much as comments made by the lecturer or lecture slides you must reference. 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Only your own original ideas you do not reference.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1524000"/>
            <a:ext cx="4953000" cy="211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2590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5"/>
          <p:cNvSpPr>
            <a:spLocks noGrp="1" noChangeArrowheads="1"/>
          </p:cNvSpPr>
          <p:nvPr>
            <p:ph type="title" idx="4294967295"/>
          </p:nvPr>
        </p:nvSpPr>
        <p:spPr/>
        <p:txBody>
          <a:bodyPr anchor="b"/>
          <a:lstStyle/>
          <a:p>
            <a:pPr eaLnBrk="1" hangingPunct="1"/>
            <a:endParaRPr lang="en-US" altLang="en-US"/>
          </a:p>
        </p:txBody>
      </p:sp>
      <p:pic>
        <p:nvPicPr>
          <p:cNvPr id="14339" name="Picture 4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27088" y="260350"/>
            <a:ext cx="7921625" cy="6337300"/>
          </a:xfrm>
        </p:spPr>
      </p:pic>
    </p:spTree>
    <p:extLst>
      <p:ext uri="{BB962C8B-B14F-4D97-AF65-F5344CB8AC3E}">
        <p14:creationId xmlns:p14="http://schemas.microsoft.com/office/powerpoint/2010/main" val="13110929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How can I avoid plagiarism?</a:t>
            </a:r>
          </a:p>
        </p:txBody>
      </p:sp>
      <p:sp>
        <p:nvSpPr>
          <p:cNvPr id="16387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3581400"/>
            <a:ext cx="2413000" cy="264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52506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 dirty="0"/>
              <a:t>To avoid plagiarism you have to be METICULOUS in your work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914400" y="2209800"/>
            <a:ext cx="7408333" cy="4212696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endParaRPr lang="en-GB" altLang="en-US" dirty="0"/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Use your own words!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dirty="0"/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Write all notes in your own words.</a:t>
            </a:r>
          </a:p>
          <a:p>
            <a:pPr eaLnBrk="1" hangingPunct="1">
              <a:lnSpc>
                <a:spcPct val="80000"/>
              </a:lnSpc>
            </a:pPr>
            <a:endParaRPr lang="en-GB" altLang="en-US" dirty="0"/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Note down exactly where you read the information you put in your notes.</a:t>
            </a:r>
          </a:p>
          <a:p>
            <a:pPr eaLnBrk="1" hangingPunct="1">
              <a:lnSpc>
                <a:spcPct val="80000"/>
              </a:lnSpc>
            </a:pPr>
            <a:endParaRPr lang="en-GB" altLang="en-US" dirty="0"/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In your assignment, write out where ideas and information come from:</a:t>
            </a:r>
          </a:p>
          <a:p>
            <a:pPr eaLnBrk="1" hangingPunct="1">
              <a:lnSpc>
                <a:spcPct val="80000"/>
              </a:lnSpc>
            </a:pPr>
            <a:endParaRPr lang="en-GB" altLang="en-US" dirty="0"/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Reference your work.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1828800"/>
            <a:ext cx="28575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455453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dirty="0"/>
              <a:t>Make clear when you are using a direct quotation by using quotation marks, and include the source in your list of references (doing none or only one of these is not acceptable).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Write a full reference list (all the books and other material you used).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It is best to write/note down and save your references as you use them.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Referencing is NOT difficult, but takes time and patience.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354000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872067" y="1752600"/>
            <a:ext cx="7408333" cy="437356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dirty="0"/>
              <a:t>When using material on the internet, make a note of the source (author, title, URL and so on) and the date that you accessed the page. DOI usage is good practise (see later).</a:t>
            </a:r>
          </a:p>
          <a:p>
            <a:pPr eaLnBrk="1" hangingPunct="1">
              <a:lnSpc>
                <a:spcPct val="80000"/>
              </a:lnSpc>
            </a:pPr>
            <a:endParaRPr lang="en-GB" altLang="en-US" dirty="0"/>
          </a:p>
          <a:p>
            <a:pPr eaLnBrk="1" hangingPunct="1">
              <a:lnSpc>
                <a:spcPct val="80000"/>
              </a:lnSpc>
            </a:pPr>
            <a:endParaRPr lang="en-GB" altLang="en-US" dirty="0"/>
          </a:p>
          <a:p>
            <a:pPr eaLnBrk="1" hangingPunct="1">
              <a:lnSpc>
                <a:spcPct val="80000"/>
              </a:lnSpc>
            </a:pPr>
            <a:endParaRPr lang="en-GB" altLang="en-US" dirty="0"/>
          </a:p>
          <a:p>
            <a:pPr eaLnBrk="1" hangingPunct="1">
              <a:lnSpc>
                <a:spcPct val="80000"/>
              </a:lnSpc>
            </a:pPr>
            <a:endParaRPr lang="en-GB" altLang="en-US" dirty="0"/>
          </a:p>
          <a:p>
            <a:pPr eaLnBrk="1" hangingPunct="1">
              <a:lnSpc>
                <a:spcPct val="80000"/>
              </a:lnSpc>
            </a:pPr>
            <a:endParaRPr lang="en-GB" altLang="en-US" dirty="0"/>
          </a:p>
          <a:p>
            <a:pPr eaLnBrk="1" hangingPunct="1">
              <a:lnSpc>
                <a:spcPct val="80000"/>
              </a:lnSpc>
            </a:pPr>
            <a:endParaRPr lang="en-GB" altLang="en-US" dirty="0"/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Avoid using someone else’s work with only minor cosmetic changes, for example using ‘strong’ for ‘robust’ or changing a sentence around</a:t>
            </a:r>
          </a:p>
          <a:p>
            <a:pPr eaLnBrk="1" hangingPunct="1"/>
            <a:endParaRPr lang="en-GB" altLang="en-US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3048000"/>
            <a:ext cx="3733800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03212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 dirty="0"/>
              <a:t>When paraphrasing, use words or a sentence structure different from the original work and acknowledge the source through in-text citation immediately following the paraphrase. E.g.</a:t>
            </a:r>
          </a:p>
          <a:p>
            <a:pPr marL="0" indent="0" eaLnBrk="1" hangingPunct="1">
              <a:buNone/>
            </a:pPr>
            <a:endParaRPr lang="en-GB" altLang="en-US" dirty="0"/>
          </a:p>
          <a:p>
            <a:pPr eaLnBrk="1" hangingPunct="1"/>
            <a:r>
              <a:rPr lang="en-GB" altLang="en-US" dirty="0"/>
              <a:t>According to Freud (1925) the personality  consists of three components; Id, Ego and Superego.</a:t>
            </a:r>
          </a:p>
          <a:p>
            <a:pPr eaLnBrk="1" hangingPunct="1"/>
            <a:r>
              <a:rPr lang="en-GB" altLang="en-US" dirty="0"/>
              <a:t>The third component; the Superego, develops as the child internalises parental roles (Freud, 1925).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567428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A rule of thumb: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As a student you may only have just started to study a particular subject so the material you are reading is new information to you.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Ask yourself the following questions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Did I know this information before I started my course?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Did this information/? idea come from my own brain?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If the answer to either or both is ‘no’, then the information is not common knowledge to you and in these cases you need to cite and reference your source(s).</a:t>
            </a:r>
          </a:p>
          <a:p>
            <a:pPr eaLnBrk="1" hangingPunct="1"/>
            <a:endParaRPr lang="en-GB" altLang="en-US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0" y="609600"/>
            <a:ext cx="1524000" cy="145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63696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Can unintentional plagiarism occur. 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>
          <a:xfrm>
            <a:off x="872067" y="2133600"/>
            <a:ext cx="7408333" cy="3992563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dirty="0"/>
              <a:t>Unfortunately yes. 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You might have thought of a fantastic idea – not read around the subject, but then you find out its been thought of before. 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It might sound cruel, but this would still be seen as a plagiarism offence. </a:t>
            </a:r>
          </a:p>
          <a:p>
            <a:pPr eaLnBrk="1" hangingPunct="1"/>
            <a:r>
              <a:rPr lang="en-GB" altLang="en-US" dirty="0"/>
              <a:t>This does happen, therefore you need to check the literature thoroughly as you formulate your ideas.</a:t>
            </a:r>
          </a:p>
        </p:txBody>
      </p:sp>
    </p:spTree>
    <p:extLst>
      <p:ext uri="{BB962C8B-B14F-4D97-AF65-F5344CB8AC3E}">
        <p14:creationId xmlns:p14="http://schemas.microsoft.com/office/powerpoint/2010/main" val="2392272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Try not to “outsmart” </a:t>
            </a:r>
            <a:r>
              <a:rPr lang="en-GB" dirty="0" err="1"/>
              <a:t>Turnitin</a:t>
            </a:r>
            <a:r>
              <a:rPr lang="en-GB" dirty="0"/>
              <a:t>….</a:t>
            </a:r>
          </a:p>
          <a:p>
            <a:endParaRPr lang="en-GB" dirty="0"/>
          </a:p>
          <a:p>
            <a:r>
              <a:rPr lang="en-GB" dirty="0"/>
              <a:t>When you read around your topic of study, make sure you place the notes in your own words, do not be tempted to copy and paste and substitute words; </a:t>
            </a:r>
            <a:r>
              <a:rPr lang="en-GB" dirty="0" err="1"/>
              <a:t>turnitin</a:t>
            </a:r>
            <a:r>
              <a:rPr lang="en-GB" dirty="0"/>
              <a:t> will invariably pick this up!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Turnitin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02062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 example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Direct quote from </a:t>
            </a:r>
            <a:r>
              <a:rPr lang="en-GB" dirty="0">
                <a:hlinkClick r:id="rId2"/>
              </a:rPr>
              <a:t>www.psychologytoday.com</a:t>
            </a:r>
            <a:endParaRPr lang="en-GB" dirty="0"/>
          </a:p>
          <a:p>
            <a:endParaRPr lang="en-GB" dirty="0"/>
          </a:p>
          <a:p>
            <a:r>
              <a:rPr lang="en-GB" dirty="0"/>
              <a:t>Freudian Psychology is based on the work of Sigmund Freud (1856-1939). He is considered the Father of Psychoanalysis and is largely credited with establishing the field of verbal psychotherapy. Originally trained as a neurologist, Freud is best known for his theories of the unconscious mind, dreams, infantile sexuality, libido, repression, and transference—all of which continue to influence the field of psychology to varying degrees.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Freudian Psychology is based on the work of Sigmund Freud (1856-1939). He is </a:t>
            </a:r>
            <a:r>
              <a:rPr lang="en-GB" dirty="0">
                <a:solidFill>
                  <a:srgbClr val="FF0000"/>
                </a:solidFill>
              </a:rPr>
              <a:t>regarded</a:t>
            </a:r>
            <a:r>
              <a:rPr lang="en-GB" dirty="0"/>
              <a:t> as the Father of Psychoanalysis and is largely </a:t>
            </a:r>
            <a:r>
              <a:rPr lang="en-GB" dirty="0">
                <a:solidFill>
                  <a:srgbClr val="FF0000"/>
                </a:solidFill>
              </a:rPr>
              <a:t>attributed</a:t>
            </a:r>
            <a:r>
              <a:rPr lang="en-GB" dirty="0"/>
              <a:t> with establishing the field of verbal psychotherapy. Originally, </a:t>
            </a:r>
            <a:r>
              <a:rPr lang="en-GB" dirty="0">
                <a:solidFill>
                  <a:srgbClr val="FF0000"/>
                </a:solidFill>
              </a:rPr>
              <a:t>Freud </a:t>
            </a:r>
            <a:r>
              <a:rPr lang="en-GB" dirty="0"/>
              <a:t>trained as a neurologist </a:t>
            </a:r>
            <a:r>
              <a:rPr lang="en-GB" dirty="0">
                <a:solidFill>
                  <a:srgbClr val="FF0000"/>
                </a:solidFill>
              </a:rPr>
              <a:t>and</a:t>
            </a:r>
            <a:r>
              <a:rPr lang="en-GB" dirty="0"/>
              <a:t> is best known for his theories of the unconscious mind, dreams, infantile sexuality, libido, repression, and transference—all of which continue to </a:t>
            </a:r>
            <a:r>
              <a:rPr lang="en-GB" dirty="0">
                <a:solidFill>
                  <a:srgbClr val="FF0000"/>
                </a:solidFill>
              </a:rPr>
              <a:t>impact</a:t>
            </a:r>
            <a:r>
              <a:rPr lang="en-GB" dirty="0"/>
              <a:t> the field of psychology to </a:t>
            </a:r>
            <a:r>
              <a:rPr lang="en-GB" dirty="0">
                <a:solidFill>
                  <a:srgbClr val="FF0000"/>
                </a:solidFill>
              </a:rPr>
              <a:t>variable</a:t>
            </a:r>
            <a:r>
              <a:rPr lang="en-GB" dirty="0"/>
              <a:t> degrees.</a:t>
            </a:r>
          </a:p>
          <a:p>
            <a:endParaRPr lang="en-GB" dirty="0"/>
          </a:p>
          <a:p>
            <a:r>
              <a:rPr lang="en-GB" dirty="0"/>
              <a:t>The number of SAME words will be picked up by </a:t>
            </a:r>
            <a:r>
              <a:rPr lang="en-GB" dirty="0" err="1"/>
              <a:t>Turnitin</a:t>
            </a:r>
            <a:r>
              <a:rPr lang="en-GB" dirty="0"/>
              <a:t> and the student would be put forward for unfair practice. </a:t>
            </a:r>
          </a:p>
        </p:txBody>
      </p:sp>
    </p:spTree>
    <p:extLst>
      <p:ext uri="{BB962C8B-B14F-4D97-AF65-F5344CB8AC3E}">
        <p14:creationId xmlns:p14="http://schemas.microsoft.com/office/powerpoint/2010/main" val="756811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 guide to referencing</a:t>
            </a:r>
          </a:p>
        </p:txBody>
      </p:sp>
      <p:sp>
        <p:nvSpPr>
          <p:cNvPr id="46083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3447473"/>
            <a:ext cx="3267720" cy="24476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535463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What is Referencing?</a:t>
            </a:r>
          </a:p>
        </p:txBody>
      </p:sp>
      <p:sp>
        <p:nvSpPr>
          <p:cNvPr id="471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In academic writing it is essential that you make clear which are your thoughts and which are other people’s ideas, to avoid plagiarism and being accused of unfair practice.</a:t>
            </a:r>
          </a:p>
          <a:p>
            <a:pPr eaLnBrk="1" hangingPunct="1"/>
            <a:r>
              <a:rPr lang="en-GB" altLang="en-US" dirty="0"/>
              <a:t>‘Referencing’ or ‘citing’ means showing where you have got your ideas and information from.</a:t>
            </a:r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1371600"/>
            <a:ext cx="4724400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683799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Why use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76250" indent="-476250" eaLnBrk="1" hangingPunct="1">
              <a:defRPr/>
            </a:pPr>
            <a:r>
              <a:rPr lang="en-GB" sz="2800" dirty="0"/>
              <a:t>Main reasons for providing references</a:t>
            </a:r>
          </a:p>
          <a:p>
            <a:pPr marL="857250" lvl="1" indent="-400050" eaLnBrk="1" hangingPunct="1">
              <a:defRPr/>
            </a:pPr>
            <a:r>
              <a:rPr lang="en-GB" dirty="0"/>
              <a:t>Acknowledgment</a:t>
            </a:r>
          </a:p>
          <a:p>
            <a:pPr marL="857250" lvl="1" indent="-400050" eaLnBrk="1" hangingPunct="1">
              <a:defRPr/>
            </a:pPr>
            <a:r>
              <a:rPr lang="en-GB" dirty="0"/>
              <a:t>Plagiarism</a:t>
            </a:r>
          </a:p>
          <a:p>
            <a:pPr marL="857250" lvl="1" indent="-400050" eaLnBrk="1" hangingPunct="1">
              <a:defRPr/>
            </a:pPr>
            <a:r>
              <a:rPr lang="en-GB" dirty="0"/>
              <a:t>Helps your reader</a:t>
            </a:r>
          </a:p>
          <a:p>
            <a:pPr marL="857250" lvl="1" indent="-400050" eaLnBrk="1" hangingPunct="1">
              <a:defRPr/>
            </a:pPr>
            <a:r>
              <a:rPr lang="en-GB" dirty="0"/>
              <a:t>Helps the writer</a:t>
            </a:r>
          </a:p>
          <a:p>
            <a:pPr marL="857250" lvl="1" indent="-400050" eaLnBrk="1" hangingPunct="1">
              <a:defRPr/>
            </a:pPr>
            <a:r>
              <a:rPr lang="en-GB" dirty="0"/>
              <a:t>Increase in confidence</a:t>
            </a:r>
          </a:p>
          <a:p>
            <a:pPr marL="857250" lvl="1" indent="-400050" eaLnBrk="1" hangingPunct="1">
              <a:defRPr/>
            </a:pPr>
            <a:r>
              <a:rPr lang="en-GB" dirty="0"/>
              <a:t>Strengthens your writing and helps you attain better marks or grades</a:t>
            </a:r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11500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Referencing</a:t>
            </a:r>
          </a:p>
        </p:txBody>
      </p:sp>
      <p:sp>
        <p:nvSpPr>
          <p:cNvPr id="49155" name="Content Placeholder 2"/>
          <p:cNvSpPr>
            <a:spLocks noGrp="1"/>
          </p:cNvSpPr>
          <p:nvPr>
            <p:ph idx="1"/>
          </p:nvPr>
        </p:nvSpPr>
        <p:spPr>
          <a:xfrm>
            <a:off x="867833" y="2590800"/>
            <a:ext cx="7408333" cy="3916363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Adds weight to your discussion and arguments.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References also show you have read widely on the subject and considered and analysed the writings of others.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Shows the tutor/reader what you have read and allow them to appreciate your contribution to the subject.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Establish the credibility and authority of your ideas and arguments.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Demonstrates that you have spent time in locating, reading and analysing material and formed your own views and opinions. 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524183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Why use the existing literature</a:t>
            </a:r>
          </a:p>
        </p:txBody>
      </p:sp>
      <p:sp>
        <p:nvSpPr>
          <p:cNvPr id="5017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To show you have grasped the major ideas in your field of study.</a:t>
            </a:r>
          </a:p>
          <a:p>
            <a:pPr eaLnBrk="1" hangingPunct="1"/>
            <a:r>
              <a:rPr lang="en-GB" altLang="en-US" dirty="0"/>
              <a:t>To show you have read widely around a topic - being a student is an apprenticeship which requires you to study topics.</a:t>
            </a:r>
          </a:p>
          <a:p>
            <a:pPr eaLnBrk="1" hangingPunct="1"/>
            <a:r>
              <a:rPr lang="en-GB" altLang="en-US" dirty="0"/>
              <a:t>To illustrate the points you are making - the literature provides evidence for your viewpoint.</a:t>
            </a:r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941982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Using the Literature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1" y="1371600"/>
            <a:ext cx="8051800" cy="4754563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  <a:defRPr/>
            </a:pPr>
            <a:r>
              <a:rPr lang="en-GB" sz="3600" u="sng" dirty="0"/>
              <a:t>2 ways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en-GB" dirty="0"/>
              <a:t>Quote directly from a source.</a:t>
            </a:r>
          </a:p>
          <a:p>
            <a:pPr marL="609600" indent="-609600" eaLnBrk="1" hangingPunct="1">
              <a:buFontTx/>
              <a:buAutoNum type="arabicPeriod"/>
              <a:defRPr/>
            </a:pPr>
            <a:endParaRPr lang="en-GB" dirty="0"/>
          </a:p>
          <a:p>
            <a:pPr marL="609600" indent="-609600" eaLnBrk="1" hangingPunct="1">
              <a:buFontTx/>
              <a:buAutoNum type="arabicPeriod"/>
              <a:defRPr/>
            </a:pPr>
            <a:endParaRPr lang="en-GB" dirty="0"/>
          </a:p>
          <a:p>
            <a:pPr marL="609600" indent="-609600" eaLnBrk="1" hangingPunct="1">
              <a:buFontTx/>
              <a:buAutoNum type="arabicPeriod"/>
              <a:defRPr/>
            </a:pPr>
            <a:endParaRPr lang="en-GB" dirty="0"/>
          </a:p>
          <a:p>
            <a:pPr marL="0" indent="0" eaLnBrk="1" hangingPunct="1">
              <a:buNone/>
              <a:defRPr/>
            </a:pPr>
            <a:endParaRPr lang="en-GB" dirty="0"/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en-GB" dirty="0"/>
              <a:t>Report what another writer                                                 has written.</a:t>
            </a:r>
          </a:p>
          <a:p>
            <a:pPr eaLnBrk="1" hangingPunct="1">
              <a:defRPr/>
            </a:pPr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1447800"/>
            <a:ext cx="3952875" cy="256728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4932" y="4267200"/>
            <a:ext cx="4223343" cy="244792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32269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Quotations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09600" indent="-609600" eaLnBrk="1" hangingPunct="1">
              <a:buClr>
                <a:schemeClr val="folHlink"/>
              </a:buClr>
              <a:buFont typeface="Wingdings" pitchFamily="2" charset="2"/>
              <a:buChar char="Ø"/>
              <a:defRPr/>
            </a:pPr>
            <a:r>
              <a:rPr lang="en-GB" dirty="0"/>
              <a:t>should be relative to the topic </a:t>
            </a:r>
          </a:p>
          <a:p>
            <a:pPr marL="609600" indent="-609600" eaLnBrk="1" hangingPunct="1">
              <a:buClr>
                <a:schemeClr val="folHlink"/>
              </a:buClr>
              <a:buFont typeface="Wingdings" pitchFamily="2" charset="2"/>
              <a:buChar char="Ø"/>
              <a:defRPr/>
            </a:pPr>
            <a:r>
              <a:rPr lang="en-GB" dirty="0"/>
              <a:t>can be used to emphasise your views</a:t>
            </a:r>
          </a:p>
          <a:p>
            <a:pPr marL="609600" indent="-609600" eaLnBrk="1" hangingPunct="1">
              <a:buClr>
                <a:schemeClr val="folHlink"/>
              </a:buClr>
              <a:buFont typeface="Wingdings" pitchFamily="2" charset="2"/>
              <a:buChar char="Ø"/>
              <a:defRPr/>
            </a:pPr>
            <a:r>
              <a:rPr lang="en-GB" dirty="0"/>
              <a:t>are an effective way of introducing a topic or concluding an essay</a:t>
            </a:r>
          </a:p>
          <a:p>
            <a:pPr marL="609600" indent="-609600" eaLnBrk="1" hangingPunct="1">
              <a:buClr>
                <a:schemeClr val="folHlink"/>
              </a:buClr>
              <a:buFont typeface="Wingdings" pitchFamily="2" charset="2"/>
              <a:buChar char="Ø"/>
              <a:defRPr/>
            </a:pPr>
            <a:r>
              <a:rPr lang="en-GB" dirty="0"/>
              <a:t>can be exceptionally good ways of wording the point being made</a:t>
            </a:r>
          </a:p>
          <a:p>
            <a:pPr marL="609600" indent="-609600" eaLnBrk="1" hangingPunct="1">
              <a:buClr>
                <a:schemeClr val="folHlink"/>
              </a:buClr>
              <a:buFont typeface="Wingdings" pitchFamily="2" charset="2"/>
              <a:buChar char="Ø"/>
              <a:defRPr/>
            </a:pPr>
            <a:r>
              <a:rPr lang="en-GB" dirty="0"/>
              <a:t>should be used sparingly</a:t>
            </a:r>
          </a:p>
          <a:p>
            <a:pPr marL="609600" indent="-609600" eaLnBrk="1" hangingPunct="1">
              <a:buClr>
                <a:schemeClr val="folHlink"/>
              </a:buClr>
              <a:buFont typeface="Wingdings" pitchFamily="2" charset="2"/>
              <a:buChar char="Ø"/>
              <a:defRPr/>
            </a:pPr>
            <a:r>
              <a:rPr lang="en-GB" dirty="0"/>
              <a:t>should not be used just because you cannot summarise the writer’s words</a:t>
            </a:r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339597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In writing quotations you should</a:t>
            </a:r>
          </a:p>
        </p:txBody>
      </p:sp>
      <p:sp>
        <p:nvSpPr>
          <p:cNvPr id="53251" name="Content Placeholder 2"/>
          <p:cNvSpPr>
            <a:spLocks noGrp="1"/>
          </p:cNvSpPr>
          <p:nvPr>
            <p:ph idx="1"/>
          </p:nvPr>
        </p:nvSpPr>
        <p:spPr>
          <a:xfrm>
            <a:off x="867833" y="2438400"/>
            <a:ext cx="7408333" cy="4297363"/>
          </a:xfrm>
        </p:spPr>
        <p:txBody>
          <a:bodyPr>
            <a:normAutofit lnSpcReduction="10000"/>
          </a:bodyPr>
          <a:lstStyle/>
          <a:p>
            <a:pPr eaLnBrk="1" hangingPunct="1">
              <a:spcBef>
                <a:spcPct val="50000"/>
              </a:spcBef>
            </a:pPr>
            <a:r>
              <a:rPr lang="en-GB" altLang="en-US" dirty="0"/>
              <a:t>Copy words and punctuation exactly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dirty="0"/>
              <a:t>use three dots(…) to indicate omitted words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dirty="0"/>
              <a:t>put “quotation marks” around the words you quote (thus: “</a:t>
            </a:r>
            <a:r>
              <a:rPr lang="en-GB" altLang="en-US" i="1" dirty="0"/>
              <a:t>stunning,”  </a:t>
            </a:r>
            <a:r>
              <a:rPr lang="en-GB" altLang="en-US" dirty="0"/>
              <a:t>wrote the artist.)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dirty="0"/>
              <a:t>say exactly where the quotation comes from</a:t>
            </a:r>
          </a:p>
          <a:p>
            <a:pPr marL="0" indent="0" eaLnBrk="1" hangingPunct="1">
              <a:spcBef>
                <a:spcPct val="50000"/>
              </a:spcBef>
              <a:buNone/>
            </a:pPr>
            <a:endParaRPr lang="en-GB" altLang="en-US" dirty="0"/>
          </a:p>
          <a:p>
            <a:pPr marL="0" indent="0" eaLnBrk="1" hangingPunct="1">
              <a:spcBef>
                <a:spcPct val="50000"/>
              </a:spcBef>
              <a:buNone/>
            </a:pPr>
            <a:r>
              <a:rPr lang="en-GB" altLang="en-US" dirty="0">
                <a:solidFill>
                  <a:srgbClr val="C00000"/>
                </a:solidFill>
              </a:rPr>
              <a:t>“Life is full of hazards…No one makes the journey without some bumps and bruises, mental and physical”. (Fernald, 2015, p.103).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9149093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Another important point</a:t>
            </a:r>
          </a:p>
        </p:txBody>
      </p:sp>
      <p:sp>
        <p:nvSpPr>
          <p:cNvPr id="55299" name="Content Placeholder 2"/>
          <p:cNvSpPr>
            <a:spLocks noGrp="1"/>
          </p:cNvSpPr>
          <p:nvPr>
            <p:ph idx="1"/>
          </p:nvPr>
        </p:nvSpPr>
        <p:spPr>
          <a:xfrm>
            <a:off x="867833" y="2514600"/>
            <a:ext cx="7408333" cy="3886200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GB" altLang="en-US" dirty="0"/>
              <a:t>How you include direct quotes within your work depends upon their length (40 words or more is considered a long quote).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Difference between short and long quotes. </a:t>
            </a:r>
          </a:p>
          <a:p>
            <a:r>
              <a:rPr lang="en-GB" altLang="en-US" dirty="0"/>
              <a:t>Short quotes: Up to two or three lines in your assignment:</a:t>
            </a:r>
          </a:p>
          <a:p>
            <a:r>
              <a:rPr lang="en-GB" altLang="en-US" dirty="0"/>
              <a:t>Can be set in quotation marks (double quotations marks) and included in the body of text.</a:t>
            </a:r>
          </a:p>
          <a:p>
            <a:r>
              <a:rPr lang="en-GB" altLang="en-US" dirty="0"/>
              <a:t>Longer quotations: Should be entered as a separate paragraph and indented from the main text.</a:t>
            </a:r>
          </a:p>
          <a:p>
            <a:r>
              <a:rPr lang="en-GB" altLang="en-US" dirty="0"/>
              <a:t>1cm each side.</a:t>
            </a:r>
          </a:p>
          <a:p>
            <a:r>
              <a:rPr lang="en-GB" altLang="en-US" dirty="0"/>
              <a:t>Quotation marks are not required for longer quotes.</a:t>
            </a:r>
          </a:p>
          <a:p>
            <a:endParaRPr lang="en-GB" altLang="en-US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185997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Example of short directed quote</a:t>
            </a:r>
          </a:p>
        </p:txBody>
      </p:sp>
      <p:sp>
        <p:nvSpPr>
          <p:cNvPr id="583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Clr>
                <a:schemeClr val="folHlink"/>
              </a:buClr>
              <a:buFont typeface="Wingdings" pitchFamily="2" charset="2"/>
              <a:buNone/>
            </a:pPr>
            <a:r>
              <a:rPr lang="en-GB" altLang="en-US" i="1" u="sng" dirty="0">
                <a:solidFill>
                  <a:schemeClr val="tx2"/>
                </a:solidFill>
              </a:rPr>
              <a:t>Example</a:t>
            </a:r>
          </a:p>
          <a:p>
            <a:pPr eaLnBrk="1" hangingPunct="1">
              <a:buClr>
                <a:schemeClr val="folHlink"/>
              </a:buClr>
              <a:buFont typeface="Wingdings" pitchFamily="2" charset="2"/>
              <a:buNone/>
            </a:pPr>
            <a:r>
              <a:rPr lang="en-GB" altLang="en-US" dirty="0"/>
              <a:t>   “</a:t>
            </a:r>
            <a:r>
              <a:rPr lang="en-GB" altLang="en-US" dirty="0">
                <a:solidFill>
                  <a:schemeClr val="tx2"/>
                </a:solidFill>
              </a:rPr>
              <a:t>You will in no doubt be aware that plagiarism is a hot topic of discussion in higher education” (Neville, 2007</a:t>
            </a:r>
            <a:r>
              <a:rPr lang="en-GB" altLang="en-US" dirty="0"/>
              <a:t>, p</a:t>
            </a:r>
            <a:r>
              <a:rPr lang="en-GB" altLang="en-US" dirty="0">
                <a:solidFill>
                  <a:schemeClr val="tx2"/>
                </a:solidFill>
              </a:rPr>
              <a:t>. 27). </a:t>
            </a:r>
          </a:p>
          <a:p>
            <a:pPr eaLnBrk="1" hangingPunct="1">
              <a:buClr>
                <a:schemeClr val="folHlink"/>
              </a:buClr>
              <a:buFont typeface="Wingdings" pitchFamily="2" charset="2"/>
              <a:buNone/>
            </a:pPr>
            <a:r>
              <a:rPr lang="en-GB" altLang="en-US" dirty="0">
                <a:solidFill>
                  <a:schemeClr val="tx2"/>
                </a:solidFill>
              </a:rPr>
              <a:t>OR</a:t>
            </a:r>
          </a:p>
          <a:p>
            <a:pPr eaLnBrk="1" hangingPunct="1">
              <a:buClr>
                <a:schemeClr val="folHlink"/>
              </a:buClr>
              <a:buFont typeface="Wingdings" pitchFamily="2" charset="2"/>
              <a:buNone/>
            </a:pPr>
            <a:r>
              <a:rPr lang="en-GB" altLang="en-US" dirty="0">
                <a:solidFill>
                  <a:schemeClr val="tx2"/>
                </a:solidFill>
              </a:rPr>
              <a:t>    Neville believes that students should be “aware that plagiarism is a hot topic of discussion in higher education” (</a:t>
            </a:r>
            <a:r>
              <a:rPr lang="en-GB" altLang="en-US" dirty="0"/>
              <a:t>2007, p. </a:t>
            </a:r>
            <a:r>
              <a:rPr lang="en-GB" altLang="en-US" dirty="0">
                <a:solidFill>
                  <a:schemeClr val="tx2"/>
                </a:solidFill>
              </a:rPr>
              <a:t>27)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647157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Example of longer quotation. </a:t>
            </a:r>
          </a:p>
        </p:txBody>
      </p:sp>
      <p:sp>
        <p:nvSpPr>
          <p:cNvPr id="5939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eaLnBrk="1" hangingPunct="1"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sz="2400" dirty="0"/>
              <a:t>leave a space before and after the quote</a:t>
            </a:r>
          </a:p>
          <a:p>
            <a:pPr eaLnBrk="1" hangingPunct="1"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sz="2400" dirty="0"/>
              <a:t> indent left and right margins by 1 cm</a:t>
            </a:r>
          </a:p>
          <a:p>
            <a:pPr eaLnBrk="1" hangingPunct="1"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sz="2400" dirty="0"/>
              <a:t> you do not need inverted commas</a:t>
            </a:r>
          </a:p>
          <a:p>
            <a:pPr eaLnBrk="1" hangingPunct="1">
              <a:buClr>
                <a:schemeClr val="folHlink"/>
              </a:buClr>
              <a:buFont typeface="Wingdings" pitchFamily="2" charset="2"/>
              <a:buNone/>
            </a:pPr>
            <a:r>
              <a:rPr lang="en-GB" altLang="en-US" sz="2400" i="1" u="sng" dirty="0">
                <a:solidFill>
                  <a:schemeClr val="tx2"/>
                </a:solidFill>
              </a:rPr>
              <a:t>Example</a:t>
            </a:r>
          </a:p>
          <a:p>
            <a:pPr eaLnBrk="1" hangingPunct="1">
              <a:buClr>
                <a:schemeClr val="folHlink"/>
              </a:buClr>
              <a:buFont typeface="Wingdings" pitchFamily="2" charset="2"/>
              <a:buNone/>
            </a:pPr>
            <a:r>
              <a:rPr lang="en-GB" altLang="en-US" sz="2400" dirty="0">
                <a:solidFill>
                  <a:schemeClr val="tx2"/>
                </a:solidFill>
              </a:rPr>
              <a:t>Detailed observations of children at play show that,</a:t>
            </a:r>
          </a:p>
          <a:p>
            <a:pPr eaLnBrk="1" hangingPunct="1">
              <a:buClr>
                <a:schemeClr val="folHlink"/>
              </a:buClr>
              <a:buFont typeface="Wingdings" pitchFamily="2" charset="2"/>
              <a:buNone/>
            </a:pPr>
            <a:endParaRPr lang="en-GB" altLang="en-US" sz="2400" dirty="0">
              <a:solidFill>
                <a:schemeClr val="tx2"/>
              </a:solidFill>
            </a:endParaRPr>
          </a:p>
          <a:p>
            <a:pPr eaLnBrk="1" hangingPunct="1">
              <a:buClr>
                <a:schemeClr val="folHlink"/>
              </a:buClr>
              <a:buFont typeface="Wingdings" pitchFamily="2" charset="2"/>
              <a:buNone/>
            </a:pPr>
            <a:r>
              <a:rPr lang="en-GB" altLang="en-US" sz="2400" dirty="0">
                <a:solidFill>
                  <a:schemeClr val="tx2"/>
                </a:solidFill>
              </a:rPr>
              <a:t>        there are many similarities between the play of </a:t>
            </a:r>
          </a:p>
          <a:p>
            <a:pPr eaLnBrk="1" hangingPunct="1">
              <a:buClr>
                <a:schemeClr val="folHlink"/>
              </a:buClr>
              <a:buFont typeface="Wingdings" pitchFamily="2" charset="2"/>
              <a:buNone/>
            </a:pPr>
            <a:r>
              <a:rPr lang="en-GB" altLang="en-US" sz="2400" dirty="0">
                <a:solidFill>
                  <a:schemeClr val="tx2"/>
                </a:solidFill>
              </a:rPr>
              <a:t>        young boys and girls and many differences that </a:t>
            </a:r>
          </a:p>
          <a:p>
            <a:pPr eaLnBrk="1" hangingPunct="1">
              <a:buClr>
                <a:schemeClr val="folHlink"/>
              </a:buClr>
              <a:buFont typeface="Wingdings" pitchFamily="2" charset="2"/>
              <a:buNone/>
            </a:pPr>
            <a:r>
              <a:rPr lang="en-GB" altLang="en-US" sz="2400" dirty="0">
                <a:solidFill>
                  <a:schemeClr val="tx2"/>
                </a:solidFill>
              </a:rPr>
              <a:t>        can be explained by a child’s individual </a:t>
            </a:r>
          </a:p>
          <a:p>
            <a:pPr eaLnBrk="1" hangingPunct="1">
              <a:buClr>
                <a:schemeClr val="folHlink"/>
              </a:buClr>
              <a:buFont typeface="Wingdings" pitchFamily="2" charset="2"/>
              <a:buNone/>
            </a:pPr>
            <a:r>
              <a:rPr lang="en-GB" altLang="en-US" sz="2400" dirty="0">
                <a:solidFill>
                  <a:schemeClr val="tx2"/>
                </a:solidFill>
              </a:rPr>
              <a:t>        temperament (</a:t>
            </a:r>
            <a:r>
              <a:rPr lang="en-GB" altLang="en-US" sz="2400" dirty="0" err="1">
                <a:solidFill>
                  <a:schemeClr val="tx2"/>
                </a:solidFill>
              </a:rPr>
              <a:t>Lindon</a:t>
            </a:r>
            <a:r>
              <a:rPr lang="en-GB" altLang="en-US" sz="2400" dirty="0">
                <a:solidFill>
                  <a:schemeClr val="tx2"/>
                </a:solidFill>
              </a:rPr>
              <a:t>, 2001, p. 89).</a:t>
            </a:r>
          </a:p>
          <a:p>
            <a:pPr eaLnBrk="1" hangingPunct="1">
              <a:buClr>
                <a:schemeClr val="folHlink"/>
              </a:buClr>
              <a:buFont typeface="Wingdings" pitchFamily="2" charset="2"/>
              <a:buNone/>
            </a:pPr>
            <a:endParaRPr lang="en-GB" altLang="en-US" sz="2400" dirty="0">
              <a:solidFill>
                <a:schemeClr val="tx2"/>
              </a:solidFill>
            </a:endParaRPr>
          </a:p>
          <a:p>
            <a:pPr eaLnBrk="1" hangingPunct="1">
              <a:buClr>
                <a:schemeClr val="folHlink"/>
              </a:buClr>
              <a:buFont typeface="Wingdings" pitchFamily="2" charset="2"/>
              <a:buNone/>
            </a:pPr>
            <a:r>
              <a:rPr lang="en-GB" altLang="en-US" sz="2400" dirty="0">
                <a:solidFill>
                  <a:schemeClr val="tx2"/>
                </a:solidFill>
              </a:rPr>
              <a:t>Therefore we can assume that………..</a:t>
            </a:r>
          </a:p>
          <a:p>
            <a:pPr eaLnBrk="1" hangingPunct="1"/>
            <a:endParaRPr lang="en-GB" altLang="en-US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667000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477103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2800"/>
              <a:t>Paraphrasing - </a:t>
            </a:r>
            <a:br>
              <a:rPr lang="en-GB" altLang="en-US" sz="2800">
                <a:solidFill>
                  <a:schemeClr val="folHlink"/>
                </a:solidFill>
              </a:rPr>
            </a:br>
            <a:r>
              <a:rPr lang="en-GB" altLang="en-US" sz="2800">
                <a:solidFill>
                  <a:schemeClr val="tx1"/>
                </a:solidFill>
              </a:rPr>
              <a:t>Putting</a:t>
            </a:r>
            <a:r>
              <a:rPr lang="en-GB" altLang="en-US" sz="3200">
                <a:solidFill>
                  <a:schemeClr val="tx1"/>
                </a:solidFill>
              </a:rPr>
              <a:t> something </a:t>
            </a:r>
            <a:r>
              <a:rPr lang="en-GB" altLang="en-US" sz="2800">
                <a:solidFill>
                  <a:schemeClr val="tx1"/>
                </a:solidFill>
              </a:rPr>
              <a:t>you have read </a:t>
            </a:r>
            <a:br>
              <a:rPr lang="en-GB" altLang="en-US" sz="2800">
                <a:solidFill>
                  <a:schemeClr val="tx1"/>
                </a:solidFill>
              </a:rPr>
            </a:br>
            <a:r>
              <a:rPr lang="en-GB" altLang="en-US" sz="2800">
                <a:solidFill>
                  <a:schemeClr val="tx1"/>
                </a:solidFill>
              </a:rPr>
              <a:t>in your own words</a:t>
            </a:r>
          </a:p>
        </p:txBody>
      </p:sp>
      <p:sp>
        <p:nvSpPr>
          <p:cNvPr id="614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dirty="0"/>
              <a:t>indirect, e.g. Jones (1995) argues that…</a:t>
            </a:r>
          </a:p>
          <a:p>
            <a:pPr eaLnBrk="1" hangingPunct="1">
              <a:lnSpc>
                <a:spcPct val="90000"/>
              </a:lnSpc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dirty="0"/>
              <a:t>paraphrase or summarise what Jones has written</a:t>
            </a:r>
          </a:p>
          <a:p>
            <a:pPr eaLnBrk="1" hangingPunct="1">
              <a:lnSpc>
                <a:spcPct val="90000"/>
              </a:lnSpc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dirty="0"/>
              <a:t>summarise or paraphrase in your own words –remember it is Jones’s ideas you are using</a:t>
            </a:r>
          </a:p>
          <a:p>
            <a:pPr eaLnBrk="1" hangingPunct="1">
              <a:lnSpc>
                <a:spcPct val="90000"/>
              </a:lnSpc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dirty="0"/>
              <a:t>make clear which are Jones’s ideas and where you found them- this is recorded in the reference list at the end of your work.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840335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Paraphrasing</a:t>
            </a:r>
          </a:p>
        </p:txBody>
      </p:sp>
      <p:sp>
        <p:nvSpPr>
          <p:cNvPr id="624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Even if you paraphrase writers (i.e. do not quote them directly, but weave </a:t>
            </a:r>
            <a:r>
              <a:rPr lang="en-GB" altLang="en-US" u="sng" dirty="0"/>
              <a:t>their</a:t>
            </a:r>
            <a:r>
              <a:rPr lang="en-GB" altLang="en-US" dirty="0"/>
              <a:t> ideas into what you are saying), you must show from whom you got the idea.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In an interview, students should always be aware of their non verbal behaviour, as this can provide a valuable indicator of their state of mind (Edwards, 2001).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0303424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Secondary Sources 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2499518"/>
            <a:ext cx="7408333" cy="3992563"/>
          </a:xfrm>
        </p:spPr>
        <p:txBody>
          <a:bodyPr/>
          <a:lstStyle/>
          <a:p>
            <a:r>
              <a:rPr lang="en-GB" altLang="en-US" dirty="0"/>
              <a:t>Material that is not in the original manuscript, contemporary record or document associated with an event, but which critiques, comments on or builds upon primary sources. </a:t>
            </a:r>
          </a:p>
          <a:p>
            <a:r>
              <a:rPr lang="en-GB" altLang="en-US" dirty="0"/>
              <a:t>In your first year you will probably come across a lot of secondary sources…</a:t>
            </a:r>
          </a:p>
          <a:p>
            <a:r>
              <a:rPr lang="en-GB" altLang="en-US" dirty="0"/>
              <a:t>Examples? 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861" y="4495800"/>
            <a:ext cx="2185954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515799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Secondary Referencing.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2514600"/>
            <a:ext cx="8686799" cy="4038600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dirty="0"/>
              <a:t>It is critical that you use cite the resource that you are using when writing your assignment or making a presentation. </a:t>
            </a:r>
          </a:p>
          <a:p>
            <a:r>
              <a:rPr lang="en-GB" altLang="en-US" dirty="0"/>
              <a:t>As an example, if you found out about Vygotsky’s theory from reading an introductory text. Then you must cite the text book also. </a:t>
            </a:r>
          </a:p>
          <a:p>
            <a:r>
              <a:rPr lang="en-GB" altLang="en-US" b="1" dirty="0"/>
              <a:t>Citing directly</a:t>
            </a:r>
          </a:p>
          <a:p>
            <a:r>
              <a:rPr lang="en-GB" altLang="en-US" dirty="0">
                <a:solidFill>
                  <a:srgbClr val="C00000"/>
                </a:solidFill>
              </a:rPr>
              <a:t>Vygotsky (1978, as cited in Daniels, 2005) discussed the Zone of Proximal Development.</a:t>
            </a:r>
          </a:p>
          <a:p>
            <a:r>
              <a:rPr lang="en-GB" altLang="en-US" b="1" dirty="0"/>
              <a:t>or</a:t>
            </a:r>
          </a:p>
          <a:p>
            <a:r>
              <a:rPr lang="en-GB" altLang="en-US" b="1" dirty="0"/>
              <a:t>Citing Indirectly </a:t>
            </a:r>
          </a:p>
          <a:p>
            <a:r>
              <a:rPr lang="en-GB" altLang="en-US" dirty="0">
                <a:solidFill>
                  <a:srgbClr val="C00000"/>
                </a:solidFill>
              </a:rPr>
              <a:t>Discussion of learning and development is highlighted in the Zone of Proximal Development theory (Vygotsky, 1978, as cited in Daniels, 2005,).</a:t>
            </a:r>
          </a:p>
          <a:p>
            <a:endParaRPr lang="en-GB" altLang="en-US" dirty="0">
              <a:solidFill>
                <a:srgbClr val="C00000"/>
              </a:solidFill>
            </a:endParaRPr>
          </a:p>
          <a:p>
            <a:r>
              <a:rPr lang="en-GB" altLang="en-US" dirty="0">
                <a:solidFill>
                  <a:srgbClr val="C00000"/>
                </a:solidFill>
              </a:rPr>
              <a:t>In the reference list, provide the details of the work in which you found the quotation or idea. In the case of the above ONLY Daniels 2005. 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5690349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References and Bibliography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2286000"/>
            <a:ext cx="8610599" cy="384016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000" b="1" dirty="0"/>
              <a:t>References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dirty="0"/>
              <a:t>		 - The full details of a book/journal/ electronic resource cited in the essay.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dirty="0"/>
              <a:t>		 - Reader must be able to know full details of EVERY source cited in the essay.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dirty="0"/>
              <a:t>		 - Even if you only read part of the article/book or it was from a secondary source.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0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000" b="1" dirty="0"/>
              <a:t>Bibliography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dirty="0"/>
              <a:t>		 - The full details of a book/journal/electronic resource read but not cited in essay.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0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/>
              <a:t>No “shame” in not having a Bibliography</a:t>
            </a:r>
            <a:r>
              <a:rPr lang="en-US" altLang="en-US" sz="2000" dirty="0">
                <a:solidFill>
                  <a:srgbClr val="FFFF00"/>
                </a:solidFill>
              </a:rPr>
              <a:t>.</a:t>
            </a:r>
            <a:r>
              <a:rPr lang="en-US" altLang="en-US" sz="2000" dirty="0"/>
              <a:t>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dirty="0"/>
              <a:t>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000" dirty="0"/>
          </a:p>
          <a:p>
            <a:pPr eaLnBrk="1" hangingPunct="1">
              <a:lnSpc>
                <a:spcPct val="80000"/>
              </a:lnSpc>
            </a:pPr>
            <a:endParaRPr lang="en-US" altLang="en-US" sz="900" dirty="0"/>
          </a:p>
          <a:p>
            <a:pPr eaLnBrk="1" hangingPunct="1">
              <a:lnSpc>
                <a:spcPct val="80000"/>
              </a:lnSpc>
            </a:pPr>
            <a:endParaRPr lang="en-GB" altLang="en-US" sz="9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829283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4000" dirty="0"/>
              <a:t>Our referencing system is known as the APA System</a:t>
            </a:r>
          </a:p>
        </p:txBody>
      </p:sp>
      <p:sp>
        <p:nvSpPr>
          <p:cNvPr id="70659" name="Content Placeholder 2"/>
          <p:cNvSpPr>
            <a:spLocks noGrp="1"/>
          </p:cNvSpPr>
          <p:nvPr>
            <p:ph idx="1"/>
          </p:nvPr>
        </p:nvSpPr>
        <p:spPr>
          <a:xfrm>
            <a:off x="228600" y="2452382"/>
            <a:ext cx="8686799" cy="4267200"/>
          </a:xfrm>
        </p:spPr>
        <p:txBody>
          <a:bodyPr/>
          <a:lstStyle/>
          <a:p>
            <a:pPr eaLnBrk="1" hangingPunct="1"/>
            <a:r>
              <a:rPr lang="en-GB" altLang="en-US" dirty="0"/>
              <a:t>In the APA (author-date) system, your </a:t>
            </a:r>
            <a:r>
              <a:rPr lang="en-GB" altLang="en-US" b="1" dirty="0"/>
              <a:t>references</a:t>
            </a:r>
            <a:r>
              <a:rPr lang="en-GB" altLang="en-US" dirty="0"/>
              <a:t> link with your </a:t>
            </a:r>
            <a:r>
              <a:rPr lang="en-GB" altLang="en-US" b="1" dirty="0"/>
              <a:t>in-text citations </a:t>
            </a:r>
            <a:r>
              <a:rPr lang="en-GB" altLang="en-US" dirty="0"/>
              <a:t>so that the reader can confirm the full publication details of the work cited in your text and to be able to locate it. </a:t>
            </a:r>
            <a:endParaRPr lang="en-GB" altLang="en-US" b="1" dirty="0"/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Always in alphabetical order. 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5600" y="3733799"/>
            <a:ext cx="2797806" cy="2985783"/>
          </a:xfrm>
          <a:prstGeom prst="rect">
            <a:avLst/>
          </a:prstGeom>
          <a:noFill/>
          <a:ln w="31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205141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Reference section – Books. </a:t>
            </a:r>
          </a:p>
        </p:txBody>
      </p:sp>
      <p:sp>
        <p:nvSpPr>
          <p:cNvPr id="71683" name="Content Placeholder 2"/>
          <p:cNvSpPr>
            <a:spLocks noGrp="1"/>
          </p:cNvSpPr>
          <p:nvPr>
            <p:ph idx="1"/>
          </p:nvPr>
        </p:nvSpPr>
        <p:spPr>
          <a:xfrm>
            <a:off x="867833" y="2514600"/>
            <a:ext cx="7408333" cy="4144963"/>
          </a:xfrm>
        </p:spPr>
        <p:txBody>
          <a:bodyPr>
            <a:normAutofit fontScale="92500" lnSpcReduction="20000"/>
          </a:bodyPr>
          <a:lstStyle/>
          <a:p>
            <a:pPr marL="609600" indent="-609600" algn="ctr" eaLnBrk="1" hangingPunct="1">
              <a:lnSpc>
                <a:spcPct val="90000"/>
              </a:lnSpc>
              <a:buFontTx/>
              <a:buNone/>
            </a:pPr>
            <a:r>
              <a:rPr lang="en-GB" altLang="en-US" sz="2400" dirty="0">
                <a:solidFill>
                  <a:schemeClr val="tx2"/>
                </a:solidFill>
              </a:rPr>
              <a:t>BOOKS, JOURNALS AND WEBSITES</a:t>
            </a:r>
          </a:p>
          <a:p>
            <a:pPr marL="609600" indent="-609600" algn="ctr" eaLnBrk="1" hangingPunct="1">
              <a:lnSpc>
                <a:spcPct val="90000"/>
              </a:lnSpc>
              <a:buFontTx/>
              <a:buNone/>
            </a:pPr>
            <a:r>
              <a:rPr lang="en-GB" altLang="en-US" sz="2400" dirty="0">
                <a:solidFill>
                  <a:schemeClr val="tx2"/>
                </a:solidFill>
              </a:rPr>
              <a:t> IN ALPHABETICAL ORDER BY AUTHOR’S NAME</a:t>
            </a:r>
            <a:endParaRPr lang="en-GB" altLang="en-US" sz="2400" dirty="0"/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400" dirty="0"/>
              <a:t>Author – surname first, followed by initial, e.g. Ryder, N.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400" dirty="0"/>
              <a:t>Year of publication (in brackets) full stop.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400" dirty="0"/>
              <a:t>Book title – </a:t>
            </a:r>
            <a:r>
              <a:rPr lang="en-GB" altLang="en-US" sz="2400" i="1" dirty="0"/>
              <a:t>in italics</a:t>
            </a:r>
            <a:r>
              <a:rPr lang="en-GB" altLang="en-US" sz="2400" dirty="0"/>
              <a:t> followed by a full stop</a:t>
            </a:r>
            <a:r>
              <a:rPr lang="en-GB" altLang="en-US" sz="2400" dirty="0">
                <a:solidFill>
                  <a:schemeClr val="tx2"/>
                </a:solidFill>
              </a:rPr>
              <a:t>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400" dirty="0">
                <a:solidFill>
                  <a:schemeClr val="tx2"/>
                </a:solidFill>
              </a:rPr>
              <a:t>If applicable: edition number (in brackets) followed by a full stop. 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400" dirty="0"/>
              <a:t>Name of publishers, e.g. Nelson Thornes, followed by a full stop.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400" dirty="0"/>
              <a:t>DOI. Include a DOI for all works that have one, regardless of whether you used the online version or print version.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400" dirty="0"/>
              <a:t>The first line of each citation is left adjusted. Every subsequent line is indented 5-7 spaces.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2400" dirty="0"/>
          </a:p>
          <a:p>
            <a:pPr marL="609600" indent="-609600"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5031647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Reference Section Books – One Author Books.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BE26E89-9878-413D-A8D5-BDEF2B0E7B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4800" y="3124200"/>
            <a:ext cx="8804564" cy="312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09999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Referencing Book Chapter – Multiple Authors.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9BB659-7ED9-4D04-89C1-FF776A9EF6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Example 1 - Book: 2 Authors, and Edition</a:t>
            </a:r>
          </a:p>
          <a:p>
            <a:pPr marL="0" indent="0">
              <a:buNone/>
            </a:pPr>
            <a:endParaRPr lang="en-GB" dirty="0">
              <a:solidFill>
                <a:srgbClr val="333333"/>
              </a:solidFill>
              <a:latin typeface="Helvetica Neue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Moran, A., &amp; Toner, J. (2017). </a:t>
            </a:r>
            <a:r>
              <a:rPr lang="en-GB" b="0" i="1" dirty="0">
                <a:solidFill>
                  <a:srgbClr val="333333"/>
                </a:solidFill>
                <a:effectLst/>
                <a:latin typeface="Helvetica Neue"/>
              </a:rPr>
              <a:t>A critical introduction to</a:t>
            </a:r>
          </a:p>
          <a:p>
            <a:pPr marL="0" indent="0">
              <a:buNone/>
            </a:pPr>
            <a:r>
              <a:rPr lang="en-GB" i="1" dirty="0">
                <a:solidFill>
                  <a:srgbClr val="333333"/>
                </a:solidFill>
                <a:latin typeface="Helvetica Neue"/>
              </a:rPr>
              <a:t>     sport psychology </a:t>
            </a:r>
            <a:r>
              <a:rPr lang="en-GB" dirty="0">
                <a:solidFill>
                  <a:srgbClr val="333333"/>
                </a:solidFill>
                <a:latin typeface="Helvetica Neue"/>
              </a:rPr>
              <a:t>(3</a:t>
            </a:r>
            <a:r>
              <a:rPr lang="en-GB" baseline="30000" dirty="0">
                <a:solidFill>
                  <a:srgbClr val="333333"/>
                </a:solidFill>
                <a:latin typeface="Helvetica Neue"/>
              </a:rPr>
              <a:t>rd</a:t>
            </a:r>
            <a:r>
              <a:rPr lang="en-GB" dirty="0">
                <a:solidFill>
                  <a:srgbClr val="333333"/>
                </a:solidFill>
                <a:latin typeface="Helvetica Neue"/>
              </a:rPr>
              <a:t> ed.). Routledge. </a:t>
            </a:r>
          </a:p>
          <a:p>
            <a:pPr marL="0" indent="0">
              <a:buNone/>
            </a:pPr>
            <a:endParaRPr lang="en-GB" dirty="0">
              <a:solidFill>
                <a:srgbClr val="333333"/>
              </a:solidFill>
              <a:latin typeface="Helvetica Neue"/>
            </a:endParaRPr>
          </a:p>
          <a:p>
            <a:pPr marL="0" indent="0">
              <a:buNone/>
            </a:pPr>
            <a:r>
              <a:rPr lang="en-GB" dirty="0">
                <a:solidFill>
                  <a:srgbClr val="333333"/>
                </a:solidFill>
                <a:latin typeface="Helvetica Neue"/>
              </a:rPr>
              <a:t>Example 2 – Book - 3 to 20 Authors, with DOI</a:t>
            </a:r>
          </a:p>
          <a:p>
            <a:pPr marL="0" indent="0">
              <a:buNone/>
            </a:pPr>
            <a:endParaRPr lang="en-GB" dirty="0">
              <a:solidFill>
                <a:srgbClr val="333333"/>
              </a:solidFill>
              <a:latin typeface="Helvetica Neue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Haile, L., Gallagher, M., &amp; Robertson, R. J. (2015). </a:t>
            </a:r>
            <a:r>
              <a:rPr lang="en-GB" b="0" i="1" dirty="0">
                <a:solidFill>
                  <a:srgbClr val="333333"/>
                </a:solidFill>
                <a:effectLst/>
                <a:latin typeface="Helvetica Neue"/>
              </a:rPr>
              <a:t>Perceived</a:t>
            </a:r>
          </a:p>
          <a:p>
            <a:pPr marL="0" indent="0">
              <a:buNone/>
            </a:pPr>
            <a:r>
              <a:rPr lang="en-GB" i="1" dirty="0">
                <a:solidFill>
                  <a:srgbClr val="333333"/>
                </a:solidFill>
                <a:latin typeface="Helvetica Neue"/>
              </a:rPr>
              <a:t>     </a:t>
            </a:r>
            <a:r>
              <a:rPr lang="en-GB" b="0" i="1" dirty="0">
                <a:solidFill>
                  <a:srgbClr val="333333"/>
                </a:solidFill>
                <a:effectLst/>
                <a:latin typeface="Helvetica Neue"/>
              </a:rPr>
              <a:t>exertion laboratory manual: From standard practice to</a:t>
            </a:r>
          </a:p>
          <a:p>
            <a:pPr marL="0" indent="0">
              <a:buNone/>
            </a:pPr>
            <a:r>
              <a:rPr lang="en-GB" i="1" dirty="0">
                <a:solidFill>
                  <a:srgbClr val="333333"/>
                </a:solidFill>
                <a:latin typeface="Helvetica Neue"/>
              </a:rPr>
              <a:t>     </a:t>
            </a:r>
            <a:r>
              <a:rPr lang="en-GB" b="0" i="1" dirty="0">
                <a:solidFill>
                  <a:srgbClr val="333333"/>
                </a:solidFill>
                <a:effectLst/>
                <a:latin typeface="Helvetica Neue"/>
              </a:rPr>
              <a:t>contemporary application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. Springer.</a:t>
            </a:r>
          </a:p>
          <a:p>
            <a:pPr marL="0" indent="0">
              <a:buNone/>
            </a:pPr>
            <a:r>
              <a:rPr lang="en-GB" dirty="0">
                <a:solidFill>
                  <a:srgbClr val="333333"/>
                </a:solidFill>
                <a:latin typeface="Helvetica Neue"/>
              </a:rPr>
              <a:t>     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https://doi.org/10.1007/978-1-4939-1917-8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682155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Examples – References Book.</a:t>
            </a:r>
          </a:p>
        </p:txBody>
      </p:sp>
      <p:sp>
        <p:nvSpPr>
          <p:cNvPr id="72707" name="Content Placeholder 2"/>
          <p:cNvSpPr>
            <a:spLocks noGrp="1"/>
          </p:cNvSpPr>
          <p:nvPr>
            <p:ph idx="1"/>
          </p:nvPr>
        </p:nvSpPr>
        <p:spPr>
          <a:xfrm>
            <a:off x="152400" y="2362200"/>
            <a:ext cx="8199967" cy="4800600"/>
          </a:xfrm>
        </p:spPr>
        <p:txBody>
          <a:bodyPr>
            <a:normAutofit fontScale="92500"/>
          </a:bodyPr>
          <a:lstStyle/>
          <a:p>
            <a:pPr marL="609600" indent="-609600" eaLnBrk="1" hangingPunct="1">
              <a:buFontTx/>
              <a:buNone/>
            </a:pPr>
            <a:r>
              <a:rPr lang="en-GB" altLang="en-US" dirty="0"/>
              <a:t> 	</a:t>
            </a:r>
            <a:r>
              <a:rPr lang="en-GB" altLang="en-US" sz="2800" dirty="0">
                <a:solidFill>
                  <a:schemeClr val="tx1"/>
                </a:solidFill>
              </a:rPr>
              <a:t>Crème, P. and Lea, R. (2003). </a:t>
            </a:r>
            <a:r>
              <a:rPr lang="en-GB" altLang="en-US" sz="2800" i="1" dirty="0">
                <a:solidFill>
                  <a:schemeClr val="tx1"/>
                </a:solidFill>
              </a:rPr>
              <a:t>Writing at University – a 	Guide for Students. </a:t>
            </a:r>
            <a:r>
              <a:rPr lang="en-GB" altLang="en-US" sz="2800" dirty="0">
                <a:solidFill>
                  <a:schemeClr val="tx1"/>
                </a:solidFill>
              </a:rPr>
              <a:t>Open University Press.</a:t>
            </a:r>
          </a:p>
          <a:p>
            <a:pPr marL="609600" indent="-609600">
              <a:buNone/>
            </a:pPr>
            <a:r>
              <a:rPr lang="en-GB" altLang="en-US" sz="2800" dirty="0">
                <a:solidFill>
                  <a:schemeClr val="tx1"/>
                </a:solidFill>
              </a:rPr>
              <a:t>         Bartlett, S., Burton, D.M. &amp; </a:t>
            </a:r>
            <a:r>
              <a:rPr lang="en-GB" altLang="en-US" sz="2800" dirty="0" err="1">
                <a:solidFill>
                  <a:schemeClr val="tx1"/>
                </a:solidFill>
              </a:rPr>
              <a:t>Peim</a:t>
            </a:r>
            <a:r>
              <a:rPr lang="en-GB" altLang="en-US" sz="2800" dirty="0">
                <a:solidFill>
                  <a:schemeClr val="tx1"/>
                </a:solidFill>
              </a:rPr>
              <a:t>, N. (2007). 	</a:t>
            </a:r>
            <a:r>
              <a:rPr lang="en-GB" altLang="en-US" sz="2800" i="1" dirty="0">
                <a:solidFill>
                  <a:schemeClr val="tx1"/>
                </a:solidFill>
              </a:rPr>
              <a:t>Introduction to education studies</a:t>
            </a:r>
            <a:r>
              <a:rPr lang="en-GB" altLang="en-US" sz="2800" dirty="0">
                <a:solidFill>
                  <a:schemeClr val="tx1"/>
                </a:solidFill>
              </a:rPr>
              <a:t>. Paul Chapman.</a:t>
            </a:r>
          </a:p>
          <a:p>
            <a:pPr marL="609600" indent="-609600">
              <a:buNone/>
            </a:pPr>
            <a:r>
              <a:rPr lang="en-GB" altLang="en-US" sz="2800" dirty="0">
                <a:solidFill>
                  <a:schemeClr val="tx1"/>
                </a:solidFill>
              </a:rPr>
              <a:t>         Cottrell, S. (2003). </a:t>
            </a:r>
            <a:r>
              <a:rPr lang="en-GB" altLang="en-US" sz="2800" i="1" dirty="0">
                <a:solidFill>
                  <a:schemeClr val="tx1"/>
                </a:solidFill>
              </a:rPr>
              <a:t>The study skills handbook </a:t>
            </a:r>
            <a:r>
              <a:rPr lang="en-GB" altLang="en-US" sz="2800" dirty="0">
                <a:solidFill>
                  <a:schemeClr val="tx1"/>
                </a:solidFill>
              </a:rPr>
              <a:t>(2nd 	ed.). Palgrave MacMillan. </a:t>
            </a:r>
          </a:p>
          <a:p>
            <a:pPr marL="609600" indent="-609600" eaLnBrk="1" hangingPunct="1">
              <a:buFontTx/>
              <a:buNone/>
            </a:pPr>
            <a:r>
              <a:rPr lang="en-GB" altLang="en-US" sz="2800" dirty="0">
                <a:solidFill>
                  <a:schemeClr val="tx1"/>
                </a:solidFill>
              </a:rPr>
              <a:t>	Koshy, V. (2005). </a:t>
            </a:r>
            <a:r>
              <a:rPr lang="en-GB" altLang="en-US" sz="2800" i="1" dirty="0">
                <a:solidFill>
                  <a:schemeClr val="tx1"/>
                </a:solidFill>
              </a:rPr>
              <a:t>Action Research for Improving 	Practice. </a:t>
            </a:r>
            <a:r>
              <a:rPr lang="en-GB" altLang="en-US" sz="2800" dirty="0">
                <a:solidFill>
                  <a:schemeClr val="tx1"/>
                </a:solidFill>
              </a:rPr>
              <a:t>Paul Chapman Publishing.</a:t>
            </a:r>
          </a:p>
          <a:p>
            <a:pPr marL="609600" indent="-609600" eaLnBrk="1" hangingPunct="1">
              <a:buFontTx/>
              <a:buNone/>
            </a:pPr>
            <a:r>
              <a:rPr lang="en-GB" altLang="en-US" sz="2800" dirty="0">
                <a:solidFill>
                  <a:schemeClr val="tx1"/>
                </a:solidFill>
              </a:rPr>
              <a:t>	Neville, C. (2007). </a:t>
            </a:r>
            <a:r>
              <a:rPr lang="en-GB" altLang="en-US" sz="2800" i="1" dirty="0">
                <a:solidFill>
                  <a:schemeClr val="tx1"/>
                </a:solidFill>
              </a:rPr>
              <a:t>The Complete Guide to Referencing 	and Avoiding Plagiarism. </a:t>
            </a:r>
            <a:r>
              <a:rPr lang="en-GB" altLang="en-US" sz="2800" dirty="0">
                <a:solidFill>
                  <a:schemeClr val="tx1"/>
                </a:solidFill>
              </a:rPr>
              <a:t>Open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38658965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060966D-7834-45FB-9A17-D507C77653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2067" y="2675467"/>
            <a:ext cx="7890933" cy="345069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Example 3 – Book no clear author (e.g. DSM 5). </a:t>
            </a:r>
          </a:p>
          <a:p>
            <a:endParaRPr lang="en-GB" dirty="0"/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American Psychiatric Association. (2013).</a:t>
            </a:r>
          </a:p>
          <a:p>
            <a:pPr marL="0" indent="0">
              <a:buNone/>
            </a:pPr>
            <a:r>
              <a:rPr lang="en-GB" dirty="0">
                <a:solidFill>
                  <a:srgbClr val="333333"/>
                </a:solidFill>
                <a:latin typeface="Helvetica Neue"/>
              </a:rPr>
              <a:t>        </a:t>
            </a:r>
            <a:r>
              <a:rPr lang="en-GB" b="0" i="1" dirty="0">
                <a:solidFill>
                  <a:srgbClr val="333333"/>
                </a:solidFill>
                <a:effectLst/>
                <a:latin typeface="Helvetica Neue"/>
              </a:rPr>
              <a:t>Diagnostic and statistical manual of mental</a:t>
            </a:r>
          </a:p>
          <a:p>
            <a:pPr marL="0" indent="0">
              <a:buNone/>
            </a:pPr>
            <a:r>
              <a:rPr lang="en-GB" i="1" dirty="0">
                <a:solidFill>
                  <a:srgbClr val="333333"/>
                </a:solidFill>
                <a:latin typeface="Helvetica Neue"/>
              </a:rPr>
              <a:t>        </a:t>
            </a:r>
            <a:r>
              <a:rPr lang="en-GB" b="0" i="1" dirty="0">
                <a:solidFill>
                  <a:srgbClr val="333333"/>
                </a:solidFill>
                <a:effectLst/>
                <a:latin typeface="Helvetica Neue"/>
              </a:rPr>
              <a:t>disorders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 (5th ed.).    </a:t>
            </a:r>
          </a:p>
          <a:p>
            <a:pPr marL="0" indent="0">
              <a:buNone/>
            </a:pPr>
            <a:r>
              <a:rPr lang="en-GB" dirty="0">
                <a:solidFill>
                  <a:srgbClr val="333333"/>
                </a:solidFill>
                <a:latin typeface="Helvetica Neue"/>
              </a:rPr>
              <a:t>        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  <a:hlinkClick r:id="rId2"/>
              </a:rPr>
              <a:t>https://doi.org/10.1176/appi.books.9780890425596</a:t>
            </a:r>
            <a:endParaRPr lang="en-GB" b="0" i="0" dirty="0">
              <a:solidFill>
                <a:srgbClr val="333333"/>
              </a:solidFill>
              <a:effectLst/>
              <a:latin typeface="Helvetica Neue"/>
            </a:endParaRPr>
          </a:p>
          <a:p>
            <a:pPr marL="0" indent="0">
              <a:buNone/>
            </a:pPr>
            <a:endParaRPr lang="en-GB" dirty="0">
              <a:solidFill>
                <a:srgbClr val="333333"/>
              </a:solidFill>
              <a:latin typeface="Helvetica Neue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Anonymous. (2000). </a:t>
            </a:r>
            <a:r>
              <a:rPr lang="en-GB" b="0" i="1" dirty="0">
                <a:solidFill>
                  <a:srgbClr val="333333"/>
                </a:solidFill>
                <a:effectLst/>
                <a:latin typeface="Helvetica Neue"/>
              </a:rPr>
              <a:t>Maximum Security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 (3rd ed.). Prentice</a:t>
            </a:r>
          </a:p>
          <a:p>
            <a:pPr marL="0" indent="0">
              <a:buNone/>
            </a:pPr>
            <a:r>
              <a:rPr lang="en-GB" dirty="0">
                <a:solidFill>
                  <a:srgbClr val="333333"/>
                </a:solidFill>
                <a:latin typeface="Helvetica Neue"/>
              </a:rPr>
              <a:t>        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Hall.</a:t>
            </a: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866E078-7A27-4426-9D8B-6ACE090D80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Examples – Books. </a:t>
            </a:r>
          </a:p>
        </p:txBody>
      </p:sp>
    </p:spTree>
    <p:extLst>
      <p:ext uri="{BB962C8B-B14F-4D97-AF65-F5344CB8AC3E}">
        <p14:creationId xmlns:p14="http://schemas.microsoft.com/office/powerpoint/2010/main" val="426997807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FD55205-CBFD-42B1-8D3D-C813594DFB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In text citation. 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There is value in “the use of analytics to make informed decisions at the executive leadership level” (Shah, 2018, p. 38).</a:t>
            </a:r>
          </a:p>
          <a:p>
            <a:pPr marL="0" indent="0">
              <a:buNone/>
            </a:pPr>
            <a:endParaRPr lang="en-GB" dirty="0">
              <a:solidFill>
                <a:srgbClr val="333333"/>
              </a:solidFill>
              <a:latin typeface="Helvetica Neue"/>
            </a:endParaRPr>
          </a:p>
          <a:p>
            <a:pPr marL="0" indent="0">
              <a:buNone/>
            </a:pPr>
            <a:r>
              <a:rPr lang="en-GB" dirty="0">
                <a:solidFill>
                  <a:srgbClr val="333333"/>
                </a:solidFill>
                <a:latin typeface="Helvetica Neue"/>
              </a:rPr>
              <a:t>Reference List. 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Shah, T. H. (2018). Big data analytics in higher education.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     In S. M. Perry (Ed.), </a:t>
            </a:r>
            <a:r>
              <a:rPr lang="en-GB" b="0" i="1" dirty="0">
                <a:solidFill>
                  <a:srgbClr val="333333"/>
                </a:solidFill>
                <a:effectLst/>
                <a:latin typeface="Helvetica Neue"/>
              </a:rPr>
              <a:t>Maximizing social science</a:t>
            </a:r>
          </a:p>
          <a:p>
            <a:pPr marL="0" indent="0">
              <a:buNone/>
            </a:pPr>
            <a:r>
              <a:rPr lang="en-GB" i="1" dirty="0">
                <a:solidFill>
                  <a:srgbClr val="333333"/>
                </a:solidFill>
                <a:latin typeface="Helvetica Neue"/>
              </a:rPr>
              <a:t>     </a:t>
            </a:r>
            <a:r>
              <a:rPr lang="en-GB" b="0" i="1" dirty="0">
                <a:solidFill>
                  <a:srgbClr val="333333"/>
                </a:solidFill>
                <a:effectLst/>
                <a:latin typeface="Helvetica Neue"/>
              </a:rPr>
              <a:t>research through publicly accessible data sets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 (pp. 38-  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     61). IGI Global. https://doi.org/10.4018/978-1-5225-3616-1</a:t>
            </a: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0DD90DC-9A81-4B60-8411-719BB24000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Further Examples Books – Edited Book Chapter. </a:t>
            </a:r>
          </a:p>
        </p:txBody>
      </p:sp>
    </p:spTree>
    <p:extLst>
      <p:ext uri="{BB962C8B-B14F-4D97-AF65-F5344CB8AC3E}">
        <p14:creationId xmlns:p14="http://schemas.microsoft.com/office/powerpoint/2010/main" val="98531909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1. Author – surname first, followed by initial, e.g. Ryder, N. If multiple authors use ampersand (&amp;) before last author.</a:t>
            </a:r>
          </a:p>
          <a:p>
            <a:r>
              <a:rPr lang="en-GB" dirty="0"/>
              <a:t>2. Year of publication (in brackets) followed by a period.</a:t>
            </a:r>
          </a:p>
          <a:p>
            <a:r>
              <a:rPr lang="en-GB" dirty="0"/>
              <a:t>3. Title of article followed by a period. </a:t>
            </a:r>
          </a:p>
          <a:p>
            <a:r>
              <a:rPr lang="en-GB" dirty="0"/>
              <a:t>4. Name of journal in italics, comma,</a:t>
            </a:r>
          </a:p>
          <a:p>
            <a:r>
              <a:rPr lang="en-GB" dirty="0"/>
              <a:t>5. Volume number in italics comma, e.g. 5,</a:t>
            </a:r>
          </a:p>
          <a:p>
            <a:r>
              <a:rPr lang="en-GB" dirty="0"/>
              <a:t>6. Issue number in parentheses (if given) comma, e.g. (84),</a:t>
            </a:r>
          </a:p>
          <a:p>
            <a:r>
              <a:rPr lang="en-GB" dirty="0"/>
              <a:t>7. First page to last page of article, end with a period e.g.  234-256.  </a:t>
            </a:r>
          </a:p>
          <a:p>
            <a:r>
              <a:rPr lang="en-GB" dirty="0"/>
              <a:t> DOI or URL (if applicable)</a:t>
            </a:r>
          </a:p>
          <a:p>
            <a:r>
              <a:rPr lang="en-GB" dirty="0"/>
              <a:t>The first line of each citation is left adjusted. Every subsequent line is indented 5-7 spaces.         </a:t>
            </a:r>
          </a:p>
          <a:p>
            <a:r>
              <a:rPr lang="en-GB" dirty="0"/>
              <a:t>        E.g. </a:t>
            </a:r>
            <a:r>
              <a:rPr lang="en-GB" i="1" dirty="0"/>
              <a:t>British Journal of Psychology</a:t>
            </a:r>
            <a:r>
              <a:rPr lang="en-GB" dirty="0"/>
              <a:t>, 5(84), 234-256.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– Journal Articles</a:t>
            </a:r>
          </a:p>
        </p:txBody>
      </p:sp>
    </p:spTree>
    <p:extLst>
      <p:ext uri="{BB962C8B-B14F-4D97-AF65-F5344CB8AC3E}">
        <p14:creationId xmlns:p14="http://schemas.microsoft.com/office/powerpoint/2010/main" val="220938641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Example</a:t>
            </a:r>
          </a:p>
        </p:txBody>
      </p:sp>
      <p:sp>
        <p:nvSpPr>
          <p:cNvPr id="747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en-GB" altLang="en-US" u="sng" dirty="0">
                <a:solidFill>
                  <a:schemeClr val="tx2"/>
                </a:solidFill>
              </a:rPr>
              <a:t>Example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en-GB" altLang="en-US" dirty="0">
                <a:solidFill>
                  <a:schemeClr val="tx2"/>
                </a:solidFill>
              </a:rPr>
              <a:t>	</a:t>
            </a:r>
            <a:r>
              <a:rPr lang="en-GB" altLang="en-US" dirty="0" err="1">
                <a:solidFill>
                  <a:schemeClr val="tx2"/>
                </a:solidFill>
              </a:rPr>
              <a:t>Joshee</a:t>
            </a:r>
            <a:r>
              <a:rPr lang="en-GB" altLang="en-US" dirty="0">
                <a:solidFill>
                  <a:schemeClr val="tx2"/>
                </a:solidFill>
              </a:rPr>
              <a:t>, R. (2003). A Framework for Understanding 	Diversity in Indian Education. </a:t>
            </a:r>
            <a:r>
              <a:rPr lang="en-GB" altLang="en-US" i="1" dirty="0">
                <a:solidFill>
                  <a:schemeClr val="tx2"/>
                </a:solidFill>
              </a:rPr>
              <a:t>Race Ethnicity and 	Education, </a:t>
            </a:r>
            <a:r>
              <a:rPr lang="en-GB" altLang="en-US" dirty="0">
                <a:solidFill>
                  <a:schemeClr val="tx2"/>
                </a:solidFill>
              </a:rPr>
              <a:t>6(3), 283-297.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endParaRPr lang="en-GB" altLang="en-US" dirty="0"/>
          </a:p>
          <a:p>
            <a:pPr marL="609600" indent="-609600">
              <a:lnSpc>
                <a:spcPct val="90000"/>
              </a:lnSpc>
              <a:buNone/>
            </a:pPr>
            <a:r>
              <a:rPr lang="en-GB" altLang="en-US" dirty="0"/>
              <a:t>	</a:t>
            </a:r>
            <a:r>
              <a:rPr lang="en-GB" altLang="en-US" dirty="0" err="1"/>
              <a:t>Mildenberger</a:t>
            </a:r>
            <a:r>
              <a:rPr lang="en-GB" altLang="en-US" dirty="0"/>
              <a:t>, P., </a:t>
            </a:r>
            <a:r>
              <a:rPr lang="en-GB" altLang="en-US" dirty="0" err="1"/>
              <a:t>Eichelberg</a:t>
            </a:r>
            <a:r>
              <a:rPr lang="en-GB" altLang="en-US" dirty="0"/>
              <a:t>, M., &amp; Martin, E. 	(2002). Introduction to  the DICOM standard. 	</a:t>
            </a:r>
            <a:r>
              <a:rPr lang="en-GB" altLang="en-US" i="1" dirty="0"/>
              <a:t>European radiology</a:t>
            </a:r>
            <a:r>
              <a:rPr lang="en-GB" altLang="en-US" dirty="0"/>
              <a:t>, 12(4), 920-927.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endParaRPr lang="en-GB" altLang="en-US" dirty="0">
              <a:solidFill>
                <a:schemeClr val="tx2"/>
              </a:solidFill>
            </a:endParaRPr>
          </a:p>
          <a:p>
            <a:pPr marL="609600" indent="-609600"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8439016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FF4DA34-3D43-4C6B-8F46-0AF3C516F2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42219" y="3448050"/>
            <a:ext cx="6667500" cy="19050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0E36161-E112-40D1-8CFF-9788E0CDB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Journal Articles. </a:t>
            </a:r>
          </a:p>
        </p:txBody>
      </p:sp>
    </p:spTree>
    <p:extLst>
      <p:ext uri="{BB962C8B-B14F-4D97-AF65-F5344CB8AC3E}">
        <p14:creationId xmlns:p14="http://schemas.microsoft.com/office/powerpoint/2010/main" val="179818868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B0B2397-F69A-4403-811F-E9EBDF98EE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1 Author</a:t>
            </a:r>
          </a:p>
          <a:p>
            <a:pPr lvl="1"/>
            <a:r>
              <a:rPr lang="en-GB" dirty="0"/>
              <a:t>"Black tea is the second most consumed beverage in the world after water” (Ruxton, 2016, p. 34). NOTE Only page number when a direct quote. </a:t>
            </a:r>
          </a:p>
          <a:p>
            <a:endParaRPr lang="en-GB" dirty="0"/>
          </a:p>
          <a:p>
            <a:r>
              <a:rPr lang="en-GB" dirty="0"/>
              <a:t>2 Authors</a:t>
            </a:r>
          </a:p>
          <a:p>
            <a:pPr lvl="1"/>
            <a:r>
              <a:rPr lang="en-GB" dirty="0" err="1"/>
              <a:t>Aspy</a:t>
            </a:r>
            <a:r>
              <a:rPr lang="en-GB" dirty="0"/>
              <a:t> and </a:t>
            </a:r>
            <a:r>
              <a:rPr lang="en-GB" dirty="0" err="1"/>
              <a:t>Proeve</a:t>
            </a:r>
            <a:r>
              <a:rPr lang="en-GB" dirty="0"/>
              <a:t> (2017) have found ...</a:t>
            </a:r>
          </a:p>
          <a:p>
            <a:endParaRPr lang="en-GB" dirty="0"/>
          </a:p>
          <a:p>
            <a:r>
              <a:rPr lang="en-GB" dirty="0"/>
              <a:t>3 – 20 Authors</a:t>
            </a:r>
          </a:p>
          <a:p>
            <a:pPr lvl="1"/>
            <a:r>
              <a:rPr lang="en-GB" dirty="0"/>
              <a:t>Geraghty et al. (2016) suggest ...</a:t>
            </a:r>
          </a:p>
          <a:p>
            <a:endParaRPr lang="en-GB" dirty="0"/>
          </a:p>
          <a:p>
            <a:r>
              <a:rPr lang="en-GB" dirty="0"/>
              <a:t>21+ Authors. </a:t>
            </a:r>
          </a:p>
          <a:p>
            <a:pPr lvl="1"/>
            <a:r>
              <a:rPr lang="en-GB" dirty="0"/>
              <a:t>Research indicated that "lost sense of smell is a factor" (Khan et al., 2017, p. 344).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ACFB3B4-3465-4102-B98B-BCEF1BDBD0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 text citation of Journal Articles…</a:t>
            </a:r>
          </a:p>
        </p:txBody>
      </p:sp>
    </p:spTree>
    <p:extLst>
      <p:ext uri="{BB962C8B-B14F-4D97-AF65-F5344CB8AC3E}">
        <p14:creationId xmlns:p14="http://schemas.microsoft.com/office/powerpoint/2010/main" val="148241589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D1B4560-50F7-48DC-B3E4-783BAD1A5D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Khan, A., Huynh, T. M. T.,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Helvetica Neue"/>
              </a:rPr>
              <a:t>Vandeplas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, G.,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Helvetica Neue"/>
              </a:rPr>
              <a:t>Joish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, V.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        N.,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Helvetica Neue"/>
              </a:rPr>
              <a:t>Mannent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, L. P.,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Helvetica Neue"/>
              </a:rPr>
              <a:t>Tomassen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 P., van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Helvetica Neue"/>
              </a:rPr>
              <a:t>Zele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, T.,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        Cardell, L.O.,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Helvetica Neue"/>
              </a:rPr>
              <a:t>Arebro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, J.,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Helvetica Neue"/>
              </a:rPr>
              <a:t>Olze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, H., Forster- </a:t>
            </a:r>
          </a:p>
          <a:p>
            <a:pPr marL="0" indent="0">
              <a:buNone/>
            </a:pPr>
            <a:r>
              <a:rPr lang="en-GB" dirty="0">
                <a:solidFill>
                  <a:srgbClr val="333333"/>
                </a:solidFill>
                <a:latin typeface="Helvetica Neue"/>
              </a:rPr>
              <a:t>       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Helvetica Neue"/>
              </a:rPr>
              <a:t>Ruhrmann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, U., Kowalski, M. L.,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Helvetica Neue"/>
              </a:rPr>
              <a:t>Olszewska-Ziaber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,</a:t>
            </a:r>
          </a:p>
          <a:p>
            <a:pPr marL="0" indent="0">
              <a:buNone/>
            </a:pPr>
            <a:r>
              <a:rPr lang="en-GB" dirty="0">
                <a:solidFill>
                  <a:srgbClr val="333333"/>
                </a:solidFill>
                <a:latin typeface="Helvetica Neue"/>
              </a:rPr>
              <a:t>        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A.,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Helvetica Neue"/>
              </a:rPr>
              <a:t>Fokkens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, W., van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Helvetica Neue"/>
              </a:rPr>
              <a:t>Drunen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, C.,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Helvetica Neue"/>
              </a:rPr>
              <a:t>Mullol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, J.,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Helvetica Neue"/>
              </a:rPr>
              <a:t>Alobid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, I.,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       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Helvetica Neue"/>
              </a:rPr>
              <a:t>Hellings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, P.W., Hox, V., …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Helvetica Neue"/>
              </a:rPr>
              <a:t>Bachert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, C. (2019). The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        GALEN rhinosinusitis cohort: Chronic rhinosinusitis</a:t>
            </a:r>
          </a:p>
          <a:p>
            <a:pPr marL="0" indent="0">
              <a:buNone/>
            </a:pPr>
            <a:r>
              <a:rPr lang="en-GB" dirty="0">
                <a:solidFill>
                  <a:srgbClr val="333333"/>
                </a:solidFill>
                <a:latin typeface="Helvetica Neue"/>
              </a:rPr>
              <a:t>        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with nasal polyps affects health-related quality of</a:t>
            </a:r>
          </a:p>
          <a:p>
            <a:pPr marL="0" indent="0">
              <a:buNone/>
            </a:pPr>
            <a:r>
              <a:rPr lang="en-GB" dirty="0">
                <a:solidFill>
                  <a:srgbClr val="333333"/>
                </a:solidFill>
                <a:latin typeface="Helvetica Neue"/>
              </a:rPr>
              <a:t>        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life. </a:t>
            </a:r>
            <a:r>
              <a:rPr lang="en-GB" b="0" i="1" dirty="0">
                <a:solidFill>
                  <a:srgbClr val="333333"/>
                </a:solidFill>
                <a:effectLst/>
                <a:latin typeface="Helvetica Neue"/>
              </a:rPr>
              <a:t>Rhinology, 57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(5), 343-351.</a:t>
            </a:r>
          </a:p>
          <a:p>
            <a:pPr marL="0" indent="0">
              <a:buNone/>
            </a:pPr>
            <a:r>
              <a:rPr lang="en-GB" dirty="0">
                <a:solidFill>
                  <a:srgbClr val="333333"/>
                </a:solidFill>
                <a:latin typeface="Helvetica Neue"/>
              </a:rPr>
              <a:t>        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https://doi.org/10.4193/Rhin19.158</a:t>
            </a: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785C7BB-ABE8-43D4-85DB-793E3C3D6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Reference List Journal Articles over 21 Authors. </a:t>
            </a:r>
          </a:p>
        </p:txBody>
      </p:sp>
    </p:spTree>
    <p:extLst>
      <p:ext uri="{BB962C8B-B14F-4D97-AF65-F5344CB8AC3E}">
        <p14:creationId xmlns:p14="http://schemas.microsoft.com/office/powerpoint/2010/main" val="269429264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Referencing E-Mail</a:t>
            </a:r>
          </a:p>
        </p:txBody>
      </p:sp>
      <p:sp>
        <p:nvSpPr>
          <p:cNvPr id="76803" name="Content Placeholder 2"/>
          <p:cNvSpPr>
            <a:spLocks noGrp="1"/>
          </p:cNvSpPr>
          <p:nvPr>
            <p:ph idx="1"/>
          </p:nvPr>
        </p:nvSpPr>
        <p:spPr>
          <a:xfrm>
            <a:off x="872067" y="2209800"/>
            <a:ext cx="7408333" cy="4190999"/>
          </a:xfrm>
        </p:spPr>
        <p:txBody>
          <a:bodyPr>
            <a:normAutofit fontScale="92500"/>
          </a:bodyPr>
          <a:lstStyle/>
          <a:p>
            <a:pPr eaLnBrk="1" hangingPunct="1"/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E-mails are </a:t>
            </a:r>
            <a:r>
              <a:rPr lang="en-GB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not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included in the </a:t>
            </a:r>
            <a:r>
              <a:rPr lang="en-GB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reference list 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because they do not provide recoverable data. Personal communication includes personal interviews, letters, phone calls, email or messages from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nonarchived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discussion groups.</a:t>
            </a:r>
          </a:p>
          <a:p>
            <a:pPr eaLnBrk="1" hangingPunct="1"/>
            <a:endParaRPr lang="en-GB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solidFill>
                  <a:srgbClr val="000000"/>
                </a:solidFill>
                <a:latin typeface="Arial" panose="020B0604020202020204" pitchFamily="34" charset="0"/>
              </a:rPr>
              <a:t>But you can including as an intext citation. </a:t>
            </a:r>
          </a:p>
          <a:p>
            <a:pPr eaLnBrk="1" hangingPunct="1"/>
            <a:endParaRPr lang="en-GB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algn="l"/>
            <a:r>
              <a:rPr lang="en-GB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In-Text Citation (Paraphrase):</a:t>
            </a: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(Sender First Initial. Second Initial (if applicable). Surname, personal communication, Month Day, Year)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6350961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Referencing Lecture Notes</a:t>
            </a:r>
          </a:p>
        </p:txBody>
      </p:sp>
      <p:sp>
        <p:nvSpPr>
          <p:cNvPr id="78851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 dirty="0"/>
              <a:t>Author / Speaker followed by a full stop. </a:t>
            </a:r>
          </a:p>
          <a:p>
            <a:pPr eaLnBrk="1" hangingPunct="1"/>
            <a:r>
              <a:rPr lang="en-GB" altLang="en-US" dirty="0"/>
              <a:t>Year (in brackets). </a:t>
            </a:r>
          </a:p>
          <a:p>
            <a:pPr eaLnBrk="1" hangingPunct="1"/>
            <a:r>
              <a:rPr lang="en-GB" altLang="en-US" dirty="0"/>
              <a:t>Title of Communication (in italics)</a:t>
            </a:r>
          </a:p>
          <a:p>
            <a:pPr eaLnBrk="1" hangingPunct="1"/>
            <a:r>
              <a:rPr lang="en-GB" altLang="en-US" dirty="0"/>
              <a:t>Medium [in squared brackets]</a:t>
            </a:r>
          </a:p>
          <a:p>
            <a:pPr eaLnBrk="1" hangingPunct="1"/>
            <a:r>
              <a:rPr lang="en-GB" altLang="en-US" dirty="0"/>
              <a:t>Website Address where they are featured on </a:t>
            </a:r>
          </a:p>
          <a:p>
            <a:pPr marL="0" indent="0" eaLnBrk="1" hangingPunct="1">
              <a:buNone/>
            </a:pPr>
            <a:r>
              <a:rPr lang="en-GB" altLang="en-US" dirty="0"/>
              <a:t>For example:</a:t>
            </a:r>
          </a:p>
          <a:p>
            <a:r>
              <a:rPr lang="en-GB" altLang="en-US" dirty="0"/>
              <a:t>Brown, T. (2008). </a:t>
            </a:r>
            <a:r>
              <a:rPr lang="en-GB" altLang="en-US" i="1" dirty="0"/>
              <a:t>Contemporary furniture</a:t>
            </a:r>
            <a:r>
              <a:rPr lang="en-GB" altLang="en-US" dirty="0"/>
              <a:t> [Lecture to 	</a:t>
            </a:r>
            <a:r>
              <a:rPr lang="en-GB" altLang="en-US" dirty="0" err="1"/>
              <a:t>Bsc</a:t>
            </a:r>
            <a:r>
              <a:rPr lang="en-GB" altLang="en-US" dirty="0"/>
              <a:t> Design Level 4]. http://moodle.uwtsd.ac.uk 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5657781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28600" y="1676400"/>
            <a:ext cx="8686799" cy="4953000"/>
          </a:xfrm>
        </p:spPr>
        <p:txBody>
          <a:bodyPr>
            <a:normAutofit lnSpcReduction="10000"/>
          </a:bodyPr>
          <a:lstStyle/>
          <a:p>
            <a:r>
              <a:rPr lang="en-US" b="1" dirty="0"/>
              <a:t>For example:</a:t>
            </a:r>
          </a:p>
          <a:p>
            <a:r>
              <a:rPr lang="en-US" dirty="0"/>
              <a:t>Fuller, M., Bradley, A. and Healey, M. (2004). Incorporating 	disabled students within an inclusive higher education 	environment, </a:t>
            </a:r>
            <a:r>
              <a:rPr lang="en-US" i="1" dirty="0"/>
              <a:t>Disability and Society: The Leading Journal in 	Disability Studies,</a:t>
            </a:r>
            <a:r>
              <a:rPr lang="en-US" dirty="0"/>
              <a:t> 19 (5), 455-468. Retrieved 2 December 	2014, from Disability and Society </a:t>
            </a:r>
            <a:r>
              <a:rPr lang="en-US" dirty="0" err="1"/>
              <a:t>Uk</a:t>
            </a:r>
            <a:r>
              <a:rPr lang="en-US" dirty="0"/>
              <a:t> website 	http://www.disability and society.uk. </a:t>
            </a:r>
          </a:p>
          <a:p>
            <a:r>
              <a:rPr lang="en-GB" b="1" dirty="0"/>
              <a:t>Or:</a:t>
            </a:r>
          </a:p>
          <a:p>
            <a:r>
              <a:rPr lang="en-GB" dirty="0"/>
              <a:t>Bauer, J. J. and McAdams, D. P. (2010). </a:t>
            </a:r>
            <a:r>
              <a:rPr lang="en-GB" dirty="0" err="1"/>
              <a:t>Eudaimonic</a:t>
            </a:r>
            <a:r>
              <a:rPr lang="en-GB" dirty="0"/>
              <a:t> growth: 	Narrative growth goals predict increases in ego 	development and subjective well-being 3 years later. 	</a:t>
            </a:r>
            <a:r>
              <a:rPr lang="en-GB" i="1" dirty="0"/>
              <a:t>Developmental Psychology,</a:t>
            </a:r>
            <a:r>
              <a:rPr lang="en-GB" dirty="0"/>
              <a:t> 46, 761-772. </a:t>
            </a:r>
            <a:r>
              <a:rPr lang="en-GB" dirty="0">
                <a:solidFill>
                  <a:srgbClr val="C00000"/>
                </a:solidFill>
              </a:rPr>
              <a:t>DOI: 	10.1037/a0019654. 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03270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64633" y="2590800"/>
            <a:ext cx="7814733" cy="4068763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An acceptable alternative is to use the digital object identifier (DOI) of the electronic document instead retrieval date and URL. A DOI is a unique alphanumeric string assigned by a registration agency (the International DOI Foundation) to identify content and provide a persistent link to its location on the Internet. The DOI is like a digital fingerprint: Each article receives a unique one at birth, and it can be used to identify the article throughout its lifespan, no matter where it goes.</a:t>
            </a:r>
          </a:p>
          <a:p>
            <a:endParaRPr lang="en-US" dirty="0"/>
          </a:p>
          <a:p>
            <a:r>
              <a:rPr lang="en-US" dirty="0"/>
              <a:t>All DOI numbers begin with a 10 and contain a prefix and a suffix separated by a slash. The prefix is a unique number of four or more digits assigned to organizations; the suffix is assigned by the publisher and was designed to be flexible with publisher identification standards.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a DOI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937261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Reference List Example: Using DOI in an electronic journal. </a:t>
            </a:r>
          </a:p>
          <a:p>
            <a:r>
              <a:rPr lang="en-US" dirty="0" err="1"/>
              <a:t>Herbst</a:t>
            </a:r>
            <a:r>
              <a:rPr lang="en-US" dirty="0"/>
              <a:t>, D. M., Griffith, N. R., and </a:t>
            </a:r>
            <a:r>
              <a:rPr lang="en-US" dirty="0" err="1"/>
              <a:t>Slama</a:t>
            </a:r>
            <a:r>
              <a:rPr lang="en-US" dirty="0"/>
              <a:t>, K. M. (2014).                                  	Rodeo cowboys: Conforming to masculine 	norms and help-seeking behaviors for 	depression. </a:t>
            </a:r>
            <a:r>
              <a:rPr lang="en-US" i="1" dirty="0"/>
              <a:t>Journal of Rural Mental Health</a:t>
            </a:r>
            <a:r>
              <a:rPr lang="en-US" dirty="0"/>
              <a:t>, 38 	(1), 20–35. doi:10.1037/rmh0000008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47776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err="1"/>
              <a:t>Ohh</a:t>
            </a:r>
            <a:r>
              <a:rPr lang="en-GB" altLang="en-US" dirty="0"/>
              <a:t>…. This reference list takes such an age to compile and write up. </a:t>
            </a:r>
            <a:endParaRPr lang="en-US" altLang="en-US" dirty="0"/>
          </a:p>
        </p:txBody>
      </p:sp>
      <p:sp>
        <p:nvSpPr>
          <p:cNvPr id="82947" name="Content Placeholder 2"/>
          <p:cNvSpPr>
            <a:spLocks noGrp="1"/>
          </p:cNvSpPr>
          <p:nvPr>
            <p:ph idx="1"/>
          </p:nvPr>
        </p:nvSpPr>
        <p:spPr>
          <a:xfrm>
            <a:off x="228600" y="1905000"/>
            <a:ext cx="8762999" cy="42211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dirty="0"/>
              <a:t>Well it DID – </a:t>
            </a:r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dirty="0"/>
              <a:t>BEFORE the amazing, wonderful invention known as google cite (part of google scholar). </a:t>
            </a:r>
          </a:p>
          <a:p>
            <a:r>
              <a:rPr lang="en-GB" altLang="en-US" dirty="0"/>
              <a:t>You may also have come across Neil`s toolbox…</a:t>
            </a:r>
          </a:p>
          <a:p>
            <a:r>
              <a:rPr lang="en-GB" altLang="en-US" dirty="0"/>
              <a:t>The University Library Search also has a cite function. </a:t>
            </a:r>
          </a:p>
          <a:p>
            <a:r>
              <a:rPr lang="en-GB" altLang="en-US" dirty="0"/>
              <a:t>BUT, be careful with all of these tool, you still have to check that your references are accurate because there are so many similar referencing systems out there…</a:t>
            </a:r>
            <a:endParaRPr lang="en-US" altLang="en-US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7118" y="1600200"/>
            <a:ext cx="4380208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003155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839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8397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63" y="115888"/>
            <a:ext cx="10260012" cy="788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841750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097ABA8-9A7F-44E0-AF5A-005685CCD2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0414F80-803B-4C53-A714-F6C5DB5C98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DDB7C1DD-620D-45FC-846B-C32C33470B2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946467" y="1917065"/>
            <a:ext cx="7251065" cy="3023870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3D0EA333-0481-4D7B-8240-8955CFE0A1B3}"/>
              </a:ext>
            </a:extLst>
          </p:cNvPr>
          <p:cNvSpPr/>
          <p:nvPr/>
        </p:nvSpPr>
        <p:spPr>
          <a:xfrm>
            <a:off x="2327434" y="3814762"/>
            <a:ext cx="152400" cy="2286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D56B91E-CA80-4137-9610-F625D261A49F}"/>
              </a:ext>
            </a:extLst>
          </p:cNvPr>
          <p:cNvSpPr/>
          <p:nvPr/>
        </p:nvSpPr>
        <p:spPr>
          <a:xfrm>
            <a:off x="2327434" y="4648200"/>
            <a:ext cx="152400" cy="2286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33135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223AA48-5A04-4EA3-B84D-265B05CE34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39246D8-89C8-456E-A9C7-8D0B02A2DF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07CAC1-9345-4E5A-A031-975639BA35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136" y="2652953"/>
            <a:ext cx="7315200" cy="3962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91101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223AA48-5A04-4EA3-B84D-265B05CE34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39246D8-89C8-456E-A9C7-8D0B02A2DF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And then copy and paste!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07CAC1-9345-4E5A-A031-975639BA35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136" y="2652953"/>
            <a:ext cx="7315200" cy="3962399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B21D7FD7-C0B0-40D0-8A0B-072F5BE6668F}"/>
              </a:ext>
            </a:extLst>
          </p:cNvPr>
          <p:cNvSpPr/>
          <p:nvPr/>
        </p:nvSpPr>
        <p:spPr>
          <a:xfrm>
            <a:off x="1752600" y="3810000"/>
            <a:ext cx="6019800" cy="533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94910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For all assignment submissions you must reference in APA format – APA stands for American Psychological Association. Follow their guidelines – its is NOT HARVARD, MLA, Chicago or </a:t>
            </a:r>
            <a:r>
              <a:rPr lang="en-GB" dirty="0" err="1"/>
              <a:t>Vancoover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Use the APA Publication Manual (7</a:t>
            </a:r>
            <a:r>
              <a:rPr lang="en-GB" baseline="30000" dirty="0"/>
              <a:t>th</a:t>
            </a:r>
            <a:r>
              <a:rPr lang="en-GB" dirty="0"/>
              <a:t> edition). </a:t>
            </a:r>
          </a:p>
          <a:p>
            <a:r>
              <a:rPr lang="en-GB" dirty="0"/>
              <a:t>UWTSD Library APA Referencing Guidance. . </a:t>
            </a:r>
          </a:p>
          <a:p>
            <a:r>
              <a:rPr lang="en-GB" dirty="0"/>
              <a:t>Cite them right (but make sure you are adhering to the APA section of that book) and that the version is looking at the 7</a:t>
            </a:r>
            <a:r>
              <a:rPr lang="en-GB" baseline="30000" dirty="0"/>
              <a:t>th</a:t>
            </a:r>
            <a:r>
              <a:rPr lang="en-GB" dirty="0"/>
              <a:t> edition of the APA Manual.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Remember – the Take home message</a:t>
            </a:r>
          </a:p>
        </p:txBody>
      </p:sp>
    </p:spTree>
    <p:extLst>
      <p:ext uri="{BB962C8B-B14F-4D97-AF65-F5344CB8AC3E}">
        <p14:creationId xmlns:p14="http://schemas.microsoft.com/office/powerpoint/2010/main" val="27799025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0F28F93EC4744585A13B8B2F3A9BFF" ma:contentTypeVersion="2" ma:contentTypeDescription="Create a new document." ma:contentTypeScope="" ma:versionID="635a523578dec3ba5fd91fd532610d4d">
  <xsd:schema xmlns:xsd="http://www.w3.org/2001/XMLSchema" xmlns:xs="http://www.w3.org/2001/XMLSchema" xmlns:p="http://schemas.microsoft.com/office/2006/metadata/properties" xmlns:ns2="5541afe5-b732-4131-9878-78c2dae7a231" targetNamespace="http://schemas.microsoft.com/office/2006/metadata/properties" ma:root="true" ma:fieldsID="eafa37e9242daeddb00fe0df5b1339da" ns2:_="">
    <xsd:import namespace="5541afe5-b732-4131-9878-78c2dae7a23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41afe5-b732-4131-9878-78c2dae7a23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C12E4A0-8B45-4DE0-9D01-8C8220AB1BD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73AAE82-F7A4-44C0-9A70-CFEF9EA1D836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48CB7A8-294D-44CC-816A-9F54FA9094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41afe5-b732-4131-9878-78c2dae7a23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482</TotalTime>
  <Words>3663</Words>
  <Application>Microsoft Office PowerPoint</Application>
  <PresentationFormat>On-screen Show (4:3)</PresentationFormat>
  <Paragraphs>337</Paragraphs>
  <Slides>56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56</vt:i4>
      </vt:variant>
    </vt:vector>
  </HeadingPairs>
  <TitlesOfParts>
    <vt:vector size="63" baseType="lpstr">
      <vt:lpstr>Helvetica Neue</vt:lpstr>
      <vt:lpstr>Arial</vt:lpstr>
      <vt:lpstr>Calibri</vt:lpstr>
      <vt:lpstr>Candara</vt:lpstr>
      <vt:lpstr>Symbol</vt:lpstr>
      <vt:lpstr>Wingdings</vt:lpstr>
      <vt:lpstr>Waveform</vt:lpstr>
      <vt:lpstr>Referencing, Paraphrasing and avoiding plagiarism</vt:lpstr>
      <vt:lpstr>Aims of the Lecture</vt:lpstr>
      <vt:lpstr>What is Plagiarism? </vt:lpstr>
      <vt:lpstr>What is Plagairism</vt:lpstr>
      <vt:lpstr>Plagiarism is an Academic Offence. </vt:lpstr>
      <vt:lpstr>Avoiding Plagiarism</vt:lpstr>
      <vt:lpstr>Do I have to reference EVERY source of information?</vt:lpstr>
      <vt:lpstr>PowerPoint Presentation</vt:lpstr>
      <vt:lpstr>How can I avoid plagiarism?</vt:lpstr>
      <vt:lpstr>To avoid plagiarism you have to be METICULOUS in your work</vt:lpstr>
      <vt:lpstr>PowerPoint Presentation</vt:lpstr>
      <vt:lpstr>PowerPoint Presentation</vt:lpstr>
      <vt:lpstr>PowerPoint Presentation</vt:lpstr>
      <vt:lpstr>A rule of thumb:</vt:lpstr>
      <vt:lpstr>Can unintentional plagiarism occur. </vt:lpstr>
      <vt:lpstr>Turnitin</vt:lpstr>
      <vt:lpstr>An example</vt:lpstr>
      <vt:lpstr>A guide to referencing</vt:lpstr>
      <vt:lpstr>What is Referencing?</vt:lpstr>
      <vt:lpstr>Why use references</vt:lpstr>
      <vt:lpstr>Referencing</vt:lpstr>
      <vt:lpstr>Why use the existing literature</vt:lpstr>
      <vt:lpstr>Using the Literature</vt:lpstr>
      <vt:lpstr>Quotations</vt:lpstr>
      <vt:lpstr>In writing quotations you should</vt:lpstr>
      <vt:lpstr>Another important point</vt:lpstr>
      <vt:lpstr>Example of short directed quote</vt:lpstr>
      <vt:lpstr>Example of longer quotation. </vt:lpstr>
      <vt:lpstr>Paraphrasing -  Putting something you have read  in your own words</vt:lpstr>
      <vt:lpstr>Paraphrasing</vt:lpstr>
      <vt:lpstr>Secondary Sources </vt:lpstr>
      <vt:lpstr>Secondary Referencing.</vt:lpstr>
      <vt:lpstr>References and Bibliography</vt:lpstr>
      <vt:lpstr>Our referencing system is known as the APA System</vt:lpstr>
      <vt:lpstr>Reference section – Books. </vt:lpstr>
      <vt:lpstr>Reference Section Books – One Author Books. </vt:lpstr>
      <vt:lpstr>Referencing Book Chapter – Multiple Authors. </vt:lpstr>
      <vt:lpstr>Examples – References Book.</vt:lpstr>
      <vt:lpstr>Further Examples – Books. </vt:lpstr>
      <vt:lpstr>Further Examples Books – Edited Book Chapter. </vt:lpstr>
      <vt:lpstr>Referencing – Journal Articles</vt:lpstr>
      <vt:lpstr>Example</vt:lpstr>
      <vt:lpstr>Referencing Journal Articles. </vt:lpstr>
      <vt:lpstr>In text citation of Journal Articles…</vt:lpstr>
      <vt:lpstr>Reference List Journal Articles over 21 Authors. </vt:lpstr>
      <vt:lpstr>Referencing E-Mail</vt:lpstr>
      <vt:lpstr>Referencing Lecture Notes</vt:lpstr>
      <vt:lpstr>PowerPoint Presentation</vt:lpstr>
      <vt:lpstr>Using a DOI</vt:lpstr>
      <vt:lpstr>PowerPoint Presentation</vt:lpstr>
      <vt:lpstr>Ohh…. This reference list takes such an age to compile and write up. </vt:lpstr>
      <vt:lpstr>PowerPoint Presentation</vt:lpstr>
      <vt:lpstr>PowerPoint Presentation</vt:lpstr>
      <vt:lpstr>PowerPoint Presentation</vt:lpstr>
      <vt:lpstr>And then copy and paste! </vt:lpstr>
      <vt:lpstr>Remember – the Take home message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Referencing and Plagiarism</dc:title>
  <dc:creator>Administrator</dc:creator>
  <cp:lastModifiedBy>Stuart Jones</cp:lastModifiedBy>
  <cp:revision>25</cp:revision>
  <dcterms:created xsi:type="dcterms:W3CDTF">2014-09-08T14:30:54Z</dcterms:created>
  <dcterms:modified xsi:type="dcterms:W3CDTF">2022-11-06T22:11:22Z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0x010100940F28F93EC4744585A13B8B2F3A9BFF</vt:lpwstr>
  </property>
</Properties>
</file>