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4"/>
  </p:notesMasterIdLst>
  <p:sldIdLst>
    <p:sldId id="279" r:id="rId5"/>
    <p:sldId id="280" r:id="rId6"/>
    <p:sldId id="281" r:id="rId7"/>
    <p:sldId id="256" r:id="rId8"/>
    <p:sldId id="278" r:id="rId9"/>
    <p:sldId id="259" r:id="rId10"/>
    <p:sldId id="282" r:id="rId11"/>
    <p:sldId id="258" r:id="rId12"/>
    <p:sldId id="260" r:id="rId13"/>
    <p:sldId id="277" r:id="rId14"/>
    <p:sldId id="265" r:id="rId15"/>
    <p:sldId id="266" r:id="rId16"/>
    <p:sldId id="270" r:id="rId17"/>
    <p:sldId id="271" r:id="rId18"/>
    <p:sldId id="272" r:id="rId19"/>
    <p:sldId id="273" r:id="rId20"/>
    <p:sldId id="27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9"/>
            <p14:sldId id="280"/>
            <p14:sldId id="281"/>
            <p14:sldId id="256"/>
            <p14:sldId id="278"/>
            <p14:sldId id="259"/>
            <p14:sldId id="282"/>
            <p14:sldId id="258"/>
            <p14:sldId id="260"/>
            <p14:sldId id="277"/>
            <p14:sldId id="265"/>
            <p14:sldId id="266"/>
          </p14:sldIdLst>
        </p14:section>
        <p14:section name="Examples of slides" id="{48A376C0-25B9-40C3-9F71-94B9CDA99330}">
          <p14:sldIdLst>
            <p14:sldId id="270"/>
            <p14:sldId id="271"/>
            <p14:sldId id="272"/>
            <p14:sldId id="273"/>
            <p14:sldId id="274"/>
            <p14:sldId id="275"/>
            <p14:sldId id="27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C34F3-89D2-496B-9151-DB9C10194A53}" v="399" dt="2026-02-11T10:40:03.060"/>
    <p1510:client id="{EEBDCB49-6B04-4A67-82B1-10B440F19A05}" v="6" dt="2026-02-11T12:58:28.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0" autoAdjust="0"/>
    <p:restoredTop sz="95366" autoAdjust="0"/>
  </p:normalViewPr>
  <p:slideViewPr>
    <p:cSldViewPr snapToGrid="0" showGuides="1">
      <p:cViewPr varScale="1">
        <p:scale>
          <a:sx n="84" d="100"/>
          <a:sy n="84" d="100"/>
        </p:scale>
        <p:origin x="42" y="102"/>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84550A-6448-4ED1-9D27-873C60C0E0AD}"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en-GB"/>
        </a:p>
      </dgm:t>
    </dgm:pt>
    <dgm:pt modelId="{1BAC656F-5A70-458B-BB79-7FF568F35050}">
      <dgm:prSet phldrT="[Text]" phldr="0"/>
      <dgm:spPr/>
      <dgm:t>
        <a:bodyPr/>
        <a:lstStyle/>
        <a:p>
          <a:r>
            <a:rPr lang="en-GB" dirty="0"/>
            <a:t>Active Learning</a:t>
          </a:r>
        </a:p>
      </dgm:t>
    </dgm:pt>
    <dgm:pt modelId="{DA19DDD1-4326-409D-B3D7-A56EF61445C7}" type="parTrans" cxnId="{EAA2C5A1-5FDE-4D91-8507-EEDD92E76EBC}">
      <dgm:prSet/>
      <dgm:spPr/>
      <dgm:t>
        <a:bodyPr/>
        <a:lstStyle/>
        <a:p>
          <a:endParaRPr lang="en-GB"/>
        </a:p>
      </dgm:t>
    </dgm:pt>
    <dgm:pt modelId="{5B9E781E-6011-4FDC-8738-E693D55D68D3}" type="sibTrans" cxnId="{EAA2C5A1-5FDE-4D91-8507-EEDD92E76EBC}">
      <dgm:prSet/>
      <dgm:spPr/>
      <dgm:t>
        <a:bodyPr/>
        <a:lstStyle/>
        <a:p>
          <a:endParaRPr lang="en-GB"/>
        </a:p>
      </dgm:t>
    </dgm:pt>
    <dgm:pt modelId="{53112E05-1536-4D89-B132-4DDCEB541EE4}">
      <dgm:prSet phldrT="[Text]" phldr="0" custT="1"/>
      <dgm:spPr/>
      <dgm:t>
        <a:bodyPr/>
        <a:lstStyle/>
        <a:p>
          <a:r>
            <a:rPr lang="en-GB" sz="2000" dirty="0">
              <a:solidFill>
                <a:schemeClr val="tx1"/>
              </a:solidFill>
            </a:rPr>
            <a:t>Constructivism</a:t>
          </a:r>
          <a:endParaRPr lang="en-GB" sz="1100" dirty="0">
            <a:solidFill>
              <a:schemeClr val="tx1"/>
            </a:solidFill>
          </a:endParaRPr>
        </a:p>
      </dgm:t>
    </dgm:pt>
    <dgm:pt modelId="{473285CA-2DBF-4B3B-88E8-ED0C5629FC10}" type="parTrans" cxnId="{8158E7F3-EBEF-4B42-B16F-0EE10CC6C701}">
      <dgm:prSet/>
      <dgm:spPr/>
      <dgm:t>
        <a:bodyPr/>
        <a:lstStyle/>
        <a:p>
          <a:endParaRPr lang="en-GB"/>
        </a:p>
      </dgm:t>
    </dgm:pt>
    <dgm:pt modelId="{74EAA866-11A0-49DE-8A2C-69C207A58F38}" type="sibTrans" cxnId="{8158E7F3-EBEF-4B42-B16F-0EE10CC6C701}">
      <dgm:prSet/>
      <dgm:spPr/>
      <dgm:t>
        <a:bodyPr/>
        <a:lstStyle/>
        <a:p>
          <a:endParaRPr lang="en-GB"/>
        </a:p>
      </dgm:t>
    </dgm:pt>
    <dgm:pt modelId="{59E3AB5A-EB74-4826-8711-D8D3DF314F7A}">
      <dgm:prSet phldrT="[Text]" phldr="0" custT="1"/>
      <dgm:spPr/>
      <dgm:t>
        <a:bodyPr/>
        <a:lstStyle/>
        <a:p>
          <a:r>
            <a:rPr lang="en-GB" sz="2000" dirty="0"/>
            <a:t>Experiential Learning</a:t>
          </a:r>
          <a:endParaRPr lang="en-GB" sz="1200" dirty="0"/>
        </a:p>
      </dgm:t>
    </dgm:pt>
    <dgm:pt modelId="{718F161E-B836-429B-AA06-F2F15BB69A3C}" type="parTrans" cxnId="{E959BAD3-66B4-4C65-9E06-3BB9C57ACB28}">
      <dgm:prSet/>
      <dgm:spPr/>
      <dgm:t>
        <a:bodyPr/>
        <a:lstStyle/>
        <a:p>
          <a:endParaRPr lang="en-GB"/>
        </a:p>
      </dgm:t>
    </dgm:pt>
    <dgm:pt modelId="{13A9D6D7-B487-4B98-87B5-24916F3915FD}" type="sibTrans" cxnId="{E959BAD3-66B4-4C65-9E06-3BB9C57ACB28}">
      <dgm:prSet/>
      <dgm:spPr/>
      <dgm:t>
        <a:bodyPr/>
        <a:lstStyle/>
        <a:p>
          <a:endParaRPr lang="en-GB"/>
        </a:p>
      </dgm:t>
    </dgm:pt>
    <dgm:pt modelId="{85B90AF6-434B-4B5F-9AF5-D7206A291394}">
      <dgm:prSet phldrT="[Text]" phldr="0" custT="1"/>
      <dgm:spPr/>
      <dgm:t>
        <a:bodyPr/>
        <a:lstStyle/>
        <a:p>
          <a:r>
            <a:rPr lang="en-GB" sz="2000" dirty="0">
              <a:solidFill>
                <a:schemeClr val="tx1"/>
              </a:solidFill>
            </a:rPr>
            <a:t>Social Constructivism</a:t>
          </a:r>
        </a:p>
      </dgm:t>
    </dgm:pt>
    <dgm:pt modelId="{9CBA7757-EC32-4A88-AE92-C27E64AA661C}" type="parTrans" cxnId="{69393811-0E21-43B7-98B3-750FBAB3B351}">
      <dgm:prSet/>
      <dgm:spPr/>
      <dgm:t>
        <a:bodyPr/>
        <a:lstStyle/>
        <a:p>
          <a:endParaRPr lang="en-GB"/>
        </a:p>
      </dgm:t>
    </dgm:pt>
    <dgm:pt modelId="{1DC4E61C-F17F-4B8A-AC37-ADED5BC1AF45}" type="sibTrans" cxnId="{69393811-0E21-43B7-98B3-750FBAB3B351}">
      <dgm:prSet/>
      <dgm:spPr/>
      <dgm:t>
        <a:bodyPr/>
        <a:lstStyle/>
        <a:p>
          <a:endParaRPr lang="en-GB"/>
        </a:p>
      </dgm:t>
    </dgm:pt>
    <dgm:pt modelId="{15C519D8-145B-4D82-B138-ED948CFD6C6A}">
      <dgm:prSet phldrT="[Text]" phldr="0" custT="1"/>
      <dgm:spPr/>
      <dgm:t>
        <a:bodyPr/>
        <a:lstStyle/>
        <a:p>
          <a:pPr>
            <a:buNone/>
          </a:pPr>
          <a:r>
            <a:rPr lang="en-GB" sz="1400" b="0" i="0" dirty="0">
              <a:solidFill>
                <a:schemeClr val="tx1"/>
              </a:solidFill>
            </a:rPr>
            <a:t>Students construct knowledge through activity</a:t>
          </a:r>
          <a:endParaRPr lang="en-GB" sz="1400" dirty="0">
            <a:solidFill>
              <a:schemeClr val="tx1"/>
            </a:solidFill>
          </a:endParaRPr>
        </a:p>
      </dgm:t>
    </dgm:pt>
    <dgm:pt modelId="{807AB059-2E1F-4A8E-B33D-D028E3003EB8}" type="parTrans" cxnId="{037F3476-9332-4FDA-B19B-F138C88CBF72}">
      <dgm:prSet/>
      <dgm:spPr/>
      <dgm:t>
        <a:bodyPr/>
        <a:lstStyle/>
        <a:p>
          <a:endParaRPr lang="en-GB"/>
        </a:p>
      </dgm:t>
    </dgm:pt>
    <dgm:pt modelId="{5373682E-98FC-48F5-9A07-18E12F928AE0}" type="sibTrans" cxnId="{037F3476-9332-4FDA-B19B-F138C88CBF72}">
      <dgm:prSet/>
      <dgm:spPr/>
      <dgm:t>
        <a:bodyPr/>
        <a:lstStyle/>
        <a:p>
          <a:endParaRPr lang="en-GB"/>
        </a:p>
      </dgm:t>
    </dgm:pt>
    <dgm:pt modelId="{F77BDE1B-EDEE-4A70-B492-3487F878C538}">
      <dgm:prSet phldrT="[Text]" phldr="0" custT="1"/>
      <dgm:spPr/>
      <dgm:t>
        <a:bodyPr/>
        <a:lstStyle/>
        <a:p>
          <a:pPr>
            <a:buNone/>
          </a:pPr>
          <a:r>
            <a:rPr lang="en-GB" sz="1400" b="0" i="0" dirty="0"/>
            <a:t>Learning develops through experience, reflection and application</a:t>
          </a:r>
          <a:endParaRPr lang="en-GB" sz="1400" dirty="0"/>
        </a:p>
      </dgm:t>
    </dgm:pt>
    <dgm:pt modelId="{0E7593A0-911B-4D94-9512-7B717D92289B}" type="parTrans" cxnId="{9D261696-E224-44F7-BBAD-0F9E7F75C836}">
      <dgm:prSet/>
      <dgm:spPr/>
      <dgm:t>
        <a:bodyPr/>
        <a:lstStyle/>
        <a:p>
          <a:endParaRPr lang="en-GB"/>
        </a:p>
      </dgm:t>
    </dgm:pt>
    <dgm:pt modelId="{06777CC4-2A7F-40FD-B5DA-FB01B8DCBE30}" type="sibTrans" cxnId="{9D261696-E224-44F7-BBAD-0F9E7F75C836}">
      <dgm:prSet/>
      <dgm:spPr/>
      <dgm:t>
        <a:bodyPr/>
        <a:lstStyle/>
        <a:p>
          <a:endParaRPr lang="en-GB"/>
        </a:p>
      </dgm:t>
    </dgm:pt>
    <dgm:pt modelId="{2D49D9A3-94E9-471E-BD78-6C8733B68DED}">
      <dgm:prSet phldrT="[Text]" phldr="0" custT="1"/>
      <dgm:spPr/>
      <dgm:t>
        <a:bodyPr/>
        <a:lstStyle/>
        <a:p>
          <a:pPr>
            <a:buNone/>
          </a:pPr>
          <a:r>
            <a:rPr lang="en-GB" sz="1400" b="0" i="0" dirty="0">
              <a:solidFill>
                <a:schemeClr val="tx1"/>
              </a:solidFill>
            </a:rPr>
            <a:t>Learning is strengthened through interaction and discussion</a:t>
          </a:r>
          <a:endParaRPr lang="en-GB" sz="1400" dirty="0">
            <a:solidFill>
              <a:schemeClr val="tx1"/>
            </a:solidFill>
          </a:endParaRPr>
        </a:p>
      </dgm:t>
    </dgm:pt>
    <dgm:pt modelId="{F4F1184D-1139-40E6-9112-33607327597B}" type="parTrans" cxnId="{90B2B3B2-8C4E-4389-A25B-3F6AA8DBEDA0}">
      <dgm:prSet/>
      <dgm:spPr/>
      <dgm:t>
        <a:bodyPr/>
        <a:lstStyle/>
        <a:p>
          <a:endParaRPr lang="en-GB"/>
        </a:p>
      </dgm:t>
    </dgm:pt>
    <dgm:pt modelId="{9B29257D-D90E-4CA5-BA7E-55D38FE06BA1}" type="sibTrans" cxnId="{90B2B3B2-8C4E-4389-A25B-3F6AA8DBEDA0}">
      <dgm:prSet/>
      <dgm:spPr/>
      <dgm:t>
        <a:bodyPr/>
        <a:lstStyle/>
        <a:p>
          <a:endParaRPr lang="en-GB"/>
        </a:p>
      </dgm:t>
    </dgm:pt>
    <dgm:pt modelId="{9D311D7E-1E0F-4D3A-8452-F6124BA7D7EE}" type="pres">
      <dgm:prSet presAssocID="{9F84550A-6448-4ED1-9D27-873C60C0E0AD}" presName="Name0" presStyleCnt="0">
        <dgm:presLayoutVars>
          <dgm:chMax val="1"/>
          <dgm:dir/>
          <dgm:animLvl val="ctr"/>
          <dgm:resizeHandles val="exact"/>
        </dgm:presLayoutVars>
      </dgm:prSet>
      <dgm:spPr/>
    </dgm:pt>
    <dgm:pt modelId="{1CEE4F3F-632E-42C9-A54A-4573F1FCFE5C}" type="pres">
      <dgm:prSet presAssocID="{1BAC656F-5A70-458B-BB79-7FF568F35050}" presName="centerShape" presStyleLbl="node0" presStyleIdx="0" presStyleCnt="1"/>
      <dgm:spPr/>
    </dgm:pt>
    <dgm:pt modelId="{44C94A6A-0CE9-4686-B464-863664255328}" type="pres">
      <dgm:prSet presAssocID="{473285CA-2DBF-4B3B-88E8-ED0C5629FC10}" presName="parTrans" presStyleLbl="sibTrans2D1" presStyleIdx="0" presStyleCnt="3" custAng="10800000"/>
      <dgm:spPr/>
    </dgm:pt>
    <dgm:pt modelId="{FD0BF9EA-76F8-4603-84B5-A1E3F9E244A5}" type="pres">
      <dgm:prSet presAssocID="{473285CA-2DBF-4B3B-88E8-ED0C5629FC10}" presName="connectorText" presStyleLbl="sibTrans2D1" presStyleIdx="0" presStyleCnt="3"/>
      <dgm:spPr/>
    </dgm:pt>
    <dgm:pt modelId="{EFA0F665-EF3D-46D5-98D2-F1C9D22E1E91}" type="pres">
      <dgm:prSet presAssocID="{53112E05-1536-4D89-B132-4DDCEB541EE4}" presName="node" presStyleLbl="node1" presStyleIdx="0" presStyleCnt="3" custScaleX="289735">
        <dgm:presLayoutVars>
          <dgm:bulletEnabled val="1"/>
        </dgm:presLayoutVars>
      </dgm:prSet>
      <dgm:spPr/>
    </dgm:pt>
    <dgm:pt modelId="{312A6416-F968-41A1-A9CE-7485C3ADB78C}" type="pres">
      <dgm:prSet presAssocID="{718F161E-B836-429B-AA06-F2F15BB69A3C}" presName="parTrans" presStyleLbl="sibTrans2D1" presStyleIdx="1" presStyleCnt="3" custAng="10800000"/>
      <dgm:spPr/>
    </dgm:pt>
    <dgm:pt modelId="{6B01218D-FC43-487D-B748-B9484B0EC38E}" type="pres">
      <dgm:prSet presAssocID="{718F161E-B836-429B-AA06-F2F15BB69A3C}" presName="connectorText" presStyleLbl="sibTrans2D1" presStyleIdx="1" presStyleCnt="3"/>
      <dgm:spPr/>
    </dgm:pt>
    <dgm:pt modelId="{58C2D26E-E325-48B7-8921-C596381A3B3C}" type="pres">
      <dgm:prSet presAssocID="{59E3AB5A-EB74-4826-8711-D8D3DF314F7A}" presName="node" presStyleLbl="node1" presStyleIdx="1" presStyleCnt="3" custScaleX="252227" custScaleY="151897" custRadScaleRad="155522" custRadScaleInc="-20054">
        <dgm:presLayoutVars>
          <dgm:bulletEnabled val="1"/>
        </dgm:presLayoutVars>
      </dgm:prSet>
      <dgm:spPr/>
    </dgm:pt>
    <dgm:pt modelId="{4D262D90-4AF1-4CE1-A218-8DCD24420C2B}" type="pres">
      <dgm:prSet presAssocID="{9CBA7757-EC32-4A88-AE92-C27E64AA661C}" presName="parTrans" presStyleLbl="sibTrans2D1" presStyleIdx="2" presStyleCnt="3" custAng="10800000"/>
      <dgm:spPr/>
    </dgm:pt>
    <dgm:pt modelId="{CC06D30D-DC37-44EA-A87E-91B735415B7B}" type="pres">
      <dgm:prSet presAssocID="{9CBA7757-EC32-4A88-AE92-C27E64AA661C}" presName="connectorText" presStyleLbl="sibTrans2D1" presStyleIdx="2" presStyleCnt="3"/>
      <dgm:spPr/>
    </dgm:pt>
    <dgm:pt modelId="{E9AE630B-2314-4FEE-B886-F32F350A351F}" type="pres">
      <dgm:prSet presAssocID="{85B90AF6-434B-4B5F-9AF5-D7206A291394}" presName="node" presStyleLbl="node1" presStyleIdx="2" presStyleCnt="3" custScaleX="184348" custScaleY="160037" custRadScaleRad="129493" custRadScaleInc="8682">
        <dgm:presLayoutVars>
          <dgm:bulletEnabled val="1"/>
        </dgm:presLayoutVars>
      </dgm:prSet>
      <dgm:spPr/>
    </dgm:pt>
  </dgm:ptLst>
  <dgm:cxnLst>
    <dgm:cxn modelId="{949A580F-C87B-449A-BA90-BFFAB608B149}" type="presOf" srcId="{15C519D8-145B-4D82-B138-ED948CFD6C6A}" destId="{EFA0F665-EF3D-46D5-98D2-F1C9D22E1E91}" srcOrd="0" destOrd="1" presId="urn:microsoft.com/office/officeart/2005/8/layout/radial5"/>
    <dgm:cxn modelId="{69393811-0E21-43B7-98B3-750FBAB3B351}" srcId="{1BAC656F-5A70-458B-BB79-7FF568F35050}" destId="{85B90AF6-434B-4B5F-9AF5-D7206A291394}" srcOrd="2" destOrd="0" parTransId="{9CBA7757-EC32-4A88-AE92-C27E64AA661C}" sibTransId="{1DC4E61C-F17F-4B8A-AC37-ADED5BC1AF45}"/>
    <dgm:cxn modelId="{E3502318-31C6-4453-A6AF-AF42EDA12684}" type="presOf" srcId="{473285CA-2DBF-4B3B-88E8-ED0C5629FC10}" destId="{FD0BF9EA-76F8-4603-84B5-A1E3F9E244A5}" srcOrd="1" destOrd="0" presId="urn:microsoft.com/office/officeart/2005/8/layout/radial5"/>
    <dgm:cxn modelId="{B89FBB3C-C12A-41D3-AA30-ADB2027DE295}" type="presOf" srcId="{9CBA7757-EC32-4A88-AE92-C27E64AA661C}" destId="{4D262D90-4AF1-4CE1-A218-8DCD24420C2B}" srcOrd="0" destOrd="0" presId="urn:microsoft.com/office/officeart/2005/8/layout/radial5"/>
    <dgm:cxn modelId="{DD07B43F-0E08-48FC-B46A-4C3726603024}" type="presOf" srcId="{F77BDE1B-EDEE-4A70-B492-3487F878C538}" destId="{58C2D26E-E325-48B7-8921-C596381A3B3C}" srcOrd="0" destOrd="1" presId="urn:microsoft.com/office/officeart/2005/8/layout/radial5"/>
    <dgm:cxn modelId="{A0084542-5F40-4583-9270-CE2FF76716FD}" type="presOf" srcId="{85B90AF6-434B-4B5F-9AF5-D7206A291394}" destId="{E9AE630B-2314-4FEE-B886-F32F350A351F}" srcOrd="0" destOrd="0" presId="urn:microsoft.com/office/officeart/2005/8/layout/radial5"/>
    <dgm:cxn modelId="{A2962564-C954-4477-A6F6-F8759F22401F}" type="presOf" srcId="{2D49D9A3-94E9-471E-BD78-6C8733B68DED}" destId="{E9AE630B-2314-4FEE-B886-F32F350A351F}" srcOrd="0" destOrd="1" presId="urn:microsoft.com/office/officeart/2005/8/layout/radial5"/>
    <dgm:cxn modelId="{8AC16465-77A4-4D05-9FD7-5696D738DBCB}" type="presOf" srcId="{9F84550A-6448-4ED1-9D27-873C60C0E0AD}" destId="{9D311D7E-1E0F-4D3A-8452-F6124BA7D7EE}" srcOrd="0" destOrd="0" presId="urn:microsoft.com/office/officeart/2005/8/layout/radial5"/>
    <dgm:cxn modelId="{037F3476-9332-4FDA-B19B-F138C88CBF72}" srcId="{53112E05-1536-4D89-B132-4DDCEB541EE4}" destId="{15C519D8-145B-4D82-B138-ED948CFD6C6A}" srcOrd="0" destOrd="0" parTransId="{807AB059-2E1F-4A8E-B33D-D028E3003EB8}" sibTransId="{5373682E-98FC-48F5-9A07-18E12F928AE0}"/>
    <dgm:cxn modelId="{A8171C84-8CDD-41D4-B344-ADA3B14599C3}" type="presOf" srcId="{59E3AB5A-EB74-4826-8711-D8D3DF314F7A}" destId="{58C2D26E-E325-48B7-8921-C596381A3B3C}" srcOrd="0" destOrd="0" presId="urn:microsoft.com/office/officeart/2005/8/layout/radial5"/>
    <dgm:cxn modelId="{F20E5F88-0F01-44B1-B2A8-5A0561B23A0F}" type="presOf" srcId="{473285CA-2DBF-4B3B-88E8-ED0C5629FC10}" destId="{44C94A6A-0CE9-4686-B464-863664255328}" srcOrd="0" destOrd="0" presId="urn:microsoft.com/office/officeart/2005/8/layout/radial5"/>
    <dgm:cxn modelId="{9D261696-E224-44F7-BBAD-0F9E7F75C836}" srcId="{59E3AB5A-EB74-4826-8711-D8D3DF314F7A}" destId="{F77BDE1B-EDEE-4A70-B492-3487F878C538}" srcOrd="0" destOrd="0" parTransId="{0E7593A0-911B-4D94-9512-7B717D92289B}" sibTransId="{06777CC4-2A7F-40FD-B5DA-FB01B8DCBE30}"/>
    <dgm:cxn modelId="{EAA2C5A1-5FDE-4D91-8507-EEDD92E76EBC}" srcId="{9F84550A-6448-4ED1-9D27-873C60C0E0AD}" destId="{1BAC656F-5A70-458B-BB79-7FF568F35050}" srcOrd="0" destOrd="0" parTransId="{DA19DDD1-4326-409D-B3D7-A56EF61445C7}" sibTransId="{5B9E781E-6011-4FDC-8738-E693D55D68D3}"/>
    <dgm:cxn modelId="{1D484DAF-EF6F-4348-ADFE-B222D52DE98A}" type="presOf" srcId="{718F161E-B836-429B-AA06-F2F15BB69A3C}" destId="{312A6416-F968-41A1-A9CE-7485C3ADB78C}" srcOrd="0" destOrd="0" presId="urn:microsoft.com/office/officeart/2005/8/layout/radial5"/>
    <dgm:cxn modelId="{90B2B3B2-8C4E-4389-A25B-3F6AA8DBEDA0}" srcId="{85B90AF6-434B-4B5F-9AF5-D7206A291394}" destId="{2D49D9A3-94E9-471E-BD78-6C8733B68DED}" srcOrd="0" destOrd="0" parTransId="{F4F1184D-1139-40E6-9112-33607327597B}" sibTransId="{9B29257D-D90E-4CA5-BA7E-55D38FE06BA1}"/>
    <dgm:cxn modelId="{EFB176BD-8FDA-43AC-B68F-5C6999B4E2BB}" type="presOf" srcId="{9CBA7757-EC32-4A88-AE92-C27E64AA661C}" destId="{CC06D30D-DC37-44EA-A87E-91B735415B7B}" srcOrd="1" destOrd="0" presId="urn:microsoft.com/office/officeart/2005/8/layout/radial5"/>
    <dgm:cxn modelId="{87078AC8-46E8-44E9-B076-E409C47A081C}" type="presOf" srcId="{53112E05-1536-4D89-B132-4DDCEB541EE4}" destId="{EFA0F665-EF3D-46D5-98D2-F1C9D22E1E91}" srcOrd="0" destOrd="0" presId="urn:microsoft.com/office/officeart/2005/8/layout/radial5"/>
    <dgm:cxn modelId="{295025CE-DC9B-4081-8AF7-C6B8A23F7ACD}" type="presOf" srcId="{718F161E-B836-429B-AA06-F2F15BB69A3C}" destId="{6B01218D-FC43-487D-B748-B9484B0EC38E}" srcOrd="1" destOrd="0" presId="urn:microsoft.com/office/officeart/2005/8/layout/radial5"/>
    <dgm:cxn modelId="{E959BAD3-66B4-4C65-9E06-3BB9C57ACB28}" srcId="{1BAC656F-5A70-458B-BB79-7FF568F35050}" destId="{59E3AB5A-EB74-4826-8711-D8D3DF314F7A}" srcOrd="1" destOrd="0" parTransId="{718F161E-B836-429B-AA06-F2F15BB69A3C}" sibTransId="{13A9D6D7-B487-4B98-87B5-24916F3915FD}"/>
    <dgm:cxn modelId="{9CFE4FE6-FB1F-43DC-8422-833CAF1711EB}" type="presOf" srcId="{1BAC656F-5A70-458B-BB79-7FF568F35050}" destId="{1CEE4F3F-632E-42C9-A54A-4573F1FCFE5C}" srcOrd="0" destOrd="0" presId="urn:microsoft.com/office/officeart/2005/8/layout/radial5"/>
    <dgm:cxn modelId="{8158E7F3-EBEF-4B42-B16F-0EE10CC6C701}" srcId="{1BAC656F-5A70-458B-BB79-7FF568F35050}" destId="{53112E05-1536-4D89-B132-4DDCEB541EE4}" srcOrd="0" destOrd="0" parTransId="{473285CA-2DBF-4B3B-88E8-ED0C5629FC10}" sibTransId="{74EAA866-11A0-49DE-8A2C-69C207A58F38}"/>
    <dgm:cxn modelId="{62BB53F2-BD2B-47ED-983A-28FD65D0EB81}" type="presParOf" srcId="{9D311D7E-1E0F-4D3A-8452-F6124BA7D7EE}" destId="{1CEE4F3F-632E-42C9-A54A-4573F1FCFE5C}" srcOrd="0" destOrd="0" presId="urn:microsoft.com/office/officeart/2005/8/layout/radial5"/>
    <dgm:cxn modelId="{7EFB96CE-BD9E-4621-BC37-1A5B7C95630E}" type="presParOf" srcId="{9D311D7E-1E0F-4D3A-8452-F6124BA7D7EE}" destId="{44C94A6A-0CE9-4686-B464-863664255328}" srcOrd="1" destOrd="0" presId="urn:microsoft.com/office/officeart/2005/8/layout/radial5"/>
    <dgm:cxn modelId="{B3E75770-33C7-4BAA-AEC9-37F9E1D0F09E}" type="presParOf" srcId="{44C94A6A-0CE9-4686-B464-863664255328}" destId="{FD0BF9EA-76F8-4603-84B5-A1E3F9E244A5}" srcOrd="0" destOrd="0" presId="urn:microsoft.com/office/officeart/2005/8/layout/radial5"/>
    <dgm:cxn modelId="{D54B6368-CED9-4788-82B1-612BBFFF41D7}" type="presParOf" srcId="{9D311D7E-1E0F-4D3A-8452-F6124BA7D7EE}" destId="{EFA0F665-EF3D-46D5-98D2-F1C9D22E1E91}" srcOrd="2" destOrd="0" presId="urn:microsoft.com/office/officeart/2005/8/layout/radial5"/>
    <dgm:cxn modelId="{54A561CC-6ED5-4779-ACFA-C5EC796F9CB8}" type="presParOf" srcId="{9D311D7E-1E0F-4D3A-8452-F6124BA7D7EE}" destId="{312A6416-F968-41A1-A9CE-7485C3ADB78C}" srcOrd="3" destOrd="0" presId="urn:microsoft.com/office/officeart/2005/8/layout/radial5"/>
    <dgm:cxn modelId="{DEC5B34A-9249-4991-AB76-C85621E69E54}" type="presParOf" srcId="{312A6416-F968-41A1-A9CE-7485C3ADB78C}" destId="{6B01218D-FC43-487D-B748-B9484B0EC38E}" srcOrd="0" destOrd="0" presId="urn:microsoft.com/office/officeart/2005/8/layout/radial5"/>
    <dgm:cxn modelId="{A5AEA55F-9076-4109-AF4A-BA40A24035CC}" type="presParOf" srcId="{9D311D7E-1E0F-4D3A-8452-F6124BA7D7EE}" destId="{58C2D26E-E325-48B7-8921-C596381A3B3C}" srcOrd="4" destOrd="0" presId="urn:microsoft.com/office/officeart/2005/8/layout/radial5"/>
    <dgm:cxn modelId="{EED8943E-3106-4C5E-ACE1-8ED13A614344}" type="presParOf" srcId="{9D311D7E-1E0F-4D3A-8452-F6124BA7D7EE}" destId="{4D262D90-4AF1-4CE1-A218-8DCD24420C2B}" srcOrd="5" destOrd="0" presId="urn:microsoft.com/office/officeart/2005/8/layout/radial5"/>
    <dgm:cxn modelId="{1271CCD7-3696-46DB-BB60-525D0F81EFD0}" type="presParOf" srcId="{4D262D90-4AF1-4CE1-A218-8DCD24420C2B}" destId="{CC06D30D-DC37-44EA-A87E-91B735415B7B}" srcOrd="0" destOrd="0" presId="urn:microsoft.com/office/officeart/2005/8/layout/radial5"/>
    <dgm:cxn modelId="{8947EF78-E3E5-4CA5-95CF-DB3CE64BE0BF}" type="presParOf" srcId="{9D311D7E-1E0F-4D3A-8452-F6124BA7D7EE}" destId="{E9AE630B-2314-4FEE-B886-F32F350A351F}" srcOrd="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E4F3F-632E-42C9-A54A-4573F1FCFE5C}">
      <dsp:nvSpPr>
        <dsp:cNvPr id="0" name=""/>
        <dsp:cNvSpPr/>
      </dsp:nvSpPr>
      <dsp:spPr>
        <a:xfrm>
          <a:off x="4173636" y="1754247"/>
          <a:ext cx="1403171" cy="140317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Active Learning</a:t>
          </a:r>
        </a:p>
      </dsp:txBody>
      <dsp:txXfrm>
        <a:off x="4379126" y="1959737"/>
        <a:ext cx="992191" cy="992191"/>
      </dsp:txXfrm>
    </dsp:sp>
    <dsp:sp modelId="{44C94A6A-0CE9-4686-B464-863664255328}">
      <dsp:nvSpPr>
        <dsp:cNvPr id="0" name=""/>
        <dsp:cNvSpPr/>
      </dsp:nvSpPr>
      <dsp:spPr>
        <a:xfrm rot="5400000">
          <a:off x="4726847" y="1244153"/>
          <a:ext cx="296751" cy="4770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771360" y="1295057"/>
        <a:ext cx="207726" cy="286246"/>
      </dsp:txXfrm>
    </dsp:sp>
    <dsp:sp modelId="{EFA0F665-EF3D-46D5-98D2-F1C9D22E1E91}">
      <dsp:nvSpPr>
        <dsp:cNvPr id="0" name=""/>
        <dsp:cNvSpPr/>
      </dsp:nvSpPr>
      <dsp:spPr>
        <a:xfrm>
          <a:off x="2842482" y="-208831"/>
          <a:ext cx="4065479" cy="140317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Constructivism</a:t>
          </a:r>
          <a:endParaRPr lang="en-GB" sz="1100" kern="1200" dirty="0">
            <a:solidFill>
              <a:schemeClr val="tx1"/>
            </a:solidFill>
          </a:endParaRPr>
        </a:p>
        <a:p>
          <a:pPr marL="114300" lvl="1" indent="-114300" algn="l" defTabSz="622300">
            <a:lnSpc>
              <a:spcPct val="90000"/>
            </a:lnSpc>
            <a:spcBef>
              <a:spcPct val="0"/>
            </a:spcBef>
            <a:spcAft>
              <a:spcPct val="15000"/>
            </a:spcAft>
            <a:buNone/>
          </a:pPr>
          <a:r>
            <a:rPr lang="en-GB" sz="1400" b="0" i="0" kern="1200" dirty="0">
              <a:solidFill>
                <a:schemeClr val="tx1"/>
              </a:solidFill>
            </a:rPr>
            <a:t>Students construct knowledge through activity</a:t>
          </a:r>
          <a:endParaRPr lang="en-GB" sz="1400" kern="1200" dirty="0">
            <a:solidFill>
              <a:schemeClr val="tx1"/>
            </a:solidFill>
          </a:endParaRPr>
        </a:p>
      </dsp:txBody>
      <dsp:txXfrm>
        <a:off x="3437858" y="-3341"/>
        <a:ext cx="2874727" cy="992191"/>
      </dsp:txXfrm>
    </dsp:sp>
    <dsp:sp modelId="{312A6416-F968-41A1-A9CE-7485C3ADB78C}">
      <dsp:nvSpPr>
        <dsp:cNvPr id="0" name=""/>
        <dsp:cNvSpPr/>
      </dsp:nvSpPr>
      <dsp:spPr>
        <a:xfrm rot="11878056">
          <a:off x="5682687" y="2540467"/>
          <a:ext cx="378157" cy="4770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793368" y="2653381"/>
        <a:ext cx="264710" cy="286246"/>
      </dsp:txXfrm>
    </dsp:sp>
    <dsp:sp modelId="{58C2D26E-E325-48B7-8921-C596381A3B3C}">
      <dsp:nvSpPr>
        <dsp:cNvPr id="0" name=""/>
        <dsp:cNvSpPr/>
      </dsp:nvSpPr>
      <dsp:spPr>
        <a:xfrm>
          <a:off x="6009761" y="2331938"/>
          <a:ext cx="3539177" cy="2131375"/>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r>
            <a:rPr lang="en-GB" sz="2000" kern="1200" dirty="0"/>
            <a:t>Experiential Learning</a:t>
          </a:r>
          <a:endParaRPr lang="en-GB" sz="1200" kern="1200" dirty="0"/>
        </a:p>
        <a:p>
          <a:pPr marL="114300" lvl="1" indent="-114300" algn="l" defTabSz="622300">
            <a:lnSpc>
              <a:spcPct val="90000"/>
            </a:lnSpc>
            <a:spcBef>
              <a:spcPct val="0"/>
            </a:spcBef>
            <a:spcAft>
              <a:spcPct val="15000"/>
            </a:spcAft>
            <a:buNone/>
          </a:pPr>
          <a:r>
            <a:rPr lang="en-GB" sz="1400" b="0" i="0" kern="1200" dirty="0"/>
            <a:t>Learning develops through experience, reflection and application</a:t>
          </a:r>
          <a:endParaRPr lang="en-GB" sz="1400" kern="1200" dirty="0"/>
        </a:p>
      </dsp:txBody>
      <dsp:txXfrm>
        <a:off x="6528061" y="2644071"/>
        <a:ext cx="2502577" cy="1507109"/>
      </dsp:txXfrm>
    </dsp:sp>
    <dsp:sp modelId="{4D262D90-4AF1-4CE1-A218-8DCD24420C2B}">
      <dsp:nvSpPr>
        <dsp:cNvPr id="0" name=""/>
        <dsp:cNvSpPr/>
      </dsp:nvSpPr>
      <dsp:spPr>
        <a:xfrm rot="20217549">
          <a:off x="3842568" y="2595171"/>
          <a:ext cx="288382" cy="4770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3846019" y="2707517"/>
        <a:ext cx="201867" cy="286246"/>
      </dsp:txXfrm>
    </dsp:sp>
    <dsp:sp modelId="{E9AE630B-2314-4FEE-B886-F32F350A351F}">
      <dsp:nvSpPr>
        <dsp:cNvPr id="0" name=""/>
        <dsp:cNvSpPr/>
      </dsp:nvSpPr>
      <dsp:spPr>
        <a:xfrm>
          <a:off x="1274075" y="2314576"/>
          <a:ext cx="2586718" cy="2245593"/>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Social Constructivism</a:t>
          </a:r>
        </a:p>
        <a:p>
          <a:pPr marL="114300" lvl="1" indent="-114300" algn="l" defTabSz="622300">
            <a:lnSpc>
              <a:spcPct val="90000"/>
            </a:lnSpc>
            <a:spcBef>
              <a:spcPct val="0"/>
            </a:spcBef>
            <a:spcAft>
              <a:spcPct val="15000"/>
            </a:spcAft>
            <a:buNone/>
          </a:pPr>
          <a:r>
            <a:rPr lang="en-GB" sz="1400" b="0" i="0" kern="1200" dirty="0">
              <a:solidFill>
                <a:schemeClr val="tx1"/>
              </a:solidFill>
            </a:rPr>
            <a:t>Learning is strengthened through interaction and discussion</a:t>
          </a:r>
          <a:endParaRPr lang="en-GB" sz="1400" kern="1200" dirty="0">
            <a:solidFill>
              <a:schemeClr val="tx1"/>
            </a:solidFill>
          </a:endParaRPr>
        </a:p>
      </dsp:txBody>
      <dsp:txXfrm>
        <a:off x="1652891" y="2643435"/>
        <a:ext cx="1829086" cy="158787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26/08/2026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12D18-FBCD-EA4A-423F-72F8EF749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B849A4-7BB9-1469-7FBD-2BD808F568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8E1909-8AB2-69C8-32F2-DB234CF599B6}"/>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Title slide</a:t>
            </a:r>
            <a:r>
              <a:rPr lang="en-GB" sz="1200" b="1" i="0" kern="1200" dirty="0">
                <a:solidFill>
                  <a:schemeClr val="tx1"/>
                </a:solidFill>
                <a:effectLst/>
                <a:latin typeface="+mn-lt"/>
                <a:ea typeface="+mn-ea"/>
                <a:cs typeface="+mn-cs"/>
              </a:rPr>
              <a:t> layout</a:t>
            </a:r>
          </a:p>
          <a:p>
            <a:pPr fontAlgn="t"/>
            <a:endParaRPr lang="en-GB" sz="1200" b="0" i="0" kern="1200" dirty="0">
              <a:solidFill>
                <a:schemeClr val="tx1"/>
              </a:solidFill>
              <a:effectLst/>
              <a:latin typeface="+mn-lt"/>
              <a:ea typeface="+mn-ea"/>
              <a:cs typeface="+mn-cs"/>
            </a:endParaRP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Use the </a:t>
            </a:r>
            <a:r>
              <a:rPr lang="en-GB" sz="1200" b="1" i="0" kern="1200" dirty="0">
                <a:solidFill>
                  <a:schemeClr val="tx1"/>
                </a:solidFill>
                <a:effectLst/>
                <a:latin typeface="+mn-lt"/>
                <a:ea typeface="+mn-ea"/>
                <a:cs typeface="+mn-cs"/>
              </a:rPr>
              <a:t>subtitle area</a:t>
            </a:r>
            <a:r>
              <a:rPr lang="en-GB" sz="1200" b="0" i="0" kern="1200" dirty="0">
                <a:solidFill>
                  <a:schemeClr val="tx1"/>
                </a:solidFill>
                <a:effectLst/>
                <a:latin typeface="+mn-lt"/>
                <a:ea typeface="+mn-ea"/>
                <a:cs typeface="+mn-cs"/>
              </a:rPr>
              <a:t> to add details such as the week number, module code, and module name.</a:t>
            </a: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Use the </a:t>
            </a:r>
            <a:r>
              <a:rPr lang="en-GB" sz="1200" b="1" i="0" kern="1200" dirty="0">
                <a:solidFill>
                  <a:schemeClr val="tx1"/>
                </a:solidFill>
                <a:effectLst/>
                <a:latin typeface="+mn-lt"/>
                <a:ea typeface="+mn-ea"/>
                <a:cs typeface="+mn-cs"/>
              </a:rPr>
              <a:t>image placeholder</a:t>
            </a:r>
            <a:r>
              <a:rPr lang="en-GB" sz="1200" b="0" i="0" kern="1200" dirty="0">
                <a:solidFill>
                  <a:schemeClr val="tx1"/>
                </a:solidFill>
                <a:effectLst/>
                <a:latin typeface="+mn-lt"/>
                <a:ea typeface="+mn-ea"/>
                <a:cs typeface="+mn-cs"/>
              </a:rPr>
              <a:t> on the slide to insert your chosen image.</a:t>
            </a: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To adjust the positioning of the image, select the image, then go to </a:t>
            </a:r>
            <a:r>
              <a:rPr lang="en-GB" sz="1200" b="1" i="0" kern="1200" dirty="0">
                <a:solidFill>
                  <a:schemeClr val="tx1"/>
                </a:solidFill>
                <a:effectLst/>
                <a:latin typeface="+mn-lt"/>
                <a:ea typeface="+mn-ea"/>
                <a:cs typeface="+mn-cs"/>
              </a:rPr>
              <a:t>Picture Format &gt; Crop</a:t>
            </a:r>
            <a:r>
              <a:rPr lang="en-GB" sz="1200" b="0" i="0" kern="1200" dirty="0">
                <a:solidFill>
                  <a:schemeClr val="tx1"/>
                </a:solidFill>
                <a:effectLst/>
                <a:latin typeface="+mn-lt"/>
                <a:ea typeface="+mn-ea"/>
                <a:cs typeface="+mn-cs"/>
              </a:rPr>
              <a:t> and drag to reposition as needed.</a:t>
            </a:r>
          </a:p>
        </p:txBody>
      </p:sp>
      <p:sp>
        <p:nvSpPr>
          <p:cNvPr id="4" name="Slide Number Placeholder 3">
            <a:extLst>
              <a:ext uri="{FF2B5EF4-FFF2-40B4-BE49-F238E27FC236}">
                <a16:creationId xmlns:a16="http://schemas.microsoft.com/office/drawing/2014/main" id="{233D2AA0-DC03-CC59-9C50-A3A67B8210F4}"/>
              </a:ext>
            </a:extLst>
          </p:cNvPr>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2789906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Title slide</a:t>
            </a:r>
            <a:r>
              <a:rPr lang="en-GB" sz="1200" b="1" i="0" kern="1200" dirty="0">
                <a:solidFill>
                  <a:schemeClr val="tx1"/>
                </a:solidFill>
                <a:effectLst/>
                <a:latin typeface="+mn-lt"/>
                <a:ea typeface="+mn-ea"/>
                <a:cs typeface="+mn-cs"/>
              </a:rPr>
              <a:t> layout</a:t>
            </a:r>
          </a:p>
          <a:p>
            <a:pPr fontAlgn="t"/>
            <a:endParaRPr lang="en-GB" sz="1200" b="0" i="0" kern="1200" dirty="0">
              <a:solidFill>
                <a:schemeClr val="tx1"/>
              </a:solidFill>
              <a:effectLst/>
              <a:latin typeface="+mn-lt"/>
              <a:ea typeface="+mn-ea"/>
              <a:cs typeface="+mn-cs"/>
            </a:endParaRP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Use the </a:t>
            </a:r>
            <a:r>
              <a:rPr lang="en-GB" sz="1200" b="1" i="0" kern="1200" dirty="0">
                <a:solidFill>
                  <a:schemeClr val="tx1"/>
                </a:solidFill>
                <a:effectLst/>
                <a:latin typeface="+mn-lt"/>
                <a:ea typeface="+mn-ea"/>
                <a:cs typeface="+mn-cs"/>
              </a:rPr>
              <a:t>subtitle area</a:t>
            </a:r>
            <a:r>
              <a:rPr lang="en-GB" sz="1200" b="0" i="0" kern="1200" dirty="0">
                <a:solidFill>
                  <a:schemeClr val="tx1"/>
                </a:solidFill>
                <a:effectLst/>
                <a:latin typeface="+mn-lt"/>
                <a:ea typeface="+mn-ea"/>
                <a:cs typeface="+mn-cs"/>
              </a:rPr>
              <a:t> to add details such as the week number, module code, and module name.</a:t>
            </a: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Use the </a:t>
            </a:r>
            <a:r>
              <a:rPr lang="en-GB" sz="1200" b="1" i="0" kern="1200" dirty="0">
                <a:solidFill>
                  <a:schemeClr val="tx1"/>
                </a:solidFill>
                <a:effectLst/>
                <a:latin typeface="+mn-lt"/>
                <a:ea typeface="+mn-ea"/>
                <a:cs typeface="+mn-cs"/>
              </a:rPr>
              <a:t>image placeholder</a:t>
            </a:r>
            <a:r>
              <a:rPr lang="en-GB" sz="1200" b="0" i="0" kern="1200" dirty="0">
                <a:solidFill>
                  <a:schemeClr val="tx1"/>
                </a:solidFill>
                <a:effectLst/>
                <a:latin typeface="+mn-lt"/>
                <a:ea typeface="+mn-ea"/>
                <a:cs typeface="+mn-cs"/>
              </a:rPr>
              <a:t> on the slide to insert your chosen image.</a:t>
            </a:r>
          </a:p>
          <a:p>
            <a:pPr marL="171450" indent="-171450" fontAlgn="t">
              <a:buFont typeface="Arial" panose="020B0604020202020204" pitchFamily="34" charset="0"/>
              <a:buChar char="•"/>
            </a:pPr>
            <a:r>
              <a:rPr lang="en-GB" sz="1200" b="0" i="0" kern="1200" dirty="0">
                <a:solidFill>
                  <a:schemeClr val="tx1"/>
                </a:solidFill>
                <a:effectLst/>
                <a:latin typeface="+mn-lt"/>
                <a:ea typeface="+mn-ea"/>
                <a:cs typeface="+mn-cs"/>
              </a:rPr>
              <a:t>To adjust the positioning of the image, select the image, then go to </a:t>
            </a:r>
            <a:r>
              <a:rPr lang="en-GB" sz="1200" b="1" i="0" kern="1200" dirty="0">
                <a:solidFill>
                  <a:schemeClr val="tx1"/>
                </a:solidFill>
                <a:effectLst/>
                <a:latin typeface="+mn-lt"/>
                <a:ea typeface="+mn-ea"/>
                <a:cs typeface="+mn-cs"/>
              </a:rPr>
              <a:t>Picture Format &gt; Crop</a:t>
            </a:r>
            <a:r>
              <a:rPr lang="en-GB" sz="1200" b="0" i="0" kern="1200" dirty="0">
                <a:solidFill>
                  <a:schemeClr val="tx1"/>
                </a:solidFill>
                <a:effectLst/>
                <a:latin typeface="+mn-lt"/>
                <a:ea typeface="+mn-ea"/>
                <a:cs typeface="+mn-cs"/>
              </a:rPr>
              <a:t> and drag to reposition as needed.</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46135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Section divider </a:t>
            </a:r>
            <a:r>
              <a:rPr lang="en-GB" sz="1200" b="1" i="0" kern="1200" dirty="0">
                <a:solidFill>
                  <a:schemeClr val="tx1"/>
                </a:solidFill>
                <a:effectLst/>
                <a:latin typeface="+mn-lt"/>
                <a:ea typeface="+mn-ea"/>
                <a:cs typeface="+mn-cs"/>
              </a:rPr>
              <a:t>layout</a:t>
            </a:r>
          </a:p>
          <a:p>
            <a:pPr fontAlgn="t"/>
            <a:endParaRPr lang="en-GB" sz="1200" b="1"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Use this layout to introduce a new section or to signal break in your presentation.</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485941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Title and two columns </a:t>
            </a:r>
            <a:r>
              <a:rPr lang="en-GB" sz="1200" b="1" i="0" kern="1200" dirty="0">
                <a:solidFill>
                  <a:schemeClr val="tx1"/>
                </a:solidFill>
                <a:effectLst/>
                <a:latin typeface="+mn-lt"/>
                <a:ea typeface="+mn-ea"/>
                <a:cs typeface="+mn-cs"/>
              </a:rPr>
              <a:t>layout</a:t>
            </a:r>
          </a:p>
          <a:p>
            <a:endParaRPr lang="en-GB" dirty="0"/>
          </a:p>
          <a:p>
            <a:r>
              <a:rPr lang="en-GB" b="0" dirty="0"/>
              <a:t>Use this layout when you need a slide with a title and two distinct content areas </a:t>
            </a:r>
            <a:r>
              <a:rPr lang="en-GB" sz="1200" b="0" i="0" kern="1200" dirty="0">
                <a:solidFill>
                  <a:schemeClr val="tx1"/>
                </a:solidFill>
                <a:effectLst/>
                <a:latin typeface="+mn-lt"/>
                <a:ea typeface="+mn-ea"/>
                <a:cs typeface="+mn-cs"/>
              </a:rPr>
              <a:t>– </a:t>
            </a:r>
            <a:r>
              <a:rPr lang="en-GB" b="0" dirty="0"/>
              <a:t>for example, two columns of text, or a combination of text and an image.</a:t>
            </a:r>
          </a:p>
          <a:p>
            <a:endParaRPr lang="en-GB" b="0" dirty="0"/>
          </a:p>
          <a:p>
            <a:r>
              <a:rPr lang="en-GB" b="0" dirty="0"/>
              <a:t>Be aware that text will automatically shrink if too much is added. If this happens, consider splitting the content across two slides to maintain readability.</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09756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Guidance for the </a:t>
            </a:r>
            <a:r>
              <a:rPr lang="en-GB" b="1" i="1" dirty="0"/>
              <a:t>Video full screen</a:t>
            </a:r>
            <a:r>
              <a:rPr lang="en-GB" b="1" i="0" dirty="0"/>
              <a:t> layout</a:t>
            </a:r>
          </a:p>
          <a:p>
            <a:endParaRPr lang="en-GB" b="1" i="0" dirty="0"/>
          </a:p>
          <a:p>
            <a:r>
              <a:rPr lang="en-GB" b="0" i="0" dirty="0"/>
              <a:t>Use this layout to show a video full screen. To embed a video, </a:t>
            </a:r>
            <a:r>
              <a:rPr lang="en-GB" dirty="0"/>
              <a:t>select the placeholder, then got to </a:t>
            </a:r>
            <a:r>
              <a:rPr lang="en-GB" i="1" dirty="0"/>
              <a:t>Insert &gt; Video &gt; Online video</a:t>
            </a:r>
            <a:r>
              <a:rPr lang="en-GB" i="0" dirty="0"/>
              <a:t> and paste the video link. </a:t>
            </a:r>
            <a:endParaRPr lang="en-GB" b="0"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945370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Activity: Title and content </a:t>
            </a:r>
            <a:r>
              <a:rPr lang="en-GB" sz="1200" b="1" i="0" kern="1200" dirty="0">
                <a:solidFill>
                  <a:schemeClr val="tx1"/>
                </a:solidFill>
                <a:effectLst/>
                <a:latin typeface="+mn-lt"/>
                <a:ea typeface="+mn-ea"/>
                <a:cs typeface="+mn-cs"/>
              </a:rPr>
              <a:t>layout</a:t>
            </a:r>
          </a:p>
          <a:p>
            <a:endParaRPr lang="en-GB" dirty="0"/>
          </a:p>
          <a:p>
            <a:r>
              <a:rPr lang="en-GB" dirty="0"/>
              <a:t>Use this layout to introduce an activity or task and provide its instructions. As with the </a:t>
            </a:r>
            <a:r>
              <a:rPr lang="en-GB" i="1" dirty="0"/>
              <a:t>Title and content </a:t>
            </a:r>
            <a:r>
              <a:rPr lang="en-GB" dirty="0"/>
              <a:t>layout, the content placeholder can be used for text, images, videos, or SmartArt.</a:t>
            </a:r>
          </a:p>
          <a:p>
            <a:endParaRPr lang="en-GB" dirty="0"/>
          </a:p>
          <a:p>
            <a:r>
              <a:rPr lang="en-GB" dirty="0"/>
              <a:t>Remember that text will automatically shrink if too much content is added, so keep the slide concise or consider splitting over two slides. If you need two columns, use the </a:t>
            </a:r>
            <a:r>
              <a:rPr lang="en-GB" i="1" dirty="0"/>
              <a:t>Activity: Title and two columns</a:t>
            </a:r>
            <a:r>
              <a:rPr lang="en-GB" dirty="0"/>
              <a:t> layout.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528005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Guidance for the </a:t>
            </a:r>
            <a:r>
              <a:rPr lang="en-GB" sz="1200" b="1" i="1" kern="1200" dirty="0">
                <a:solidFill>
                  <a:schemeClr val="tx1"/>
                </a:solidFill>
                <a:effectLst/>
                <a:latin typeface="+mn-lt"/>
                <a:ea typeface="+mn-ea"/>
                <a:cs typeface="+mn-cs"/>
              </a:rPr>
              <a:t>Activity: Title and two columns</a:t>
            </a:r>
            <a:r>
              <a:rPr lang="en-GB" sz="1200" b="1" i="0" kern="1200" dirty="0">
                <a:solidFill>
                  <a:schemeClr val="tx1"/>
                </a:solidFill>
                <a:effectLst/>
                <a:latin typeface="+mn-lt"/>
                <a:ea typeface="+mn-ea"/>
                <a:cs typeface="+mn-cs"/>
              </a:rPr>
              <a:t> layout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this layout when your activity requires two distinct content areas. Each column can contain text, images, videos, or SmartArt. Remember that text will automatically shrink if too much content is added, so keep the slide concise or consider splitting over two slides.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Adding a timer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simple way to add a timer is to embed a timer video in the column on the right: select the placeholder, then got to </a:t>
            </a:r>
            <a:r>
              <a:rPr lang="en-GB" b="1" i="0" dirty="0"/>
              <a:t>Insert &gt; Video &gt; Online video</a:t>
            </a:r>
            <a:r>
              <a:rPr lang="en-GB" i="0" dirty="0"/>
              <a:t> and paste the video link. You can find different timers in this playlist: </a:t>
            </a:r>
            <a:r>
              <a:rPr lang="en-GB" dirty="0"/>
              <a:t>https://www.youtube.com/playlist?list=PLh3AZ24CeCvORG9Yz1Q3KKtHZ3ydlmnzW </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423376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different timers you can embed: https://www.youtube.com/playlist?list=PLh3AZ24CeCvORG9Yz1Q3KKtHZ3ydlmnzW </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9647734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26/08/2026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26/08/2026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26/08/2026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dirty="0"/>
              <a:t>Click to edit Master title style</a:t>
            </a:r>
            <a:endParaRPr lang="en-GB" dirty="0"/>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26/08/2026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26/08/2026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26/08/2026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dirty="0"/>
              <a:t>Click to edit Master title style</a:t>
            </a:r>
            <a:endParaRPr lang="en-GB" dirty="0"/>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26/08/2026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26/08/2026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26/08/2026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8.xml"/><Relationship Id="rId1" Type="http://schemas.openxmlformats.org/officeDocument/2006/relationships/video" Target="https://www.youtube.com/embed/DubiRbeDpnM?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80EE1-4232-1161-1235-D24FD1614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4DB5D7-2F5A-0BA3-DE63-D9DE5F980DE9}"/>
              </a:ext>
            </a:extLst>
          </p:cNvPr>
          <p:cNvSpPr>
            <a:spLocks noGrp="1"/>
          </p:cNvSpPr>
          <p:nvPr>
            <p:ph type="ctrTitle"/>
          </p:nvPr>
        </p:nvSpPr>
        <p:spPr>
          <a:xfrm>
            <a:off x="552451" y="2027237"/>
            <a:ext cx="6000750" cy="2306637"/>
          </a:xfrm>
        </p:spPr>
        <p:txBody>
          <a:bodyPr anchor="b">
            <a:normAutofit/>
          </a:bodyPr>
          <a:lstStyle/>
          <a:p>
            <a:r>
              <a:rPr lang="en-GB" dirty="0"/>
              <a:t>How does this work?</a:t>
            </a:r>
          </a:p>
        </p:txBody>
      </p:sp>
      <p:sp>
        <p:nvSpPr>
          <p:cNvPr id="6" name="Subtitle 5">
            <a:extLst>
              <a:ext uri="{FF2B5EF4-FFF2-40B4-BE49-F238E27FC236}">
                <a16:creationId xmlns:a16="http://schemas.microsoft.com/office/drawing/2014/main" id="{8C1C3C62-5BA1-8B1A-30F2-D4E17865BCF4}"/>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dirty="0">
              <a:latin typeface="Aptos"/>
              <a:ea typeface="Calibri"/>
              <a:cs typeface="Calibri"/>
            </a:endParaRPr>
          </a:p>
        </p:txBody>
      </p:sp>
      <p:pic>
        <p:nvPicPr>
          <p:cNvPr id="4" name="Picture Placeholder 3" descr="Full glass pane building">
            <a:extLst>
              <a:ext uri="{FF2B5EF4-FFF2-40B4-BE49-F238E27FC236}">
                <a16:creationId xmlns:a16="http://schemas.microsoft.com/office/drawing/2014/main" id="{83D2B413-6CB9-EE94-67C6-CCCC58A6DB0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25" r="24125"/>
          <a:stretch/>
        </p:blipFill>
        <p:spPr/>
      </p:pic>
    </p:spTree>
    <p:extLst>
      <p:ext uri="{BB962C8B-B14F-4D97-AF65-F5344CB8AC3E}">
        <p14:creationId xmlns:p14="http://schemas.microsoft.com/office/powerpoint/2010/main" val="4145594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CE28-805B-CE85-2171-535FA75B046D}"/>
              </a:ext>
            </a:extLst>
          </p:cNvPr>
          <p:cNvSpPr>
            <a:spLocks noGrp="1"/>
          </p:cNvSpPr>
          <p:nvPr>
            <p:ph type="title"/>
          </p:nvPr>
        </p:nvSpPr>
        <p:spPr/>
        <p:txBody>
          <a:bodyPr/>
          <a:lstStyle/>
          <a:p>
            <a:r>
              <a:rPr lang="en-GB" dirty="0"/>
              <a:t>Time and work focus</a:t>
            </a:r>
          </a:p>
        </p:txBody>
      </p:sp>
      <p:sp>
        <p:nvSpPr>
          <p:cNvPr id="3" name="Content Placeholder 2">
            <a:extLst>
              <a:ext uri="{FF2B5EF4-FFF2-40B4-BE49-F238E27FC236}">
                <a16:creationId xmlns:a16="http://schemas.microsoft.com/office/drawing/2014/main" id="{9EE86DFE-3216-55F5-5541-C25E29D61457}"/>
              </a:ext>
            </a:extLst>
          </p:cNvPr>
          <p:cNvSpPr>
            <a:spLocks noGrp="1"/>
          </p:cNvSpPr>
          <p:nvPr>
            <p:ph sz="half" idx="1"/>
          </p:nvPr>
        </p:nvSpPr>
        <p:spPr/>
        <p:txBody>
          <a:bodyPr>
            <a:normAutofit fontScale="85000" lnSpcReduction="10000"/>
          </a:bodyPr>
          <a:lstStyle/>
          <a:p>
            <a:r>
              <a:rPr lang="en-GB" dirty="0"/>
              <a:t>1 module</a:t>
            </a:r>
          </a:p>
          <a:p>
            <a:r>
              <a:rPr lang="en-GB" dirty="0"/>
              <a:t>4 people</a:t>
            </a:r>
          </a:p>
          <a:p>
            <a:r>
              <a:rPr lang="en-GB" dirty="0"/>
              <a:t>12 days each (4 days in Week 1, 2 days in Weeks 2-5)</a:t>
            </a:r>
          </a:p>
          <a:p>
            <a:endParaRPr lang="en-GB" dirty="0"/>
          </a:p>
        </p:txBody>
      </p:sp>
      <p:sp>
        <p:nvSpPr>
          <p:cNvPr id="4" name="Content Placeholder 3">
            <a:extLst>
              <a:ext uri="{FF2B5EF4-FFF2-40B4-BE49-F238E27FC236}">
                <a16:creationId xmlns:a16="http://schemas.microsoft.com/office/drawing/2014/main" id="{F7666EE6-B2EC-43D0-70E4-9380E9EE87F7}"/>
              </a:ext>
            </a:extLst>
          </p:cNvPr>
          <p:cNvSpPr>
            <a:spLocks noGrp="1"/>
          </p:cNvSpPr>
          <p:nvPr>
            <p:ph sz="half" idx="2"/>
          </p:nvPr>
        </p:nvSpPr>
        <p:spPr/>
        <p:txBody>
          <a:bodyPr>
            <a:normAutofit fontScale="85000" lnSpcReduction="10000"/>
          </a:bodyPr>
          <a:lstStyle/>
          <a:p>
            <a:r>
              <a:rPr lang="en-GB" dirty="0"/>
              <a:t>Module plan per week</a:t>
            </a:r>
          </a:p>
          <a:p>
            <a:r>
              <a:rPr lang="en-GB" dirty="0"/>
              <a:t>Weekly lesson plans</a:t>
            </a:r>
          </a:p>
          <a:p>
            <a:r>
              <a:rPr lang="en-GB" dirty="0"/>
              <a:t>Weekly materials for students</a:t>
            </a:r>
          </a:p>
          <a:p>
            <a:pPr lvl="1"/>
            <a:r>
              <a:rPr lang="en-GB" dirty="0"/>
              <a:t>PPT</a:t>
            </a:r>
          </a:p>
          <a:p>
            <a:pPr lvl="1"/>
            <a:r>
              <a:rPr lang="en-GB" dirty="0"/>
              <a:t>Activities</a:t>
            </a:r>
          </a:p>
          <a:p>
            <a:r>
              <a:rPr lang="en-GB" dirty="0"/>
              <a:t>Moodle set-up</a:t>
            </a:r>
          </a:p>
          <a:p>
            <a:r>
              <a:rPr lang="en-GB" dirty="0"/>
              <a:t>Tutor guide/support</a:t>
            </a:r>
          </a:p>
          <a:p>
            <a:r>
              <a:rPr lang="en-GB" dirty="0"/>
              <a:t>Assessment support</a:t>
            </a:r>
          </a:p>
          <a:p>
            <a:pPr lvl="1"/>
            <a:r>
              <a:rPr lang="en-GB" dirty="0"/>
              <a:t>Students</a:t>
            </a:r>
          </a:p>
          <a:p>
            <a:pPr lvl="1"/>
            <a:r>
              <a:rPr lang="en-GB" dirty="0"/>
              <a:t>Tutors</a:t>
            </a:r>
          </a:p>
        </p:txBody>
      </p:sp>
    </p:spTree>
    <p:extLst>
      <p:ext uri="{BB962C8B-B14F-4D97-AF65-F5344CB8AC3E}">
        <p14:creationId xmlns:p14="http://schemas.microsoft.com/office/powerpoint/2010/main" val="386843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7D21D-21F7-60DD-2FC0-BAAB897624EE}"/>
              </a:ext>
            </a:extLst>
          </p:cNvPr>
          <p:cNvSpPr>
            <a:spLocks noGrp="1"/>
          </p:cNvSpPr>
          <p:nvPr>
            <p:ph type="title"/>
          </p:nvPr>
        </p:nvSpPr>
        <p:spPr/>
        <p:txBody>
          <a:bodyPr/>
          <a:lstStyle/>
          <a:p>
            <a:r>
              <a:rPr lang="en-GB" dirty="0"/>
              <a:t>Week 1</a:t>
            </a:r>
          </a:p>
        </p:txBody>
      </p:sp>
      <p:sp>
        <p:nvSpPr>
          <p:cNvPr id="3" name="Content Placeholder 2">
            <a:extLst>
              <a:ext uri="{FF2B5EF4-FFF2-40B4-BE49-F238E27FC236}">
                <a16:creationId xmlns:a16="http://schemas.microsoft.com/office/drawing/2014/main" id="{DA01C9C8-33A1-CB1C-D8A8-8D708BB24A19}"/>
              </a:ext>
            </a:extLst>
          </p:cNvPr>
          <p:cNvSpPr>
            <a:spLocks noGrp="1"/>
          </p:cNvSpPr>
          <p:nvPr>
            <p:ph sz="half" idx="1"/>
          </p:nvPr>
        </p:nvSpPr>
        <p:spPr/>
        <p:txBody>
          <a:bodyPr/>
          <a:lstStyle/>
          <a:p>
            <a:r>
              <a:rPr lang="en-GB" dirty="0"/>
              <a:t>Training and Ideas</a:t>
            </a:r>
          </a:p>
          <a:p>
            <a:pPr lvl="1"/>
            <a:r>
              <a:rPr lang="en-GB" dirty="0"/>
              <a:t>Active learning</a:t>
            </a:r>
          </a:p>
          <a:p>
            <a:pPr lvl="1"/>
            <a:r>
              <a:rPr lang="en-GB" dirty="0"/>
              <a:t>Physical and digital resources</a:t>
            </a:r>
          </a:p>
          <a:p>
            <a:pPr lvl="1"/>
            <a:endParaRPr lang="en-GB" dirty="0"/>
          </a:p>
        </p:txBody>
      </p:sp>
      <p:sp>
        <p:nvSpPr>
          <p:cNvPr id="4" name="Content Placeholder 3">
            <a:extLst>
              <a:ext uri="{FF2B5EF4-FFF2-40B4-BE49-F238E27FC236}">
                <a16:creationId xmlns:a16="http://schemas.microsoft.com/office/drawing/2014/main" id="{53A549C9-1D7B-D02E-CB6E-056C4D8C2312}"/>
              </a:ext>
            </a:extLst>
          </p:cNvPr>
          <p:cNvSpPr>
            <a:spLocks noGrp="1"/>
          </p:cNvSpPr>
          <p:nvPr>
            <p:ph sz="half" idx="2"/>
          </p:nvPr>
        </p:nvSpPr>
        <p:spPr/>
        <p:txBody>
          <a:bodyPr/>
          <a:lstStyle/>
          <a:p>
            <a:r>
              <a:rPr lang="en-GB" dirty="0"/>
              <a:t>Lesson planning</a:t>
            </a:r>
          </a:p>
          <a:p>
            <a:pPr lvl="1"/>
            <a:r>
              <a:rPr lang="en-GB" dirty="0"/>
              <a:t>Overall module</a:t>
            </a:r>
          </a:p>
          <a:p>
            <a:pPr lvl="1"/>
            <a:r>
              <a:rPr lang="en-GB" dirty="0"/>
              <a:t>Weekly lessons</a:t>
            </a:r>
          </a:p>
          <a:p>
            <a:pPr lvl="1"/>
            <a:r>
              <a:rPr lang="en-GB" dirty="0"/>
              <a:t>Moodle set-up </a:t>
            </a:r>
          </a:p>
          <a:p>
            <a:pPr lvl="1"/>
            <a:r>
              <a:rPr lang="en-GB" dirty="0"/>
              <a:t>Integrations and collaborations (before, after, parallel)</a:t>
            </a:r>
          </a:p>
        </p:txBody>
      </p:sp>
    </p:spTree>
    <p:extLst>
      <p:ext uri="{BB962C8B-B14F-4D97-AF65-F5344CB8AC3E}">
        <p14:creationId xmlns:p14="http://schemas.microsoft.com/office/powerpoint/2010/main" val="1714778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dirty="0"/>
              <a:t>Active Learning</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dirty="0">
              <a:latin typeface="Aptos"/>
              <a:ea typeface="Calibri"/>
              <a:cs typeface="Calibri"/>
            </a:endParaRPr>
          </a:p>
        </p:txBody>
      </p:sp>
      <p:pic>
        <p:nvPicPr>
          <p:cNvPr id="4" name="Picture Placeholder 3" descr="Graduation cap with tassel on wood table">
            <a:extLst>
              <a:ext uri="{FF2B5EF4-FFF2-40B4-BE49-F238E27FC236}">
                <a16:creationId xmlns:a16="http://schemas.microsoft.com/office/drawing/2014/main" id="{9D0CAA8C-2A2A-6A10-A638-34D26CF1ED7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49" r="2414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A362-7046-2CC2-4845-0C2A4AA49698}"/>
              </a:ext>
            </a:extLst>
          </p:cNvPr>
          <p:cNvSpPr>
            <a:spLocks noGrp="1"/>
          </p:cNvSpPr>
          <p:nvPr>
            <p:ph type="title"/>
          </p:nvPr>
        </p:nvSpPr>
        <p:spPr>
          <a:xfrm>
            <a:off x="1127125" y="365125"/>
            <a:ext cx="3514031" cy="1325563"/>
          </a:xfrm>
        </p:spPr>
        <p:txBody>
          <a:bodyPr/>
          <a:lstStyle/>
          <a:p>
            <a:r>
              <a:rPr lang="en-GB" dirty="0"/>
              <a:t>A helping step up</a:t>
            </a:r>
          </a:p>
        </p:txBody>
      </p:sp>
      <p:pic>
        <p:nvPicPr>
          <p:cNvPr id="4" name="Content Placeholder 3" descr="Bloom’s Taxonomy">
            <a:extLst>
              <a:ext uri="{FF2B5EF4-FFF2-40B4-BE49-F238E27FC236}">
                <a16:creationId xmlns:a16="http://schemas.microsoft.com/office/drawing/2014/main" id="{317DBB3F-A749-4BF2-2F48-D8C9CA28CF1F}"/>
              </a:ext>
            </a:extLst>
          </p:cNvPr>
          <p:cNvPicPr>
            <a:picLocks noGrp="1" noChangeAspect="1"/>
          </p:cNvPicPr>
          <p:nvPr>
            <p:ph idx="1"/>
          </p:nvPr>
        </p:nvPicPr>
        <p:blipFill>
          <a:blip r:embed="rId2"/>
          <a:stretch>
            <a:fillRect/>
          </a:stretch>
        </p:blipFill>
        <p:spPr>
          <a:xfrm>
            <a:off x="4256956" y="199844"/>
            <a:ext cx="4733364" cy="6543485"/>
          </a:xfrm>
          <a:prstGeom prst="rect">
            <a:avLst/>
          </a:prstGeom>
        </p:spPr>
      </p:pic>
      <p:sp>
        <p:nvSpPr>
          <p:cNvPr id="5" name="Arrow: Curved Up 4">
            <a:extLst>
              <a:ext uri="{FF2B5EF4-FFF2-40B4-BE49-F238E27FC236}">
                <a16:creationId xmlns:a16="http://schemas.microsoft.com/office/drawing/2014/main" id="{3DEED0BA-D57E-13CD-D08E-02650C93C6A2}"/>
              </a:ext>
            </a:extLst>
          </p:cNvPr>
          <p:cNvSpPr/>
          <p:nvPr/>
        </p:nvSpPr>
        <p:spPr>
          <a:xfrm rot="15602353">
            <a:off x="8759464" y="4573670"/>
            <a:ext cx="1237129" cy="960505"/>
          </a:xfrm>
          <a:prstGeom prst="curvedUpArrow">
            <a:avLst>
              <a:gd name="adj1" fmla="val 25000"/>
              <a:gd name="adj2" fmla="val 39151"/>
              <a:gd name="adj3" fmla="val 2680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159913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B14D-82DD-A895-573A-D8173227A7DF}"/>
              </a:ext>
            </a:extLst>
          </p:cNvPr>
          <p:cNvSpPr>
            <a:spLocks noGrp="1"/>
          </p:cNvSpPr>
          <p:nvPr>
            <p:ph type="title"/>
          </p:nvPr>
        </p:nvSpPr>
        <p:spPr/>
        <p:txBody>
          <a:bodyPr/>
          <a:lstStyle/>
          <a:p>
            <a:r>
              <a:rPr lang="en-GB" dirty="0"/>
              <a:t>An approach to learning…and teaching</a:t>
            </a:r>
            <a:endParaRPr lang="en-US" dirty="0"/>
          </a:p>
        </p:txBody>
      </p:sp>
      <p:graphicFrame>
        <p:nvGraphicFramePr>
          <p:cNvPr id="4" name="Content Placeholder 3">
            <a:extLst>
              <a:ext uri="{FF2B5EF4-FFF2-40B4-BE49-F238E27FC236}">
                <a16:creationId xmlns:a16="http://schemas.microsoft.com/office/drawing/2014/main" id="{29F6CEE3-60ED-E88B-7926-B758F5C69531}"/>
              </a:ext>
            </a:extLst>
          </p:cNvPr>
          <p:cNvGraphicFramePr>
            <a:graphicFrameLocks noGrp="1"/>
          </p:cNvGraphicFramePr>
          <p:nvPr>
            <p:ph idx="1"/>
            <p:extLst>
              <p:ext uri="{D42A27DB-BD31-4B8C-83A1-F6EECF244321}">
                <p14:modId xmlns:p14="http://schemas.microsoft.com/office/powerpoint/2010/main" val="765230431"/>
              </p:ext>
            </p:extLst>
          </p:nvPr>
        </p:nvGraphicFramePr>
        <p:xfrm>
          <a:off x="820432" y="1848343"/>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51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8B53-DA03-DFB0-B124-C0CD15032B54}"/>
              </a:ext>
            </a:extLst>
          </p:cNvPr>
          <p:cNvSpPr>
            <a:spLocks noGrp="1"/>
          </p:cNvSpPr>
          <p:nvPr>
            <p:ph type="title"/>
          </p:nvPr>
        </p:nvSpPr>
        <p:spPr/>
        <p:txBody>
          <a:bodyPr/>
          <a:lstStyle/>
          <a:p>
            <a:r>
              <a:rPr lang="en-GB" dirty="0"/>
              <a:t>From theory to practice</a:t>
            </a:r>
          </a:p>
        </p:txBody>
      </p:sp>
      <p:graphicFrame>
        <p:nvGraphicFramePr>
          <p:cNvPr id="4" name="Content Placeholder 3">
            <a:extLst>
              <a:ext uri="{FF2B5EF4-FFF2-40B4-BE49-F238E27FC236}">
                <a16:creationId xmlns:a16="http://schemas.microsoft.com/office/drawing/2014/main" id="{54D33448-9449-BAE6-1ECC-BF5E2BD89958}"/>
              </a:ext>
            </a:extLst>
          </p:cNvPr>
          <p:cNvGraphicFramePr>
            <a:graphicFrameLocks noGrp="1"/>
          </p:cNvGraphicFramePr>
          <p:nvPr>
            <p:ph idx="1"/>
            <p:extLst>
              <p:ext uri="{D42A27DB-BD31-4B8C-83A1-F6EECF244321}">
                <p14:modId xmlns:p14="http://schemas.microsoft.com/office/powerpoint/2010/main" val="4117331709"/>
              </p:ext>
            </p:extLst>
          </p:nvPr>
        </p:nvGraphicFramePr>
        <p:xfrm>
          <a:off x="1127125" y="1825625"/>
          <a:ext cx="10226673" cy="3662680"/>
        </p:xfrm>
        <a:graphic>
          <a:graphicData uri="http://schemas.openxmlformats.org/drawingml/2006/table">
            <a:tbl>
              <a:tblPr firstRow="1" bandRow="1">
                <a:tableStyleId>{5C22544A-7EE6-4342-B048-85BDC9FD1C3A}</a:tableStyleId>
              </a:tblPr>
              <a:tblGrid>
                <a:gridCol w="3408891">
                  <a:extLst>
                    <a:ext uri="{9D8B030D-6E8A-4147-A177-3AD203B41FA5}">
                      <a16:colId xmlns:a16="http://schemas.microsoft.com/office/drawing/2014/main" val="134659889"/>
                    </a:ext>
                  </a:extLst>
                </a:gridCol>
                <a:gridCol w="3408891">
                  <a:extLst>
                    <a:ext uri="{9D8B030D-6E8A-4147-A177-3AD203B41FA5}">
                      <a16:colId xmlns:a16="http://schemas.microsoft.com/office/drawing/2014/main" val="4080243084"/>
                    </a:ext>
                  </a:extLst>
                </a:gridCol>
                <a:gridCol w="3408891">
                  <a:extLst>
                    <a:ext uri="{9D8B030D-6E8A-4147-A177-3AD203B41FA5}">
                      <a16:colId xmlns:a16="http://schemas.microsoft.com/office/drawing/2014/main" val="3361769083"/>
                    </a:ext>
                  </a:extLst>
                </a:gridCol>
              </a:tblGrid>
              <a:tr h="370840">
                <a:tc>
                  <a:txBody>
                    <a:bodyPr/>
                    <a:lstStyle/>
                    <a:p>
                      <a:r>
                        <a:rPr lang="en-GB" dirty="0"/>
                        <a:t>Theory</a:t>
                      </a:r>
                    </a:p>
                  </a:txBody>
                  <a:tcPr/>
                </a:tc>
                <a:tc>
                  <a:txBody>
                    <a:bodyPr/>
                    <a:lstStyle/>
                    <a:p>
                      <a:r>
                        <a:rPr lang="en-GB" dirty="0"/>
                        <a:t>Focus</a:t>
                      </a:r>
                    </a:p>
                  </a:txBody>
                  <a:tcPr/>
                </a:tc>
                <a:tc>
                  <a:txBody>
                    <a:bodyPr/>
                    <a:lstStyle/>
                    <a:p>
                      <a:r>
                        <a:rPr lang="en-GB" dirty="0"/>
                        <a:t>Activity type</a:t>
                      </a:r>
                    </a:p>
                  </a:txBody>
                  <a:tcPr/>
                </a:tc>
                <a:extLst>
                  <a:ext uri="{0D108BD9-81ED-4DB2-BD59-A6C34878D82A}">
                    <a16:rowId xmlns:a16="http://schemas.microsoft.com/office/drawing/2014/main" val="1221676487"/>
                  </a:ext>
                </a:extLst>
              </a:tr>
              <a:tr h="370840">
                <a:tc>
                  <a:txBody>
                    <a:bodyPr/>
                    <a:lstStyle/>
                    <a:p>
                      <a:r>
                        <a:rPr lang="en-GB" dirty="0"/>
                        <a:t>Constructivism</a:t>
                      </a:r>
                    </a:p>
                  </a:txBody>
                  <a:tcPr/>
                </a:tc>
                <a:tc>
                  <a:txBody>
                    <a:bodyPr/>
                    <a:lstStyle/>
                    <a:p>
                      <a:r>
                        <a:rPr lang="en-GB" dirty="0"/>
                        <a:t>Construct meaning</a:t>
                      </a:r>
                    </a:p>
                  </a:txBody>
                  <a:tcPr/>
                </a:tc>
                <a:tc>
                  <a:txBody>
                    <a:bodyPr/>
                    <a:lstStyle/>
                    <a:p>
                      <a:r>
                        <a:rPr lang="en-GB" dirty="0"/>
                        <a:t>Concept maps, problem solving, questioning, card-sort, gallery walk, jigsaw learning, </a:t>
                      </a:r>
                    </a:p>
                  </a:txBody>
                  <a:tcPr/>
                </a:tc>
                <a:extLst>
                  <a:ext uri="{0D108BD9-81ED-4DB2-BD59-A6C34878D82A}">
                    <a16:rowId xmlns:a16="http://schemas.microsoft.com/office/drawing/2014/main" val="4038893722"/>
                  </a:ext>
                </a:extLst>
              </a:tr>
              <a:tr h="370840">
                <a:tc>
                  <a:txBody>
                    <a:bodyPr/>
                    <a:lstStyle/>
                    <a:p>
                      <a:r>
                        <a:rPr lang="en-GB" dirty="0"/>
                        <a:t>Social constructivism</a:t>
                      </a:r>
                    </a:p>
                  </a:txBody>
                  <a:tcPr/>
                </a:tc>
                <a:tc>
                  <a:txBody>
                    <a:bodyPr/>
                    <a:lstStyle/>
                    <a:p>
                      <a:r>
                        <a:rPr lang="en-GB" dirty="0"/>
                        <a:t>Discuss and collaborate</a:t>
                      </a:r>
                    </a:p>
                  </a:txBody>
                  <a:tcPr/>
                </a:tc>
                <a:tc>
                  <a:txBody>
                    <a:bodyPr/>
                    <a:lstStyle/>
                    <a:p>
                      <a:r>
                        <a:rPr lang="en-GB" dirty="0"/>
                        <a:t>Think-Pair-Share, peer instruction, debates, speed discussions, fishbowl, marketplace</a:t>
                      </a:r>
                    </a:p>
                  </a:txBody>
                  <a:tcPr/>
                </a:tc>
                <a:extLst>
                  <a:ext uri="{0D108BD9-81ED-4DB2-BD59-A6C34878D82A}">
                    <a16:rowId xmlns:a16="http://schemas.microsoft.com/office/drawing/2014/main" val="616154240"/>
                  </a:ext>
                </a:extLst>
              </a:tr>
              <a:tr h="370840">
                <a:tc>
                  <a:txBody>
                    <a:bodyPr/>
                    <a:lstStyle/>
                    <a:p>
                      <a:r>
                        <a:rPr lang="en-GB" dirty="0"/>
                        <a:t>Experiential Learning</a:t>
                      </a:r>
                    </a:p>
                  </a:txBody>
                  <a:tcPr/>
                </a:tc>
                <a:tc>
                  <a:txBody>
                    <a:bodyPr/>
                    <a:lstStyle/>
                    <a:p>
                      <a:r>
                        <a:rPr lang="en-GB" dirty="0"/>
                        <a:t>Apply and reflect</a:t>
                      </a:r>
                    </a:p>
                  </a:txBody>
                  <a:tcPr/>
                </a:tc>
                <a:tc>
                  <a:txBody>
                    <a:bodyPr/>
                    <a:lstStyle/>
                    <a:p>
                      <a:r>
                        <a:rPr lang="en-GB" dirty="0"/>
                        <a:t>Simulations, projects, case studies, role play, mock set up, escape room, dragon’s den, client briefs, scenario walks</a:t>
                      </a:r>
                    </a:p>
                  </a:txBody>
                  <a:tcPr/>
                </a:tc>
                <a:extLst>
                  <a:ext uri="{0D108BD9-81ED-4DB2-BD59-A6C34878D82A}">
                    <a16:rowId xmlns:a16="http://schemas.microsoft.com/office/drawing/2014/main" val="2623386360"/>
                  </a:ext>
                </a:extLst>
              </a:tr>
            </a:tbl>
          </a:graphicData>
        </a:graphic>
      </p:graphicFrame>
    </p:spTree>
    <p:extLst>
      <p:ext uri="{BB962C8B-B14F-4D97-AF65-F5344CB8AC3E}">
        <p14:creationId xmlns:p14="http://schemas.microsoft.com/office/powerpoint/2010/main" val="1655003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0257-9A89-BF80-7A92-758C9F713748}"/>
              </a:ext>
            </a:extLst>
          </p:cNvPr>
          <p:cNvSpPr>
            <a:spLocks noGrp="1"/>
          </p:cNvSpPr>
          <p:nvPr>
            <p:ph type="title"/>
          </p:nvPr>
        </p:nvSpPr>
        <p:spPr>
          <a:xfrm>
            <a:off x="1128712" y="1835135"/>
            <a:ext cx="10225088" cy="1928993"/>
          </a:xfrm>
        </p:spPr>
        <p:txBody>
          <a:bodyPr/>
          <a:lstStyle/>
          <a:p>
            <a:r>
              <a:rPr lang="en-GB" dirty="0"/>
              <a:t>Section divider layout</a:t>
            </a:r>
          </a:p>
        </p:txBody>
      </p:sp>
      <p:sp>
        <p:nvSpPr>
          <p:cNvPr id="3" name="Text Placeholder 2">
            <a:extLst>
              <a:ext uri="{FF2B5EF4-FFF2-40B4-BE49-F238E27FC236}">
                <a16:creationId xmlns:a16="http://schemas.microsoft.com/office/drawing/2014/main" id="{0DC431E9-144E-A70C-CF8A-D4B220607B9E}"/>
              </a:ext>
            </a:extLst>
          </p:cNvPr>
          <p:cNvSpPr>
            <a:spLocks noGrp="1"/>
          </p:cNvSpPr>
          <p:nvPr>
            <p:ph type="body" idx="1"/>
          </p:nvPr>
        </p:nvSpPr>
        <p:spPr>
          <a:xfrm>
            <a:off x="1128712" y="3956247"/>
            <a:ext cx="10225088" cy="946677"/>
          </a:xfrm>
        </p:spPr>
        <p:txBody>
          <a:bodyPr/>
          <a:lstStyle/>
          <a:p>
            <a:r>
              <a:rPr lang="en-GB" dirty="0"/>
              <a:t>Add some info here.</a:t>
            </a:r>
          </a:p>
        </p:txBody>
      </p:sp>
    </p:spTree>
    <p:extLst>
      <p:ext uri="{BB962C8B-B14F-4D97-AF65-F5344CB8AC3E}">
        <p14:creationId xmlns:p14="http://schemas.microsoft.com/office/powerpoint/2010/main" val="2094182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32DC-3CE4-74FC-8581-6C29208BCCFA}"/>
              </a:ext>
            </a:extLst>
          </p:cNvPr>
          <p:cNvSpPr>
            <a:spLocks noGrp="1"/>
          </p:cNvSpPr>
          <p:nvPr>
            <p:ph type="title"/>
          </p:nvPr>
        </p:nvSpPr>
        <p:spPr>
          <a:xfrm>
            <a:off x="1127125" y="365125"/>
            <a:ext cx="10226674" cy="1325563"/>
          </a:xfrm>
        </p:spPr>
        <p:txBody>
          <a:bodyPr>
            <a:normAutofit/>
          </a:bodyPr>
          <a:lstStyle/>
          <a:p>
            <a:r>
              <a:rPr lang="en-GB" dirty="0"/>
              <a:t>Title and two columns</a:t>
            </a:r>
          </a:p>
        </p:txBody>
      </p:sp>
      <p:sp>
        <p:nvSpPr>
          <p:cNvPr id="7" name="Content Placeholder 6">
            <a:extLst>
              <a:ext uri="{FF2B5EF4-FFF2-40B4-BE49-F238E27FC236}">
                <a16:creationId xmlns:a16="http://schemas.microsoft.com/office/drawing/2014/main" id="{A00AC426-19DE-286B-B0A6-B2B5DA43081D}"/>
              </a:ext>
            </a:extLst>
          </p:cNvPr>
          <p:cNvSpPr>
            <a:spLocks noGrp="1"/>
          </p:cNvSpPr>
          <p:nvPr>
            <p:ph sz="half" idx="1"/>
          </p:nvPr>
        </p:nvSpPr>
        <p:spPr/>
        <p:txBody>
          <a:bodyPr/>
          <a:lstStyle/>
          <a:p>
            <a:endParaRPr lang="en-GB"/>
          </a:p>
        </p:txBody>
      </p:sp>
      <p:sp>
        <p:nvSpPr>
          <p:cNvPr id="8" name="Content Placeholder 7">
            <a:extLst>
              <a:ext uri="{FF2B5EF4-FFF2-40B4-BE49-F238E27FC236}">
                <a16:creationId xmlns:a16="http://schemas.microsoft.com/office/drawing/2014/main" id="{8A6D3A60-57A8-9061-C0E9-530F5B727AF1}"/>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909247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78589C-0F05-3507-5224-EA7485B6C27E}"/>
              </a:ext>
            </a:extLst>
          </p:cNvPr>
          <p:cNvSpPr>
            <a:spLocks noGrp="1"/>
          </p:cNvSpPr>
          <p:nvPr>
            <p:ph type="title"/>
          </p:nvPr>
        </p:nvSpPr>
        <p:spPr/>
        <p:txBody>
          <a:bodyPr/>
          <a:lstStyle/>
          <a:p>
            <a:r>
              <a:rPr lang="en-GB" dirty="0"/>
              <a:t>Video full screen</a:t>
            </a:r>
          </a:p>
        </p:txBody>
      </p:sp>
      <p:sp>
        <p:nvSpPr>
          <p:cNvPr id="2" name="Content Placeholder 1">
            <a:extLst>
              <a:ext uri="{FF2B5EF4-FFF2-40B4-BE49-F238E27FC236}">
                <a16:creationId xmlns:a16="http://schemas.microsoft.com/office/drawing/2014/main" id="{9F4BD96C-6601-0DF4-122A-AC1C75C0B68A}"/>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2009801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3ACC3-5CAD-9792-BDB1-A494DDABA0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B3AFBC-83F2-4C20-4BE1-297DEC7A07D4}"/>
              </a:ext>
            </a:extLst>
          </p:cNvPr>
          <p:cNvSpPr>
            <a:spLocks noGrp="1"/>
          </p:cNvSpPr>
          <p:nvPr>
            <p:ph type="title"/>
          </p:nvPr>
        </p:nvSpPr>
        <p:spPr/>
        <p:txBody>
          <a:bodyPr/>
          <a:lstStyle/>
          <a:p>
            <a:r>
              <a:rPr lang="en-GB" dirty="0"/>
              <a:t>Activity: Title and content</a:t>
            </a:r>
          </a:p>
        </p:txBody>
      </p:sp>
      <p:sp>
        <p:nvSpPr>
          <p:cNvPr id="3" name="Content Placeholder 2">
            <a:extLst>
              <a:ext uri="{FF2B5EF4-FFF2-40B4-BE49-F238E27FC236}">
                <a16:creationId xmlns:a16="http://schemas.microsoft.com/office/drawing/2014/main" id="{AECD04EE-7D75-D84B-19D7-DEBDCC9A7CA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05425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275FE-15F3-14B0-4CB1-CC625D407793}"/>
              </a:ext>
            </a:extLst>
          </p:cNvPr>
          <p:cNvSpPr>
            <a:spLocks noGrp="1"/>
          </p:cNvSpPr>
          <p:nvPr>
            <p:ph type="title"/>
          </p:nvPr>
        </p:nvSpPr>
        <p:spPr/>
        <p:txBody>
          <a:bodyPr/>
          <a:lstStyle/>
          <a:p>
            <a:r>
              <a:rPr lang="en-GB" dirty="0"/>
              <a:t>Activity: Title and two columns</a:t>
            </a:r>
          </a:p>
        </p:txBody>
      </p:sp>
      <p:sp>
        <p:nvSpPr>
          <p:cNvPr id="3" name="Content Placeholder 2">
            <a:extLst>
              <a:ext uri="{FF2B5EF4-FFF2-40B4-BE49-F238E27FC236}">
                <a16:creationId xmlns:a16="http://schemas.microsoft.com/office/drawing/2014/main" id="{7E2EFE2F-D4A2-A93D-C69B-8503E567F028}"/>
              </a:ext>
            </a:extLst>
          </p:cNvPr>
          <p:cNvSpPr>
            <a:spLocks noGrp="1"/>
          </p:cNvSpPr>
          <p:nvPr>
            <p:ph sz="half" idx="1"/>
          </p:nvPr>
        </p:nvSpPr>
        <p:spPr/>
        <p:txBody>
          <a:bodyPr/>
          <a:lstStyle/>
          <a:p>
            <a:endParaRPr lang="en-GB" dirty="0"/>
          </a:p>
        </p:txBody>
      </p:sp>
      <p:sp>
        <p:nvSpPr>
          <p:cNvPr id="15" name="Content Placeholder 14">
            <a:extLst>
              <a:ext uri="{FF2B5EF4-FFF2-40B4-BE49-F238E27FC236}">
                <a16:creationId xmlns:a16="http://schemas.microsoft.com/office/drawing/2014/main" id="{7E7B68CD-A456-BCAC-0478-5EC2568008B5}"/>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62637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241D-F1CE-04FF-168E-A98809AA9BB4}"/>
              </a:ext>
            </a:extLst>
          </p:cNvPr>
          <p:cNvSpPr>
            <a:spLocks noGrp="1"/>
          </p:cNvSpPr>
          <p:nvPr>
            <p:ph type="ctrTitle"/>
          </p:nvPr>
        </p:nvSpPr>
        <p:spPr/>
        <p:txBody>
          <a:bodyPr/>
          <a:lstStyle/>
          <a:p>
            <a:r>
              <a:rPr lang="en-GB" dirty="0"/>
              <a:t>Communicating as a business student and professional</a:t>
            </a:r>
          </a:p>
        </p:txBody>
      </p:sp>
      <p:sp>
        <p:nvSpPr>
          <p:cNvPr id="3" name="Subtitle 2">
            <a:extLst>
              <a:ext uri="{FF2B5EF4-FFF2-40B4-BE49-F238E27FC236}">
                <a16:creationId xmlns:a16="http://schemas.microsoft.com/office/drawing/2014/main" id="{42EC025A-6276-4F76-FA69-F1765D323283}"/>
              </a:ext>
            </a:extLst>
          </p:cNvPr>
          <p:cNvSpPr>
            <a:spLocks noGrp="1"/>
          </p:cNvSpPr>
          <p:nvPr>
            <p:ph type="subTitle" idx="1"/>
          </p:nvPr>
        </p:nvSpPr>
        <p:spPr/>
        <p:txBody>
          <a:bodyPr/>
          <a:lstStyle/>
          <a:p>
            <a:r>
              <a:rPr lang="en-GB" dirty="0"/>
              <a:t>Week 2</a:t>
            </a:r>
          </a:p>
          <a:p>
            <a:r>
              <a:rPr lang="en-GB" dirty="0"/>
              <a:t>LCLM4001 – Academic Skills </a:t>
            </a:r>
          </a:p>
        </p:txBody>
      </p:sp>
      <p:pic>
        <p:nvPicPr>
          <p:cNvPr id="6" name="Picture Placeholder 5" descr="A woman giving presentation.">
            <a:extLst>
              <a:ext uri="{FF2B5EF4-FFF2-40B4-BE49-F238E27FC236}">
                <a16:creationId xmlns:a16="http://schemas.microsoft.com/office/drawing/2014/main" id="{79C03D88-7DA6-25A6-9F4F-95EF67E858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111" r="24111"/>
          <a:stretch>
            <a:fillRect/>
          </a:stretch>
        </p:blipFill>
        <p:spPr/>
      </p:pic>
    </p:spTree>
    <p:extLst>
      <p:ext uri="{BB962C8B-B14F-4D97-AF65-F5344CB8AC3E}">
        <p14:creationId xmlns:p14="http://schemas.microsoft.com/office/powerpoint/2010/main" val="3376191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BC246-4B32-6563-1B3D-1737BEE5C23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C6532E15-9BFD-9393-DE99-742250999A7F}"/>
              </a:ext>
            </a:extLst>
          </p:cNvPr>
          <p:cNvSpPr>
            <a:spLocks noGrp="1"/>
          </p:cNvSpPr>
          <p:nvPr>
            <p:ph idx="1"/>
          </p:nvPr>
        </p:nvSpPr>
        <p:spPr/>
        <p:txBody>
          <a:bodyPr/>
          <a:lstStyle/>
          <a:p>
            <a:r>
              <a:rPr lang="en-GB" dirty="0"/>
              <a:t>Recognise how communication differs in business, university, and everyday life</a:t>
            </a:r>
          </a:p>
          <a:p>
            <a:r>
              <a:rPr lang="en-GB" dirty="0"/>
              <a:t>Identify features of appropriate academic and professional business style</a:t>
            </a:r>
          </a:p>
          <a:p>
            <a:r>
              <a:rPr lang="en-GB" dirty="0"/>
              <a:t>Apply tone, clarity, and politeness to business- related communication related academic communication</a:t>
            </a:r>
          </a:p>
          <a:p>
            <a:r>
              <a:rPr lang="en-GB" dirty="0"/>
              <a:t>Draft a clear, professional email linked to a business or study scenario</a:t>
            </a:r>
          </a:p>
        </p:txBody>
      </p:sp>
    </p:spTree>
    <p:extLst>
      <p:ext uri="{BB962C8B-B14F-4D97-AF65-F5344CB8AC3E}">
        <p14:creationId xmlns:p14="http://schemas.microsoft.com/office/powerpoint/2010/main" val="644641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9183E-6B63-B3B3-EFD5-4F77DDDCE14B}"/>
              </a:ext>
            </a:extLst>
          </p:cNvPr>
          <p:cNvSpPr>
            <a:spLocks noGrp="1"/>
          </p:cNvSpPr>
          <p:nvPr>
            <p:ph type="title"/>
          </p:nvPr>
        </p:nvSpPr>
        <p:spPr/>
        <p:txBody>
          <a:bodyPr/>
          <a:lstStyle/>
          <a:p>
            <a:r>
              <a:rPr lang="en-GB" dirty="0"/>
              <a:t>Drafting an email</a:t>
            </a:r>
          </a:p>
        </p:txBody>
      </p:sp>
      <p:sp>
        <p:nvSpPr>
          <p:cNvPr id="3" name="Text Placeholder 2">
            <a:extLst>
              <a:ext uri="{FF2B5EF4-FFF2-40B4-BE49-F238E27FC236}">
                <a16:creationId xmlns:a16="http://schemas.microsoft.com/office/drawing/2014/main" id="{4FD8FB94-DB9F-F2D7-A284-2105B1874F08}"/>
              </a:ext>
            </a:extLst>
          </p:cNvPr>
          <p:cNvSpPr>
            <a:spLocks noGrp="1"/>
          </p:cNvSpPr>
          <p:nvPr>
            <p:ph type="body" idx="1"/>
          </p:nvPr>
        </p:nvSpPr>
        <p:spPr/>
        <p:txBody>
          <a:bodyPr/>
          <a:lstStyle/>
          <a:p>
            <a:r>
              <a:rPr lang="en-GB" dirty="0"/>
              <a:t>In this section you will learn how to draft a clear and professional email.</a:t>
            </a:r>
          </a:p>
        </p:txBody>
      </p:sp>
    </p:spTree>
    <p:extLst>
      <p:ext uri="{BB962C8B-B14F-4D97-AF65-F5344CB8AC3E}">
        <p14:creationId xmlns:p14="http://schemas.microsoft.com/office/powerpoint/2010/main" val="3038344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D8292-723A-7BE8-14B0-26A25E616CE1}"/>
              </a:ext>
            </a:extLst>
          </p:cNvPr>
          <p:cNvSpPr>
            <a:spLocks noGrp="1"/>
          </p:cNvSpPr>
          <p:nvPr>
            <p:ph type="title"/>
          </p:nvPr>
        </p:nvSpPr>
        <p:spPr>
          <a:xfrm>
            <a:off x="1127125" y="365125"/>
            <a:ext cx="10226674" cy="1325563"/>
          </a:xfrm>
        </p:spPr>
        <p:txBody>
          <a:bodyPr/>
          <a:lstStyle/>
          <a:p>
            <a:r>
              <a:rPr lang="en-GB" dirty="0"/>
              <a:t>Writing the subject line </a:t>
            </a:r>
          </a:p>
        </p:txBody>
      </p:sp>
      <p:sp>
        <p:nvSpPr>
          <p:cNvPr id="3" name="Content Placeholder 2">
            <a:extLst>
              <a:ext uri="{FF2B5EF4-FFF2-40B4-BE49-F238E27FC236}">
                <a16:creationId xmlns:a16="http://schemas.microsoft.com/office/drawing/2014/main" id="{D1B104F5-D7CB-3A01-B0F7-690D456B5F38}"/>
              </a:ext>
            </a:extLst>
          </p:cNvPr>
          <p:cNvSpPr>
            <a:spLocks noGrp="1"/>
          </p:cNvSpPr>
          <p:nvPr>
            <p:ph sz="half" idx="1"/>
          </p:nvPr>
        </p:nvSpPr>
        <p:spPr>
          <a:xfrm>
            <a:off x="1127124" y="1825625"/>
            <a:ext cx="4790099" cy="4351338"/>
          </a:xfrm>
        </p:spPr>
        <p:txBody>
          <a:bodyPr>
            <a:normAutofit fontScale="92500" lnSpcReduction="10000"/>
          </a:bodyPr>
          <a:lstStyle/>
          <a:p>
            <a:r>
              <a:rPr lang="en-GB" dirty="0"/>
              <a:t>Lorem ipsum dolor sit amet, consectetuer adipiscing </a:t>
            </a:r>
            <a:r>
              <a:rPr lang="en-GB" dirty="0" err="1"/>
              <a:t>elit</a:t>
            </a:r>
            <a:r>
              <a:rPr lang="en-GB" dirty="0"/>
              <a:t>.</a:t>
            </a:r>
          </a:p>
          <a:p>
            <a:r>
              <a:rPr lang="en-GB" dirty="0"/>
              <a:t>Maecenas porttitor congue massa. </a:t>
            </a:r>
          </a:p>
          <a:p>
            <a:r>
              <a:rPr lang="en-GB" dirty="0" err="1"/>
              <a:t>Fusce</a:t>
            </a:r>
            <a:r>
              <a:rPr lang="en-GB" dirty="0"/>
              <a:t> posuere, magna sed pulvinar ultricies, purus lectus malesuada libero, sit amet commodo magna eros quis </a:t>
            </a:r>
            <a:r>
              <a:rPr lang="en-GB" dirty="0" err="1"/>
              <a:t>urna</a:t>
            </a:r>
            <a:r>
              <a:rPr lang="en-GB" dirty="0"/>
              <a:t>.</a:t>
            </a:r>
          </a:p>
        </p:txBody>
      </p:sp>
      <p:sp>
        <p:nvSpPr>
          <p:cNvPr id="15" name="Content Placeholder 14">
            <a:extLst>
              <a:ext uri="{FF2B5EF4-FFF2-40B4-BE49-F238E27FC236}">
                <a16:creationId xmlns:a16="http://schemas.microsoft.com/office/drawing/2014/main" id="{B2E76417-A247-E231-0D9E-C0BAB5741FC2}"/>
              </a:ext>
            </a:extLst>
          </p:cNvPr>
          <p:cNvSpPr>
            <a:spLocks noGrp="1"/>
          </p:cNvSpPr>
          <p:nvPr>
            <p:ph sz="half" idx="2"/>
          </p:nvPr>
        </p:nvSpPr>
        <p:spPr/>
        <p:txBody>
          <a:bodyPr>
            <a:normAutofit fontScale="92500" lnSpcReduction="10000"/>
          </a:bodyPr>
          <a:lstStyle/>
          <a:p>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r>
              <a:rPr lang="en-GB" dirty="0"/>
              <a:t>Maecenas </a:t>
            </a:r>
            <a:r>
              <a:rPr lang="en-GB" dirty="0" err="1"/>
              <a:t>porttitor</a:t>
            </a:r>
            <a:r>
              <a:rPr lang="en-GB" dirty="0"/>
              <a:t> </a:t>
            </a:r>
            <a:r>
              <a:rPr lang="en-GB" dirty="0" err="1"/>
              <a:t>congue</a:t>
            </a:r>
            <a:r>
              <a:rPr lang="en-GB" dirty="0"/>
              <a:t> </a:t>
            </a:r>
            <a:r>
              <a:rPr lang="en-GB" dirty="0" err="1"/>
              <a:t>massa</a:t>
            </a:r>
            <a:r>
              <a:rPr lang="en-GB" dirty="0"/>
              <a:t>. </a:t>
            </a:r>
          </a:p>
          <a:p>
            <a:r>
              <a:rPr lang="en-GB" dirty="0" err="1"/>
              <a:t>Fusce</a:t>
            </a:r>
            <a:r>
              <a:rPr lang="en-GB" dirty="0"/>
              <a:t> </a:t>
            </a:r>
            <a:r>
              <a:rPr lang="en-GB" dirty="0" err="1"/>
              <a:t>posuere</a:t>
            </a:r>
            <a:r>
              <a:rPr lang="en-GB" dirty="0"/>
              <a:t>, magna </a:t>
            </a:r>
            <a:r>
              <a:rPr lang="en-GB" dirty="0" err="1"/>
              <a:t>sed</a:t>
            </a:r>
            <a:r>
              <a:rPr lang="en-GB" dirty="0"/>
              <a:t> pulvinar </a:t>
            </a:r>
            <a:r>
              <a:rPr lang="en-GB" dirty="0" err="1"/>
              <a:t>ultricies</a:t>
            </a:r>
            <a:r>
              <a:rPr lang="en-GB" dirty="0"/>
              <a:t>, </a:t>
            </a:r>
            <a:r>
              <a:rPr lang="en-GB" dirty="0" err="1"/>
              <a:t>purus</a:t>
            </a:r>
            <a:r>
              <a:rPr lang="en-GB" dirty="0"/>
              <a:t> </a:t>
            </a:r>
            <a:r>
              <a:rPr lang="en-GB" dirty="0" err="1"/>
              <a:t>lectus</a:t>
            </a:r>
            <a:r>
              <a:rPr lang="en-GB" dirty="0"/>
              <a:t> </a:t>
            </a:r>
            <a:r>
              <a:rPr lang="en-GB" dirty="0" err="1"/>
              <a:t>malesuada</a:t>
            </a:r>
            <a:r>
              <a:rPr lang="en-GB" dirty="0"/>
              <a:t> libero, sit </a:t>
            </a:r>
            <a:r>
              <a:rPr lang="en-GB" dirty="0" err="1"/>
              <a:t>amet</a:t>
            </a:r>
            <a:r>
              <a:rPr lang="en-GB" dirty="0"/>
              <a:t> </a:t>
            </a:r>
            <a:r>
              <a:rPr lang="en-GB" dirty="0" err="1"/>
              <a:t>commodo</a:t>
            </a:r>
            <a:r>
              <a:rPr lang="en-GB" dirty="0"/>
              <a:t> magna eros </a:t>
            </a:r>
            <a:r>
              <a:rPr lang="en-GB" dirty="0" err="1"/>
              <a:t>quis</a:t>
            </a:r>
            <a:r>
              <a:rPr lang="en-GB" dirty="0"/>
              <a:t> </a:t>
            </a:r>
            <a:r>
              <a:rPr lang="en-GB" dirty="0" err="1"/>
              <a:t>urna</a:t>
            </a:r>
            <a:r>
              <a:rPr lang="en-GB" dirty="0"/>
              <a:t>.</a:t>
            </a:r>
          </a:p>
        </p:txBody>
      </p:sp>
    </p:spTree>
    <p:extLst>
      <p:ext uri="{BB962C8B-B14F-4D97-AF65-F5344CB8AC3E}">
        <p14:creationId xmlns:p14="http://schemas.microsoft.com/office/powerpoint/2010/main" val="3105655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7227D12-3233-F0CC-B680-1BB61395FF2A}"/>
              </a:ext>
            </a:extLst>
          </p:cNvPr>
          <p:cNvSpPr>
            <a:spLocks noGrp="1"/>
          </p:cNvSpPr>
          <p:nvPr>
            <p:ph type="title"/>
          </p:nvPr>
        </p:nvSpPr>
        <p:spPr/>
        <p:txBody>
          <a:bodyPr/>
          <a:lstStyle/>
          <a:p>
            <a:r>
              <a:rPr lang="en-GB" dirty="0"/>
              <a:t>Outlook set up</a:t>
            </a:r>
          </a:p>
        </p:txBody>
      </p:sp>
      <p:pic>
        <p:nvPicPr>
          <p:cNvPr id="13" name="Online Media 12" title="What is Moodle LMS? Latest release video">
            <a:hlinkClick r:id="" action="ppaction://media"/>
            <a:extLst>
              <a:ext uri="{FF2B5EF4-FFF2-40B4-BE49-F238E27FC236}">
                <a16:creationId xmlns:a16="http://schemas.microsoft.com/office/drawing/2014/main" id="{961BF232-0897-B545-5E05-34F833330314}"/>
              </a:ext>
            </a:extLst>
          </p:cNvPr>
          <p:cNvPicPr>
            <a:picLocks noGrp="1" noRot="1" noChangeAspect="1"/>
          </p:cNvPicPr>
          <p:nvPr>
            <p:ph sz="quarter" idx="13"/>
            <a:videoFile r:link="rId1"/>
          </p:nvPr>
        </p:nvPicPr>
        <p:blipFill>
          <a:blip r:embed="rId3"/>
          <a:stretch>
            <a:fillRect/>
          </a:stretch>
        </p:blipFill>
        <p:spPr>
          <a:xfrm>
            <a:off x="26988" y="39688"/>
            <a:ext cx="12138025" cy="6858000"/>
          </a:xfrm>
          <a:prstGeom prst="rect">
            <a:avLst/>
          </a:prstGeom>
        </p:spPr>
      </p:pic>
    </p:spTree>
    <p:extLst>
      <p:ext uri="{BB962C8B-B14F-4D97-AF65-F5344CB8AC3E}">
        <p14:creationId xmlns:p14="http://schemas.microsoft.com/office/powerpoint/2010/main" val="189823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3EDFE-FF74-A89E-64E4-5CFD76A2ED18}"/>
              </a:ext>
            </a:extLst>
          </p:cNvPr>
          <p:cNvSpPr>
            <a:spLocks noGrp="1"/>
          </p:cNvSpPr>
          <p:nvPr>
            <p:ph type="title"/>
          </p:nvPr>
        </p:nvSpPr>
        <p:spPr>
          <a:xfrm>
            <a:off x="1127125" y="365125"/>
            <a:ext cx="10226674" cy="1325563"/>
          </a:xfrm>
        </p:spPr>
        <p:txBody>
          <a:bodyPr/>
          <a:lstStyle/>
          <a:p>
            <a:r>
              <a:rPr lang="en-GB" dirty="0"/>
              <a:t>Your task: Write a subject line</a:t>
            </a:r>
          </a:p>
        </p:txBody>
      </p:sp>
      <p:sp>
        <p:nvSpPr>
          <p:cNvPr id="3" name="Content Placeholder 2">
            <a:extLst>
              <a:ext uri="{FF2B5EF4-FFF2-40B4-BE49-F238E27FC236}">
                <a16:creationId xmlns:a16="http://schemas.microsoft.com/office/drawing/2014/main" id="{58E99435-8F2F-3045-1623-12E87E08219A}"/>
              </a:ext>
            </a:extLst>
          </p:cNvPr>
          <p:cNvSpPr>
            <a:spLocks noGrp="1"/>
          </p:cNvSpPr>
          <p:nvPr>
            <p:ph sz="half" idx="1"/>
          </p:nvPr>
        </p:nvSpPr>
        <p:spPr>
          <a:xfrm>
            <a:off x="1127125" y="2012950"/>
            <a:ext cx="4826000" cy="4164013"/>
          </a:xfrm>
        </p:spPr>
        <p:txBody>
          <a:bodyPr>
            <a:normAutofit fontScale="92500" lnSpcReduction="10000"/>
          </a:bodyPr>
          <a:lstStyle/>
          <a:p>
            <a:r>
              <a:rPr lang="en-GB" dirty="0"/>
              <a:t>Lorem ipsum </a:t>
            </a:r>
            <a:r>
              <a:rPr lang="en-GB" dirty="0" err="1"/>
              <a:t>dolor</a:t>
            </a:r>
            <a:r>
              <a:rPr lang="en-GB" dirty="0"/>
              <a:t> sit </a:t>
            </a:r>
            <a:r>
              <a:rPr lang="en-GB" dirty="0" err="1"/>
              <a:t>amet</a:t>
            </a:r>
            <a:r>
              <a:rPr lang="en-GB" dirty="0"/>
              <a:t>, </a:t>
            </a:r>
            <a:r>
              <a:rPr lang="en-GB" dirty="0" err="1"/>
              <a:t>consectetuer</a:t>
            </a:r>
            <a:r>
              <a:rPr lang="en-GB" dirty="0"/>
              <a:t> </a:t>
            </a:r>
            <a:r>
              <a:rPr lang="en-GB" dirty="0" err="1"/>
              <a:t>adipiscing</a:t>
            </a:r>
            <a:r>
              <a:rPr lang="en-GB" dirty="0"/>
              <a:t> </a:t>
            </a:r>
            <a:r>
              <a:rPr lang="en-GB" dirty="0" err="1"/>
              <a:t>elit</a:t>
            </a:r>
            <a:r>
              <a:rPr lang="en-GB" dirty="0"/>
              <a:t>.</a:t>
            </a:r>
          </a:p>
          <a:p>
            <a:r>
              <a:rPr lang="en-GB" dirty="0"/>
              <a:t>Maecenas </a:t>
            </a:r>
            <a:r>
              <a:rPr lang="en-GB" dirty="0" err="1"/>
              <a:t>porttitor</a:t>
            </a:r>
            <a:r>
              <a:rPr lang="en-GB" dirty="0"/>
              <a:t> </a:t>
            </a:r>
            <a:r>
              <a:rPr lang="en-GB" dirty="0" err="1"/>
              <a:t>congue</a:t>
            </a:r>
            <a:r>
              <a:rPr lang="en-GB" dirty="0"/>
              <a:t> </a:t>
            </a:r>
            <a:r>
              <a:rPr lang="en-GB" dirty="0" err="1"/>
              <a:t>massa</a:t>
            </a:r>
            <a:r>
              <a:rPr lang="en-GB" dirty="0"/>
              <a:t>. </a:t>
            </a:r>
          </a:p>
          <a:p>
            <a:r>
              <a:rPr lang="en-GB" dirty="0" err="1"/>
              <a:t>Fusce</a:t>
            </a:r>
            <a:r>
              <a:rPr lang="en-GB" dirty="0"/>
              <a:t> </a:t>
            </a:r>
            <a:r>
              <a:rPr lang="en-GB" dirty="0" err="1"/>
              <a:t>posuere</a:t>
            </a:r>
            <a:r>
              <a:rPr lang="en-GB" dirty="0"/>
              <a:t>, magna </a:t>
            </a:r>
            <a:r>
              <a:rPr lang="en-GB" dirty="0" err="1"/>
              <a:t>sed</a:t>
            </a:r>
            <a:r>
              <a:rPr lang="en-GB" dirty="0"/>
              <a:t> pulvinar </a:t>
            </a:r>
            <a:r>
              <a:rPr lang="en-GB" dirty="0" err="1"/>
              <a:t>ultricies</a:t>
            </a:r>
            <a:r>
              <a:rPr lang="en-GB" dirty="0"/>
              <a:t>, </a:t>
            </a:r>
            <a:r>
              <a:rPr lang="en-GB" dirty="0" err="1"/>
              <a:t>purus</a:t>
            </a:r>
            <a:r>
              <a:rPr lang="en-GB" dirty="0"/>
              <a:t> </a:t>
            </a:r>
            <a:r>
              <a:rPr lang="en-GB" dirty="0" err="1"/>
              <a:t>lectus</a:t>
            </a:r>
            <a:r>
              <a:rPr lang="en-GB" dirty="0"/>
              <a:t> </a:t>
            </a:r>
            <a:r>
              <a:rPr lang="en-GB" dirty="0" err="1"/>
              <a:t>malesuada</a:t>
            </a:r>
            <a:r>
              <a:rPr lang="en-GB" dirty="0"/>
              <a:t> libero, sit </a:t>
            </a:r>
            <a:r>
              <a:rPr lang="en-GB" dirty="0" err="1"/>
              <a:t>amet</a:t>
            </a:r>
            <a:r>
              <a:rPr lang="en-GB" dirty="0"/>
              <a:t> </a:t>
            </a:r>
            <a:r>
              <a:rPr lang="en-GB" dirty="0" err="1"/>
              <a:t>commodo</a:t>
            </a:r>
            <a:r>
              <a:rPr lang="en-GB" dirty="0"/>
              <a:t> magna eros </a:t>
            </a:r>
            <a:r>
              <a:rPr lang="en-GB" dirty="0" err="1"/>
              <a:t>quis</a:t>
            </a:r>
            <a:r>
              <a:rPr lang="en-GB" dirty="0"/>
              <a:t> </a:t>
            </a:r>
            <a:r>
              <a:rPr lang="en-GB" dirty="0" err="1"/>
              <a:t>urna</a:t>
            </a:r>
            <a:r>
              <a:rPr lang="en-GB" dirty="0"/>
              <a:t>.</a:t>
            </a:r>
          </a:p>
        </p:txBody>
      </p:sp>
      <p:pic>
        <p:nvPicPr>
          <p:cNvPr id="5" name="Online Media 4" title="5 Minute Timer">
            <a:hlinkClick r:id="" action="ppaction://media"/>
            <a:extLst>
              <a:ext uri="{FF2B5EF4-FFF2-40B4-BE49-F238E27FC236}">
                <a16:creationId xmlns:a16="http://schemas.microsoft.com/office/drawing/2014/main" id="{4AD0B748-2404-0BC0-3D77-2D083B4E966C}"/>
              </a:ext>
            </a:extLst>
          </p:cNvPr>
          <p:cNvPicPr>
            <a:picLocks noGrp="1" noRot="1" noChangeAspect="1"/>
          </p:cNvPicPr>
          <p:nvPr>
            <p:ph sz="half" idx="2"/>
            <a:videoFile r:link="rId1"/>
          </p:nvPr>
        </p:nvPicPr>
        <p:blipFill>
          <a:blip r:embed="rId4"/>
          <a:stretch>
            <a:fillRect/>
          </a:stretch>
        </p:blipFill>
        <p:spPr>
          <a:xfrm>
            <a:off x="6256337" y="2659856"/>
            <a:ext cx="5080000" cy="2870200"/>
          </a:xfrm>
        </p:spPr>
      </p:pic>
    </p:spTree>
    <p:extLst>
      <p:ext uri="{BB962C8B-B14F-4D97-AF65-F5344CB8AC3E}">
        <p14:creationId xmlns:p14="http://schemas.microsoft.com/office/powerpoint/2010/main" val="352401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dirty="0"/>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dirty="0"/>
              <a:t>See you in 10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05843727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d58dbe5dad4c031633cf73e1cdc19dfe">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4ea519f5749edfc1c2fa7bca6bf2537e"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metadata/properties"/>
    <ds:schemaRef ds:uri="http://schemas.microsoft.com/office/infopath/2007/PartnerControls"/>
    <ds:schemaRef ds:uri="58fca413-3b36-4298-af2b-d24aa1f4750f"/>
    <ds:schemaRef ds:uri="1084fe36-8241-4751-a893-1fa9f44ff207"/>
  </ds:schemaRefs>
</ds:datastoreItem>
</file>

<file path=customXml/itemProps3.xml><?xml version="1.0" encoding="utf-8"?>
<ds:datastoreItem xmlns:ds="http://schemas.openxmlformats.org/officeDocument/2006/customXml" ds:itemID="{7C6BDB9C-1D9B-4072-B7BE-EF092C1511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939</Words>
  <Application>Microsoft Office PowerPoint</Application>
  <PresentationFormat>Widescreen</PresentationFormat>
  <Paragraphs>119</Paragraphs>
  <Slides>19</Slides>
  <Notes>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ExtraBold</vt:lpstr>
      <vt:lpstr>Arial</vt:lpstr>
      <vt:lpstr>Wingdings</vt:lpstr>
      <vt:lpstr>Office Theme</vt:lpstr>
      <vt:lpstr>How does this work?</vt:lpstr>
      <vt:lpstr>Time and work focus</vt:lpstr>
      <vt:lpstr>Week 1</vt:lpstr>
      <vt:lpstr>Active Learning</vt:lpstr>
      <vt:lpstr>A helping step up</vt:lpstr>
      <vt:lpstr>An approach to learning…and teaching</vt:lpstr>
      <vt:lpstr>From theory to practice</vt:lpstr>
      <vt:lpstr>Section divider layout</vt:lpstr>
      <vt:lpstr>Title and two columns</vt:lpstr>
      <vt:lpstr>Video full screen</vt:lpstr>
      <vt:lpstr>Activity: Title and content</vt:lpstr>
      <vt:lpstr>Activity: Title and two columns</vt:lpstr>
      <vt:lpstr>Communicating as a business student and professional</vt:lpstr>
      <vt:lpstr>Learning outcomes</vt:lpstr>
      <vt:lpstr>Drafting an email</vt:lpstr>
      <vt:lpstr>Writing the subject line </vt:lpstr>
      <vt:lpstr>Outlook set up</vt:lpstr>
      <vt:lpstr>Your task: Write a subject line</vt:lpstr>
      <vt:lpstr>Break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11</cp:revision>
  <dcterms:created xsi:type="dcterms:W3CDTF">2026-02-06T13:25:12Z</dcterms:created>
  <dcterms:modified xsi:type="dcterms:W3CDTF">2026-08-26T16:37:14Z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Order">
    <vt:r8>10100</vt:r8>
  </property>
  <property fmtid="{D5CDD505-2E9C-101B-9397-08002B2CF9AE}" pid="4" name="xd_Signature">
    <vt:bool>false</vt:bool>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MediaServiceImageTags">
    <vt:lpwstr/>
  </property>
</Properties>
</file>