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9" r:id="rId2"/>
    <p:sldId id="256" r:id="rId3"/>
    <p:sldId id="257" r:id="rId4"/>
    <p:sldId id="258" r:id="rId5"/>
    <p:sldId id="266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149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803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207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451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41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6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840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46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767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3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74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428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24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670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252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3285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8067-CCC3-248B-0695-DE384F917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Profile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898BF-4A4D-E5E3-8964-6A6E8AAD6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Name:</a:t>
            </a:r>
            <a:r>
              <a:rPr lang="en-US" dirty="0"/>
              <a:t> Harsh Rameshkumar Mangukiya</a:t>
            </a:r>
          </a:p>
          <a:p>
            <a:r>
              <a:rPr lang="en-US" b="1" dirty="0"/>
              <a:t>Student ID:</a:t>
            </a:r>
            <a:r>
              <a:rPr lang="en-US" dirty="0"/>
              <a:t> 2433852</a:t>
            </a:r>
          </a:p>
          <a:p>
            <a:r>
              <a:rPr lang="en-US" b="1" dirty="0"/>
              <a:t>Research topic:</a:t>
            </a:r>
            <a:r>
              <a:rPr lang="en-US" dirty="0"/>
              <a:t> Performance Evaluation of Machine Learning Models for Email Spam Filtering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314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4361"/>
            <a:ext cx="7772400" cy="1470025"/>
          </a:xfrm>
        </p:spPr>
        <p:txBody>
          <a:bodyPr/>
          <a:lstStyle/>
          <a:p>
            <a:r>
              <a:rPr dirty="0"/>
              <a:t>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676400"/>
            <a:ext cx="6400800" cy="1752600"/>
          </a:xfrm>
        </p:spPr>
        <p:txBody>
          <a:bodyPr>
            <a:normAutofit/>
          </a:bodyPr>
          <a:lstStyle/>
          <a:p>
            <a:r>
              <a:rPr sz="2400" dirty="0"/>
              <a:t>Performance Evaluation of Machine Learning Models for Email Spam Filtering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Slide 1: Research Context — Why This Topic Matters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Email remains widely used, but spam continues to grow, risking security and productivity.</a:t>
            </a:r>
          </a:p>
          <a:p>
            <a:r>
              <a:rPr lang="en-US" dirty="0"/>
              <a:t>Traditional filters often fail against modern spam, especially phishing, ads, and malware.</a:t>
            </a:r>
          </a:p>
          <a:p>
            <a:r>
              <a:rPr lang="en-US" dirty="0"/>
              <a:t>ML/NLP-based spam detection offers adaptive, data-driven filtering for evolving threats [1].</a:t>
            </a:r>
          </a:p>
          <a:p>
            <a:r>
              <a:rPr lang="en-US" dirty="0"/>
              <a:t>Recent research shows ML and deep learning can achieve high accuracy and robust spam detection [2].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Background — Growing Email Security Challenges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Cybercriminals send emails that look real, easily bypassing simple filters [2].</a:t>
            </a:r>
          </a:p>
          <a:p>
            <a:r>
              <a:rPr lang="en-US" dirty="0"/>
              <a:t>Static, rule-based systems fail against evolving spam patterns.</a:t>
            </a:r>
          </a:p>
          <a:p>
            <a:r>
              <a:rPr lang="en-US" dirty="0"/>
              <a:t>High email volumes need fast, automated filtering.</a:t>
            </a:r>
          </a:p>
          <a:p>
            <a:r>
              <a:rPr lang="en-US" dirty="0"/>
              <a:t>ML models spot hidden text patterns, boosting detection accuracy [3].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E721A-6C1A-A3D3-EB47-64038672C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Problem — Identified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EEC1A-E0A3-B9E9-628B-0A2AE866C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Many studies use </a:t>
            </a:r>
            <a:r>
              <a:rPr lang="en-US" b="1" dirty="0"/>
              <a:t>outdated datasets</a:t>
            </a:r>
            <a:r>
              <a:rPr lang="en-US" dirty="0"/>
              <a:t>, reducing modern relevance.</a:t>
            </a:r>
          </a:p>
          <a:p>
            <a:r>
              <a:rPr lang="en-US" b="1" dirty="0"/>
              <a:t>False positives</a:t>
            </a:r>
            <a:r>
              <a:rPr lang="en-US" dirty="0"/>
              <a:t> block real emails; </a:t>
            </a:r>
            <a:r>
              <a:rPr lang="en-US" b="1" dirty="0"/>
              <a:t>false negatives</a:t>
            </a:r>
            <a:r>
              <a:rPr lang="en-US" dirty="0"/>
              <a:t> let spam through.</a:t>
            </a:r>
          </a:p>
          <a:p>
            <a:r>
              <a:rPr lang="en-US" dirty="0"/>
              <a:t>Few studies </a:t>
            </a:r>
            <a:r>
              <a:rPr lang="en-US" b="1" dirty="0"/>
              <a:t>compare ML models</a:t>
            </a:r>
            <a:r>
              <a:rPr lang="en-US" dirty="0"/>
              <a:t> using the same modern dataset.</a:t>
            </a:r>
          </a:p>
          <a:p>
            <a:r>
              <a:rPr lang="en-US" dirty="0"/>
              <a:t>A </a:t>
            </a:r>
            <a:r>
              <a:rPr lang="en-US" b="1" dirty="0"/>
              <a:t>unified evaluation framework</a:t>
            </a:r>
            <a:r>
              <a:rPr lang="en-US" dirty="0"/>
              <a:t> is needed for reliable model assessment.</a:t>
            </a:r>
          </a:p>
        </p:txBody>
      </p:sp>
    </p:spTree>
    <p:extLst>
      <p:ext uri="{BB962C8B-B14F-4D97-AF65-F5344CB8AC3E}">
        <p14:creationId xmlns:p14="http://schemas.microsoft.com/office/powerpoint/2010/main" val="1592733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 — Overall Aim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000" b="1" dirty="0"/>
              <a:t>Aim</a:t>
            </a:r>
            <a:r>
              <a:rPr sz="2000" dirty="0"/>
              <a:t>: </a:t>
            </a:r>
            <a:endParaRPr lang="en-US" sz="2000" dirty="0"/>
          </a:p>
          <a:p>
            <a:r>
              <a:rPr lang="en-US" dirty="0"/>
              <a:t>Identify the most effective ML classifier for contemporary email spam detection.</a:t>
            </a:r>
            <a:endParaRPr dirty="0"/>
          </a:p>
          <a:p>
            <a:pPr marL="0" indent="0">
              <a:buNone/>
            </a:pPr>
            <a:r>
              <a:rPr lang="en-US" sz="2000" b="1" dirty="0"/>
              <a:t>Focus</a:t>
            </a:r>
            <a:r>
              <a:rPr sz="2000" b="1" dirty="0"/>
              <a:t>:</a:t>
            </a:r>
            <a:endParaRPr lang="en-US" sz="2000" b="1" dirty="0"/>
          </a:p>
          <a:p>
            <a:r>
              <a:rPr lang="en-US" dirty="0"/>
              <a:t>Use a unified, up-to-date dataset.</a:t>
            </a:r>
          </a:p>
          <a:p>
            <a:r>
              <a:rPr lang="en-US" dirty="0"/>
              <a:t>Apply ML, ensemble, and deep-learning models.</a:t>
            </a:r>
          </a:p>
          <a:p>
            <a:r>
              <a:rPr lang="en-US" dirty="0"/>
              <a:t>Evaluate models with accuracy, precision, recall, and F1-score.</a:t>
            </a:r>
          </a:p>
          <a:p>
            <a:r>
              <a:rPr lang="en-US" dirty="0"/>
              <a:t>Compare performance on various spam types [2][5].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Objectives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Implement classical ML models: Naïve Bayes, SVM, Random Forest.</a:t>
            </a:r>
          </a:p>
          <a:p>
            <a:r>
              <a:rPr lang="en-US" dirty="0"/>
              <a:t>Implement ensemble and deep-learning/NLP-based models.</a:t>
            </a:r>
          </a:p>
          <a:p>
            <a:r>
              <a:rPr lang="en-US" dirty="0"/>
              <a:t>Preprocess emails using cleaning, tokenization, TF-IDF, and embeddings [3].</a:t>
            </a:r>
          </a:p>
          <a:p>
            <a:r>
              <a:rPr lang="en-US" dirty="0"/>
              <a:t>Train and test on a modern spam–ham dataset.</a:t>
            </a:r>
          </a:p>
          <a:p>
            <a:r>
              <a:rPr lang="en-US" dirty="0"/>
              <a:t>Evaluate models with standard metrics; identify the most reliable classifier.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— Key Insights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TF-IDF + embeddings boost detection performance [3].</a:t>
            </a:r>
          </a:p>
          <a:p>
            <a:r>
              <a:rPr lang="en-US" dirty="0"/>
              <a:t>Ensemble methods surpass single models in accuracy &amp; stability [2].</a:t>
            </a:r>
          </a:p>
          <a:p>
            <a:r>
              <a:rPr lang="en-US" dirty="0"/>
              <a:t>Deep learning &amp; transformers excel against evolving spam [5].</a:t>
            </a:r>
          </a:p>
          <a:p>
            <a:r>
              <a:rPr lang="en-US" dirty="0"/>
              <a:t>Challenges: scalability, fresh datasets, adaptability [6].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— Data &amp; Processing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Use a up‑to‑date, combined spam–ham dataset (merge multiple public datasets) for diversity.</a:t>
            </a:r>
          </a:p>
          <a:p>
            <a:r>
              <a:rPr lang="en-US" dirty="0"/>
              <a:t>Preprocess email text: cleaning, </a:t>
            </a:r>
            <a:r>
              <a:rPr lang="en-US" dirty="0" err="1"/>
              <a:t>tokenisation</a:t>
            </a:r>
            <a:r>
              <a:rPr lang="en-US" dirty="0"/>
              <a:t>/</a:t>
            </a:r>
            <a:r>
              <a:rPr lang="en-US" dirty="0" err="1"/>
              <a:t>lemmatisation</a:t>
            </a:r>
            <a:r>
              <a:rPr lang="en-US" dirty="0"/>
              <a:t>, </a:t>
            </a:r>
            <a:r>
              <a:rPr lang="en-US" dirty="0" err="1"/>
              <a:t>vectorisation</a:t>
            </a:r>
            <a:r>
              <a:rPr lang="en-US" dirty="0"/>
              <a:t> using TF‑IDF + embeddings.</a:t>
            </a:r>
          </a:p>
          <a:p>
            <a:r>
              <a:rPr lang="en-US" dirty="0"/>
              <a:t>Implement classifiers: classical ML (Naïve Bayes, SVM, Random Forest), ensemble (stacking), and deep/NLP-based models.</a:t>
            </a:r>
          </a:p>
          <a:p>
            <a:r>
              <a:rPr lang="en-US" dirty="0"/>
              <a:t>Use a consistent supervised learning pipeline (e.g. via Python + scikit‑learn / NLP frameworks).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Evaluation Process — Testing &amp; Comparison Workflow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Split dataset into training/test sets (use cross-validation if needed).</a:t>
            </a:r>
          </a:p>
          <a:p>
            <a:pPr marL="0" indent="0">
              <a:buNone/>
            </a:pPr>
            <a:r>
              <a:rPr lang="en-US" dirty="0"/>
              <a:t>Train all models with the same preprocessing and features for fairness.</a:t>
            </a:r>
          </a:p>
          <a:p>
            <a:pPr marL="0" indent="0">
              <a:buNone/>
            </a:pPr>
            <a:r>
              <a:rPr lang="en-US" dirty="0"/>
              <a:t>Evaluate using accuracy, precision, recall, F1-score, and a confusion matrix.</a:t>
            </a:r>
          </a:p>
          <a:p>
            <a:pPr marL="0" indent="0">
              <a:buNone/>
            </a:pPr>
            <a:r>
              <a:rPr lang="en-US" dirty="0"/>
              <a:t>Compare models to identify the most reliable one for modern spam detection.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Plan — Timeline</a:t>
            </a:r>
            <a:endParaRPr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9E2AD5DF-3B08-1161-2997-B9DC18902C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165153"/>
              </p:ext>
            </p:extLst>
          </p:nvPr>
        </p:nvGraphicFramePr>
        <p:xfrm>
          <a:off x="1934453" y="2245931"/>
          <a:ext cx="5275094" cy="4162656"/>
        </p:xfrm>
        <a:graphic>
          <a:graphicData uri="http://schemas.openxmlformats.org/drawingml/2006/table">
            <a:tbl>
              <a:tblPr/>
              <a:tblGrid>
                <a:gridCol w="2637547">
                  <a:extLst>
                    <a:ext uri="{9D8B030D-6E8A-4147-A177-3AD203B41FA5}">
                      <a16:colId xmlns:a16="http://schemas.microsoft.com/office/drawing/2014/main" val="700063705"/>
                    </a:ext>
                  </a:extLst>
                </a:gridCol>
                <a:gridCol w="2637547">
                  <a:extLst>
                    <a:ext uri="{9D8B030D-6E8A-4147-A177-3AD203B41FA5}">
                      <a16:colId xmlns:a16="http://schemas.microsoft.com/office/drawing/2014/main" val="1826934629"/>
                    </a:ext>
                  </a:extLst>
                </a:gridCol>
              </a:tblGrid>
              <a:tr h="2048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Weeks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Task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9612851"/>
                  </a:ext>
                </a:extLst>
              </a:tr>
              <a:tr h="3585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1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Literature review; dataset collection and consolidation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4307293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2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/>
                        <a:t>Data cleaning, preprocessing, and feature engineering (TF-IDF + embeddings)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7603392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3–4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Implement classical ML + ensemble models; initial experiments and tuning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3123379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5–6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Implement deep-learning / NLP-based models; experiments with different feature sets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6607386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7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Model evaluation with consistent metrics; confusion matrix analysis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590886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8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Analyze results; identify top-performing model and weaknesses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4206093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9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/>
                        <a:t>Report writing; recommendations for future work or practical deployment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21321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8CDCA-B272-7EB8-6506-D24C41211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10: Impact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5B4E0-1ED3-0DAF-7CE8-47F583521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Impact:</a:t>
            </a:r>
            <a:endParaRPr lang="en-US" dirty="0"/>
          </a:p>
          <a:p>
            <a:r>
              <a:rPr lang="en-US" dirty="0"/>
              <a:t>Enhances email security and reduces spam risks.</a:t>
            </a:r>
          </a:p>
          <a:p>
            <a:r>
              <a:rPr lang="en-US" dirty="0"/>
              <a:t>Supports development of adaptive and accurate spam filters.</a:t>
            </a:r>
          </a:p>
          <a:p>
            <a:r>
              <a:rPr lang="en-US" dirty="0"/>
              <a:t>Provides benchmark comparisons for modern ML and NLP methods [1][2].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Limitations:</a:t>
            </a:r>
            <a:endParaRPr lang="en-US" dirty="0"/>
          </a:p>
          <a:p>
            <a:r>
              <a:rPr lang="en-US" dirty="0"/>
              <a:t>Depends on dataset quality and diversity.</a:t>
            </a:r>
          </a:p>
          <a:p>
            <a:r>
              <a:rPr lang="en-US" dirty="0"/>
              <a:t>Deep-learning models require more computing resources.</a:t>
            </a:r>
          </a:p>
          <a:p>
            <a:r>
              <a:rPr lang="en-US" dirty="0"/>
              <a:t>Spam evolves quickly; retraining is needed.</a:t>
            </a:r>
          </a:p>
          <a:p>
            <a:r>
              <a:rPr lang="en-US" dirty="0"/>
              <a:t>Some highly disguised spam may bypass detection [5].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814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7A3C-2901-D3B7-2205-73EF762A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36E1F-7E5C-F58B-D1C6-F57E0E100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6" y="2495664"/>
            <a:ext cx="7524003" cy="363651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1200" dirty="0"/>
              <a:t>[1]R. </a:t>
            </a:r>
            <a:r>
              <a:rPr lang="en-US" sz="1200" dirty="0" err="1"/>
              <a:t>Pachare</a:t>
            </a:r>
            <a:r>
              <a:rPr lang="en-US" sz="1200" dirty="0"/>
              <a:t>, “Advancements in Email Spam Detection: A Systematic Review of Machine Learning and Deep Learning Techniques,” International Journal for Research in Applied Science and Engineering Technology, 2025.</a:t>
            </a:r>
          </a:p>
          <a:p>
            <a:pPr>
              <a:lnSpc>
                <a:spcPct val="120000"/>
              </a:lnSpc>
            </a:pPr>
            <a:r>
              <a:rPr lang="en-US" sz="1200" dirty="0"/>
              <a:t>[2]M. Adnan, “Improving spam email classification accuracy using ensemble techniques: a stacking approach,” International journal of information security., vol. 23, no. 1, pp. 505–517, 2024.</a:t>
            </a:r>
          </a:p>
          <a:p>
            <a:pPr>
              <a:lnSpc>
                <a:spcPct val="120000"/>
              </a:lnSpc>
            </a:pPr>
            <a:r>
              <a:rPr lang="en-US" sz="1200" dirty="0"/>
              <a:t>[3]C. N. Mohammed, “A semantic-based model with a hybrid feature engineering process for accurate spam detection,” Journal of Electrical Systems and Information Technology., vol. 11, no. 1, 2024.</a:t>
            </a:r>
          </a:p>
          <a:p>
            <a:pPr>
              <a:lnSpc>
                <a:spcPct val="120000"/>
              </a:lnSpc>
            </a:pPr>
            <a:r>
              <a:rPr lang="en-US" sz="1200" dirty="0"/>
              <a:t>[4]P. Mange, “Advanced spam email detection using machine learning and bio-inspired meta-heuristics algorithms,” International Journal of intelligent systems and applications in engineering, vol. 12, pp. 122–135, 2024.</a:t>
            </a:r>
          </a:p>
          <a:p>
            <a:pPr>
              <a:lnSpc>
                <a:spcPct val="120000"/>
              </a:lnSpc>
            </a:pPr>
            <a:r>
              <a:rPr lang="en-US" sz="1200" dirty="0"/>
              <a:t>[5]M. Labonne, “Spam-t5: Benchmarking large language models for few-shot email spam detection,” </a:t>
            </a:r>
            <a:r>
              <a:rPr lang="en-US" sz="1200" dirty="0" err="1"/>
              <a:t>arXiv</a:t>
            </a:r>
            <a:r>
              <a:rPr lang="en-US" sz="1200" dirty="0"/>
              <a:t> preprint arXiv:2304.01238, 2023.</a:t>
            </a:r>
          </a:p>
          <a:p>
            <a:pPr>
              <a:lnSpc>
                <a:spcPct val="120000"/>
              </a:lnSpc>
            </a:pPr>
            <a:r>
              <a:rPr lang="en-US" sz="1200" dirty="0"/>
              <a:t>[5]X. Wang, “Spam Filtering in the Modern Era: A Review of Machine Learning, Deep Learning, and System Comparisons,” 2025.</a:t>
            </a:r>
          </a:p>
        </p:txBody>
      </p:sp>
    </p:spTree>
    <p:extLst>
      <p:ext uri="{BB962C8B-B14F-4D97-AF65-F5344CB8AC3E}">
        <p14:creationId xmlns:p14="http://schemas.microsoft.com/office/powerpoint/2010/main" val="1524831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814E8-DF27-3D84-91D6-ACADE01D6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B28E0-D6F1-5AEF-A4DB-56C56705D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5593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187</TotalTime>
  <Words>907</Words>
  <Application>Microsoft Office PowerPoint</Application>
  <PresentationFormat>On-screen Show (4:3)</PresentationFormat>
  <Paragraphs>87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2</vt:lpstr>
      <vt:lpstr>Quotable</vt:lpstr>
      <vt:lpstr>Profile information</vt:lpstr>
      <vt:lpstr>Title</vt:lpstr>
      <vt:lpstr>Slide 1: Research Context — Why This Topic Matters</vt:lpstr>
      <vt:lpstr>Background — Growing Email Security Challenges</vt:lpstr>
      <vt:lpstr>Research Problem — Identified Gaps</vt:lpstr>
      <vt:lpstr>Research Aim — Overall Aim</vt:lpstr>
      <vt:lpstr>Research Objectives</vt:lpstr>
      <vt:lpstr>Literature Review — Key Insights</vt:lpstr>
      <vt:lpstr>Methodology — Data &amp; Processing</vt:lpstr>
      <vt:lpstr>Evaluation Process — Testing &amp; Comparison Workflow</vt:lpstr>
      <vt:lpstr>Project Plan — Timeline</vt:lpstr>
      <vt:lpstr>Slide 10: Impact &amp; Limitations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LENOVO</dc:creator>
  <cp:keywords/>
  <dc:description>generated using python-pptx</dc:description>
  <cp:lastModifiedBy>Harsh Rameshkumar Mangukiya (2433852)</cp:lastModifiedBy>
  <cp:revision>5</cp:revision>
  <dcterms:created xsi:type="dcterms:W3CDTF">2013-01-27T09:14:16Z</dcterms:created>
  <dcterms:modified xsi:type="dcterms:W3CDTF">2025-12-06T16:10:28Z</dcterms:modified>
  <cp:category/>
</cp:coreProperties>
</file>