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handoutMasterIdLst>
    <p:handoutMasterId r:id="rId15"/>
  </p:handoutMasterIdLst>
  <p:sldIdLst>
    <p:sldId id="256" r:id="rId2"/>
    <p:sldId id="257" r:id="rId3"/>
    <p:sldId id="258" r:id="rId4"/>
    <p:sldId id="267" r:id="rId5"/>
    <p:sldId id="266" r:id="rId6"/>
    <p:sldId id="265" r:id="rId7"/>
    <p:sldId id="264" r:id="rId8"/>
    <p:sldId id="263" r:id="rId9"/>
    <p:sldId id="262" r:id="rId10"/>
    <p:sldId id="261" r:id="rId11"/>
    <p:sldId id="260"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p:cViewPr varScale="1">
        <p:scale>
          <a:sx n="53" d="100"/>
          <a:sy n="53" d="100"/>
        </p:scale>
        <p:origin x="18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handoutMaster" Target="handoutMasters/handout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96C064A-D61B-4B21-B757-51A9B82445B8}" type="datetimeFigureOut">
              <a:rPr lang="en-US" smtClean="0"/>
              <a:t>11/13/2023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0305E07-67EA-4042-A3F6-853A8AD8D209}" type="slidenum">
              <a:rPr lang="en-US" smtClean="0"/>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t>11/13/2023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63A1C593-65D0-4073-BCC9-577B9352EA97}"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3A1C593-65D0-4073-BCC9-577B9352EA97}"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3A1C593-65D0-4073-BCC9-577B9352EA97}" type="datetimeFigureOut">
              <a:rPr lang="en-US" smtClean="0"/>
              <a:t>11/13/2023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3A1C593-65D0-4073-BCC9-577B9352EA97}" type="datetimeFigureOut">
              <a:rPr lang="en-US" smtClean="0"/>
              <a:t>11/13/2023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11/13/2023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A1C593-65D0-4073-BCC9-577B9352EA97}" type="datetimeFigureOut">
              <a:rPr lang="en-US" smtClean="0"/>
              <a:t>11/13/2023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18960-8005-486C-9A75-10CB2AAC16F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Title: "RentEV: Revolutionizing Sustainable Transportation"</a:t>
            </a:r>
          </a:p>
        </p:txBody>
      </p:sp>
      <p:sp>
        <p:nvSpPr>
          <p:cNvPr id="3" name="Subtitle 2"/>
          <p:cNvSpPr>
            <a:spLocks noGrp="1"/>
          </p:cNvSpPr>
          <p:nvPr>
            <p:ph type="subTitle" idx="1"/>
          </p:nvPr>
        </p:nvSpPr>
        <p:spPr/>
        <p:txBody>
          <a:bodyPr>
            <a:normAutofit fontScale="77500" lnSpcReduction="20000"/>
          </a:bodyPr>
          <a:lstStyle/>
          <a:p>
            <a:endParaRPr lang="en-IN" dirty="0">
              <a:sym typeface="+mn-ea"/>
            </a:endParaRPr>
          </a:p>
          <a:p>
            <a:endParaRPr lang="en-IN" dirty="0">
              <a:sym typeface="+mn-ea"/>
            </a:endParaRPr>
          </a:p>
          <a:p>
            <a:endParaRPr lang="en-IN" dirty="0">
              <a:sym typeface="+mn-ea"/>
            </a:endParaRPr>
          </a:p>
          <a:p>
            <a:r>
              <a:rPr lang="en-IN" dirty="0">
                <a:sym typeface="+mn-ea"/>
              </a:rPr>
              <a:t>MUHAMMED FAYAS PARAMBEERI</a:t>
            </a:r>
          </a:p>
          <a:p>
            <a:r>
              <a:rPr lang="en-IN" dirty="0">
                <a:sym typeface="+mn-ea"/>
              </a:rPr>
              <a:t>STUDENT ID : 2243263</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sym typeface="+mn-ea"/>
              </a:rPr>
              <a:t>Introduction:</a:t>
            </a:r>
            <a:endParaRPr lang="en-GB" altLang="en-US"/>
          </a:p>
        </p:txBody>
      </p:sp>
      <p:sp>
        <p:nvSpPr>
          <p:cNvPr id="3" name="Content Placeholder 2"/>
          <p:cNvSpPr>
            <a:spLocks noGrp="1"/>
          </p:cNvSpPr>
          <p:nvPr>
            <p:ph idx="1"/>
          </p:nvPr>
        </p:nvSpPr>
        <p:spPr/>
        <p:txBody>
          <a:bodyPr>
            <a:normAutofit/>
          </a:bodyPr>
          <a:lstStyle/>
          <a:p>
            <a:pPr marL="0" indent="0">
              <a:lnSpc>
                <a:spcPct val="80000"/>
              </a:lnSpc>
              <a:buNone/>
            </a:pPr>
            <a:r>
              <a:rPr lang="en-GB" altLang="en-US"/>
              <a:t>About RentEV:</a:t>
            </a:r>
          </a:p>
          <a:p>
            <a:pPr>
              <a:lnSpc>
                <a:spcPct val="80000"/>
              </a:lnSpc>
            </a:pPr>
            <a:r>
              <a:rPr lang="en-GB" altLang="en-US"/>
              <a:t> RentEV focuses on providing electric scooters for rent, revolutionizing the way we commute in urban areas.</a:t>
            </a:r>
          </a:p>
          <a:p>
            <a:pPr>
              <a:lnSpc>
                <a:spcPct val="80000"/>
              </a:lnSpc>
            </a:pPr>
            <a:r>
              <a:rPr lang="en-GB" altLang="en-US"/>
              <a:t> Our mission is to offer a convenient and eco-friendly alternative to traditional fueled vehicles.</a:t>
            </a:r>
          </a:p>
          <a:p>
            <a:pPr marL="0" indent="0">
              <a:lnSpc>
                <a:spcPct val="80000"/>
              </a:lnSpc>
              <a:buNone/>
            </a:pPr>
            <a:endParaRPr lang="en-GB" altLang="en-US"/>
          </a:p>
          <a:p>
            <a:pPr marL="0" indent="0">
              <a:lnSpc>
                <a:spcPct val="80000"/>
              </a:lnSpc>
              <a:buNone/>
            </a:pPr>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sym typeface="+mn-ea"/>
              </a:rPr>
              <a:t>Business Idea</a:t>
            </a:r>
            <a:endParaRPr lang="en-GB" altLang="en-US"/>
          </a:p>
        </p:txBody>
      </p:sp>
      <p:sp>
        <p:nvSpPr>
          <p:cNvPr id="3" name="Content Placeholder 2"/>
          <p:cNvSpPr>
            <a:spLocks noGrp="1"/>
          </p:cNvSpPr>
          <p:nvPr>
            <p:ph idx="1"/>
          </p:nvPr>
        </p:nvSpPr>
        <p:spPr/>
        <p:txBody>
          <a:bodyPr>
            <a:normAutofit fontScale="70000"/>
          </a:bodyPr>
          <a:lstStyle/>
          <a:p>
            <a:pPr marL="0" indent="0">
              <a:lnSpc>
                <a:spcPct val="70000"/>
              </a:lnSpc>
              <a:buNone/>
            </a:pPr>
            <a:r>
              <a:rPr lang="en-GB" altLang="en-US"/>
              <a:t>  Electric Scooters for Rent:  </a:t>
            </a:r>
          </a:p>
          <a:p>
            <a:pPr marL="0" indent="0">
              <a:lnSpc>
                <a:spcPct val="70000"/>
              </a:lnSpc>
              <a:buNone/>
            </a:pPr>
            <a:r>
              <a:rPr lang="en-GB" altLang="en-US"/>
              <a:t>1. Accessibility:  RentEV offers a convenient and accessible solution for individuals who don't own personal vehicles. With our electric scooters available for rent, anyone can contribute to reducing their carbon footprint.</a:t>
            </a:r>
          </a:p>
          <a:p>
            <a:pPr>
              <a:lnSpc>
                <a:spcPct val="70000"/>
              </a:lnSpc>
            </a:pPr>
            <a:endParaRPr lang="en-GB" altLang="en-US"/>
          </a:p>
          <a:p>
            <a:pPr marL="0" indent="0">
              <a:lnSpc>
                <a:spcPct val="70000"/>
              </a:lnSpc>
              <a:buNone/>
            </a:pPr>
            <a:r>
              <a:rPr lang="en-GB" altLang="en-US"/>
              <a:t>2. Environmental Impact: </a:t>
            </a:r>
          </a:p>
          <a:p>
            <a:pPr>
              <a:lnSpc>
                <a:spcPct val="70000"/>
              </a:lnSpc>
            </a:pPr>
            <a:r>
              <a:rPr lang="en-GB" altLang="en-US"/>
              <a:t>   - </a:t>
            </a:r>
            <a:r>
              <a:rPr lang="en-GB" altLang="en-US" b="1"/>
              <a:t> Zero Emissions: </a:t>
            </a:r>
            <a:r>
              <a:rPr lang="en-GB" altLang="en-US"/>
              <a:t> Unlike traditional fueled vehicles, our electric scooters produce zero emissions during operation. This directly addresses the environmental concerns associated with air pollution and greenhouse gas emissions.</a:t>
            </a:r>
          </a:p>
          <a:p>
            <a:pPr>
              <a:lnSpc>
                <a:spcPct val="70000"/>
              </a:lnSpc>
            </a:pPr>
            <a:r>
              <a:rPr lang="en-GB" altLang="en-US"/>
              <a:t>   - </a:t>
            </a:r>
            <a:r>
              <a:rPr lang="en-GB" altLang="en-US" b="1"/>
              <a:t> Reduced Carbon Footprint:</a:t>
            </a:r>
            <a:r>
              <a:rPr lang="en-GB" altLang="en-US"/>
              <a:t>  By choosing RentEV, users actively participate in decreasing their carbon footprint, contributing to a cleaner and healthier environment.</a:t>
            </a:r>
          </a:p>
          <a:p>
            <a:pPr>
              <a:lnSpc>
                <a:spcPct val="70000"/>
              </a:lnSpc>
            </a:pPr>
            <a:endParaRPr lang="en-GB" altLang="en-US"/>
          </a:p>
          <a:p>
            <a:pPr marL="0" indent="0">
              <a:lnSpc>
                <a:spcPct val="70000"/>
              </a:lnSpc>
              <a:buNone/>
            </a:pPr>
            <a:r>
              <a:rPr lang="en-GB" altLang="en-US"/>
              <a:t> 3. Promoting Sustainable Practices:  Renting electric scooters encourages a shift away from traditional fuel-dependent modes of transportation. It promotes a sustainable lifestyle while providing a practical and efficient way to navigate urban spaces.</a:t>
            </a:r>
          </a:p>
          <a:p>
            <a:pPr>
              <a:lnSpc>
                <a:spcPct val="70000"/>
              </a:lnSpc>
            </a:pPr>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Market Gap</a:t>
            </a:r>
          </a:p>
        </p:txBody>
      </p:sp>
      <p:sp>
        <p:nvSpPr>
          <p:cNvPr id="3" name="Content Placeholder 2"/>
          <p:cNvSpPr>
            <a:spLocks noGrp="1"/>
          </p:cNvSpPr>
          <p:nvPr>
            <p:ph idx="1"/>
          </p:nvPr>
        </p:nvSpPr>
        <p:spPr/>
        <p:txBody>
          <a:bodyPr>
            <a:normAutofit fontScale="60000"/>
          </a:bodyPr>
          <a:lstStyle/>
          <a:p>
            <a:pPr marL="0" indent="0">
              <a:lnSpc>
                <a:spcPct val="80000"/>
              </a:lnSpc>
              <a:buNone/>
            </a:pPr>
            <a:r>
              <a:rPr lang="en-GB" altLang="en-US"/>
              <a:t>1. Market Overview:</a:t>
            </a:r>
          </a:p>
          <a:p>
            <a:pPr>
              <a:lnSpc>
                <a:spcPct val="80000"/>
              </a:lnSpc>
            </a:pPr>
            <a:r>
              <a:rPr lang="en-GB" altLang="en-US"/>
              <a:t>Renewable Energy in the UK: The UK is on a path towards a sustainable future, with a growing emphasis on renewable energy sources. However, there exists a significant gap in the market concerning renewable energy businesses that directly address the daily transportation needs of individuals.</a:t>
            </a:r>
          </a:p>
          <a:p>
            <a:pPr marL="0" indent="0">
              <a:lnSpc>
                <a:spcPct val="80000"/>
              </a:lnSpc>
              <a:buNone/>
            </a:pPr>
            <a:r>
              <a:rPr lang="en-GB" altLang="en-US"/>
              <a:t>2. Unmet Need:</a:t>
            </a:r>
          </a:p>
          <a:p>
            <a:pPr>
              <a:lnSpc>
                <a:spcPct val="80000"/>
              </a:lnSpc>
            </a:pPr>
            <a:r>
              <a:rPr lang="en-GB" altLang="en-US"/>
              <a:t>Lack of Rental Services: Despite the increasing demand for sustainable transportation, there is a notable absence of rental services specifically catering to electric bikes and scooters. This gap indicates an unmet need among consumers who seek convenient and eco-friendly mobility solutions without the commitment of ownership.</a:t>
            </a:r>
          </a:p>
          <a:p>
            <a:pPr marL="0" indent="0">
              <a:lnSpc>
                <a:spcPct val="80000"/>
              </a:lnSpc>
              <a:buNone/>
            </a:pPr>
            <a:r>
              <a:rPr lang="en-GB" altLang="en-US"/>
              <a:t>3. Opportunity for RentEV:</a:t>
            </a:r>
          </a:p>
          <a:p>
            <a:pPr>
              <a:lnSpc>
                <a:spcPct val="80000"/>
              </a:lnSpc>
            </a:pPr>
            <a:r>
              <a:rPr lang="en-GB" altLang="en-US"/>
              <a:t>Fulfilling the Void: RentEV steps into this void, offering a unique solution that aligns with the green aspirations of the UK. By providing rental services for electric bikes and scooters, we are not only meeting the market demand but also fostering a paradigm shift in how people approach transportation.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Target Market</a:t>
            </a:r>
          </a:p>
        </p:txBody>
      </p:sp>
      <p:sp>
        <p:nvSpPr>
          <p:cNvPr id="3" name="Content Placeholder 2"/>
          <p:cNvSpPr>
            <a:spLocks noGrp="1"/>
          </p:cNvSpPr>
          <p:nvPr>
            <p:ph idx="1"/>
          </p:nvPr>
        </p:nvSpPr>
        <p:spPr/>
        <p:txBody>
          <a:bodyPr>
            <a:normAutofit fontScale="50000"/>
          </a:bodyPr>
          <a:lstStyle/>
          <a:p>
            <a:pPr marL="0" indent="0">
              <a:buNone/>
            </a:pPr>
            <a:r>
              <a:rPr lang="en-GB" altLang="en-US"/>
              <a:t>1. Primary Targets:</a:t>
            </a:r>
          </a:p>
          <a:p>
            <a:r>
              <a:rPr lang="en-GB" altLang="en-US"/>
              <a:t>Online Food Delivery Valets: RentEV recognizes the unique needs of Online Food Delivery Valets who rely on efficient and cost-effective transportation for extended hours. Our service provides them with an eco-friendly and convenient solution for their delivery operations.</a:t>
            </a:r>
          </a:p>
          <a:p>
            <a:r>
              <a:rPr lang="en-GB" altLang="en-US"/>
              <a:t>Individuals Aged 18 to 50: Catering to a broad age group, individuals aged 18 to 50 represent a diverse demographic that encompasses students, professionals, and urban dwellers. RentEV offers a flexible and sustainable alternative for their commuting needs.</a:t>
            </a:r>
          </a:p>
          <a:p>
            <a:pPr marL="0" indent="0">
              <a:buNone/>
            </a:pPr>
            <a:r>
              <a:rPr lang="en-GB" altLang="en-US"/>
              <a:t>2. Why This Demographic is Crucial:</a:t>
            </a:r>
          </a:p>
          <a:p>
            <a:r>
              <a:rPr lang="en-GB" altLang="en-US"/>
              <a:t>Usage Patterns: Online Food Delivery Valets often require vehicles for extended periods, making them consistent users of our rental services. Additionally, individuals aged 18 to 50 are active participants in urban mobility, seeking alternatives that align with their environmental consciousness.</a:t>
            </a:r>
          </a:p>
          <a:p>
            <a:pPr marL="0" indent="0">
              <a:buNone/>
            </a:pPr>
            <a:r>
              <a:rPr lang="en-GB" altLang="en-US"/>
              <a:t>3. Environmental Impact:</a:t>
            </a:r>
          </a:p>
          <a:p>
            <a:r>
              <a:rPr lang="en-GB" altLang="en-US"/>
              <a:t>Amplifying Impact: By targeting this demographic, RentEV maximizes its potential to influence positive environmental change. Regular users in this age range contribute significantly to reducing overall carbon emissions and fostering a culture of sustainable transportation.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SWOT Analysis</a:t>
            </a:r>
          </a:p>
        </p:txBody>
      </p:sp>
      <p:sp>
        <p:nvSpPr>
          <p:cNvPr id="3" name="Content Placeholder 2"/>
          <p:cNvSpPr>
            <a:spLocks noGrp="1"/>
          </p:cNvSpPr>
          <p:nvPr>
            <p:ph idx="1"/>
          </p:nvPr>
        </p:nvSpPr>
        <p:spPr/>
        <p:txBody>
          <a:bodyPr>
            <a:normAutofit fontScale="40000"/>
          </a:bodyPr>
          <a:lstStyle/>
          <a:p>
            <a:pPr marL="0" indent="0">
              <a:buNone/>
            </a:pPr>
            <a:r>
              <a:rPr lang="en-GB" altLang="en-US"/>
              <a:t>Strengths:</a:t>
            </a:r>
          </a:p>
          <a:p>
            <a:r>
              <a:rPr lang="en-GB" altLang="en-US"/>
              <a:t>Renewable Energy Foundation: RentEV is built on a renewable energy foundation, aligning with the growing emphasis on eco-friendly practices in the UK.</a:t>
            </a:r>
          </a:p>
          <a:p>
            <a:r>
              <a:rPr lang="en-GB" altLang="en-US"/>
              <a:t>Government Support: Operating on clean energy makes us eligible for support and incentives from the UK government, strengthening our market position.</a:t>
            </a:r>
          </a:p>
          <a:p>
            <a:pPr marL="0" indent="0">
              <a:buNone/>
            </a:pPr>
            <a:r>
              <a:rPr lang="en-GB" altLang="en-US"/>
              <a:t>Weaknesses:</a:t>
            </a:r>
          </a:p>
          <a:p>
            <a:r>
              <a:rPr lang="en-GB" altLang="en-US"/>
              <a:t>New Entrant: As a new entrant, RentEV faces the challenge of establishing brand recognition and trust in the market.</a:t>
            </a:r>
          </a:p>
          <a:p>
            <a:r>
              <a:rPr lang="en-GB" altLang="en-US"/>
              <a:t>Initial Marketing Investment: Significant initial investment required for marketing to create awareness and attract customers.</a:t>
            </a:r>
          </a:p>
          <a:p>
            <a:pPr marL="0" indent="0">
              <a:buNone/>
            </a:pPr>
            <a:r>
              <a:rPr lang="en-GB" altLang="en-US"/>
              <a:t>Opportunities:</a:t>
            </a:r>
          </a:p>
          <a:p>
            <a:r>
              <a:rPr lang="en-GB" altLang="en-US"/>
              <a:t>Rising Environmental Awareness: Increasing environmental consciousness among consumers presents an opportune market for RentEV's sustainable transportation solutions.</a:t>
            </a:r>
          </a:p>
          <a:p>
            <a:r>
              <a:rPr lang="en-GB" altLang="en-US"/>
              <a:t>Collaboration with Government: Opportunities for collaboration with the government to promote eco-friendly initiatives and receive financial assistance.</a:t>
            </a:r>
          </a:p>
          <a:p>
            <a:pPr marL="0" indent="0">
              <a:buNone/>
            </a:pPr>
            <a:r>
              <a:rPr lang="en-GB" altLang="en-US"/>
              <a:t>Threats:</a:t>
            </a:r>
          </a:p>
          <a:p>
            <a:r>
              <a:rPr lang="en-GB" altLang="en-US"/>
              <a:t>Competition: Potential emergence of competitors in the market offering similar services could pose a threat to RentEV.</a:t>
            </a:r>
          </a:p>
          <a:p>
            <a:r>
              <a:rPr lang="en-GB" altLang="en-US"/>
              <a:t>Regulatory Changes: Changes in regulations related to electric vehicles or environmental policies may impact the operational landscape.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780415"/>
          </a:xfrm>
        </p:spPr>
        <p:txBody>
          <a:bodyPr/>
          <a:lstStyle/>
          <a:p>
            <a:r>
              <a:rPr lang="en-GB" altLang="en-US"/>
              <a:t>Proposed Location</a:t>
            </a:r>
          </a:p>
        </p:txBody>
      </p:sp>
      <p:sp>
        <p:nvSpPr>
          <p:cNvPr id="3" name="Content Placeholder 2"/>
          <p:cNvSpPr>
            <a:spLocks noGrp="1"/>
          </p:cNvSpPr>
          <p:nvPr>
            <p:ph idx="1"/>
          </p:nvPr>
        </p:nvSpPr>
        <p:spPr>
          <a:xfrm>
            <a:off x="275590" y="779780"/>
            <a:ext cx="11572240" cy="5822950"/>
          </a:xfrm>
        </p:spPr>
        <p:txBody>
          <a:bodyPr>
            <a:normAutofit fontScale="55000"/>
          </a:bodyPr>
          <a:lstStyle/>
          <a:p>
            <a:pPr marL="0" indent="0">
              <a:lnSpc>
                <a:spcPct val="80000"/>
              </a:lnSpc>
              <a:buNone/>
            </a:pPr>
            <a:r>
              <a:rPr lang="en-GB" altLang="en-US"/>
              <a:t> Strategic Expansion: Targeting Key Cities  </a:t>
            </a:r>
            <a:r>
              <a:rPr lang="en-US" altLang="en-GB"/>
              <a:t>| </a:t>
            </a:r>
            <a:r>
              <a:rPr lang="en-GB" altLang="en-US"/>
              <a:t>Selected Cities:  </a:t>
            </a:r>
          </a:p>
          <a:p>
            <a:pPr marL="0" indent="0">
              <a:lnSpc>
                <a:spcPct val="80000"/>
              </a:lnSpc>
              <a:buNone/>
            </a:pPr>
            <a:r>
              <a:rPr lang="en-GB" altLang="en-US"/>
              <a:t>1.   Nottingham  2.   Oxford  3.   Liverpool  4.   Bristol  </a:t>
            </a:r>
          </a:p>
          <a:p>
            <a:pPr>
              <a:lnSpc>
                <a:spcPct val="80000"/>
              </a:lnSpc>
            </a:pPr>
            <a:r>
              <a:rPr lang="en-GB" altLang="en-US"/>
              <a:t>  Why These Cities?  </a:t>
            </a:r>
          </a:p>
          <a:p>
            <a:pPr marL="0" indent="0">
              <a:lnSpc>
                <a:spcPct val="80000"/>
              </a:lnSpc>
              <a:buNone/>
            </a:pPr>
            <a:r>
              <a:rPr lang="en-GB" altLang="en-US"/>
              <a:t> 1. Urban Density: </a:t>
            </a:r>
          </a:p>
          <a:p>
            <a:pPr marL="0" indent="0">
              <a:lnSpc>
                <a:spcPct val="80000"/>
              </a:lnSpc>
              <a:buNone/>
            </a:pPr>
            <a:r>
              <a:rPr lang="en-GB" altLang="en-US"/>
              <a:t>   -  High Population Density:  The selected cities boast high population density, ensuring a substantial user base for RentEV's services.</a:t>
            </a:r>
          </a:p>
          <a:p>
            <a:pPr marL="0" indent="0">
              <a:lnSpc>
                <a:spcPct val="80000"/>
              </a:lnSpc>
              <a:buNone/>
            </a:pPr>
            <a:r>
              <a:rPr lang="en-GB" altLang="en-US"/>
              <a:t>   -  Urban Mobility Demand:  Urban areas with dense populations have a higher demand for efficient and sustainable transportation solutions.</a:t>
            </a:r>
          </a:p>
          <a:p>
            <a:pPr>
              <a:lnSpc>
                <a:spcPct val="80000"/>
              </a:lnSpc>
            </a:pPr>
            <a:r>
              <a:rPr lang="en-GB" altLang="en-US"/>
              <a:t> 2. Tech and Innovation Hubs: </a:t>
            </a:r>
          </a:p>
          <a:p>
            <a:pPr marL="0" indent="0">
              <a:lnSpc>
                <a:spcPct val="80000"/>
              </a:lnSpc>
              <a:buNone/>
            </a:pPr>
            <a:r>
              <a:rPr lang="en-GB" altLang="en-US"/>
              <a:t>   -  Innovation Hotspots:  Nottingham, Oxford, Liverpool, and Bristol are renowned for their innovation and technology sectors, providing a fertile ground for embracing new and eco-friendly mobility solutions.</a:t>
            </a:r>
          </a:p>
          <a:p>
            <a:pPr marL="0" indent="0">
              <a:lnSpc>
                <a:spcPct val="80000"/>
              </a:lnSpc>
              <a:buNone/>
            </a:pPr>
            <a:r>
              <a:rPr lang="en-GB" altLang="en-US"/>
              <a:t>   -  Early Adopters:  These cities are known for having populations that are receptive to adopting innovative and sustainable technologies.</a:t>
            </a:r>
          </a:p>
          <a:p>
            <a:pPr>
              <a:lnSpc>
                <a:spcPct val="80000"/>
              </a:lnSpc>
            </a:pPr>
            <a:r>
              <a:rPr lang="en-GB" altLang="en-US"/>
              <a:t> 3. Environmental Consciousness: </a:t>
            </a:r>
          </a:p>
          <a:p>
            <a:pPr marL="0" indent="0">
              <a:lnSpc>
                <a:spcPct val="80000"/>
              </a:lnSpc>
              <a:buNone/>
            </a:pPr>
            <a:r>
              <a:rPr lang="en-GB" altLang="en-US"/>
              <a:t>   -  Green Initiatives:  Residents in these cities often actively participate in green initiatives, creating an environment favorable to RentEV's eco-friendly services.</a:t>
            </a:r>
          </a:p>
          <a:p>
            <a:pPr marL="0" indent="0">
              <a:lnSpc>
                <a:spcPct val="80000"/>
              </a:lnSpc>
              <a:buNone/>
            </a:pPr>
            <a:r>
              <a:rPr lang="en-GB" altLang="en-US"/>
              <a:t>   -  Government Support:  Some of these cities may already have local government initiatives promoting sustainable transportation.</a:t>
            </a:r>
          </a:p>
          <a:p>
            <a:pPr marL="0" indent="0">
              <a:lnSpc>
                <a:spcPct val="80000"/>
              </a:lnSpc>
              <a:buNone/>
            </a:pPr>
            <a:r>
              <a:rPr lang="en-GB" altLang="en-US"/>
              <a:t> 4. Strategic Expansion Potential: </a:t>
            </a:r>
          </a:p>
          <a:p>
            <a:pPr marL="0" indent="0">
              <a:lnSpc>
                <a:spcPct val="80000"/>
              </a:lnSpc>
              <a:buNone/>
            </a:pPr>
            <a:r>
              <a:rPr lang="en-GB" altLang="en-US"/>
              <a:t>   -  Gateway Cities:  The initial launch in these cities serves as a strategic gateway for future expansion into nearby urban centers.</a:t>
            </a:r>
          </a:p>
          <a:p>
            <a:pPr marL="0" indent="0">
              <a:lnSpc>
                <a:spcPct val="80000"/>
              </a:lnSpc>
              <a:buNone/>
            </a:pPr>
            <a:r>
              <a:rPr lang="en-GB" altLang="en-US"/>
              <a:t>   -  Learning and Optimization:  Starting in smaller cities allows RentEV to understand user preferences and operational challenges before scaling up.</a:t>
            </a:r>
          </a:p>
          <a:p>
            <a:pPr marL="0" indent="0">
              <a:lnSpc>
                <a:spcPct val="80000"/>
              </a:lnSpc>
              <a:buNone/>
            </a:pPr>
            <a:r>
              <a:rPr lang="en-GB" altLang="en-US"/>
              <a:t> In essence, by strategically choosing these cities, RentEV aims to establish a strong presence, effectively cater to the demand, and set the stage for broader expansion.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Financial Plan</a:t>
            </a:r>
          </a:p>
        </p:txBody>
      </p:sp>
      <p:sp>
        <p:nvSpPr>
          <p:cNvPr id="3" name="Content Placeholder 2"/>
          <p:cNvSpPr>
            <a:spLocks noGrp="1"/>
          </p:cNvSpPr>
          <p:nvPr>
            <p:ph idx="1"/>
          </p:nvPr>
        </p:nvSpPr>
        <p:spPr/>
        <p:txBody>
          <a:bodyPr>
            <a:normAutofit fontScale="55000"/>
          </a:bodyPr>
          <a:lstStyle/>
          <a:p>
            <a:r>
              <a:rPr lang="en-GB" altLang="en-US"/>
              <a:t>Initial Funding Need: $50,000</a:t>
            </a:r>
            <a:r>
              <a:rPr lang="en-US" altLang="en-GB"/>
              <a:t> | </a:t>
            </a:r>
            <a:r>
              <a:rPr lang="en-GB" altLang="en-US">
                <a:sym typeface="+mn-ea"/>
              </a:rPr>
              <a:t>Allocation of Funds:</a:t>
            </a:r>
            <a:endParaRPr lang="en-GB" altLang="en-US"/>
          </a:p>
          <a:p>
            <a:pPr marL="0" indent="0">
              <a:buNone/>
            </a:pPr>
            <a:r>
              <a:rPr lang="en-GB" altLang="en-US"/>
              <a:t>1. Marketing (40%):</a:t>
            </a:r>
          </a:p>
          <a:p>
            <a:r>
              <a:rPr lang="en-GB" altLang="en-US"/>
              <a:t>Key Strategy: A substantial portion, approximately 40%, will be allocated to marketing initiatives.</a:t>
            </a:r>
          </a:p>
          <a:p>
            <a:r>
              <a:rPr lang="en-GB" altLang="en-US"/>
              <a:t>Objective: Building brand awareness, customer acquisition, and establishing RentEV as the go-to choice for sustainable mobility.</a:t>
            </a:r>
          </a:p>
          <a:p>
            <a:pPr marL="0" indent="0">
              <a:buNone/>
            </a:pPr>
            <a:r>
              <a:rPr lang="en-GB" altLang="en-US"/>
              <a:t>2. Operations (30%):</a:t>
            </a:r>
          </a:p>
          <a:p>
            <a:r>
              <a:rPr lang="en-GB" altLang="en-US"/>
              <a:t>Infrastructure Development: Around 30% will be dedicated to setting up operational infrastructure.</a:t>
            </a:r>
          </a:p>
          <a:p>
            <a:r>
              <a:rPr lang="en-GB" altLang="en-US"/>
              <a:t>Vehicle Acquisition: Funding the acquisition of the initial fleet of electric scooters for the rental service.</a:t>
            </a:r>
          </a:p>
          <a:p>
            <a:pPr marL="0" indent="0">
              <a:buNone/>
            </a:pPr>
            <a:r>
              <a:rPr lang="en-GB" altLang="en-US"/>
              <a:t>3. Administrative Costs (20%):</a:t>
            </a:r>
          </a:p>
          <a:p>
            <a:r>
              <a:rPr lang="en-GB" altLang="en-US"/>
              <a:t>Legal Compliance: Ensuring compliance with local regulations and legal requirements.</a:t>
            </a:r>
          </a:p>
          <a:p>
            <a:r>
              <a:rPr lang="en-GB" altLang="en-US"/>
              <a:t>Staffing: Covering initial administrative and employee-related expenses.</a:t>
            </a:r>
          </a:p>
          <a:p>
            <a:pPr marL="0" indent="0">
              <a:buNone/>
            </a:pPr>
            <a:r>
              <a:rPr lang="en-GB" altLang="en-US"/>
              <a:t>4. Contingency (10%):</a:t>
            </a:r>
          </a:p>
          <a:p>
            <a:r>
              <a:rPr lang="en-GB" altLang="en-US"/>
              <a:t>Unforeseen Expenses: A 10% contingency fund for unforeseen challenges or operational adjustments.</a:t>
            </a:r>
          </a:p>
          <a:p>
            <a:r>
              <a:rPr lang="en-GB" altLang="en-US"/>
              <a:t>Flexibility: Provides flexibility in adapting to market dynamics and potential changes in the business landscape.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a:t>Marketing Strategies</a:t>
            </a:r>
          </a:p>
        </p:txBody>
      </p:sp>
      <p:sp>
        <p:nvSpPr>
          <p:cNvPr id="3" name="Content Placeholder 2"/>
          <p:cNvSpPr>
            <a:spLocks noGrp="1"/>
          </p:cNvSpPr>
          <p:nvPr>
            <p:ph idx="1"/>
          </p:nvPr>
        </p:nvSpPr>
        <p:spPr/>
        <p:txBody>
          <a:bodyPr>
            <a:normAutofit fontScale="60000"/>
          </a:bodyPr>
          <a:lstStyle/>
          <a:p>
            <a:pPr marL="0" indent="0">
              <a:buNone/>
            </a:pPr>
            <a:r>
              <a:rPr lang="en-GB" altLang="en-US" b="1"/>
              <a:t>Digital Marketing:</a:t>
            </a:r>
          </a:p>
          <a:p>
            <a:pPr marL="0" indent="0">
              <a:buNone/>
            </a:pPr>
            <a:r>
              <a:rPr lang="en-GB" altLang="en-US"/>
              <a:t>Engage on social media platforms: Instagram, Facebook, Twitter.</a:t>
            </a:r>
          </a:p>
          <a:p>
            <a:pPr marL="0" indent="0">
              <a:buNone/>
            </a:pPr>
            <a:r>
              <a:rPr lang="en-GB" altLang="en-US"/>
              <a:t>Targeted ads for specific demographics.</a:t>
            </a:r>
          </a:p>
          <a:p>
            <a:pPr marL="0" indent="0">
              <a:buNone/>
            </a:pPr>
            <a:r>
              <a:rPr lang="en-GB" altLang="en-US"/>
              <a:t>Collaborate with influencers for wider reach.</a:t>
            </a:r>
          </a:p>
          <a:p>
            <a:pPr marL="0" indent="0">
              <a:buNone/>
            </a:pPr>
            <a:r>
              <a:rPr lang="en-GB" altLang="en-US" b="1"/>
              <a:t>Traditional Marketing:</a:t>
            </a:r>
          </a:p>
          <a:p>
            <a:pPr marL="0" indent="0">
              <a:buNone/>
            </a:pPr>
            <a:r>
              <a:rPr lang="en-GB" altLang="en-US"/>
              <a:t>Strategically placed hoardings in high-traffic areas.</a:t>
            </a:r>
          </a:p>
          <a:p>
            <a:pPr marL="0" indent="0">
              <a:buNone/>
            </a:pPr>
            <a:r>
              <a:rPr lang="en-GB" altLang="en-US"/>
              <a:t>Eye-catching banners at key locations.</a:t>
            </a:r>
          </a:p>
          <a:p>
            <a:pPr marL="0" indent="0">
              <a:buNone/>
            </a:pPr>
            <a:r>
              <a:rPr lang="en-GB" altLang="en-US"/>
              <a:t>Maintain consistent branding across channels.</a:t>
            </a:r>
          </a:p>
          <a:p>
            <a:pPr marL="0" indent="0">
              <a:buNone/>
            </a:pPr>
            <a:r>
              <a:rPr lang="en-GB" altLang="en-US" b="1"/>
              <a:t>Integrated Approach:</a:t>
            </a:r>
            <a:endParaRPr lang="en-GB" altLang="en-US"/>
          </a:p>
          <a:p>
            <a:pPr marL="0" indent="0">
              <a:buNone/>
            </a:pPr>
            <a:r>
              <a:rPr lang="en-GB" altLang="en-US"/>
              <a:t>Blend digital innovation with traditional impact.</a:t>
            </a:r>
          </a:p>
          <a:p>
            <a:pPr marL="0" indent="0">
              <a:buNone/>
            </a:pPr>
            <a:r>
              <a:rPr lang="en-GB" altLang="en-US"/>
              <a:t>Craft messages emphasizing convenience and sustainability.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sym typeface="+mn-ea"/>
              </a:rPr>
              <a:t>Call to Action</a:t>
            </a:r>
            <a:endParaRPr lang="en-US" altLang="en-GB">
              <a:sym typeface="+mn-ea"/>
            </a:endParaRPr>
          </a:p>
        </p:txBody>
      </p:sp>
      <p:sp>
        <p:nvSpPr>
          <p:cNvPr id="3" name="Content Placeholder 2"/>
          <p:cNvSpPr>
            <a:spLocks noGrp="1"/>
          </p:cNvSpPr>
          <p:nvPr>
            <p:ph idx="1"/>
          </p:nvPr>
        </p:nvSpPr>
        <p:spPr/>
        <p:txBody>
          <a:bodyPr>
            <a:normAutofit/>
          </a:bodyPr>
          <a:lstStyle/>
          <a:p>
            <a:pPr marL="0" indent="0">
              <a:buNone/>
            </a:pPr>
            <a:r>
              <a:rPr lang="en-GB" altLang="en-US" b="1"/>
              <a:t>Invest in Sustainability:</a:t>
            </a:r>
          </a:p>
          <a:p>
            <a:r>
              <a:rPr lang="en-GB" altLang="en-US"/>
              <a:t>Pioneer the green revolution in transportation.</a:t>
            </a:r>
          </a:p>
          <a:p>
            <a:r>
              <a:rPr lang="en-GB" altLang="en-US"/>
              <a:t>Align your portfolio with sustainable initiatives.</a:t>
            </a:r>
          </a:p>
          <a:p>
            <a:pPr marL="0" indent="0">
              <a:buNone/>
            </a:pPr>
            <a:r>
              <a:rPr lang="en-GB" altLang="en-US" b="1"/>
              <a:t>Why Choose RentEV?</a:t>
            </a:r>
            <a:endParaRPr lang="en-GB" altLang="en-US"/>
          </a:p>
          <a:p>
            <a:r>
              <a:rPr lang="en-GB" altLang="en-US"/>
              <a:t>Invest in innovation for urban mobility.</a:t>
            </a:r>
          </a:p>
          <a:p>
            <a:r>
              <a:rPr lang="en-GB" altLang="en-US"/>
              <a:t>Tap into the growing market for sustainable transport.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Potential Impact</a:t>
            </a:r>
          </a:p>
        </p:txBody>
      </p:sp>
      <p:sp>
        <p:nvSpPr>
          <p:cNvPr id="3" name="Content Placeholder 2"/>
          <p:cNvSpPr>
            <a:spLocks noGrp="1"/>
          </p:cNvSpPr>
          <p:nvPr>
            <p:ph idx="1"/>
          </p:nvPr>
        </p:nvSpPr>
        <p:spPr/>
        <p:txBody>
          <a:bodyPr>
            <a:normAutofit fontScale="90000"/>
          </a:bodyPr>
          <a:lstStyle/>
          <a:p>
            <a:pPr marL="0" indent="0">
              <a:buNone/>
            </a:pPr>
            <a:r>
              <a:rPr lang="en-GB" altLang="en-US"/>
              <a:t>Zero Emissions:</a:t>
            </a:r>
          </a:p>
          <a:p>
            <a:r>
              <a:rPr lang="en-GB" altLang="en-US"/>
              <a:t>RentEV contributes to a significant reduction in carbon emissions.</a:t>
            </a:r>
          </a:p>
          <a:p>
            <a:r>
              <a:rPr lang="en-GB" altLang="en-US"/>
              <a:t>Electric scooters produce zero emissions during operation.</a:t>
            </a:r>
          </a:p>
          <a:p>
            <a:pPr marL="0" indent="0">
              <a:buNone/>
            </a:pPr>
            <a:r>
              <a:rPr lang="en-GB" altLang="en-US"/>
              <a:t>Visual Representation:</a:t>
            </a:r>
          </a:p>
          <a:p>
            <a:r>
              <a:rPr lang="en-GB" altLang="en-US"/>
              <a:t>Illustrate the environmental impact visually.</a:t>
            </a:r>
          </a:p>
          <a:p>
            <a:r>
              <a:rPr lang="en-GB" altLang="en-US"/>
              <a:t>Show data on reduced carbon footprint.</a:t>
            </a:r>
          </a:p>
          <a:p>
            <a:pPr marL="0" indent="0">
              <a:buNone/>
            </a:pPr>
            <a:r>
              <a:rPr lang="en-GB" altLang="en-US"/>
              <a:t>Our Commitment:</a:t>
            </a:r>
          </a:p>
          <a:p>
            <a:r>
              <a:rPr lang="en-GB" altLang="en-US"/>
              <a:t>Choose RentEV for a cleaner, greener tomorrow.</a:t>
            </a:r>
          </a:p>
          <a:p>
            <a:r>
              <a:rPr lang="en-GB" altLang="en-US"/>
              <a:t>Every rental is a step towards a healthier environment.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GB"/>
              <a:t>References</a:t>
            </a:r>
          </a:p>
        </p:txBody>
      </p:sp>
      <p:sp>
        <p:nvSpPr>
          <p:cNvPr id="3" name="Content Placeholder 2"/>
          <p:cNvSpPr>
            <a:spLocks noGrp="1"/>
          </p:cNvSpPr>
          <p:nvPr>
            <p:ph idx="1"/>
          </p:nvPr>
        </p:nvSpPr>
        <p:spPr/>
        <p:txBody>
          <a:bodyPr>
            <a:normAutofit fontScale="55000"/>
          </a:bodyPr>
          <a:lstStyle/>
          <a:p>
            <a:r>
              <a:rPr lang="en-GB" altLang="en-US">
                <a:sym typeface="+mn-ea"/>
              </a:rPr>
              <a:t>Baker, T. and Welter, F. (2020). Contextualizing entrepreneurship theory.</a:t>
            </a:r>
            <a:endParaRPr lang="en-GB" altLang="en-US"/>
          </a:p>
          <a:p>
            <a:r>
              <a:rPr lang="en-GB" altLang="en-US"/>
              <a:t>Kurpayanidi, K.I. (2021). Financial and economic mechanism and its role in the development of entrepreneurship.</a:t>
            </a:r>
          </a:p>
          <a:p>
            <a:r>
              <a:rPr lang="en-GB" altLang="en-US"/>
              <a:t>Bogachov, S., et al. (2020). Artificial intelligence components and fuzzy regulators in entrepreneurship development.</a:t>
            </a:r>
          </a:p>
          <a:p>
            <a:r>
              <a:rPr lang="en-GB" altLang="en-US"/>
              <a:t>Handayati, P., et al. (2020). Does entrepreneurship education promote vocational students’ entrepreneurial mindset?</a:t>
            </a:r>
          </a:p>
          <a:p>
            <a:r>
              <a:rPr lang="en-GB" altLang="en-US"/>
              <a:t>Kim, J., et al. (2022). Entrepreneurship and economic growth: a cross-section empirical analysis.</a:t>
            </a:r>
          </a:p>
          <a:p>
            <a:r>
              <a:rPr lang="en-GB" altLang="en-US"/>
              <a:t>Prayetno, S. and Ali, H. (2020). The influence of work motivation, entrepreneurship knowledge, and advocate independence on advocate performance.</a:t>
            </a:r>
          </a:p>
          <a:p>
            <a:r>
              <a:rPr lang="en-GB" altLang="en-US"/>
              <a:t>Wardana, L.W., et al. (2020). The impact of entrepreneurship education and students' entrepreneurial mindset: the mediating role of attitude and self-efficacy.</a:t>
            </a:r>
          </a:p>
          <a:p>
            <a:r>
              <a:rPr lang="en-GB" altLang="en-US"/>
              <a:t>Fauzi, F., et al. (2020). Women entrepreneurship in the developing country: The effects of financial and digital literacy on SMEs’ growth.</a:t>
            </a:r>
          </a:p>
          <a:p>
            <a:r>
              <a:rPr lang="en-GB" altLang="en-US"/>
              <a:t>Ismatullayevich, S.I. and Bulturbayevich, M.B. (2021). Development of small business and private entrepreneurship in the economy of the republic of Uzbekistan.</a:t>
            </a:r>
          </a:p>
          <a:p>
            <a:r>
              <a:rPr lang="en-GB" altLang="en-US"/>
              <a:t>Abdullayevich, A.O. and Abdullajanovich, U.T. (2021). Development of small business and private entrepreneurship in Uzbekistan.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9576</Words>
  <Application>Microsoft Office PowerPoint</Application>
  <PresentationFormat>Widescreen</PresentationFormat>
  <Paragraphs>141</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Title: "RentEV: Revolutionizing Sustainable Transportation"</vt:lpstr>
      <vt:lpstr>Introduction:</vt:lpstr>
      <vt:lpstr>Business Idea</vt:lpstr>
      <vt:lpstr>Market Gap</vt:lpstr>
      <vt:lpstr>Target Market</vt:lpstr>
      <vt:lpstr>SWOT Analysis</vt:lpstr>
      <vt:lpstr>Proposed Location</vt:lpstr>
      <vt:lpstr>Financial Plan</vt:lpstr>
      <vt:lpstr>Marketing Strategies</vt:lpstr>
      <vt:lpstr>Call to Action</vt:lpstr>
      <vt:lpstr>Potential Impact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"RentEV: Revolutionizing Sustainable Transportation"</dc:title>
  <dc:creator/>
  <cp:lastModifiedBy>Azariah Celicia Antony (2244132)</cp:lastModifiedBy>
  <cp:revision>2</cp:revision>
  <dcterms:created xsi:type="dcterms:W3CDTF">2023-11-13T17:43:25Z</dcterms:created>
  <dcterms:modified xsi:type="dcterms:W3CDTF">2023-11-13T18:42:09Z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E13134F3FB844E679F0D03D637778D11_11</vt:lpwstr>
  </property>
  <property fmtid="{D5CDD505-2E9C-101B-9397-08002B2CF9AE}" pid="3" name="KSOProductBuildVer">
    <vt:lpwstr>2057-12.2.0.13266</vt:lpwstr>
  </property>
</Properties>
</file>