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handoutMasterIdLst>
    <p:handoutMasterId r:id="rId39"/>
  </p:handoutMasterIdLst>
  <p:sldIdLst>
    <p:sldId id="262" r:id="rId2"/>
    <p:sldId id="751" r:id="rId3"/>
    <p:sldId id="802" r:id="rId4"/>
    <p:sldId id="803" r:id="rId5"/>
    <p:sldId id="721" r:id="rId6"/>
    <p:sldId id="722" r:id="rId7"/>
    <p:sldId id="723" r:id="rId8"/>
    <p:sldId id="804" r:id="rId9"/>
    <p:sldId id="805" r:id="rId10"/>
    <p:sldId id="806" r:id="rId11"/>
    <p:sldId id="842" r:id="rId12"/>
    <p:sldId id="841" r:id="rId13"/>
    <p:sldId id="808" r:id="rId14"/>
    <p:sldId id="830" r:id="rId15"/>
    <p:sldId id="843" r:id="rId16"/>
    <p:sldId id="844" r:id="rId17"/>
    <p:sldId id="831" r:id="rId18"/>
    <p:sldId id="827" r:id="rId19"/>
    <p:sldId id="828" r:id="rId20"/>
    <p:sldId id="829" r:id="rId21"/>
    <p:sldId id="807" r:id="rId22"/>
    <p:sldId id="809" r:id="rId23"/>
    <p:sldId id="810" r:id="rId24"/>
    <p:sldId id="811" r:id="rId25"/>
    <p:sldId id="812" r:id="rId26"/>
    <p:sldId id="813" r:id="rId27"/>
    <p:sldId id="832" r:id="rId28"/>
    <p:sldId id="833" r:id="rId29"/>
    <p:sldId id="834" r:id="rId30"/>
    <p:sldId id="814" r:id="rId31"/>
    <p:sldId id="835" r:id="rId32"/>
    <p:sldId id="815" r:id="rId33"/>
    <p:sldId id="836" r:id="rId34"/>
    <p:sldId id="837" r:id="rId35"/>
    <p:sldId id="838" r:id="rId36"/>
    <p:sldId id="839" r:id="rId3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05EB"/>
    <a:srgbClr val="CA26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863" autoAdjust="0"/>
    <p:restoredTop sz="94718"/>
  </p:normalViewPr>
  <p:slideViewPr>
    <p:cSldViewPr>
      <p:cViewPr varScale="1">
        <p:scale>
          <a:sx n="97" d="100"/>
          <a:sy n="97" d="100"/>
        </p:scale>
        <p:origin x="1072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notesMaster" Target="notesMasters/notesMaster1.xml"/><Relationship Id="rId39" Type="http://schemas.openxmlformats.org/officeDocument/2006/relationships/handoutMaster" Target="handoutMasters/handoutMaster1.xml"/><Relationship Id="rId40" Type="http://schemas.openxmlformats.org/officeDocument/2006/relationships/presProps" Target="presProps.xml"/><Relationship Id="rId41" Type="http://schemas.openxmlformats.org/officeDocument/2006/relationships/viewProps" Target="viewProps.xml"/><Relationship Id="rId42" Type="http://schemas.openxmlformats.org/officeDocument/2006/relationships/theme" Target="theme/theme1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6023D9-978A-4902-9528-49E06F8A793A}" type="datetimeFigureOut">
              <a:rPr lang="en-GB" smtClean="0"/>
              <a:t>14/11/2017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9F7B22-38D3-4054-9D91-D841809106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3372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9BCFD0-1020-46C6-80D5-F9FBC7EFF1F4}" type="datetimeFigureOut">
              <a:rPr lang="en-GB" smtClean="0"/>
              <a:t>14/11/2017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B3AB0-B398-4ECB-9B3E-A158F590CF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2491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96114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698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05644" y="5699796"/>
            <a:ext cx="1738356" cy="115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137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12196" y="5661249"/>
            <a:ext cx="1831803" cy="118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192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303" y="5661248"/>
            <a:ext cx="1834607" cy="119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34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304" y="5661248"/>
            <a:ext cx="1835696" cy="119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097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945" y="5663080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242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401" y="5663080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925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945" y="5662899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040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945" y="5663080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28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982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40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14/11/2017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720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Christopher.thomas2@uwtsd.ac.uk" TargetMode="External"/><Relationship Id="rId3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cimsubmissions.awardsplatform.com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opify.co.uk/guides/ecommerce-analytics/customer-acquisition-metrics?rodeo_token=5fe5f9a2-e0a6-40a9-b5ff-3543e878c6eb" TargetMode="External"/><Relationship Id="rId4" Type="http://schemas.openxmlformats.org/officeDocument/2006/relationships/hyperlink" Target="https://blog.smile.io/retention-metrics-you-need-to-know" TargetMode="Externa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wxcx1U7aBdA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r4ward.com/dr4ward/2017/07/what-are-the-28-faces-of-the-social-media-landscape-conversation-prism-5-infographic.html" TargetMode="External"/><Relationship Id="rId4" Type="http://schemas.openxmlformats.org/officeDocument/2006/relationships/hyperlink" Target="https://www.thunderclap.it/projects/58806-conversation-prism-5-0-launch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blog.hootsuite.com/social-media-statistics-for-social-media-managers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brandwatch.com/blog/social-media-trends-2017/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brandwatch.com/blog/find-trending-topics-on-social-media/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politics/2017/jun/09/digital-strategists-give-victory-to-labour-in-social-media-election-facebook-twitter" TargetMode="External"/><Relationship Id="rId4" Type="http://schemas.openxmlformats.org/officeDocument/2006/relationships/hyperlink" Target="http://www.serplogic.com/all-things-marketing/donald-trump-social-media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twitter.com/astro_timpeake?ref_src=twsrc%5Egoogle%7Ctwcamp%5Eserp%7Ctwgr%5Eauthor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blog.kissmetrics.com/master-social-customer-acquisition/" TargetMode="External"/><Relationship Id="rId3" Type="http://schemas.openxmlformats.org/officeDocument/2006/relationships/hyperlink" Target="https://mention.com/blog/social-media-customer-retention/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hubspot.com/facebook-marketing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blog.hootsuite.com/twitter-marketing/" TargetMode="External"/><Relationship Id="rId3" Type="http://schemas.openxmlformats.org/officeDocument/2006/relationships/hyperlink" Target="https://sproutsocial.com/insights/twitter-marketing/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blog.hootsuite.com/topic/linkedin-marketing/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8ZbPqyzlC_0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smartinsights.com/customer-relationship-management/social-crm/social-crm-strategy/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blog.hootsuite.com/beginners-guide-engagement/" TargetMode="External"/><Relationship Id="rId3" Type="http://schemas.openxmlformats.org/officeDocument/2006/relationships/hyperlink" Target="https://www.crazyegg.com/blog/dont-like-klout/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socialmediaweek.org/blog/2016/10/gamification-can-magnify-social-media/" TargetMode="External"/><Relationship Id="rId3" Type="http://schemas.openxmlformats.org/officeDocument/2006/relationships/hyperlink" Target="https://www.socialandloyal.com/7-social-media-contest-ideas-for-your-social-loyalty-program/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2.deloitte.com/us/en/pages/deloitte-analytics/solutions/customer-engagement-solution.html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836712"/>
            <a:ext cx="7992888" cy="648072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/>
            </a:r>
            <a:br>
              <a:rPr lang="en-GB" sz="3600" dirty="0" smtClean="0">
                <a:solidFill>
                  <a:schemeClr val="bg1"/>
                </a:solidFill>
              </a:rPr>
            </a:br>
            <a:r>
              <a:rPr lang="en-GB" sz="3600" dirty="0" smtClean="0">
                <a:solidFill>
                  <a:schemeClr val="bg1"/>
                </a:solidFill>
              </a:rPr>
              <a:t/>
            </a:r>
            <a:br>
              <a:rPr lang="en-GB" sz="3600" dirty="0" smtClean="0">
                <a:solidFill>
                  <a:schemeClr val="bg1"/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5736" y="1628800"/>
            <a:ext cx="6120680" cy="362480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Digital Strategy</a:t>
            </a: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Chris Thomas</a:t>
            </a:r>
          </a:p>
          <a:p>
            <a:r>
              <a:rPr lang="en-GB" dirty="0">
                <a:hlinkClick r:id="rId2"/>
              </a:rPr>
              <a:t>christopher.thomas2@uwtsd.ac.uk</a:t>
            </a:r>
            <a:endParaRPr lang="en-GB" dirty="0" smtClean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0392" y="5589240"/>
            <a:ext cx="648072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1421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Have you all registered for your </a:t>
            </a:r>
            <a:r>
              <a:rPr lang="en-US" dirty="0" smtClean="0"/>
              <a:t>submission of the Digital Strategy Assessment (you should have received an email with link)</a:t>
            </a:r>
            <a:endParaRPr lang="en-US" dirty="0"/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cimsubmissions.awardsplatform.com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84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Lecture content and draft deadlines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4663177"/>
              </p:ext>
            </p:extLst>
          </p:nvPr>
        </p:nvGraphicFramePr>
        <p:xfrm>
          <a:off x="1547664" y="1844826"/>
          <a:ext cx="6048672" cy="3384375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256252"/>
                <a:gridCol w="1434763"/>
                <a:gridCol w="1975485"/>
                <a:gridCol w="1382172"/>
              </a:tblGrid>
              <a:tr h="22562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Date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Time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Lecture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Drafts</a:t>
                      </a:r>
                      <a:r>
                        <a:rPr lang="pl-PL" sz="1200">
                          <a:effectLst/>
                        </a:rPr>
                        <a:t> Deadline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45125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20.09.17 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5:00pm - 8:00pm (W) 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</a:rPr>
                        <a:t>In</a:t>
                      </a:r>
                      <a:r>
                        <a:rPr lang="pl-PL" sz="1200" dirty="0" smtClean="0">
                          <a:effectLst/>
                        </a:rPr>
                        <a:t>troduction/Assignment</a:t>
                      </a:r>
                      <a:endParaRPr lang="en-US" sz="1200" dirty="0" smtClean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Digital </a:t>
                      </a:r>
                      <a:r>
                        <a:rPr lang="en-GB" sz="1200" dirty="0" smtClean="0">
                          <a:effectLst/>
                        </a:rPr>
                        <a:t>Disruption</a:t>
                      </a:r>
                      <a:endParaRPr lang="en-US" sz="1200" dirty="0" smtClean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45125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04.10.17  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5:00pm - 8:00pm (W) 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Digital </a:t>
                      </a:r>
                      <a:r>
                        <a:rPr lang="en-GB" sz="1200" dirty="0" smtClean="0">
                          <a:effectLst/>
                        </a:rPr>
                        <a:t>Disruption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45125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21.10.17 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10:00am - 4:00pm (S) 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Digital Planning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Task</a:t>
                      </a:r>
                      <a:r>
                        <a:rPr lang="pl-PL" sz="1200" dirty="0">
                          <a:solidFill>
                            <a:srgbClr val="FF0000"/>
                          </a:solidFill>
                          <a:effectLst/>
                        </a:rPr>
                        <a:t> 1</a:t>
                      </a:r>
                      <a:endParaRPr lang="en-US" sz="12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</a:rPr>
                        <a:t>23.10.17 (M)</a:t>
                      </a:r>
                      <a:endParaRPr lang="en-US" sz="1200" dirty="0">
                        <a:solidFill>
                          <a:srgbClr val="FF0000"/>
                        </a:solidFill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4512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08.11.17</a:t>
                      </a:r>
                      <a:endParaRPr lang="en-GB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5:00pm </a:t>
                      </a:r>
                      <a:r>
                        <a:rPr lang="en-US" sz="12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br>
                        <a:rPr lang="en-US" sz="12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en-US" sz="12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8:00pm </a:t>
                      </a: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(W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Digital Planning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45125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</a:rPr>
                        <a:t>15</a:t>
                      </a:r>
                      <a:r>
                        <a:rPr lang="pl-PL" sz="1200" dirty="0" smtClean="0">
                          <a:effectLst/>
                        </a:rPr>
                        <a:t>.11.17</a:t>
                      </a:r>
                      <a:r>
                        <a:rPr lang="pl-PL" sz="1200" dirty="0">
                          <a:effectLst/>
                        </a:rPr>
                        <a:t>  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5:00pm - 8:00pm (W) 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Delivering Success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Task</a:t>
                      </a:r>
                      <a:r>
                        <a:rPr lang="pl-PL" sz="1200" dirty="0">
                          <a:effectLst/>
                        </a:rPr>
                        <a:t> 2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1</a:t>
                      </a:r>
                      <a:r>
                        <a:rPr lang="en-GB" sz="1200" dirty="0" smtClean="0">
                          <a:effectLst/>
                        </a:rPr>
                        <a:t>3</a:t>
                      </a:r>
                      <a:r>
                        <a:rPr lang="pl-PL" sz="1200" dirty="0" smtClean="0">
                          <a:effectLst/>
                        </a:rPr>
                        <a:t>.1</a:t>
                      </a:r>
                      <a:r>
                        <a:rPr lang="en-GB" sz="1200" dirty="0" smtClean="0">
                          <a:effectLst/>
                        </a:rPr>
                        <a:t>1</a:t>
                      </a:r>
                      <a:r>
                        <a:rPr lang="pl-PL" sz="1200" dirty="0" smtClean="0">
                          <a:effectLst/>
                        </a:rPr>
                        <a:t>.17</a:t>
                      </a:r>
                      <a:r>
                        <a:rPr lang="en-GB" sz="1200" dirty="0" smtClean="0">
                          <a:effectLst/>
                        </a:rPr>
                        <a:t> (M)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45125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18.11.17 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10:00am - 4:00pm (S) 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Delivering Success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  <a:tr h="45125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22.11.17 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>
                          <a:effectLst/>
                        </a:rPr>
                        <a:t>5:00pm - 8:00pm (W) </a:t>
                      </a:r>
                      <a:endParaRPr lang="en-US" sz="120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Re-cap</a:t>
                      </a:r>
                      <a:r>
                        <a:rPr lang="pl-PL" sz="1200" dirty="0">
                          <a:effectLst/>
                        </a:rPr>
                        <a:t>. Queries answered.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>
                          <a:effectLst/>
                        </a:rPr>
                        <a:t>Task 3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1200" dirty="0" smtClean="0">
                          <a:effectLst/>
                        </a:rPr>
                        <a:t>24.11.17(</a:t>
                      </a:r>
                      <a:r>
                        <a:rPr lang="en-GB" sz="1200" dirty="0" smtClean="0">
                          <a:effectLst/>
                        </a:rPr>
                        <a:t>F)</a:t>
                      </a:r>
                      <a:endParaRPr lang="en-US" sz="1200" dirty="0">
                        <a:effectLst/>
                        <a:latin typeface="Calibri" charset="0"/>
                        <a:ea typeface="Calibri" charset="0"/>
                        <a:cs typeface="Times New Roman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 rot="852380">
            <a:off x="3959931" y="234707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DONE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 rot="852380">
            <a:off x="3959931" y="3051603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DONE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7692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Assessment Question 1</a:t>
            </a:r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267" y="1841977"/>
            <a:ext cx="7337466" cy="3916363"/>
          </a:xfrm>
        </p:spPr>
      </p:pic>
      <p:sp>
        <p:nvSpPr>
          <p:cNvPr id="5" name="TextBox 4"/>
          <p:cNvSpPr txBox="1"/>
          <p:nvPr/>
        </p:nvSpPr>
        <p:spPr>
          <a:xfrm>
            <a:off x="457200" y="1417638"/>
            <a:ext cx="446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Discuss: investigate/examine reasons for and against. Some trends more relevant to your </a:t>
            </a:r>
            <a:r>
              <a:rPr lang="en-US" dirty="0" err="1" smtClean="0"/>
              <a:t>orgn</a:t>
            </a:r>
            <a:r>
              <a:rPr lang="en-US" dirty="0" smtClean="0"/>
              <a:t> than others. Digital PESTEL could be useful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843808" y="4852116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Assess: evaluate/judge: acquisition and retention: range of techniques: parts of RACE and possibly Hofacker’s 5 stages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96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en-US" dirty="0" smtClean="0"/>
              <a:t>Assessment Question 2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810" y="2708920"/>
            <a:ext cx="5312472" cy="2908251"/>
          </a:xfrm>
        </p:spPr>
      </p:pic>
      <p:sp>
        <p:nvSpPr>
          <p:cNvPr id="6" name="Oval 5"/>
          <p:cNvSpPr/>
          <p:nvPr/>
        </p:nvSpPr>
        <p:spPr>
          <a:xfrm>
            <a:off x="1259632" y="2708920"/>
            <a:ext cx="64807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411760" y="2708920"/>
            <a:ext cx="1205967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948160" y="1915993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SMART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588224" y="1628800"/>
            <a:ext cx="21089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Use RACE model or similar to identify the focus for each objective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475656" y="3106128"/>
            <a:ext cx="288032" cy="1475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3203848" y="2289971"/>
            <a:ext cx="1864148" cy="4143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367644" y="4581128"/>
            <a:ext cx="5076564" cy="10360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cxnSp>
        <p:nvCxnSpPr>
          <p:cNvPr id="22" name="Straight Connector 21"/>
          <p:cNvCxnSpPr>
            <a:stCxn id="12" idx="1"/>
          </p:cNvCxnSpPr>
          <p:nvPr/>
        </p:nvCxnSpPr>
        <p:spPr>
          <a:xfrm flipH="1">
            <a:off x="4720046" y="2367464"/>
            <a:ext cx="1868178" cy="5214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831682" y="1568402"/>
            <a:ext cx="27860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For the strategy document: formal style </a:t>
            </a:r>
            <a:r>
              <a:rPr lang="en-US" smtClean="0"/>
              <a:t>and write in the third person. </a:t>
            </a:r>
            <a:endParaRPr lang="en-US" dirty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75656" y="4498984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Outline</a:t>
            </a:r>
            <a:r>
              <a:rPr lang="en-US" dirty="0" smtClean="0"/>
              <a:t>: selectively identify valid and relevant information from a range of sources making judgements where information may be limited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84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61" y="1824094"/>
            <a:ext cx="5312472" cy="2908251"/>
          </a:xfrm>
        </p:spPr>
      </p:pic>
      <p:sp>
        <p:nvSpPr>
          <p:cNvPr id="8" name="Oval 7"/>
          <p:cNvSpPr/>
          <p:nvPr/>
        </p:nvSpPr>
        <p:spPr>
          <a:xfrm>
            <a:off x="2835658" y="2509464"/>
            <a:ext cx="677422" cy="207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043608" y="2492896"/>
            <a:ext cx="936104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372045" y="1870023"/>
            <a:ext cx="2520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Strategy: overall direction the </a:t>
            </a:r>
            <a:r>
              <a:rPr lang="en-US" dirty="0" err="1" smtClean="0"/>
              <a:t>orgn</a:t>
            </a:r>
            <a:r>
              <a:rPr lang="en-US" dirty="0" smtClean="0"/>
              <a:t> may take. Use a strategy model: McKinsey consumer decision journey/ </a:t>
            </a:r>
            <a:r>
              <a:rPr lang="en-US" dirty="0" err="1" smtClean="0"/>
              <a:t>Ansoff</a:t>
            </a:r>
            <a:r>
              <a:rPr lang="en-US" dirty="0" smtClean="0"/>
              <a:t>/ RACE strategy must relate back to objectives. A clear strategy not a descriptive list.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4215390" y="2509464"/>
            <a:ext cx="677422" cy="207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67544" y="4225858"/>
            <a:ext cx="4412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Use the 7 P’s focusses on customer acquisition and retention</a:t>
            </a:r>
            <a:endParaRPr lang="en-US" dirty="0"/>
          </a:p>
        </p:txBody>
      </p:sp>
      <p:cxnSp>
        <p:nvCxnSpPr>
          <p:cNvPr id="24" name="Straight Connector 23"/>
          <p:cNvCxnSpPr>
            <a:stCxn id="8" idx="7"/>
          </p:cNvCxnSpPr>
          <p:nvPr/>
        </p:nvCxnSpPr>
        <p:spPr>
          <a:xfrm flipV="1">
            <a:off x="3413874" y="2271828"/>
            <a:ext cx="2995012" cy="268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5" idx="3"/>
          </p:cNvCxnSpPr>
          <p:nvPr/>
        </p:nvCxnSpPr>
        <p:spPr>
          <a:xfrm flipH="1">
            <a:off x="1127402" y="2686696"/>
            <a:ext cx="3187194" cy="14867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202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708920"/>
            <a:ext cx="5312472" cy="2908251"/>
          </a:xfrm>
        </p:spPr>
      </p:pic>
      <p:sp>
        <p:nvSpPr>
          <p:cNvPr id="9" name="Oval 8"/>
          <p:cNvSpPr/>
          <p:nvPr/>
        </p:nvSpPr>
        <p:spPr>
          <a:xfrm>
            <a:off x="1187624" y="3956863"/>
            <a:ext cx="720080" cy="2642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259632" y="2305459"/>
            <a:ext cx="144017" cy="16360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1259632" y="4130637"/>
            <a:ext cx="677422" cy="207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6465614" y="2262953"/>
            <a:ext cx="23901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Integration</a:t>
            </a:r>
            <a:r>
              <a:rPr lang="en-US" dirty="0" smtClean="0"/>
              <a:t> NOT implementation. Every aspect of an orgns acquisition and retention processes are coordinated, consistent and coherent both online and offline.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55576" y="1635765"/>
            <a:ext cx="6696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Explain</a:t>
            </a:r>
            <a:r>
              <a:rPr lang="en-US" dirty="0" smtClean="0"/>
              <a:t>: present complex info evidencing comprehensive knowledge understanding and application of ley principles.</a:t>
            </a:r>
          </a:p>
          <a:p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1187624" y="4571277"/>
            <a:ext cx="5832648" cy="6402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51520" y="4460919"/>
            <a:ext cx="7704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Models</a:t>
            </a:r>
            <a:r>
              <a:rPr lang="en-US" dirty="0"/>
              <a:t>: 4C’s of marketing communication. </a:t>
            </a:r>
          </a:p>
          <a:p>
            <a:r>
              <a:rPr lang="en-US" dirty="0" smtClean="0"/>
              <a:t>Clarity</a:t>
            </a:r>
            <a:r>
              <a:rPr lang="en-US" dirty="0"/>
              <a:t>, </a:t>
            </a:r>
            <a:r>
              <a:rPr lang="en-US" dirty="0" smtClean="0"/>
              <a:t>Credibility, Consistency </a:t>
            </a:r>
            <a:r>
              <a:rPr lang="en-US" dirty="0"/>
              <a:t>and Competitiveness </a:t>
            </a:r>
            <a:r>
              <a:rPr lang="en-US" dirty="0" smtClean="0"/>
              <a:t>or parts of the 10C’s of Marketing for the Modern Economy (adapted).  Support your  recommendation and explanations with strong academic material : MyCIM</a:t>
            </a:r>
            <a:endParaRPr lang="en-US" dirty="0"/>
          </a:p>
        </p:txBody>
      </p:sp>
      <p:cxnSp>
        <p:nvCxnSpPr>
          <p:cNvPr id="25" name="Straight Connector 24"/>
          <p:cNvCxnSpPr>
            <a:stCxn id="27" idx="6"/>
          </p:cNvCxnSpPr>
          <p:nvPr/>
        </p:nvCxnSpPr>
        <p:spPr>
          <a:xfrm flipV="1">
            <a:off x="1937054" y="2559095"/>
            <a:ext cx="4528560" cy="16753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290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Assessment Question 3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96467"/>
            <a:ext cx="6314168" cy="2522750"/>
          </a:xfrm>
        </p:spPr>
      </p:pic>
      <p:sp>
        <p:nvSpPr>
          <p:cNvPr id="5" name="Oval 4"/>
          <p:cNvSpPr/>
          <p:nvPr/>
        </p:nvSpPr>
        <p:spPr>
          <a:xfrm>
            <a:off x="971600" y="2514961"/>
            <a:ext cx="720080" cy="2642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57200" y="1533887"/>
            <a:ext cx="4618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Critically identify key metrics based on evidence</a:t>
            </a:r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403648" y="2060848"/>
            <a:ext cx="72008" cy="4541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647236" y="1493786"/>
            <a:ext cx="2733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Acquisition metrics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Retention metrics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11" name="Oval 10"/>
          <p:cNvSpPr/>
          <p:nvPr/>
        </p:nvSpPr>
        <p:spPr>
          <a:xfrm>
            <a:off x="3614284" y="3140968"/>
            <a:ext cx="720080" cy="2642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876256" y="2779186"/>
            <a:ext cx="20882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/>
              <a:t>Google analytics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/>
              <a:t>Facebook insights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/>
              <a:t>Sentiment analysis tools</a:t>
            </a:r>
            <a:endParaRPr lang="en-US" dirty="0"/>
          </a:p>
        </p:txBody>
      </p:sp>
      <p:cxnSp>
        <p:nvCxnSpPr>
          <p:cNvPr id="14" name="Straight Connector 13"/>
          <p:cNvCxnSpPr>
            <a:stCxn id="11" idx="7"/>
          </p:cNvCxnSpPr>
          <p:nvPr/>
        </p:nvCxnSpPr>
        <p:spPr>
          <a:xfrm flipV="1">
            <a:off x="4228911" y="3068960"/>
            <a:ext cx="2647345" cy="110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971599" y="3138639"/>
            <a:ext cx="1169079" cy="2665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855112" y="3989960"/>
            <a:ext cx="1169079" cy="26655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73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will cover metrics in detail in our Saturday session</a:t>
            </a:r>
          </a:p>
          <a:p>
            <a:endParaRPr lang="en-US" dirty="0"/>
          </a:p>
          <a:p>
            <a:r>
              <a:rPr lang="en-US" dirty="0" smtClean="0"/>
              <a:t>Mastering Metrics lecture notes available on Moodle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014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Look at Chaffey’s Book!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85405"/>
            <a:ext cx="8229600" cy="3745952"/>
          </a:xfrm>
        </p:spPr>
      </p:pic>
    </p:spTree>
    <p:extLst>
      <p:ext uri="{BB962C8B-B14F-4D97-AF65-F5344CB8AC3E}">
        <p14:creationId xmlns:p14="http://schemas.microsoft.com/office/powerpoint/2010/main" val="331022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Honeycomb – Social media functionality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349" y="1600200"/>
            <a:ext cx="6617302" cy="3916363"/>
          </a:xfrm>
        </p:spPr>
      </p:pic>
      <p:sp>
        <p:nvSpPr>
          <p:cNvPr id="5" name="TextBox 4"/>
          <p:cNvSpPr txBox="1"/>
          <p:nvPr/>
        </p:nvSpPr>
        <p:spPr>
          <a:xfrm>
            <a:off x="1547664" y="5445224"/>
            <a:ext cx="6480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Source: </a:t>
            </a:r>
            <a:r>
              <a:rPr lang="en-GB" sz="1600" dirty="0" err="1" smtClean="0"/>
              <a:t>Kietzmann</a:t>
            </a:r>
            <a:r>
              <a:rPr lang="en-GB" sz="1600" dirty="0" smtClean="0"/>
              <a:t> et al (2011) Social media? Get Serious?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6444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Social Media Honeycomb explained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603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Social Media Marketing?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alibri" charset="0"/>
                <a:ea typeface="Calibri" charset="0"/>
                <a:cs typeface="Calibri" charset="0"/>
              </a:rPr>
              <a:t>“Monitoring and facilitating customer interaction and participation throughout the web to encourage positive engagement with a company and its brands. Interactions may occur on a company site, on social networks and other third-party sites</a:t>
            </a:r>
            <a:r>
              <a:rPr lang="en-GB" sz="2400" dirty="0" smtClean="0">
                <a:latin typeface="Calibri" charset="0"/>
                <a:ea typeface="Calibri" charset="0"/>
                <a:cs typeface="Calibri" charset="0"/>
              </a:rPr>
              <a:t>”.</a:t>
            </a:r>
            <a:br>
              <a:rPr lang="en-GB" sz="2400" dirty="0" smtClean="0">
                <a:latin typeface="Calibri" charset="0"/>
                <a:ea typeface="Calibri" charset="0"/>
                <a:cs typeface="Calibri" charset="0"/>
              </a:rPr>
            </a:br>
            <a:endParaRPr lang="en-US" sz="2400" dirty="0">
              <a:latin typeface="Calibri" charset="0"/>
              <a:ea typeface="Calibri" charset="0"/>
              <a:cs typeface="Calibri" charset="0"/>
            </a:endParaRPr>
          </a:p>
          <a:p>
            <a:pPr marL="0" indent="0">
              <a:buNone/>
            </a:pPr>
            <a:r>
              <a:rPr lang="en-GB" sz="1900" dirty="0">
                <a:latin typeface="Calibri" charset="0"/>
                <a:ea typeface="Calibri" charset="0"/>
                <a:cs typeface="Calibri" charset="0"/>
              </a:rPr>
              <a:t>Digital marketing: strategy, implementation and practice Chaffey, D., &amp; Chadwick Ellis F. (2016</a:t>
            </a:r>
            <a:r>
              <a:rPr lang="en-GB" sz="1900" dirty="0" smtClean="0">
                <a:latin typeface="Calibri" charset="0"/>
                <a:ea typeface="Calibri" charset="0"/>
                <a:cs typeface="Calibri" charset="0"/>
              </a:rPr>
              <a:t>)</a:t>
            </a:r>
            <a:endParaRPr lang="en-US" sz="1900" dirty="0"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675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Media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You need a good broad understanding of all social media platforms, even ones not right for your organisation</a:t>
            </a:r>
          </a:p>
          <a:p>
            <a:r>
              <a:rPr lang="en-US" dirty="0" smtClean="0"/>
              <a:t>Main social media platform stats are </a:t>
            </a:r>
            <a:r>
              <a:rPr lang="en-US" dirty="0" smtClean="0">
                <a:hlinkClick r:id="rId2"/>
              </a:rPr>
              <a:t>here</a:t>
            </a:r>
            <a:endParaRPr lang="en-US" dirty="0" smtClean="0"/>
          </a:p>
          <a:p>
            <a:r>
              <a:rPr lang="en-US" dirty="0" smtClean="0"/>
              <a:t>Senior examiner states NOT to focus on the advertising side of social media</a:t>
            </a:r>
          </a:p>
          <a:p>
            <a:r>
              <a:rPr lang="en-US" dirty="0" smtClean="0"/>
              <a:t>The </a:t>
            </a:r>
            <a:r>
              <a:rPr lang="en-US" dirty="0" smtClean="0">
                <a:hlinkClick r:id="rId3"/>
              </a:rPr>
              <a:t>social media landscape</a:t>
            </a:r>
            <a:r>
              <a:rPr lang="en-US" dirty="0" smtClean="0"/>
              <a:t> (</a:t>
            </a:r>
            <a:r>
              <a:rPr lang="en-US" dirty="0" smtClean="0">
                <a:hlinkClick r:id="rId4"/>
              </a:rPr>
              <a:t>explanation here!)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1089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is social media going?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https://www.brandwatch.com/blog/social-media-trends-2017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5729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Trends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to find </a:t>
            </a:r>
            <a:r>
              <a:rPr lang="en-US" dirty="0" smtClean="0">
                <a:hlinkClick r:id="rId2"/>
              </a:rPr>
              <a:t>trends on social media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7765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altLang="en-US"/>
              <a:t>Choose a social media platform and research how it can be used for marketing purposes</a:t>
            </a:r>
          </a:p>
          <a:p>
            <a:r>
              <a:rPr lang="en-GB" altLang="en-US"/>
              <a:t>Look at the characteristics of the platform</a:t>
            </a:r>
          </a:p>
          <a:p>
            <a:r>
              <a:rPr lang="en-GB" altLang="en-US"/>
              <a:t>Look at number of users</a:t>
            </a:r>
          </a:p>
          <a:p>
            <a:r>
              <a:rPr lang="en-GB" altLang="en-US"/>
              <a:t>Metrics that can be used</a:t>
            </a:r>
          </a:p>
          <a:p>
            <a:r>
              <a:rPr lang="en-GB" altLang="en-US"/>
              <a:t>How best to engage</a:t>
            </a:r>
          </a:p>
          <a:p>
            <a:r>
              <a:rPr lang="en-GB" altLang="en-US"/>
              <a:t>How engage with your target audience: for free and paid.</a:t>
            </a:r>
          </a:p>
          <a:p>
            <a:r>
              <a:rPr lang="en-GB" altLang="en-US"/>
              <a:t>Any other interesting facts… </a:t>
            </a:r>
          </a:p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169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Power of Social Media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Social Media is taking over from PR , sharing links via social media more important than using press releases</a:t>
            </a:r>
          </a:p>
          <a:p>
            <a:r>
              <a:rPr lang="en-US" dirty="0" smtClean="0"/>
              <a:t>Instantaneous with the increasing use of mobile.</a:t>
            </a:r>
          </a:p>
          <a:p>
            <a:r>
              <a:rPr lang="en-US" dirty="0" smtClean="0"/>
              <a:t>Can inspire people </a:t>
            </a:r>
            <a:r>
              <a:rPr lang="en-US" dirty="0" smtClean="0">
                <a:hlinkClick r:id="rId2"/>
              </a:rPr>
              <a:t>Tim Peake</a:t>
            </a:r>
            <a:endParaRPr lang="en-US" dirty="0" smtClean="0"/>
          </a:p>
          <a:p>
            <a:r>
              <a:rPr lang="en-US" dirty="0" smtClean="0"/>
              <a:t>Can enrage people </a:t>
            </a:r>
            <a:r>
              <a:rPr lang="en-US" dirty="0" smtClean="0">
                <a:hlinkClick r:id="rId2"/>
              </a:rPr>
              <a:t>Tesco’s Xmas Ads</a:t>
            </a:r>
            <a:endParaRPr lang="en-US" dirty="0" smtClean="0"/>
          </a:p>
          <a:p>
            <a:r>
              <a:rPr lang="en-US" dirty="0" smtClean="0"/>
              <a:t>Can influence elections </a:t>
            </a:r>
            <a:r>
              <a:rPr lang="en-US" dirty="0" smtClean="0">
                <a:hlinkClick r:id="rId3"/>
              </a:rPr>
              <a:t>Labour</a:t>
            </a:r>
            <a:r>
              <a:rPr lang="en-US" dirty="0" smtClean="0"/>
              <a:t>; </a:t>
            </a:r>
            <a:r>
              <a:rPr lang="en-US" dirty="0" smtClean="0">
                <a:hlinkClick r:id="rId4"/>
              </a:rPr>
              <a:t>Trump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3041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Used at every stage of the Customer Journey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Social Media Marketing for </a:t>
            </a:r>
            <a:r>
              <a:rPr lang="en-US" dirty="0" smtClean="0">
                <a:hlinkClick r:id="rId2"/>
              </a:rPr>
              <a:t>Acquisition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Social Media Marketing for </a:t>
            </a:r>
            <a:r>
              <a:rPr lang="en-US" dirty="0" smtClean="0">
                <a:hlinkClick r:id="rId3"/>
              </a:rPr>
              <a:t>Retention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018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Facebook Marketing</a:t>
            </a:r>
            <a:endParaRPr lang="en-GB" altLang="en-US" dirty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u="sng" dirty="0">
                <a:hlinkClick r:id="rId2"/>
              </a:rPr>
              <a:t>https://blog.hootsuite.com/facebook-marketing-tips/</a:t>
            </a:r>
          </a:p>
          <a:p>
            <a:r>
              <a:rPr lang="en-GB" altLang="en-US" u="sng" dirty="0" smtClean="0">
                <a:hlinkClick r:id="rId2"/>
              </a:rPr>
              <a:t>https</a:t>
            </a:r>
            <a:r>
              <a:rPr lang="en-GB" altLang="en-US" u="sng" dirty="0">
                <a:hlinkClick r:id="rId2"/>
              </a:rPr>
              <a:t>://</a:t>
            </a:r>
            <a:r>
              <a:rPr lang="en-GB" altLang="en-US" u="sng" dirty="0" smtClean="0">
                <a:hlinkClick r:id="rId2"/>
              </a:rPr>
              <a:t>www.hubspot.com/facebook-marketing</a:t>
            </a:r>
            <a:endParaRPr lang="en-GB" altLang="en-US" u="sng" dirty="0" smtClean="0"/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97785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Twitter Marketing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https://blog.hootsuite.com/twitter-marketing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r>
              <a:rPr lang="en-US" dirty="0">
                <a:hlinkClick r:id="rId3"/>
              </a:rPr>
              <a:t>https://sproutsocial.com/insights/twitter-marketing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84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LinkedIn Marketing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https://blog.hubspot.com/marketing/linkedin-content-marketing</a:t>
            </a:r>
          </a:p>
          <a:p>
            <a:endParaRPr lang="en-US" dirty="0">
              <a:hlinkClick r:id="rId2"/>
            </a:endParaRPr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://blog.hootsuite.com/topic/linkedin-marketing</a:t>
            </a:r>
            <a:r>
              <a:rPr lang="en-US" dirty="0" smtClean="0">
                <a:hlinkClick r:id="rId2"/>
              </a:rPr>
              <a:t>/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6968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Instagram</a:t>
            </a:r>
            <a:r>
              <a:rPr lang="is-IS" dirty="0" smtClean="0"/>
              <a:t>…? Snapchat...?etc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9795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Media Case studies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Lots online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133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CRM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dirty="0" smtClean="0">
                <a:hlinkClick r:id="rId2"/>
              </a:rPr>
              <a:t>Social CRM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9362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5 M’s </a:t>
            </a:r>
            <a:r>
              <a:rPr lang="en-US" dirty="0" smtClean="0"/>
              <a:t>of a Social CRM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7015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dirty="0" smtClean="0"/>
              <a:t>Customer Engagement:</a:t>
            </a:r>
          </a:p>
          <a:p>
            <a:pPr lvl="1">
              <a:defRPr/>
            </a:pPr>
            <a:r>
              <a:rPr lang="en-US" dirty="0" smtClean="0"/>
              <a:t>Repeated interactions that strengthen the emotional, psychological or  physical investment a customer has in a brand</a:t>
            </a:r>
          </a:p>
          <a:p>
            <a:pPr marL="457200" lvl="1" indent="0" algn="ctr">
              <a:buFontTx/>
              <a:buNone/>
              <a:defRPr/>
            </a:pPr>
            <a:r>
              <a:rPr lang="en-US" b="1" dirty="0" smtClean="0"/>
              <a:t>CHALLENGED BY</a:t>
            </a:r>
          </a:p>
          <a:p>
            <a:pPr>
              <a:defRPr/>
            </a:pPr>
            <a:r>
              <a:rPr lang="en-US" dirty="0" smtClean="0"/>
              <a:t>Media fragmentation:</a:t>
            </a:r>
          </a:p>
          <a:p>
            <a:pPr lvl="1">
              <a:defRPr/>
            </a:pPr>
            <a:r>
              <a:rPr lang="en-US" dirty="0" smtClean="0"/>
              <a:t>Describes a trend to increasing choice and consumption of a range of media in terms of different channels such as web and mobile and also within channels  </a:t>
            </a:r>
            <a:r>
              <a:rPr lang="en-US" dirty="0" err="1" smtClean="0"/>
              <a:t>eg</a:t>
            </a:r>
            <a:r>
              <a:rPr lang="en-US" dirty="0" smtClean="0"/>
              <a:t> </a:t>
            </a:r>
            <a:r>
              <a:rPr lang="en-US" dirty="0" err="1" smtClean="0"/>
              <a:t>tv</a:t>
            </a:r>
            <a:r>
              <a:rPr lang="en-US" dirty="0" smtClean="0"/>
              <a:t> channels, radio stations, more websites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552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en-US"/>
              <a:t>Forrester (2007) has developed a framework to measure online engagement through the customer lifecycle and away from a brands own site:</a:t>
            </a:r>
          </a:p>
          <a:p>
            <a:pPr lvl="1"/>
            <a:r>
              <a:rPr lang="en-US" altLang="en-US">
                <a:ea typeface="ＭＳ Ｐゴシック" charset="-128"/>
              </a:rPr>
              <a:t>Involvement: website visits, time spent, pages viewed</a:t>
            </a:r>
          </a:p>
          <a:p>
            <a:pPr lvl="1"/>
            <a:r>
              <a:rPr lang="en-US" altLang="en-US">
                <a:ea typeface="ＭＳ Ｐゴシック" charset="-128"/>
              </a:rPr>
              <a:t>Interaction: comments, reviews</a:t>
            </a:r>
          </a:p>
          <a:p>
            <a:pPr lvl="1"/>
            <a:r>
              <a:rPr lang="en-US" altLang="en-US">
                <a:ea typeface="ＭＳ Ｐゴシック" charset="-128"/>
              </a:rPr>
              <a:t>Intimacy: sentiment tracking on third party sites including blogs and reviews</a:t>
            </a:r>
          </a:p>
          <a:p>
            <a:pPr lvl="1"/>
            <a:r>
              <a:rPr lang="en-US" altLang="en-US">
                <a:ea typeface="ＭＳ Ｐゴシック" charset="-128"/>
              </a:rPr>
              <a:t>Influence: advocacy indicated by such measures as likelihood to recommend to a friend</a:t>
            </a:r>
          </a:p>
        </p:txBody>
      </p:sp>
    </p:spTree>
    <p:extLst>
      <p:ext uri="{BB962C8B-B14F-4D97-AF65-F5344CB8AC3E}">
        <p14:creationId xmlns:p14="http://schemas.microsoft.com/office/powerpoint/2010/main" val="560561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3481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611438"/>
            <a:ext cx="8229600" cy="2503487"/>
          </a:xfrm>
        </p:spPr>
      </p:pic>
    </p:spTree>
    <p:extLst>
      <p:ext uri="{BB962C8B-B14F-4D97-AF65-F5344CB8AC3E}">
        <p14:creationId xmlns:p14="http://schemas.microsoft.com/office/powerpoint/2010/main" val="15385983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media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Engagement metrics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Engagement Tools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2031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Delivering of loyalty programmes (which encourage customer extension and retention).</a:t>
            </a:r>
          </a:p>
          <a:p>
            <a:r>
              <a:rPr lang="en-US" altLang="en-US"/>
              <a:t>Opportunities for gamification:</a:t>
            </a:r>
          </a:p>
          <a:p>
            <a:endParaRPr lang="en-US" altLang="en-US"/>
          </a:p>
        </p:txBody>
      </p:sp>
      <p:pic>
        <p:nvPicPr>
          <p:cNvPr id="3686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2636838"/>
            <a:ext cx="8435975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60238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Gamification strategies</a:t>
            </a:r>
            <a:endParaRPr lang="en-US" dirty="0" smtClean="0"/>
          </a:p>
          <a:p>
            <a:r>
              <a:rPr lang="en-US" dirty="0" smtClean="0"/>
              <a:t>Social media </a:t>
            </a:r>
            <a:r>
              <a:rPr lang="en-US" dirty="0" smtClean="0">
                <a:hlinkClick r:id="rId3"/>
              </a:rPr>
              <a:t>loyalty (retention strategies)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8573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4025"/>
            <a:ext cx="8229600" cy="584200"/>
          </a:xfrm>
        </p:spPr>
        <p:txBody>
          <a:bodyPr/>
          <a:lstStyle/>
          <a:p>
            <a:r>
              <a:rPr lang="en-US" altLang="en-US" sz="3200"/>
              <a:t>5 I’s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4663" y="160020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FontTx/>
              <a:buNone/>
              <a:defRPr/>
            </a:pPr>
            <a:r>
              <a:rPr lang="en-US" altLang="en-US" dirty="0" smtClean="0"/>
              <a:t>Peppers and Rogers (1997) stages for customer retention:</a:t>
            </a:r>
          </a:p>
          <a:p>
            <a:pPr marL="333375" indent="-333375">
              <a:defRPr/>
            </a:pPr>
            <a:r>
              <a:rPr lang="en-US" altLang="en-US" dirty="0" smtClean="0"/>
              <a:t>Identification </a:t>
            </a:r>
            <a:r>
              <a:rPr lang="en-US" altLang="en-US" dirty="0"/>
              <a:t>– can the customer be recognised for different channel contacts?</a:t>
            </a:r>
          </a:p>
          <a:p>
            <a:pPr marL="333375" indent="-333375">
              <a:defRPr/>
            </a:pPr>
            <a:r>
              <a:rPr lang="en-US" altLang="en-US" dirty="0"/>
              <a:t>Individualisation – can communications and products be tailored?</a:t>
            </a:r>
          </a:p>
          <a:p>
            <a:pPr marL="333375" indent="-333375">
              <a:defRPr/>
            </a:pPr>
            <a:r>
              <a:rPr lang="en-US" altLang="en-US" dirty="0"/>
              <a:t>Interaction – are communications two-way?</a:t>
            </a:r>
          </a:p>
          <a:p>
            <a:pPr marL="333375" indent="-333375">
              <a:defRPr/>
            </a:pPr>
            <a:r>
              <a:rPr lang="en-US" altLang="en-US" dirty="0"/>
              <a:t>Integration – is there a 360 degree view of the customer?</a:t>
            </a:r>
          </a:p>
          <a:p>
            <a:pPr marL="333375" indent="-333375">
              <a:defRPr/>
            </a:pPr>
            <a:r>
              <a:rPr lang="en-US" altLang="en-US" dirty="0"/>
              <a:t>Integrity – is the relationship built on trust?</a:t>
            </a:r>
          </a:p>
        </p:txBody>
      </p:sp>
    </p:spTree>
    <p:extLst>
      <p:ext uri="{BB962C8B-B14F-4D97-AF65-F5344CB8AC3E}">
        <p14:creationId xmlns:p14="http://schemas.microsoft.com/office/powerpoint/2010/main" val="142921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552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1671638"/>
            <a:ext cx="8229600" cy="4383087"/>
          </a:xfrm>
        </p:spPr>
      </p:pic>
    </p:spTree>
    <p:extLst>
      <p:ext uri="{BB962C8B-B14F-4D97-AF65-F5344CB8AC3E}">
        <p14:creationId xmlns:p14="http://schemas.microsoft.com/office/powerpoint/2010/main" val="5057635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63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>
                <a:hlinkClick r:id="rId2"/>
              </a:rPr>
              <a:t>Delliotte</a:t>
            </a:r>
            <a:endParaRPr lang="en-US" altLang="en-US"/>
          </a:p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70041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Contact strategy</a:t>
            </a:r>
            <a:endParaRPr lang="en-US" altLang="en-US" dirty="0"/>
          </a:p>
        </p:txBody>
      </p:sp>
      <p:pic>
        <p:nvPicPr>
          <p:cNvPr id="6656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430463"/>
            <a:ext cx="8229600" cy="2865437"/>
          </a:xfrm>
        </p:spPr>
      </p:pic>
    </p:spTree>
    <p:extLst>
      <p:ext uri="{BB962C8B-B14F-4D97-AF65-F5344CB8AC3E}">
        <p14:creationId xmlns:p14="http://schemas.microsoft.com/office/powerpoint/2010/main" val="27735220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14875</TotalTime>
  <Words>908</Words>
  <Application>Microsoft Macintosh PowerPoint</Application>
  <PresentationFormat>On-screen Show (4:3)</PresentationFormat>
  <Paragraphs>153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Calibri</vt:lpstr>
      <vt:lpstr>ＭＳ Ｐゴシック</vt:lpstr>
      <vt:lpstr>Myriad Pro</vt:lpstr>
      <vt:lpstr>Times New Roman</vt:lpstr>
      <vt:lpstr>Arial</vt:lpstr>
      <vt:lpstr>20140311PresentationUWTSDTemplate</vt:lpstr>
      <vt:lpstr>  </vt:lpstr>
      <vt:lpstr>PowerPoint Presentation</vt:lpstr>
      <vt:lpstr>Lecture content and draft deadlines</vt:lpstr>
      <vt:lpstr>Assessment Question 1</vt:lpstr>
      <vt:lpstr>Assessment Question 2</vt:lpstr>
      <vt:lpstr>PowerPoint Presentation</vt:lpstr>
      <vt:lpstr>PowerPoint Presentation</vt:lpstr>
      <vt:lpstr>Assessment Question 3</vt:lpstr>
      <vt:lpstr>PowerPoint Presentation</vt:lpstr>
      <vt:lpstr>Look at Chaffey’s Book!</vt:lpstr>
      <vt:lpstr>Honeycomb – Social media functionality</vt:lpstr>
      <vt:lpstr>PowerPoint Presentation</vt:lpstr>
      <vt:lpstr>What is Social Media Marketing?</vt:lpstr>
      <vt:lpstr>Social Media</vt:lpstr>
      <vt:lpstr>Where is social media going?</vt:lpstr>
      <vt:lpstr>Trends</vt:lpstr>
      <vt:lpstr>PowerPoint Presentation</vt:lpstr>
      <vt:lpstr>Power of Social Media</vt:lpstr>
      <vt:lpstr>Used at every stage of the Customer Journey</vt:lpstr>
      <vt:lpstr>Facebook Marketing</vt:lpstr>
      <vt:lpstr>Twitter Marketing</vt:lpstr>
      <vt:lpstr>LinkedIn Marketing</vt:lpstr>
      <vt:lpstr>Instagram…? Snapchat...?etc</vt:lpstr>
      <vt:lpstr>Social Media Case studies</vt:lpstr>
      <vt:lpstr>Social CRM</vt:lpstr>
      <vt:lpstr>PowerPoint Presentation</vt:lpstr>
      <vt:lpstr>PowerPoint Presentation</vt:lpstr>
      <vt:lpstr>PowerPoint Presentation</vt:lpstr>
      <vt:lpstr>PowerPoint Presentation</vt:lpstr>
      <vt:lpstr>Social media…</vt:lpstr>
      <vt:lpstr>PowerPoint Presentation</vt:lpstr>
      <vt:lpstr>PowerPoint Presentation</vt:lpstr>
      <vt:lpstr>5 I’s</vt:lpstr>
      <vt:lpstr>PowerPoint Presentation</vt:lpstr>
      <vt:lpstr>PowerPoint Presentation</vt:lpstr>
      <vt:lpstr>Contact strategy</vt:lpstr>
    </vt:vector>
  </TitlesOfParts>
  <Company>Microsoft</Company>
  <LinksUpToDate>false</LinksUpToDate>
  <SharedDoc>false</SharedDoc>
  <HyperlinksChanged>false</HyperlinksChanged>
  <AppVersion>15.0039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Benyon, Caroline</dc:creator>
  <cp:lastModifiedBy>Microsoft Office User</cp:lastModifiedBy>
  <cp:revision>423</cp:revision>
  <cp:lastPrinted>2016-02-08T18:19:33Z</cp:lastPrinted>
  <dcterms:created xsi:type="dcterms:W3CDTF">2015-05-19T15:55:27Z</dcterms:created>
  <dcterms:modified xsi:type="dcterms:W3CDTF">2017-11-14T21:59:57Z</dcterms:modified>
</cp:coreProperties>
</file>