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291" r:id="rId21"/>
    <p:sldId id="290" r:id="rId22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3"/>
      <p:bold r:id="rId24"/>
      <p:italic r:id="rId25"/>
      <p:boldItalic r:id="rId26"/>
    </p:embeddedFont>
    <p:embeddedFont>
      <p:font typeface="Calibri Light" panose="020F0302020204030204" pitchFamily="34" charset="0"/>
      <p:regular r:id="rId27"/>
      <p:italic r:id="rId28"/>
    </p:embeddedFont>
    <p:embeddedFont>
      <p:font typeface="Cambria Math" panose="02040503050406030204" pitchFamily="18" charset="0"/>
      <p:regular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5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72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5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893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91440" indent="-91440"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714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992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639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67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5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30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308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306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958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303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07/11/2018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68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Research Methods &amp; Data Analysis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6: Introduction to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Topics covered</a:t>
            </a:r>
            <a:endParaRPr lang="en-GB">
              <a:sym typeface="Wingdings" panose="05000000000000000000" pitchFamily="2" charset="2"/>
            </a:endParaRPr>
          </a:p>
          <a:p>
            <a:pPr lvl="1"/>
            <a:r>
              <a:rPr lang="en-GB">
                <a:sym typeface="Wingdings" panose="05000000000000000000" pitchFamily="2" charset="2"/>
              </a:rPr>
              <a:t>The Sampling Experiment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Sample Values (statistics) and Population Values (Parameters)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>
                <a:sym typeface="Wingdings" panose="05000000000000000000" pitchFamily="2" charset="2"/>
              </a:rPr>
              <a:t>Statistical Significance and Type I Errors</a:t>
            </a:r>
          </a:p>
          <a:p>
            <a:r>
              <a:rPr lang="en-GB"/>
              <a:t>Inferential statistics allow us to make predictions based upon the sampling of a large population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104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Consider a weather forecast of ’80% chance of showers tomorrow’</a:t>
            </a:r>
          </a:p>
          <a:p>
            <a:r>
              <a:rPr lang="en-GB"/>
              <a:t>Which of the following is true?</a:t>
            </a:r>
          </a:p>
          <a:p>
            <a:pPr lvl="1"/>
            <a:r>
              <a:rPr lang="en-GB"/>
              <a:t>It will rain for 80% of the day?</a:t>
            </a:r>
          </a:p>
          <a:p>
            <a:pPr lvl="1"/>
            <a:r>
              <a:rPr lang="en-GB"/>
              <a:t>80% of the country will be wet?</a:t>
            </a:r>
          </a:p>
          <a:p>
            <a:pPr lvl="1"/>
            <a:r>
              <a:rPr lang="en-GB"/>
              <a:t>There is an 80% chance that locally some rain will fall?</a:t>
            </a:r>
          </a:p>
          <a:p>
            <a:endParaRPr lang="en-GB"/>
          </a:p>
          <a:p>
            <a:r>
              <a:rPr lang="en-GB"/>
              <a:t>This is a statement of probability, which is a statistical statement</a:t>
            </a:r>
          </a:p>
          <a:p>
            <a:r>
              <a:rPr lang="en-GB"/>
              <a:t>In order to understand statistical probabilities and statistical significance we need to start by understanding basic probability</a:t>
            </a:r>
          </a:p>
          <a:p>
            <a:endParaRPr lang="en-GB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676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If we take a fair coin and toss it into the air there is a 50% chance (1 in 2) that it will come down heads</a:t>
            </a:r>
          </a:p>
          <a:p>
            <a:pPr lvl="1"/>
            <a:r>
              <a:rPr lang="en-GB"/>
              <a:t>If I toss a fair coin 100 times, how often will it come down heads?</a:t>
            </a:r>
          </a:p>
          <a:p>
            <a:pPr lvl="1"/>
            <a:r>
              <a:rPr lang="en-GB"/>
              <a:t>The statistics says 50 times, but there will always be some randomness</a:t>
            </a:r>
          </a:p>
          <a:p>
            <a:pPr lvl="1"/>
            <a:endParaRPr lang="en-GB"/>
          </a:p>
          <a:p>
            <a:r>
              <a:rPr lang="en-GB"/>
              <a:t>Take a coin and toss it 25 times</a:t>
            </a:r>
          </a:p>
          <a:p>
            <a:r>
              <a:rPr lang="en-GB"/>
              <a:t>Note how many times it comes up heads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09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If we repeat the coin tossing multiple times we will get many different results, but overall the more we repeat the experiment, the closer we get to a 50:50 heads:tails split</a:t>
            </a:r>
          </a:p>
          <a:p>
            <a:r>
              <a:rPr lang="en-GB"/>
              <a:t>Over an infinite number of experiments would be as predicted</a:t>
            </a:r>
          </a:p>
          <a:p>
            <a:r>
              <a:rPr lang="en-GB"/>
              <a:t>A similar situation occurs with dice</a:t>
            </a:r>
          </a:p>
          <a:p>
            <a:pPr lvl="1"/>
            <a:r>
              <a:rPr lang="en-GB"/>
              <a:t>A fair six-sided die, rolled an infinite number of times, would be expected to come up with the same numbers of ones, twos, threes, fours, fives and sixes</a:t>
            </a:r>
          </a:p>
          <a:p>
            <a:r>
              <a:rPr lang="en-GB"/>
              <a:t>Probability statements don’t tell us exactly what will happen, but they are our best guess at what will happen</a:t>
            </a:r>
          </a:p>
          <a:p>
            <a:r>
              <a:rPr lang="en-GB"/>
              <a:t>Making predictions based on probability will, in the long term, be more accurate than any other way of forecasting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986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Probability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So if </a:t>
                </a:r>
              </a:p>
              <a:p>
                <a:pPr lvl="1"/>
                <a:r>
                  <a:rPr lang="en-GB" dirty="0"/>
                  <a:t>the probability of getting a head is 0.5 (50%)</a:t>
                </a:r>
              </a:p>
              <a:p>
                <a:pPr lvl="1"/>
                <a:r>
                  <a:rPr lang="en-GB" dirty="0"/>
                  <a:t>The probability of getting a tail is 0.5 (50%)</a:t>
                </a:r>
              </a:p>
              <a:p>
                <a:pPr lvl="1"/>
                <a:r>
                  <a:rPr lang="en-GB" dirty="0"/>
                  <a:t>What is the probability of getting a head OR a tail?</a:t>
                </a:r>
              </a:p>
              <a:p>
                <a:r>
                  <a:rPr lang="en-GB" dirty="0"/>
                  <a:t>These are mutually exclusive, so the probabilities are added</a:t>
                </a:r>
              </a:p>
              <a:p>
                <a:pPr lvl="1"/>
                <a:r>
                  <a:rPr lang="en-GB" dirty="0"/>
                  <a:t>0.5+0.5=1.0 or 100% (assuming that the coin will not land on its edge </a:t>
                </a:r>
                <a:r>
                  <a:rPr lang="en-GB" dirty="0">
                    <a:sym typeface="Wingdings" panose="05000000000000000000" pitchFamily="2" charset="2"/>
                  </a:rPr>
                  <a:t>)</a:t>
                </a:r>
              </a:p>
              <a:p>
                <a:endParaRPr lang="en-GB" dirty="0">
                  <a:sym typeface="Wingdings" panose="05000000000000000000" pitchFamily="2" charset="2"/>
                </a:endParaRPr>
              </a:p>
              <a:p>
                <a:r>
                  <a:rPr lang="en-GB" dirty="0">
                    <a:sym typeface="Wingdings" panose="05000000000000000000" pitchFamily="2" charset="2"/>
                  </a:rPr>
                  <a:t>Similarly the probability of a die rolling a one OR a two is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1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6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+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1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6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2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6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fPr>
                      <m:num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1</m:t>
                        </m:r>
                      </m:num>
                      <m:den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3</m:t>
                        </m:r>
                      </m:den>
                    </m:f>
                    <m:r>
                      <a:rPr lang="en-GB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=0.33=33%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8626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Suppose we toss two coins</a:t>
            </a:r>
          </a:p>
          <a:p>
            <a:r>
              <a:rPr lang="en-GB"/>
              <a:t>What is the probability of getting a head and a tail?</a:t>
            </a:r>
          </a:p>
          <a:p>
            <a:r>
              <a:rPr lang="en-GB"/>
              <a:t>The obvious (but wrong) answer is 0.33</a:t>
            </a:r>
          </a:p>
          <a:p>
            <a:pPr lvl="1"/>
            <a:r>
              <a:rPr lang="en-GB"/>
              <a:t>Three possible outcomes – two heads, two tails, a head and a tail</a:t>
            </a:r>
          </a:p>
          <a:p>
            <a:r>
              <a:rPr lang="en-GB"/>
              <a:t>There are actually four possible outcomes: HH, TT, HT, TH</a:t>
            </a:r>
          </a:p>
          <a:p>
            <a:pPr lvl="1"/>
            <a:r>
              <a:rPr lang="en-GB"/>
              <a:t>Two of these are a head and a tail, so the probability is 2/4 = 0.5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564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Suppose we roll two six-sided dice</a:t>
            </a:r>
          </a:p>
          <a:p>
            <a:r>
              <a:rPr lang="en-GB"/>
              <a:t>What are the probabilities of getting the following scores:</a:t>
            </a:r>
          </a:p>
          <a:p>
            <a:pPr lvl="1"/>
            <a:r>
              <a:rPr lang="en-GB"/>
              <a:t>2, 3, 4, 5, 6, 7, 8, 9, 10, 11, 12</a:t>
            </a:r>
          </a:p>
          <a:p>
            <a:pPr lvl="1"/>
            <a:r>
              <a:rPr lang="en-GB"/>
              <a:t>Once you have the probabilities confirm that they add up to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424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When we do statistical research we can rarely look at the total population we’re interested in</a:t>
            </a:r>
          </a:p>
          <a:p>
            <a:pPr lvl="1"/>
            <a:r>
              <a:rPr lang="en-GB"/>
              <a:t>All students in the UK</a:t>
            </a:r>
          </a:p>
          <a:p>
            <a:pPr lvl="1"/>
            <a:r>
              <a:rPr lang="en-GB"/>
              <a:t>All asthma sufferers</a:t>
            </a:r>
          </a:p>
          <a:p>
            <a:pPr lvl="1"/>
            <a:r>
              <a:rPr lang="en-GB"/>
              <a:t>Network operation 24/7/52</a:t>
            </a:r>
          </a:p>
          <a:p>
            <a:pPr lvl="1"/>
            <a:r>
              <a:rPr lang="en-GB"/>
              <a:t>Every business in Wales</a:t>
            </a:r>
          </a:p>
          <a:p>
            <a:r>
              <a:rPr lang="en-GB"/>
              <a:t>Population: A large group about which some information is desired</a:t>
            </a:r>
          </a:p>
          <a:p>
            <a:r>
              <a:rPr lang="en-GB"/>
              <a:t>Trying to get information on every member of the population would be impractical or possible</a:t>
            </a:r>
          </a:p>
          <a:p>
            <a:r>
              <a:rPr lang="en-GB"/>
              <a:t>We therefore make statistical predictions based upon a sample of that population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547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Sample: A subset of a population; a smaller group selected from the population</a:t>
            </a:r>
          </a:p>
          <a:p>
            <a:pPr lvl="1"/>
            <a:r>
              <a:rPr lang="en-GB"/>
              <a:t>All students at UWTSD</a:t>
            </a:r>
          </a:p>
          <a:p>
            <a:pPr lvl="1"/>
            <a:r>
              <a:rPr lang="en-GB"/>
              <a:t>All asthma sufferers registered with a particular health centre</a:t>
            </a:r>
          </a:p>
          <a:p>
            <a:pPr lvl="1"/>
            <a:r>
              <a:rPr lang="en-GB"/>
              <a:t>Network operation during 5 consecutive weekdays</a:t>
            </a:r>
          </a:p>
          <a:p>
            <a:pPr lvl="1"/>
            <a:r>
              <a:rPr lang="en-GB"/>
              <a:t>Every business in Swansea</a:t>
            </a:r>
          </a:p>
          <a:p>
            <a:r>
              <a:rPr lang="en-GB"/>
              <a:t>Even with this restricted sample it can be difficult to access all members of the sample</a:t>
            </a:r>
          </a:p>
          <a:p>
            <a:r>
              <a:rPr lang="en-GB"/>
              <a:t>Instead we take a random sample of the population</a:t>
            </a:r>
          </a:p>
          <a:p>
            <a:r>
              <a:rPr lang="en-GB"/>
              <a:t>Random sample: A sample selected in such a way that </a:t>
            </a:r>
          </a:p>
          <a:p>
            <a:pPr lvl="1"/>
            <a:r>
              <a:rPr lang="en-GB"/>
              <a:t>Every member of the population from which it is drawn has an equal chance of being selected</a:t>
            </a:r>
          </a:p>
          <a:p>
            <a:pPr lvl="1"/>
            <a:r>
              <a:rPr lang="en-GB"/>
              <a:t>Selection of one member has no effect on the selection of any other member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86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Random 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The randomness of a sample is very important</a:t>
            </a:r>
          </a:p>
          <a:p>
            <a:pPr lvl="1"/>
            <a:r>
              <a:rPr lang="en-GB"/>
              <a:t>Everything else we say about samples assumes that they are random samples</a:t>
            </a:r>
          </a:p>
          <a:p>
            <a:r>
              <a:rPr lang="en-GB"/>
              <a:t>Suppose we have a 2-litre container of 6-sided dice</a:t>
            </a:r>
          </a:p>
          <a:p>
            <a:pPr lvl="1"/>
            <a:r>
              <a:rPr lang="en-GB"/>
              <a:t>20% of the dice are white</a:t>
            </a:r>
          </a:p>
          <a:p>
            <a:pPr lvl="1"/>
            <a:r>
              <a:rPr lang="en-GB"/>
              <a:t>80% of the dice are red</a:t>
            </a:r>
          </a:p>
          <a:p>
            <a:r>
              <a:rPr lang="en-GB"/>
              <a:t>If we draw one die at random, what colour is it likely to be?</a:t>
            </a:r>
          </a:p>
          <a:p>
            <a:r>
              <a:rPr lang="en-GB"/>
              <a:t>If we draw ten dice at random, what colour are they likely to be?</a:t>
            </a:r>
          </a:p>
          <a:p>
            <a:r>
              <a:rPr lang="en-GB"/>
              <a:t>If we draw a hundred dice at random, what colour are they likely to be?</a:t>
            </a:r>
          </a:p>
          <a:p>
            <a:r>
              <a:rPr lang="en-GB"/>
              <a:t>With a random sample, the larger the sample the more closely it resembles the parent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12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Sample Values and Population 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If we can’t measure something for the full population then we take a sample to represent it</a:t>
            </a:r>
          </a:p>
          <a:p>
            <a:r>
              <a:rPr lang="en-GB"/>
              <a:t>Unfortunately it can be very difficult to get a random sample</a:t>
            </a:r>
          </a:p>
          <a:p>
            <a:pPr lvl="1"/>
            <a:r>
              <a:rPr lang="en-GB"/>
              <a:t>Accidental bias can creep in – are computing students the same as education students, for example?</a:t>
            </a:r>
          </a:p>
          <a:p>
            <a:r>
              <a:rPr lang="en-GB"/>
              <a:t>The smaller the sample taken from a population, the more likely it is that the mean and standard deviation of that sample will be different to the mean and standard deviation of the population as a whole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30372652"/>
                  </p:ext>
                </p:extLst>
              </p:nvPr>
            </p:nvGraphicFramePr>
            <p:xfrm>
              <a:off x="1410878" y="4520941"/>
              <a:ext cx="6096000" cy="111252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6214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643406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Sample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Population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Mean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𝜇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Standard Deviation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30372652"/>
                  </p:ext>
                </p:extLst>
              </p:nvPr>
            </p:nvGraphicFramePr>
            <p:xfrm>
              <a:off x="1410878" y="4520941"/>
              <a:ext cx="6096000" cy="111252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831184"/>
                    <a:gridCol w="1621410"/>
                    <a:gridCol w="1643406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Sample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Population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Mean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74812" t="-106452" r="-101504" b="-12096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270741" t="-106452" b="-120968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Standard Deviation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74812" t="-209836" r="-101504" b="-229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270741" t="-209836" b="-22951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4007426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File DAV Exercise 15.xls has ten different sets of numbers, each of which represents the scores gained when rolling a four-sided die multiple times</a:t>
            </a:r>
          </a:p>
          <a:p>
            <a:r>
              <a:rPr lang="en-GB"/>
              <a:t>For each column, calculate the mean and the variance</a:t>
            </a:r>
          </a:p>
          <a:p>
            <a:r>
              <a:rPr lang="en-GB"/>
              <a:t>Draw two scatterplots, one of mean against sample size, the other of variance against sample size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05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Null Hypothesis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Normally researchers are interested in demonstrating the truth of a hypothesis of interest</a:t>
            </a:r>
          </a:p>
          <a:p>
            <a:pPr lvl="1"/>
            <a:r>
              <a:rPr lang="en-GB"/>
              <a:t>This group is healthier</a:t>
            </a:r>
          </a:p>
          <a:p>
            <a:pPr lvl="1"/>
            <a:r>
              <a:rPr lang="en-GB"/>
              <a:t>These shops sell more</a:t>
            </a:r>
          </a:p>
          <a:p>
            <a:pPr lvl="1"/>
            <a:r>
              <a:rPr lang="en-GB"/>
              <a:t>This routing algorithm is faster</a:t>
            </a:r>
          </a:p>
          <a:p>
            <a:r>
              <a:rPr lang="en-GB"/>
              <a:t>This means that Population A must differ from Population B in some way</a:t>
            </a:r>
          </a:p>
          <a:p>
            <a:r>
              <a:rPr lang="en-GB"/>
              <a:t>Unfortunately it is very difficult to prove something true, so instead we try to prove that something is false</a:t>
            </a:r>
          </a:p>
          <a:p>
            <a:r>
              <a:rPr lang="en-GB"/>
              <a:t>We therefore state the exact opposite of what we want to demonstrate to be true and then prove it false</a:t>
            </a:r>
          </a:p>
          <a:p>
            <a:pPr lvl="1"/>
            <a:r>
              <a:rPr lang="en-GB"/>
              <a:t>What remains (the thing we’re interested is) must be true</a:t>
            </a:r>
          </a:p>
          <a:p>
            <a:r>
              <a:rPr lang="en-GB"/>
              <a:t>This ‘opposite’ hypothesis is known as the null hypothesis H0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Null Hypothesis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r>
                  <a:rPr lang="en-GB" dirty="0"/>
                  <a:t>We can’t prove that without measuring the feet of every man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Instead we take a random sample of men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Similarly we need to measure a sample of women’s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Our null hypothesis is the opposite of this: Men’s feet are </a:t>
                </a:r>
                <a:r>
                  <a:rPr lang="en-GB" dirty="0" err="1"/>
                  <a:t>athe</a:t>
                </a:r>
                <a:r>
                  <a:rPr lang="en-GB" dirty="0"/>
                  <a:t>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7" t="-2576" r="-16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H0: Men’s feet are as small as or smaller than women’s feet.</a:t>
            </a:r>
          </a:p>
          <a:p>
            <a:r>
              <a:rPr lang="en-GB"/>
              <a:t>H1: Men’s feet are larger than women’s feet.</a:t>
            </a:r>
          </a:p>
          <a:p>
            <a:endParaRPr lang="en-GB"/>
          </a:p>
          <a:p>
            <a:r>
              <a:rPr lang="en-GB"/>
              <a:t>How can we reject H0?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Null Hypothesis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mtClean="0">
                        <a:latin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r>
                  <a:rPr lang="en-GB" dirty="0"/>
                  <a:t>The t-test and the ANOVA test we’ll look at in later lectures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366" t="-7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 I and Type II Errors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22959" y="1845734"/>
                <a:ext cx="7543801" cy="446445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22959" y="1845734"/>
                <a:ext cx="7543801" cy="4464450"/>
              </a:xfrm>
              <a:blipFill rotWithShape="0">
                <a:blip r:embed="rId2"/>
                <a:stretch>
                  <a:fillRect l="-1777" t="-1776" r="-2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17358711"/>
                  </p:ext>
                </p:extLst>
              </p:nvPr>
            </p:nvGraphicFramePr>
            <p:xfrm>
              <a:off x="1024379" y="3566083"/>
              <a:ext cx="7044965" cy="1752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The Real</a:t>
                          </a:r>
                          <a:r>
                            <a:rPr lang="en-GB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baseline="0" dirty="0"/>
                            <a:t>(unknown to the investigator)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/>
                            <a:t> is True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dirty="0"/>
                            <a:t> is False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Type</a:t>
                          </a:r>
                          <a:r>
                            <a:rPr lang="en-GB" baseline="0" dirty="0"/>
                            <a:t> I error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Correct</a:t>
                          </a:r>
                          <a:r>
                            <a:rPr lang="en-GB" baseline="0" dirty="0"/>
                            <a:t> decision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Type</a:t>
                          </a:r>
                          <a:r>
                            <a:rPr lang="en-GB" baseline="0" dirty="0"/>
                            <a:t> II error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17358711"/>
                  </p:ext>
                </p:extLst>
              </p:nvPr>
            </p:nvGraphicFramePr>
            <p:xfrm>
              <a:off x="1024379" y="3566083"/>
              <a:ext cx="7044965" cy="17526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/>
                    <a:gridCol w="2050104"/>
                    <a:gridCol w="2060009"/>
                  </a:tblGrid>
                  <a:tr h="64008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The Real</a:t>
                          </a:r>
                          <a:r>
                            <a:rPr lang="en-GB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baseline="0" dirty="0" smtClean="0"/>
                            <a:t>(unknown to the investigator)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Investigator’s decision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43452" t="-181967" r="-100893" b="-2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242012" t="-181967" r="-296" b="-224590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t="-281967" r="-140041" b="-1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Type</a:t>
                          </a:r>
                          <a:r>
                            <a:rPr lang="en-GB" baseline="0" dirty="0" smtClean="0"/>
                            <a:t> I error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Correct</a:t>
                          </a:r>
                          <a:r>
                            <a:rPr lang="en-GB" baseline="0" dirty="0" smtClean="0"/>
                            <a:t> decision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t="-381967" r="-140041" b="-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Correct decision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Type</a:t>
                          </a:r>
                          <a:r>
                            <a:rPr lang="en-GB" baseline="0" dirty="0" smtClean="0"/>
                            <a:t> II error</a:t>
                          </a:r>
                          <a:endParaRPr lang="en-GB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Statistical Significance and Type I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Statistical decisions are normally made so as to minimise the likelihood of Type I errors</a:t>
            </a:r>
          </a:p>
          <a:p>
            <a:pPr lvl="1"/>
            <a:r>
              <a:rPr lang="en-GB"/>
              <a:t>Which might mean that lots of Type II errors occur</a:t>
            </a:r>
          </a:p>
          <a:p>
            <a:r>
              <a:rPr lang="en-GB"/>
              <a:t>Statistical results are often reported as “statistically significant at the 0.05 level”</a:t>
            </a:r>
          </a:p>
          <a:p>
            <a:pPr lvl="1"/>
            <a:r>
              <a:rPr lang="en-GB"/>
              <a:t>This means that there is a 5% chance of a Type I error</a:t>
            </a:r>
          </a:p>
          <a:p>
            <a:pPr lvl="1"/>
            <a:r>
              <a:rPr lang="en-GB"/>
              <a:t>5 times in 100 that error will still occur</a:t>
            </a:r>
          </a:p>
          <a:p>
            <a:r>
              <a:rPr lang="en-GB"/>
              <a:t>If you increase the level to 1% you increase the chance of making a Type II error</a:t>
            </a:r>
          </a:p>
          <a:p>
            <a:pPr lvl="1"/>
            <a:r>
              <a:rPr lang="en-GB"/>
              <a:t>You are refusing to reject a hypothesis when the evidence that it should be rejected is pretty solid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Topics covered</a:t>
                </a:r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Sampling Experiment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Sample Values (statistics) and Population Values (Parameters)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Null Hypothesis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Type I and Type II Errors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Statistical Significance and Type I Errors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Next week we will cover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Critical Value of </a:t>
                </a:r>
                <a14:m>
                  <m:oMath xmlns:m="http://schemas.openxmlformats.org/officeDocument/2006/math">
                    <m:r>
                      <a:rPr lang="en-GB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  <m:r>
                      <a:rPr lang="en-GB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𝑡</m:t>
                        </m:r>
                      </m:e>
                      <m:sub>
                        <m:r>
                          <a:rPr lang="en-GB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Requirements for Using the 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Dependent (Matched)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Directional vs. Non-directional Tests</a:t>
                </a:r>
              </a:p>
              <a:p>
                <a:r>
                  <a:rPr lang="en-GB" dirty="0"/>
                  <a:t>The 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/>
                  <a:t> Test allows us to compare the means of two samples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7" t="-1970" b="-1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session: Introduction to Inferential Statistics</a:t>
            </a:r>
          </a:p>
          <a:p>
            <a:endParaRPr lang="en-GB"/>
          </a:p>
          <a:p>
            <a:r>
              <a:rPr lang="en-GB"/>
              <a:t>Homework: Read chapter 10 of Statistics for the Terrified.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MDA Lecture 1 - Frequency Distributions" id="{941F883A-4C3F-4C23-B69A-956F01E77135}" vid="{C8289E88-264E-4428-95EA-4F28F495227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</Template>
  <TotalTime>14528</TotalTime>
  <Words>1713</Words>
  <Application>Microsoft Macintosh PowerPoint</Application>
  <PresentationFormat>On-screen Show (4:3)</PresentationFormat>
  <Paragraphs>179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Wingdings</vt:lpstr>
      <vt:lpstr>Arial</vt:lpstr>
      <vt:lpstr>Calibri Light</vt:lpstr>
      <vt:lpstr>Calibri</vt:lpstr>
      <vt:lpstr>Cambria Math</vt:lpstr>
      <vt:lpstr>Retrospect</vt:lpstr>
      <vt:lpstr>Research Methods &amp; Data Analysis </vt:lpstr>
      <vt:lpstr>Introduction</vt:lpstr>
      <vt:lpstr>Introduction</vt:lpstr>
      <vt:lpstr>Probability</vt:lpstr>
      <vt:lpstr>Probability</vt:lpstr>
      <vt:lpstr>Probability</vt:lpstr>
      <vt:lpstr>Probability</vt:lpstr>
      <vt:lpstr>Problem</vt:lpstr>
      <vt:lpstr>Sampling</vt:lpstr>
      <vt:lpstr>Sampling</vt:lpstr>
      <vt:lpstr>Random Sampling</vt:lpstr>
      <vt:lpstr>Sample Values and Population values</vt:lpstr>
      <vt:lpstr>Problem</vt:lpstr>
      <vt:lpstr>The Null Hypothesis</vt:lpstr>
      <vt:lpstr>The Null Hypothesis</vt:lpstr>
      <vt:lpstr>Exercise</vt:lpstr>
      <vt:lpstr>The Null Hypothesis</vt:lpstr>
      <vt:lpstr>Type I and Type II Errors</vt:lpstr>
      <vt:lpstr>Statistical Significance and Type I Errors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Abuhmida M.S.</cp:lastModifiedBy>
  <cp:revision>144</cp:revision>
  <dcterms:created xsi:type="dcterms:W3CDTF">2017-06-08T10:43:23Z</dcterms:created>
  <dcterms:modified xsi:type="dcterms:W3CDTF">2018-11-07T10:14:50Z</dcterms:modified>
</cp:coreProperties>
</file>