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00" r:id="rId2"/>
    <p:sldId id="301" r:id="rId3"/>
    <p:sldId id="256" r:id="rId4"/>
    <p:sldId id="281" r:id="rId5"/>
    <p:sldId id="282" r:id="rId6"/>
    <p:sldId id="283" r:id="rId7"/>
    <p:sldId id="285" r:id="rId8"/>
    <p:sldId id="270" r:id="rId9"/>
    <p:sldId id="271" r:id="rId10"/>
    <p:sldId id="289" r:id="rId11"/>
    <p:sldId id="286" r:id="rId12"/>
    <p:sldId id="287" r:id="rId13"/>
    <p:sldId id="288" r:id="rId14"/>
    <p:sldId id="290" r:id="rId15"/>
    <p:sldId id="291" r:id="rId16"/>
    <p:sldId id="293" r:id="rId17"/>
    <p:sldId id="294" r:id="rId18"/>
    <p:sldId id="295" r:id="rId19"/>
    <p:sldId id="296" r:id="rId20"/>
    <p:sldId id="297" r:id="rId21"/>
    <p:sldId id="279" r:id="rId22"/>
    <p:sldId id="280" r:id="rId23"/>
    <p:sldId id="299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CCFF"/>
    <a:srgbClr val="FFFFCC"/>
    <a:srgbClr val="00FF00"/>
    <a:srgbClr val="CCFFCC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29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3D7C7E-26BB-4017-88E4-E14C6E895046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0C8B46-0070-4598-967F-F117D37067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731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A816C38-E9F5-4247-AE04-E169493E5C5A}" type="slidenum">
              <a:rPr lang="en-GB" altLang="en-US" smtClean="0"/>
              <a:pPr eaLnBrk="1" hangingPunct="1">
                <a:spcBef>
                  <a:spcPct val="0"/>
                </a:spcBef>
              </a:pPr>
              <a:t>22</a:t>
            </a:fld>
            <a:endParaRPr lang="en-GB" altLang="en-US"/>
          </a:p>
        </p:txBody>
      </p:sp>
      <p:sp>
        <p:nvSpPr>
          <p:cNvPr id="614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E26869F-F39B-4827-8E71-E399644EC0BF}" type="slidenum">
              <a:rPr lang="en-US" altLang="en-US"/>
              <a:pPr algn="r" eaLnBrk="1" hangingPunct="1">
                <a:spcBef>
                  <a:spcPct val="0"/>
                </a:spcBef>
              </a:pPr>
              <a:t>22</a:t>
            </a:fld>
            <a:endParaRPr lang="en-US" altLang="en-US"/>
          </a:p>
        </p:txBody>
      </p:sp>
      <p:sp>
        <p:nvSpPr>
          <p:cNvPr id="614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C8B46-0070-4598-967F-F117D37067F4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797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01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44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44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069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792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33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763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387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05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658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0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96EEB3-CD44-4790-9B68-4A17868D6B91}" type="datetimeFigureOut">
              <a:rPr lang="en-GB" smtClean="0"/>
              <a:t>10/10/2018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8EBDEF-5F06-4B8B-90F2-3786202CCA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411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0ezy1t6N08?rel=0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Pancreas Histology</a:t>
            </a:r>
          </a:p>
        </p:txBody>
      </p:sp>
      <p:pic>
        <p:nvPicPr>
          <p:cNvPr id="1026" name="Picture 2" descr="http://www.histology-world.com/photomicrographs/pancreas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56792"/>
            <a:ext cx="7443524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3712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Pancreas Histology</a:t>
            </a:r>
          </a:p>
        </p:txBody>
      </p:sp>
      <p:pic>
        <p:nvPicPr>
          <p:cNvPr id="2050" name="Picture 2" descr="http://arbl.cvmbs.colostate.edu/hbooks/pathphys/digestion/pancreas/histo_m_isl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42" y="1484784"/>
            <a:ext cx="7124034" cy="5064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02128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88640"/>
            <a:ext cx="7772400" cy="1470025"/>
          </a:xfrm>
        </p:spPr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Regulation of blood glucose</a:t>
            </a:r>
          </a:p>
        </p:txBody>
      </p:sp>
      <p:pic>
        <p:nvPicPr>
          <p:cNvPr id="1026" name="Picture 2" descr="https://bohone09.wikispaces.com/file/view/Glucose_Homeostasis.jpg/89638413/Glucose_Homeostas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12775"/>
            <a:ext cx="4968552" cy="5309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225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iamboredsoiblog.eu/images/diabetes-symptoms-and-numbers-test-gestational-for-pregnancy-when-q8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492896"/>
            <a:ext cx="4477649" cy="327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8640960" cy="1470025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00B0F0"/>
                </a:solidFill>
              </a:rPr>
              <a:t>Why is it important for blood glucose concentration to be maintained?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2060847"/>
            <a:ext cx="4104456" cy="4401205"/>
          </a:xfrm>
          <a:prstGeom prst="rect">
            <a:avLst/>
          </a:prstGeom>
          <a:solidFill>
            <a:srgbClr val="CCFFFF"/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Without control, blood glucose concentration would range from range from very high levels after a meal to very low levels several hours later.</a:t>
            </a:r>
          </a:p>
          <a:p>
            <a:endParaRPr lang="en-GB" sz="2800" dirty="0"/>
          </a:p>
          <a:p>
            <a:r>
              <a:rPr lang="en-GB" sz="2800" dirty="0"/>
              <a:t>At very low levels cells would not have enough glucose for respiration</a:t>
            </a:r>
          </a:p>
        </p:txBody>
      </p:sp>
    </p:spTree>
    <p:extLst>
      <p:ext uri="{BB962C8B-B14F-4D97-AF65-F5344CB8AC3E}">
        <p14:creationId xmlns:p14="http://schemas.microsoft.com/office/powerpoint/2010/main" val="3884156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8640960" cy="1470025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00B0F0"/>
                </a:solidFill>
              </a:rPr>
              <a:t>Blood glucose concentration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2060847"/>
            <a:ext cx="4104456" cy="3970318"/>
          </a:xfrm>
          <a:prstGeom prst="rect">
            <a:avLst/>
          </a:prstGeom>
          <a:solidFill>
            <a:srgbClr val="CCFFFF"/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Glucose is a small soluble molecule that is carried in the blood plasma. 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Blood glucose is normally maintained at a concentration of               </a:t>
            </a:r>
            <a:r>
              <a:rPr lang="en-GB" sz="2800" b="1" dirty="0"/>
              <a:t>90 mg cm</a:t>
            </a:r>
            <a:r>
              <a:rPr lang="en-GB" sz="2800" b="1" baseline="30000" dirty="0"/>
              <a:t>3</a:t>
            </a:r>
          </a:p>
        </p:txBody>
      </p:sp>
      <p:sp>
        <p:nvSpPr>
          <p:cNvPr id="4" name="AutoShape 2" descr="data:image/jpeg;base64,/9j/4AAQSkZJRgABAQAAAQABAAD/2wCEAAkGBxISERUSEhIVFRUXFhcVFxgYGBYVFhcWFxUXFxUVFhgYHSghGB8mHRUVITEiJSkrLi4uGB8zODMsNygtLisBCgoKDg0OGxAQGjUlICYuLS0tLS0vLS0tMC0vLS0tLTUtKy0tLS0tLS0tLS0tLS0tLS0tLS0tLS0tLS0tLS0tLf/AABEIAMkA+wMBIgACEQEDEQH/xAAcAAEAAgMBAQEAAAAAAAAAAAAABQYBAgQHAwj/xAA9EAABBAAEBAMGBAQEBwEAAAABAAIDEQQFEiEGMUFREyJhFDJxgZGhByNCcjNSwdEVYrHwJENUgpKi8Rf/xAAbAQEAAgMBAQAAAAAAAAAAAAAAAwQBAgUGB//EAC0RAAICAQQABQMDBQEAAAAAAAABAgMRBBIhMQUTIkFRFDJhcYGRI0KhsdEG/9oADAMBAAIRAxEAPwD3FERAEREAREQBERAEREAREQBERAYWVhZQBEWLQGUWLWCUBsi01UobNeKcLh/flBP8rfM76BYbSN4wlN4isk0Fi15/jvxBlfthsOfR0lj6AKHnxWPxH8Wcsb/KzyD+6jdqXRdr8MuffB6Vjc3w8X8SZjfi4X9FBYvj7BM9xzpD/kaSPqVTY8mgG7/Oe5N7r7F0LOTQFo7n7F6Hhda+5t/6Jz/9BLj5cM6u7jX2UzlnFUchAdTSvP8AE5oBypQs+a0dlorZZ5LEvC6XHhYZ71FKHDY2vovHsi4xfGQCbHqvTslzdk7AWnfsp4WKRxtVop0foSiLCypCkEREAREQBERAEREAREQBERAEREBhZWqEoDZalQWe8Tw4by26STpHGNTz8ejfiVTsyx+c4wflMbhYj3dUld9XT5LWU0izVpZ2fhfL4L3mme4fDC5pWs9OZ+TRuqVmv4majpwkVn+Z+w+IA3UNHwNI7zT4qIu6kuLj91uOGcODp9r35DSw19VXlazqUaPSQfrlu/nBwYnNMbiCfFxBo/paQ1vw2XVl2Wxt3dR+6+8vCbBsMVp9S0gfVcz+FZwLhxEcvoHUT8iosnTjZp1xH0/sSb8axgpoCi58yJPNQ2Kw+IhNSMcD6g19VwPx5RMmhCC+3kn5cf3UfiMw9VCS40nqud+IKylky3gkZ8ZZ5rkfLfVcj5V8XTFZ2kTsJBuIoq18J8SGGQb7FUPxCvtA8gghbLhmlkfMjhn6hwOJEjA4GwQvvapH4bZv4sOk8wrurSeTytsNk3E2REWSIIiIAiIgCIiAIiIAiIgCWsFcuYY1kLC95po+/YAdT6I3gJNvCM43GMiYXyODWjv9gO6quOzKaU25zsPEfdY3+O8dyf8Alhc2PxErz40jNTruGLpG07CR5O2s9Pn8VBYzFNjcXPe+WT9LQ7SXnuf5WBVLbW3tidXTaWON0mTMEwZqGHjjjrd73U53xLupUVmOPY73pJJD10mge3wCrWaZuWRkzyNDRVRsIF3ypvNx+P0VVm4qmLXCKLS293budXQEVQ+CzGjd95bdtdP6l8xeYChpY0Nr9btrvYr4S8RuY0apYmtutzQ+Vc+S80f4s1ue4uN76jv8QO3oud2Ha0guB03V1z70s+VWnjBr9VZKO5Lg9YgzoPHuxF/Pm5xHYrtw2cxV+cx7XdSACK7it14yWAudo2aOVmiB06qRwmd4iIxnU5zG8mu5Ob1aHc0engzSOuT4kj2XBzskJDJXPZ/K6ntHxadwuXNuHcNK0jaJ/Rw9wnsR0VEyziiN0g1MMJsBrtV7kc3OoEdvmrthc816WyFtHYOdW/TmDyPdRTrlDoswmp8wZQM9yuXDP0Stq9wejh3BUSZF7XmGVxzQGCc2z9LjuYz0c09QOo6Lx/PMokwszopOnuno9vRwWYksb93D7OEvWLWFmlub55Po0rYHstWttSWX4Jz3BrQSTyACJZN96iss9E/CpzgTa9YBVM4Myb2dgvdx5q5tViKwjzOrmrLG0fRERbFYIiIAiIgCIiAIiIAiIgNXlVLH4vxp3OO8MBpvZ83Kx308vjasGd4rwoXvHvVTR3cdmj6lVjGReEyKMOHkA1/ucCXOPys/NQ3Swi5pK8yyyGxGaujYXv3lkc6h0a1u2r4DkPr1Xn/EefeE5wbZlcL1UNPOgTfPupnNsSS2V3MNaXtG40tA8l/a1582J+J1zSyN1itjQv8AytHwWlUdiyzo3zcFsh2/8Hzjwsk73SHck+Z5+9K6cGZdA5r2uPmA8w7tvnXXdROMkZHGGsFUN/UmlGYDHPjk1hxBpw27EJVa5T/BJbo664cPMnyyy8WYXDAVBWsV0q+4sKizSEDQQefLp8lNhzpKABXbicugkcwtJfpBDwTtqroQrF8YQW5kKhOa2Q7+Csswx817aRvtfPkD2X2a9zmgOJLW7NB6Wk8UsWptkB/P1A5CyrRwiMs9jnOLeROL0Nsg1pFaK5m1BKXpzEr1pVWbbF+xV8Th6200e3x60pzhfOtm4V7G6LtpJPlsbs7UeagsZM54bI1znOrz+U+UjkL67L6Pj0CEhtOLS4kO1Xv1HQ+izBSUfUSWWR83NaPXeHseb9meSQ4HwyeYIHuk9678wvrxPkvtWGLSdU0WoxuA95tWYz6qo5Fi3uZQHnjLZA7eqB6+tbK/4XG+Kxs8Q5G3Dv1cPparT9L3F2a/uR4k5lEgiiFljbKtf4kZQ2DFXH7kjQ8el8x9VDZbgHSOa1gtxNAd/wDfNSxWSaM4uO9n0yrLXyvDGC3H7BescMcNNgA/U883f0at+FeHGwMG1vI8zvXsPRXPBYMDorEUcbV6xze2PRnA4agu2kAWVuc4IiIAiKJzHNXslEMUYkeWl7rdoYxgNW51HcnYCuhQEsig8JxCHPaySMxOLQdyCNTpfDDQRzBO4PqF9X8RYcODfEskluzXGiH+GS6h5RqBFlAS6KEdxThacfE5UB5X+fU/Q3Rt57dtte63PEmHBaC/3g08nU3WaZrNeSyKGqt0BMItQVm0BlYS1hDBDZ8NUkDOmpzz/wBjdr+ZH0VQ4hxGmOSW95HgD0bQY3+qt2aMPtDD0EbvrqCp/E8J9mbpaf4rNqJNC3cgql3M8HV0TisZPMuNpH3GwOcGO1Etb1Niif8ARVc6Q3Vq84duCNqHJXPO4534mOKOB8j9NDyncvN8/kedKq53DKyUiaIxPFAtIAJ6qxx0Z1TjuclLL+DM+MDx2XwgtxOl4aBzVhyLF4f2OaJ0GuR1+YtHUeUBx5UoKMyxwvi8MEOok1bhXY9FHVHa+hbqJ2Lkn8uyaR2DkxPtIDgSQ0VVN6E+qisMwxRxyMla90tl0Y2LDz3tZ4fyxkscmuVzANw26Dvko50Fk1ddB/dH6m02R1TnXJTgXnGcQYObAiLw/wA/9Ti3ex1tUpuGa6ZrdQDSau+SsGG4LmdgzjWOaGAny35qHM/6qaZm+BflLcJ7P/xGzS/QL1X/ABNfr2UMXsfDJ7LPMjhrnPZVX4N8ZMcVvZ3F8z6rmwUbGu0PY512Dp5jbb7r0/JcJFHhCdLC5w8t8+6oeOxjxKSAGOB3DduXcKxscljJaq03OUdfDk2jEMaTpafI+zpG4oau9V1V/wCDbqZh/S8PA6U4c/qvNWSW7UebqcTz3vfbsOdL0nJJmmd7mOtr2Ahw6ts077qtNelosyhiDRxfiPAJMHHMR5opfCd+0ro/DnJfIJ3DzOsM/wArb5/Nd/FMHi4LERCtVxOPzkAJHyVvyLBBrGNAoNaAB8FNp+Vk5GqucK9i+SQwWFAXeAsNatlYOWEREAREQBQ+a5S6SQSRyCN+h0Z1NEjHscQdLmkjkRYoqYRAVOLhARj8uYtfYcDobpDxMZr0Chpt1aey3w3Cz43FzMS4F5d4rtDCXtMz5qbezKMjxe/MdlaUQFSfwhbdJm1BrQyMOjaQ2PxA8sdv5roDVsRS1i4JYHsd4geQGBxkjbI4+G4uGhzt2c667K3ogIDM8hjfIZ2xRvednNeAWvrYb/pdsN/raYHLsHIDWGja5uzmuY0OafUdvXkVPELhzDACQhwJZI33XjmPQ/zN7goD5f4BhP8Ap4v/AAan+AYT/p4v/AJhce4OEcwDHm6Issk/YT1/yndSYKArWZZFhxJHUEYBD2mmgb0HA/8AqVVOIMDE2F4EbAQ5hDgK2DqKvvEDtLGyc9D2uP7SdLvs6/kqP+IuKbG0sG7pdz6Ac/qVWubTydTw+PmTjDB5hh8wngxrpWjXokNMdbmDSdtuQ5XaZ3nbsTJLJPC3W9oaDyDQOVKRJ1CgCDW/W/U9lB5w4WB1VaN++XJ2tT4VXTW7M8k5leMhwwiZoBOziaBGnsb7qdzzFwSt9rjjDSfywwgDerOoD0VJwUOzJjI2g7SQd3bf/SpfGYiIMaBKKaOQ8x52eS6KcJepvkoQUcHfm/BkDcB7cyanOp2jbT5jWhvWx6qt4nE6442aGjwwRYG7r7rqlgb4gcSHMLdmg+72v1U1k0eA9mlMx0zWdN3yrbTXW6tUZz9TNY07VlkdmeEmgw0bS9uh97NJHPenLjgzHTE9sdAu2cC0Hl2PQqSiwsLcPqmcS5wOkWaaPQd1WHxat2mj0P8AdayrxhsvVvy47ZJNM7sSJmkatbTQcBuCAeo9F9mSePvI0AgVq5E/HuujI+H8Zjw94dr8MUS8gfBoBXfkeQNkkbFI8M56jYO45geqleo28Ps309u5P8dnDlOD8SQBo2JDd+QB6/ZXfhbDVLLpHlZE1rWn1cSAfp91wPy6CCQRtdrrUTzsEC2aq6qb4ZZUbn0fzNR/7I6axvzJUecxyL5Ly8r3wSHhWJe7vCv0HiCh9N1ccubQVUy2P8o6jZfMN/2t3A9FcMH7oVnTr0nnNa8zwdAWUCKcqBERAEREAREQBERAEREAREQHwxWFbI0teAQeh/3sfVRwnfhzUpMkXSXm5nYS1zH+b691MLRzNkBz4tgljc0UQ5pF8xuNiF5vxnl0mIhimZRey43A7X5tLgPW2q3ZriPYaez+G47xdAeroz+n9p2+C4YcVFNrDHeSS3t25OIGsEHdpB81HuVBfFuJf0U51SU0jzPIyGYlkeMa+KJ4dZ5AkDZpI3pQnExihxz3YXzRCq1AkbjcAlW3Py4T1OAGsotaAPzHGwacRspDJMS3FEwnDNuiQWC26R0de4KV6XbHd0dLU3Ttlvkzy6IAkl3U2a9T5h9LVv4kOCeyMYaIR0BZqif3Lt44w+EPhHDR6HNcGyCquyBW/M2F8814Z0lnju8FvhWNw4uk56T27qpY5LBPpY0tbp9+yKuw6euykMmwLZ52RveGNcaLtuVeq+XgRCFxLzqrYUaPzXccj04NmJ8YEmiWeh7HuNlpuTRb1KVfC9zl4ryqOCcxxvL2jkT/AKbL4YPJ5XRuka0aG8yD9dl04/CROjZ4ReZD7x9T1+C+2ByXHGCQxSDw7pw7kCyj39sihKqMOe/yc+VZo/DatEjmtfQcG16hTWXQxSPGp5API3uSf/q6cZ7JiMvZE2EiSPS57g2qo+bzdb/quXCFjHMuMhzRY390kbbddlhQXDbJKr1JyjGG0kjCPy4mG61XW2p97+pocyrAcSGNayNh2DWN9XC6+Wo38VxZDh9BMjhTzehp/Sw+84nuVKtjEf5ztz7sY/md+mh2ulLLl4RT1Fsftft0SEMVSNjHKNov979z/v1VmwzKAUDk8B68ybPq7r/ZWJg2V+KwsHnbJbpGyIi2IwiIgCIiAIiIAiIgCIiAIiIDVxUVgM38RzmmN7dJI8wrV6hSxC5nwgealnKS5MrGOiG4szDCxR/8RTuzKDifgCvO8dxVGXB0EJY4EUSRpI5AOYOYHcbjouHjaSX2mV0ps3tXIN/SB2VcwjHPNAEklc6eqk/tPWaTwmlVRdjy2s/hF/43xDmQwv1spw80Za2RupwvZxG43NbKvcK5jiPG8LCgF7xpIcdtI3sn0tRmMaHRHUSXMNUSSC09AO4KnOEsM2Rg8E6JaN/5vUHsrFWqcq2pEOp0v08cN9/wcuf4d2swuNPLrLm3WoEUB36/Zc2dy4uTSHF04aObQSRX8w6q5My92lwmZbudHnfUjv8AEbr5YbL3xTMlge1zhv4cjeYPMNkHY9woLLN/3IxXNQWV37FV4RyyLETujxmuJgbdG4yXdASeVfdaS5WxmJdDG4viEgDLcS2iQLPwtT/EM2JMpmnhMQOw2EjCOm/da5LNAXgvw9t6locB81ooLvJJ/VnF2t5eCYzrCRYOEQwRxve5rnanabGmu/K+Q+BVGyfMZdRYC7w3WXNBIB779PipniKB78Q6SNjvBaBpvcbWRselrq4axfgOJOhxcK822kE9SBuum7Ko0fJzYQmnlnNHLGACLBcKDGi7PPyN5ntZ+K78swIDjLMHDq1pOzT0Lz1d8FI5PlmoOfGNNkkvA0NdfZx3ropLBQxM3b+bKOtnQ09a6f1XMScn6S/bqoQjg0iwOo+JIdDOjBYL/V3WvQLrhw5leJHCqFMb0Y3rtys9Ss4TAFzi9xLnHr0HoArFgsFW5VqqnauTh6nUOb4Nsvw9Bd61aKWysFQIiIAiIgCIiAIiIAiIgCIvliJgxpc40ALJ7AIEs9G4WSV57j/xLa2XTHFrjBrVdF37R/dWXh/iOHGsJjJDh7zTs5t/6qJWxlwmW7dDfVBTnFpEw+YAEk7DmuOPMYpgWscHdPhYXzzbAukicxshaT1AB26jdReSZG6FxNk2bJPoKClS9PJHGNag5Z59jyjOtTJ5oprJuiTsdt2OHpRUXENP9wV7rnWQQyyMndEHyM232sVyd36LzniXhGaSd0kOhjDXlo7HqdvVc6dElLhHptL41VhblhpYyVvB5fLiiY4G6iG2ewHZWjhvKXMiY14IdZdzotdfcLfhfhyXDSGTxHOcRRa0U34m9yrxlGWn3iPipqanFtM5nifiX1EkoPhHIyWXysc1kjDsdXlcB3vkfoFVOP2eA5rIpNLHAkgEk38zsFbs5zSOKUQlp5Ak9rOwpReecKw4vzuYS4Cg4OLTXY0t7qN3RDpdQ9POM7FlP2KPnnE8k0McUjmaWAbjmSBXm7KcyHI58MGyzStEL23V2WuNFvvbcr5LmHA0bD/DJ/cS7+qnYssmeGseS5rfdB3A6bKJaZr3Jr/E4yhsqjtR9W4bBHzCZ8juzTqPyDApHw4mBphhaSfe17V6nbddmGyfQ0AV8B0XbBlvdSRoi3lM58tXNkP7K+Q/mOLj/KNmD4N/vakcNl3p9lMQ4QBdLWAKwopdEEpuXZzYfCBq6gFlFk0CIiAIiIAiIgCIiAIiIAiIgMFUr8Vcy8HAlo/5jgw/t5u+wV1Xnf4yQl2HhPQSG/m0rSx4iyzoo7tRFfk80hcCAehC7MkzV2FxDJBYGoNcN92nmD9vuorBtpum+XL4dF9s3kMgL6oaQ2xysCrXJg9sso93qcW6fZL3TP0FhcXqIANgtu11yP0qlfh5mfiYaI8/KGn4t2V3oHmuqoycez59OMYy664NHyCgT1XMMNqu60k3y3+C3zLExMZqlcGtG93SpmccavZHqwsLjHdCV48p9Wi9/morJbXmfRPRprLmowXfz1/JcDgw0HQQ0nqd10QxhrQLv17rw7MuJMXKbfM/4NOkfQLgGb4hpDmzyAg2POVF9TDPR13/AOeuUOZLPwe647BMedRAvqa7LfL4hp5enKuqqXAHGbsUHRT14jADY2Dmnbl3V6Yb5K1F7nnPBxboTql5c+0fCbCAjbY3azFhq3NX1XRayttizkhyfIRAdFvS2RZwYCIiyAiIgCIiAIiIAiIgCIiAIiIAiIgMKm/ilhtWCJAvQ9h+RdRP0KuL3UuDNcIMRh5Ijye0t+HY/VRzxJOJPprPKtjP4Z+eZdiPgp7EcTx/4f7IYRr6PFfXuor2E+2Nw0rvDqTw3E/p35/T/VY/EDKI8FMIo5TIHM1dNQrvS5sYPdhnrtXqaptR/dF8/C5zfYQQfzBI4AdxYXomYY9kELpXnytFn+gXnv4d4F0cETSNyNR+ZVn4uiifCwzEiBrwZavbYgF1cgDSv/ZF8nlJOM7fUuM8nlnEGezYuQvc7yX5W9Gjpt3W/wDjsxwowposHI1v8KXwzx8AxDm4Y6mbBtbizzAPVdWTSMwuKjONY6NhaSNQ+hPouZJyk8s9tnTQoi9vSyo++f8ApESRlvvAj0PNcOKxAA3IUjxDiG4jFv8AYmvkaTtV13NE8grZwrwpAIHe2MD5XGxW7QOjVLCppZZU1Pi9cYcLn4I38N8C9pdiHba6az1AN6vhyXsuXuJaCVXMoyuqNUBsB6K0YagKHRdJYjhHkL7HbNzZtMSBskLjW6+iBMPdn2IsrBlERbmAiIgCIiAIiIAiIgCIiAIiIAiIgCIiA1e0HmgFLWR9LN7LTK7M4KTx3wTFjjraTHMB7wAIcByDx/UbqkYL8ONEgfNIZKO7QKBruTZXtcbBzC0fhGk3QWsYZ9TJlqbFHanwV7IcEQb5KwOw7S0sIBB2I73zC+scIbyCxKaC2m4x9WCFfqeb5x+HUTZhNh3viIeHhopzLaexF/dfbPMl9scx2IbqLAQANmknmSF6DGy270nszewWIwi8SwSTunLGX0U7L8i0gNa0NHYAAKewWUBvMKRLwDQpfcFbqSfRG8mjIgBQCyxgHILdExzkwERFkBERAEREAREQBERAEREAREQBERAEREAREQGj2A8wjhYWSixtQyaxMrqvosBZRLbwgF8pI7X1WqSSa5Mhja2WywFlF0YNaWy1WyIBERZAREQBERAEREAREQBERAEREAREQ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eg;base64,/9j/4AAQSkZJRgABAQAAAQABAAD/2wCEAAkGBxISERUSEhIVFRUXFhcVFxgYGBYVFhcWFxUXFxUVFhgYHSghGB8mHRUVITEiJSkrLi4uGB8zODMsNygtLisBCgoKDg0OGxAQGjUlICYuLS0tLS0vLS0tMC0vLS0tLTUtKy0tLS0tLS0tLS0tLS0tLS0tLS0tLS0tLS0tLS0tLf/AABEIAMkA+wMBIgACEQEDEQH/xAAcAAEAAgMBAQEAAAAAAAAAAAAABQYBAgQHAwj/xAA9EAABBAAEBAMGBAQEBwEAAAABAAIDEQQFEiEGMUFREyJhFDJxgZGhByNCcjNSwdEVYrHwJENUgpKi8Rf/xAAbAQEAAgMBAQAAAAAAAAAAAAAAAwQBAgUGB//EAC0RAAICAQQABQMDBQEAAAAAAAABAgMRBBIhMQUTIkFRFDJhcYGRI0KhsdEG/9oADAMBAAIRAxEAPwD3FERAEREAREQBERAEREAREQBERAYWVhZQBEWLQGUWLWCUBsi01UobNeKcLh/flBP8rfM76BYbSN4wlN4isk0Fi15/jvxBlfthsOfR0lj6AKHnxWPxH8Wcsb/KzyD+6jdqXRdr8MuffB6Vjc3w8X8SZjfi4X9FBYvj7BM9xzpD/kaSPqVTY8mgG7/Oe5N7r7F0LOTQFo7n7F6Hhda+5t/6Jz/9BLj5cM6u7jX2UzlnFUchAdTSvP8AE5oBypQs+a0dlorZZ5LEvC6XHhYZ71FKHDY2vovHsi4xfGQCbHqvTslzdk7AWnfsp4WKRxtVop0foSiLCypCkEREAREQBERAEREAREQBERAEREBhZWqEoDZalQWe8Tw4by26STpHGNTz8ejfiVTsyx+c4wflMbhYj3dUld9XT5LWU0izVpZ2fhfL4L3mme4fDC5pWs9OZ+TRuqVmv4majpwkVn+Z+w+IA3UNHwNI7zT4qIu6kuLj91uOGcODp9r35DSw19VXlazqUaPSQfrlu/nBwYnNMbiCfFxBo/paQ1vw2XVl2Wxt3dR+6+8vCbBsMVp9S0gfVcz+FZwLhxEcvoHUT8iosnTjZp1xH0/sSb8axgpoCi58yJPNQ2Kw+IhNSMcD6g19VwPx5RMmhCC+3kn5cf3UfiMw9VCS40nqud+IKylky3gkZ8ZZ5rkfLfVcj5V8XTFZ2kTsJBuIoq18J8SGGQb7FUPxCvtA8gghbLhmlkfMjhn6hwOJEjA4GwQvvapH4bZv4sOk8wrurSeTytsNk3E2REWSIIiIAiIgCIiAIiIAiIgCWsFcuYY1kLC95po+/YAdT6I3gJNvCM43GMiYXyODWjv9gO6quOzKaU25zsPEfdY3+O8dyf8Alhc2PxErz40jNTruGLpG07CR5O2s9Pn8VBYzFNjcXPe+WT9LQ7SXnuf5WBVLbW3tidXTaWON0mTMEwZqGHjjjrd73U53xLupUVmOPY73pJJD10mge3wCrWaZuWRkzyNDRVRsIF3ypvNx+P0VVm4qmLXCKLS293budXQEVQ+CzGjd95bdtdP6l8xeYChpY0Nr9btrvYr4S8RuY0apYmtutzQ+Vc+S80f4s1ue4uN76jv8QO3oud2Ha0guB03V1z70s+VWnjBr9VZKO5Lg9YgzoPHuxF/Pm5xHYrtw2cxV+cx7XdSACK7it14yWAudo2aOVmiB06qRwmd4iIxnU5zG8mu5Ob1aHc0engzSOuT4kj2XBzskJDJXPZ/K6ntHxadwuXNuHcNK0jaJ/Rw9wnsR0VEyziiN0g1MMJsBrtV7kc3OoEdvmrthc816WyFtHYOdW/TmDyPdRTrlDoswmp8wZQM9yuXDP0Stq9wejh3BUSZF7XmGVxzQGCc2z9LjuYz0c09QOo6Lx/PMokwszopOnuno9vRwWYksb93D7OEvWLWFmlub55Po0rYHstWttSWX4Jz3BrQSTyACJZN96iss9E/CpzgTa9YBVM4Myb2dgvdx5q5tViKwjzOrmrLG0fRERbFYIiIAiIgCIiAIiIAiIgNXlVLH4vxp3OO8MBpvZ83Kx308vjasGd4rwoXvHvVTR3cdmj6lVjGReEyKMOHkA1/ucCXOPys/NQ3Swi5pK8yyyGxGaujYXv3lkc6h0a1u2r4DkPr1Xn/EefeE5wbZlcL1UNPOgTfPupnNsSS2V3MNaXtG40tA8l/a1582J+J1zSyN1itjQv8AytHwWlUdiyzo3zcFsh2/8Hzjwsk73SHck+Z5+9K6cGZdA5r2uPmA8w7tvnXXdROMkZHGGsFUN/UmlGYDHPjk1hxBpw27EJVa5T/BJbo664cPMnyyy8WYXDAVBWsV0q+4sKizSEDQQefLp8lNhzpKABXbicugkcwtJfpBDwTtqroQrF8YQW5kKhOa2Q7+Csswx817aRvtfPkD2X2a9zmgOJLW7NB6Wk8UsWptkB/P1A5CyrRwiMs9jnOLeROL0Nsg1pFaK5m1BKXpzEr1pVWbbF+xV8Th6200e3x60pzhfOtm4V7G6LtpJPlsbs7UeagsZM54bI1znOrz+U+UjkL67L6Pj0CEhtOLS4kO1Xv1HQ+izBSUfUSWWR83NaPXeHseb9meSQ4HwyeYIHuk9678wvrxPkvtWGLSdU0WoxuA95tWYz6qo5Fi3uZQHnjLZA7eqB6+tbK/4XG+Kxs8Q5G3Dv1cPparT9L3F2a/uR4k5lEgiiFljbKtf4kZQ2DFXH7kjQ8el8x9VDZbgHSOa1gtxNAd/wDfNSxWSaM4uO9n0yrLXyvDGC3H7BescMcNNgA/U883f0at+FeHGwMG1vI8zvXsPRXPBYMDorEUcbV6xze2PRnA4agu2kAWVuc4IiIAiKJzHNXslEMUYkeWl7rdoYxgNW51HcnYCuhQEsig8JxCHPaySMxOLQdyCNTpfDDQRzBO4PqF9X8RYcODfEskluzXGiH+GS6h5RqBFlAS6KEdxThacfE5UB5X+fU/Q3Rt57dtte63PEmHBaC/3g08nU3WaZrNeSyKGqt0BMItQVm0BlYS1hDBDZ8NUkDOmpzz/wBjdr+ZH0VQ4hxGmOSW95HgD0bQY3+qt2aMPtDD0EbvrqCp/E8J9mbpaf4rNqJNC3cgql3M8HV0TisZPMuNpH3GwOcGO1Etb1Niif8ARVc6Q3Vq84duCNqHJXPO4534mOKOB8j9NDyncvN8/kedKq53DKyUiaIxPFAtIAJ6qxx0Z1TjuclLL+DM+MDx2XwgtxOl4aBzVhyLF4f2OaJ0GuR1+YtHUeUBx5UoKMyxwvi8MEOok1bhXY9FHVHa+hbqJ2Lkn8uyaR2DkxPtIDgSQ0VVN6E+qisMwxRxyMla90tl0Y2LDz3tZ4fyxkscmuVzANw26Dvko50Fk1ddB/dH6m02R1TnXJTgXnGcQYObAiLw/wA/9Ti3ex1tUpuGa6ZrdQDSau+SsGG4LmdgzjWOaGAny35qHM/6qaZm+BflLcJ7P/xGzS/QL1X/ABNfr2UMXsfDJ7LPMjhrnPZVX4N8ZMcVvZ3F8z6rmwUbGu0PY512Dp5jbb7r0/JcJFHhCdLC5w8t8+6oeOxjxKSAGOB3DduXcKxscljJaq03OUdfDk2jEMaTpafI+zpG4oau9V1V/wCDbqZh/S8PA6U4c/qvNWSW7UebqcTz3vfbsOdL0nJJmmd7mOtr2Ahw6ts077qtNelosyhiDRxfiPAJMHHMR5opfCd+0ro/DnJfIJ3DzOsM/wArb5/Nd/FMHi4LERCtVxOPzkAJHyVvyLBBrGNAoNaAB8FNp+Vk5GqucK9i+SQwWFAXeAsNatlYOWEREAREQBQ+a5S6SQSRyCN+h0Z1NEjHscQdLmkjkRYoqYRAVOLhARj8uYtfYcDobpDxMZr0Chpt1aey3w3Cz43FzMS4F5d4rtDCXtMz5qbezKMjxe/MdlaUQFSfwhbdJm1BrQyMOjaQ2PxA8sdv5roDVsRS1i4JYHsd4geQGBxkjbI4+G4uGhzt2c667K3ogIDM8hjfIZ2xRvednNeAWvrYb/pdsN/raYHLsHIDWGja5uzmuY0OafUdvXkVPELhzDACQhwJZI33XjmPQ/zN7goD5f4BhP8Ap4v/AAan+AYT/p4v/AJhce4OEcwDHm6Issk/YT1/yndSYKArWZZFhxJHUEYBD2mmgb0HA/8AqVVOIMDE2F4EbAQ5hDgK2DqKvvEDtLGyc9D2uP7SdLvs6/kqP+IuKbG0sG7pdz6Ac/qVWubTydTw+PmTjDB5hh8wngxrpWjXokNMdbmDSdtuQ5XaZ3nbsTJLJPC3W9oaDyDQOVKRJ1CgCDW/W/U9lB5w4WB1VaN++XJ2tT4VXTW7M8k5leMhwwiZoBOziaBGnsb7qdzzFwSt9rjjDSfywwgDerOoD0VJwUOzJjI2g7SQd3bf/SpfGYiIMaBKKaOQ8x52eS6KcJepvkoQUcHfm/BkDcB7cyanOp2jbT5jWhvWx6qt4nE6442aGjwwRYG7r7rqlgb4gcSHMLdmg+72v1U1k0eA9mlMx0zWdN3yrbTXW6tUZz9TNY07VlkdmeEmgw0bS9uh97NJHPenLjgzHTE9sdAu2cC0Hl2PQqSiwsLcPqmcS5wOkWaaPQd1WHxat2mj0P8AdayrxhsvVvy47ZJNM7sSJmkatbTQcBuCAeo9F9mSePvI0AgVq5E/HuujI+H8Zjw94dr8MUS8gfBoBXfkeQNkkbFI8M56jYO45geqleo28Ps309u5P8dnDlOD8SQBo2JDd+QB6/ZXfhbDVLLpHlZE1rWn1cSAfp91wPy6CCQRtdrrUTzsEC2aq6qb4ZZUbn0fzNR/7I6axvzJUecxyL5Ly8r3wSHhWJe7vCv0HiCh9N1ccubQVUy2P8o6jZfMN/2t3A9FcMH7oVnTr0nnNa8zwdAWUCKcqBERAEREAREQBERAEREAREQHwxWFbI0teAQeh/3sfVRwnfhzUpMkXSXm5nYS1zH+b691MLRzNkBz4tgljc0UQ5pF8xuNiF5vxnl0mIhimZRey43A7X5tLgPW2q3ZriPYaez+G47xdAeroz+n9p2+C4YcVFNrDHeSS3t25OIGsEHdpB81HuVBfFuJf0U51SU0jzPIyGYlkeMa+KJ4dZ5AkDZpI3pQnExihxz3YXzRCq1AkbjcAlW3Py4T1OAGsotaAPzHGwacRspDJMS3FEwnDNuiQWC26R0de4KV6XbHd0dLU3Ttlvkzy6IAkl3U2a9T5h9LVv4kOCeyMYaIR0BZqif3Lt44w+EPhHDR6HNcGyCquyBW/M2F8814Z0lnju8FvhWNw4uk56T27qpY5LBPpY0tbp9+yKuw6euykMmwLZ52RveGNcaLtuVeq+XgRCFxLzqrYUaPzXccj04NmJ8YEmiWeh7HuNlpuTRb1KVfC9zl4ryqOCcxxvL2jkT/AKbL4YPJ5XRuka0aG8yD9dl04/CROjZ4ReZD7x9T1+C+2ByXHGCQxSDw7pw7kCyj39sihKqMOe/yc+VZo/DatEjmtfQcG16hTWXQxSPGp5API3uSf/q6cZ7JiMvZE2EiSPS57g2qo+bzdb/quXCFjHMuMhzRY390kbbddlhQXDbJKr1JyjGG0kjCPy4mG61XW2p97+pocyrAcSGNayNh2DWN9XC6+Wo38VxZDh9BMjhTzehp/Sw+84nuVKtjEf5ztz7sY/md+mh2ulLLl4RT1Fsftft0SEMVSNjHKNov979z/v1VmwzKAUDk8B68ybPq7r/ZWJg2V+KwsHnbJbpGyIi2IwiIgCIiAIiIAiIgCIiAIiIDVxUVgM38RzmmN7dJI8wrV6hSxC5nwgealnKS5MrGOiG4szDCxR/8RTuzKDifgCvO8dxVGXB0EJY4EUSRpI5AOYOYHcbjouHjaSX2mV0ps3tXIN/SB2VcwjHPNAEklc6eqk/tPWaTwmlVRdjy2s/hF/43xDmQwv1spw80Za2RupwvZxG43NbKvcK5jiPG8LCgF7xpIcdtI3sn0tRmMaHRHUSXMNUSSC09AO4KnOEsM2Rg8E6JaN/5vUHsrFWqcq2pEOp0v08cN9/wcuf4d2swuNPLrLm3WoEUB36/Zc2dy4uTSHF04aObQSRX8w6q5My92lwmZbudHnfUjv8AEbr5YbL3xTMlge1zhv4cjeYPMNkHY9woLLN/3IxXNQWV37FV4RyyLETujxmuJgbdG4yXdASeVfdaS5WxmJdDG4viEgDLcS2iQLPwtT/EM2JMpmnhMQOw2EjCOm/da5LNAXgvw9t6locB81ooLvJJ/VnF2t5eCYzrCRYOEQwRxve5rnanabGmu/K+Q+BVGyfMZdRYC7w3WXNBIB779PipniKB78Q6SNjvBaBpvcbWRselrq4axfgOJOhxcK822kE9SBuum7Ko0fJzYQmnlnNHLGACLBcKDGi7PPyN5ntZ+K78swIDjLMHDq1pOzT0Lz1d8FI5PlmoOfGNNkkvA0NdfZx3ropLBQxM3b+bKOtnQ09a6f1XMScn6S/bqoQjg0iwOo+JIdDOjBYL/V3WvQLrhw5leJHCqFMb0Y3rtys9Ss4TAFzi9xLnHr0HoArFgsFW5VqqnauTh6nUOb4Nsvw9Bd61aKWysFQIiIAiIgCIiAIiIAiIgCIvliJgxpc40ALJ7AIEs9G4WSV57j/xLa2XTHFrjBrVdF37R/dWXh/iOHGsJjJDh7zTs5t/6qJWxlwmW7dDfVBTnFpEw+YAEk7DmuOPMYpgWscHdPhYXzzbAukicxshaT1AB26jdReSZG6FxNk2bJPoKClS9PJHGNag5Z59jyjOtTJ5oprJuiTsdt2OHpRUXENP9wV7rnWQQyyMndEHyM232sVyd36LzniXhGaSd0kOhjDXlo7HqdvVc6dElLhHptL41VhblhpYyVvB5fLiiY4G6iG2ewHZWjhvKXMiY14IdZdzotdfcLfhfhyXDSGTxHOcRRa0U34m9yrxlGWn3iPipqanFtM5nifiX1EkoPhHIyWXysc1kjDsdXlcB3vkfoFVOP2eA5rIpNLHAkgEk38zsFbs5zSOKUQlp5Ak9rOwpReecKw4vzuYS4Cg4OLTXY0t7qN3RDpdQ9POM7FlP2KPnnE8k0McUjmaWAbjmSBXm7KcyHI58MGyzStEL23V2WuNFvvbcr5LmHA0bD/DJ/cS7+qnYssmeGseS5rfdB3A6bKJaZr3Jr/E4yhsqjtR9W4bBHzCZ8juzTqPyDApHw4mBphhaSfe17V6nbddmGyfQ0AV8B0XbBlvdSRoi3lM58tXNkP7K+Q/mOLj/KNmD4N/vakcNl3p9lMQ4QBdLWAKwopdEEpuXZzYfCBq6gFlFk0CIiAIiIAiIgCIiAIiIAiIgMFUr8Vcy8HAlo/5jgw/t5u+wV1Xnf4yQl2HhPQSG/m0rSx4iyzoo7tRFfk80hcCAehC7MkzV2FxDJBYGoNcN92nmD9vuorBtpum+XL4dF9s3kMgL6oaQ2xysCrXJg9sso93qcW6fZL3TP0FhcXqIANgtu11yP0qlfh5mfiYaI8/KGn4t2V3oHmuqoycez59OMYy664NHyCgT1XMMNqu60k3y3+C3zLExMZqlcGtG93SpmccavZHqwsLjHdCV48p9Wi9/morJbXmfRPRprLmowXfz1/JcDgw0HQQ0nqd10QxhrQLv17rw7MuJMXKbfM/4NOkfQLgGb4hpDmzyAg2POVF9TDPR13/AOeuUOZLPwe647BMedRAvqa7LfL4hp5enKuqqXAHGbsUHRT14jADY2Dmnbl3V6Yb5K1F7nnPBxboTql5c+0fCbCAjbY3azFhq3NX1XRayttizkhyfIRAdFvS2RZwYCIiyAiIgCIiAIiIAiIgCIiAIiIAiIgMKm/ilhtWCJAvQ9h+RdRP0KuL3UuDNcIMRh5Ijye0t+HY/VRzxJOJPprPKtjP4Z+eZdiPgp7EcTx/4f7IYRr6PFfXuor2E+2Nw0rvDqTw3E/p35/T/VY/EDKI8FMIo5TIHM1dNQrvS5sYPdhnrtXqaptR/dF8/C5zfYQQfzBI4AdxYXomYY9kELpXnytFn+gXnv4d4F0cETSNyNR+ZVn4uiifCwzEiBrwZavbYgF1cgDSv/ZF8nlJOM7fUuM8nlnEGezYuQvc7yX5W9Gjpt3W/wDjsxwowposHI1v8KXwzx8AxDm4Y6mbBtbizzAPVdWTSMwuKjONY6NhaSNQ+hPouZJyk8s9tnTQoi9vSyo++f8ApESRlvvAj0PNcOKxAA3IUjxDiG4jFv8AYmvkaTtV13NE8grZwrwpAIHe2MD5XGxW7QOjVLCppZZU1Pi9cYcLn4I38N8C9pdiHba6az1AN6vhyXsuXuJaCVXMoyuqNUBsB6K0YagKHRdJYjhHkL7HbNzZtMSBskLjW6+iBMPdn2IsrBlERbmAiIgCIiAIiIAiIgCIiAIiIAiIgCIiA1e0HmgFLWR9LN7LTK7M4KTx3wTFjjraTHMB7wAIcByDx/UbqkYL8ONEgfNIZKO7QKBruTZXtcbBzC0fhGk3QWsYZ9TJlqbFHanwV7IcEQb5KwOw7S0sIBB2I73zC+scIbyCxKaC2m4x9WCFfqeb5x+HUTZhNh3viIeHhopzLaexF/dfbPMl9scx2IbqLAQANmknmSF6DGy270nszewWIwi8SwSTunLGX0U7L8i0gNa0NHYAAKewWUBvMKRLwDQpfcFbqSfRG8mjIgBQCyxgHILdExzkwERFkBERAEREAREQBERAEREAREQBERAEREAREQGj2A8wjhYWSixtQyaxMrqvosBZRLbwgF8pI7X1WqSSa5Mhja2WywFlF0YNaWy1WyIBERZAREQBERAEREAREQBERAEREAREQ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8678" name="Picture 6" descr="https://fthmb.tqn.com/C0zhyldc8_hxO1gN4sMBNrOnVdo=/768x0/filters:no_upscale()/about/Blood-Glucose-testing-monitor-56a99c485f9b58b7d0fd4f1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06"/>
          <a:stretch/>
        </p:blipFill>
        <p:spPr bwMode="auto">
          <a:xfrm>
            <a:off x="4617995" y="2400123"/>
            <a:ext cx="4526958" cy="329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78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8640960" cy="1470025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00B0F0"/>
                </a:solidFill>
              </a:rPr>
              <a:t>Factors that increase blood glucose concentration</a:t>
            </a:r>
          </a:p>
        </p:txBody>
      </p:sp>
      <p:sp>
        <p:nvSpPr>
          <p:cNvPr id="4" name="AutoShape 2" descr="data:image/jpeg;base64,/9j/4AAQSkZJRgABAQAAAQABAAD/2wCEAAkGBxISERUSEhIVFRUXFhcVFxgYGBYVFhcWFxUXFxUVFhgYHSghGB8mHRUVITEiJSkrLi4uGB8zODMsNygtLisBCgoKDg0OGxAQGjUlICYuLS0tLS0vLS0tMC0vLS0tLTUtKy0tLS0tLS0tLS0tLS0tLS0tLS0tLS0tLS0tLS0tLf/AABEIAMkA+wMBIgACEQEDEQH/xAAcAAEAAgMBAQEAAAAAAAAAAAAABQYBAgQHAwj/xAA9EAABBAAEBAMGBAQEBwEAAAABAAIDEQQFEiEGMUFREyJhFDJxgZGhByNCcjNSwdEVYrHwJENUgpKi8Rf/xAAbAQEAAgMBAQAAAAAAAAAAAAAAAwQBAgUGB//EAC0RAAICAQQABQMDBQEAAAAAAAABAgMRBBIhMQUTIkFRFDJhcYGRI0KhsdEG/9oADAMBAAIRAxEAPwD3FERAEREAREQBERAEREAREQBERAYWVhZQBEWLQGUWLWCUBsi01UobNeKcLh/flBP8rfM76BYbSN4wlN4isk0Fi15/jvxBlfthsOfR0lj6AKHnxWPxH8Wcsb/KzyD+6jdqXRdr8MuffB6Vjc3w8X8SZjfi4X9FBYvj7BM9xzpD/kaSPqVTY8mgG7/Oe5N7r7F0LOTQFo7n7F6Hhda+5t/6Jz/9BLj5cM6u7jX2UzlnFUchAdTSvP8AE5oBypQs+a0dlorZZ5LEvC6XHhYZ71FKHDY2vovHsi4xfGQCbHqvTslzdk7AWnfsp4WKRxtVop0foSiLCypCkEREAREQBERAEREAREQBERAEREBhZWqEoDZalQWe8Tw4by26STpHGNTz8ejfiVTsyx+c4wflMbhYj3dUld9XT5LWU0izVpZ2fhfL4L3mme4fDC5pWs9OZ+TRuqVmv4majpwkVn+Z+w+IA3UNHwNI7zT4qIu6kuLj91uOGcODp9r35DSw19VXlazqUaPSQfrlu/nBwYnNMbiCfFxBo/paQ1vw2XVl2Wxt3dR+6+8vCbBsMVp9S0gfVcz+FZwLhxEcvoHUT8iosnTjZp1xH0/sSb8axgpoCi58yJPNQ2Kw+IhNSMcD6g19VwPx5RMmhCC+3kn5cf3UfiMw9VCS40nqud+IKylky3gkZ8ZZ5rkfLfVcj5V8XTFZ2kTsJBuIoq18J8SGGQb7FUPxCvtA8gghbLhmlkfMjhn6hwOJEjA4GwQvvapH4bZv4sOk8wrurSeTytsNk3E2REWSIIiIAiIgCIiAIiIAiIgCWsFcuYY1kLC95po+/YAdT6I3gJNvCM43GMiYXyODWjv9gO6quOzKaU25zsPEfdY3+O8dyf8Alhc2PxErz40jNTruGLpG07CR5O2s9Pn8VBYzFNjcXPe+WT9LQ7SXnuf5WBVLbW3tidXTaWON0mTMEwZqGHjjjrd73U53xLupUVmOPY73pJJD10mge3wCrWaZuWRkzyNDRVRsIF3ypvNx+P0VVm4qmLXCKLS293budXQEVQ+CzGjd95bdtdP6l8xeYChpY0Nr9btrvYr4S8RuY0apYmtutzQ+Vc+S80f4s1ue4uN76jv8QO3oud2Ha0guB03V1z70s+VWnjBr9VZKO5Lg9YgzoPHuxF/Pm5xHYrtw2cxV+cx7XdSACK7it14yWAudo2aOVmiB06qRwmd4iIxnU5zG8mu5Ob1aHc0engzSOuT4kj2XBzskJDJXPZ/K6ntHxadwuXNuHcNK0jaJ/Rw9wnsR0VEyziiN0g1MMJsBrtV7kc3OoEdvmrthc816WyFtHYOdW/TmDyPdRTrlDoswmp8wZQM9yuXDP0Stq9wejh3BUSZF7XmGVxzQGCc2z9LjuYz0c09QOo6Lx/PMokwszopOnuno9vRwWYksb93D7OEvWLWFmlub55Po0rYHstWttSWX4Jz3BrQSTyACJZN96iss9E/CpzgTa9YBVM4Myb2dgvdx5q5tViKwjzOrmrLG0fRERbFYIiIAiIgCIiAIiIAiIgNXlVLH4vxp3OO8MBpvZ83Kx308vjasGd4rwoXvHvVTR3cdmj6lVjGReEyKMOHkA1/ucCXOPys/NQ3Swi5pK8yyyGxGaujYXv3lkc6h0a1u2r4DkPr1Xn/EefeE5wbZlcL1UNPOgTfPupnNsSS2V3MNaXtG40tA8l/a1582J+J1zSyN1itjQv8AytHwWlUdiyzo3zcFsh2/8Hzjwsk73SHck+Z5+9K6cGZdA5r2uPmA8w7tvnXXdROMkZHGGsFUN/UmlGYDHPjk1hxBpw27EJVa5T/BJbo664cPMnyyy8WYXDAVBWsV0q+4sKizSEDQQefLp8lNhzpKABXbicugkcwtJfpBDwTtqroQrF8YQW5kKhOa2Q7+Csswx817aRvtfPkD2X2a9zmgOJLW7NB6Wk8UsWptkB/P1A5CyrRwiMs9jnOLeROL0Nsg1pFaK5m1BKXpzEr1pVWbbF+xV8Th6200e3x60pzhfOtm4V7G6LtpJPlsbs7UeagsZM54bI1znOrz+U+UjkL67L6Pj0CEhtOLS4kO1Xv1HQ+izBSUfUSWWR83NaPXeHseb9meSQ4HwyeYIHuk9678wvrxPkvtWGLSdU0WoxuA95tWYz6qo5Fi3uZQHnjLZA7eqB6+tbK/4XG+Kxs8Q5G3Dv1cPparT9L3F2a/uR4k5lEgiiFljbKtf4kZQ2DFXH7kjQ8el8x9VDZbgHSOa1gtxNAd/wDfNSxWSaM4uO9n0yrLXyvDGC3H7BescMcNNgA/U883f0at+FeHGwMG1vI8zvXsPRXPBYMDorEUcbV6xze2PRnA4agu2kAWVuc4IiIAiKJzHNXslEMUYkeWl7rdoYxgNW51HcnYCuhQEsig8JxCHPaySMxOLQdyCNTpfDDQRzBO4PqF9X8RYcODfEskluzXGiH+GS6h5RqBFlAS6KEdxThacfE5UB5X+fU/Q3Rt57dtte63PEmHBaC/3g08nU3WaZrNeSyKGqt0BMItQVm0BlYS1hDBDZ8NUkDOmpzz/wBjdr+ZH0VQ4hxGmOSW95HgD0bQY3+qt2aMPtDD0EbvrqCp/E8J9mbpaf4rNqJNC3cgql3M8HV0TisZPMuNpH3GwOcGO1Etb1Niif8ARVc6Q3Vq84duCNqHJXPO4534mOKOB8j9NDyncvN8/kedKq53DKyUiaIxPFAtIAJ6qxx0Z1TjuclLL+DM+MDx2XwgtxOl4aBzVhyLF4f2OaJ0GuR1+YtHUeUBx5UoKMyxwvi8MEOok1bhXY9FHVHa+hbqJ2Lkn8uyaR2DkxPtIDgSQ0VVN6E+qisMwxRxyMla90tl0Y2LDz3tZ4fyxkscmuVzANw26Dvko50Fk1ddB/dH6m02R1TnXJTgXnGcQYObAiLw/wA/9Ti3ex1tUpuGa6ZrdQDSau+SsGG4LmdgzjWOaGAny35qHM/6qaZm+BflLcJ7P/xGzS/QL1X/ABNfr2UMXsfDJ7LPMjhrnPZVX4N8ZMcVvZ3F8z6rmwUbGu0PY512Dp5jbb7r0/JcJFHhCdLC5w8t8+6oeOxjxKSAGOB3DduXcKxscljJaq03OUdfDk2jEMaTpafI+zpG4oau9V1V/wCDbqZh/S8PA6U4c/qvNWSW7UebqcTz3vfbsOdL0nJJmmd7mOtr2Ahw6ts077qtNelosyhiDRxfiPAJMHHMR5opfCd+0ro/DnJfIJ3DzOsM/wArb5/Nd/FMHi4LERCtVxOPzkAJHyVvyLBBrGNAoNaAB8FNp+Vk5GqucK9i+SQwWFAXeAsNatlYOWEREAREQBQ+a5S6SQSRyCN+h0Z1NEjHscQdLmkjkRYoqYRAVOLhARj8uYtfYcDobpDxMZr0Chpt1aey3w3Cz43FzMS4F5d4rtDCXtMz5qbezKMjxe/MdlaUQFSfwhbdJm1BrQyMOjaQ2PxA8sdv5roDVsRS1i4JYHsd4geQGBxkjbI4+G4uGhzt2c667K3ogIDM8hjfIZ2xRvednNeAWvrYb/pdsN/raYHLsHIDWGja5uzmuY0OafUdvXkVPELhzDACQhwJZI33XjmPQ/zN7goD5f4BhP8Ap4v/AAan+AYT/p4v/AJhce4OEcwDHm6Issk/YT1/yndSYKArWZZFhxJHUEYBD2mmgb0HA/8AqVVOIMDE2F4EbAQ5hDgK2DqKvvEDtLGyc9D2uP7SdLvs6/kqP+IuKbG0sG7pdz6Ac/qVWubTydTw+PmTjDB5hh8wngxrpWjXokNMdbmDSdtuQ5XaZ3nbsTJLJPC3W9oaDyDQOVKRJ1CgCDW/W/U9lB5w4WB1VaN++XJ2tT4VXTW7M8k5leMhwwiZoBOziaBGnsb7qdzzFwSt9rjjDSfywwgDerOoD0VJwUOzJjI2g7SQd3bf/SpfGYiIMaBKKaOQ8x52eS6KcJepvkoQUcHfm/BkDcB7cyanOp2jbT5jWhvWx6qt4nE6442aGjwwRYG7r7rqlgb4gcSHMLdmg+72v1U1k0eA9mlMx0zWdN3yrbTXW6tUZz9TNY07VlkdmeEmgw0bS9uh97NJHPenLjgzHTE9sdAu2cC0Hl2PQqSiwsLcPqmcS5wOkWaaPQd1WHxat2mj0P8AdayrxhsvVvy47ZJNM7sSJmkatbTQcBuCAeo9F9mSePvI0AgVq5E/HuujI+H8Zjw94dr8MUS8gfBoBXfkeQNkkbFI8M56jYO45geqleo28Ps309u5P8dnDlOD8SQBo2JDd+QB6/ZXfhbDVLLpHlZE1rWn1cSAfp91wPy6CCQRtdrrUTzsEC2aq6qb4ZZUbn0fzNR/7I6axvzJUecxyL5Ly8r3wSHhWJe7vCv0HiCh9N1ccubQVUy2P8o6jZfMN/2t3A9FcMH7oVnTr0nnNa8zwdAWUCKcqBERAEREAREQBERAEREAREQHwxWFbI0teAQeh/3sfVRwnfhzUpMkXSXm5nYS1zH+b691MLRzNkBz4tgljc0UQ5pF8xuNiF5vxnl0mIhimZRey43A7X5tLgPW2q3ZriPYaez+G47xdAeroz+n9p2+C4YcVFNrDHeSS3t25OIGsEHdpB81HuVBfFuJf0U51SU0jzPIyGYlkeMa+KJ4dZ5AkDZpI3pQnExihxz3YXzRCq1AkbjcAlW3Py4T1OAGsotaAPzHGwacRspDJMS3FEwnDNuiQWC26R0de4KV6XbHd0dLU3Ttlvkzy6IAkl3U2a9T5h9LVv4kOCeyMYaIR0BZqif3Lt44w+EPhHDR6HNcGyCquyBW/M2F8814Z0lnju8FvhWNw4uk56T27qpY5LBPpY0tbp9+yKuw6euykMmwLZ52RveGNcaLtuVeq+XgRCFxLzqrYUaPzXccj04NmJ8YEmiWeh7HuNlpuTRb1KVfC9zl4ryqOCcxxvL2jkT/AKbL4YPJ5XRuka0aG8yD9dl04/CROjZ4ReZD7x9T1+C+2ByXHGCQxSDw7pw7kCyj39sihKqMOe/yc+VZo/DatEjmtfQcG16hTWXQxSPGp5API3uSf/q6cZ7JiMvZE2EiSPS57g2qo+bzdb/quXCFjHMuMhzRY390kbbddlhQXDbJKr1JyjGG0kjCPy4mG61XW2p97+pocyrAcSGNayNh2DWN9XC6+Wo38VxZDh9BMjhTzehp/Sw+84nuVKtjEf5ztz7sY/md+mh2ulLLl4RT1Fsftft0SEMVSNjHKNov979z/v1VmwzKAUDk8B68ybPq7r/ZWJg2V+KwsHnbJbpGyIi2IwiIgCIiAIiIAiIgCIiAIiIDVxUVgM38RzmmN7dJI8wrV6hSxC5nwgealnKS5MrGOiG4szDCxR/8RTuzKDifgCvO8dxVGXB0EJY4EUSRpI5AOYOYHcbjouHjaSX2mV0ps3tXIN/SB2VcwjHPNAEklc6eqk/tPWaTwmlVRdjy2s/hF/43xDmQwv1spw80Za2RupwvZxG43NbKvcK5jiPG8LCgF7xpIcdtI3sn0tRmMaHRHUSXMNUSSC09AO4KnOEsM2Rg8E6JaN/5vUHsrFWqcq2pEOp0v08cN9/wcuf4d2swuNPLrLm3WoEUB36/Zc2dy4uTSHF04aObQSRX8w6q5My92lwmZbudHnfUjv8AEbr5YbL3xTMlge1zhv4cjeYPMNkHY9woLLN/3IxXNQWV37FV4RyyLETujxmuJgbdG4yXdASeVfdaS5WxmJdDG4viEgDLcS2iQLPwtT/EM2JMpmnhMQOw2EjCOm/da5LNAXgvw9t6locB81ooLvJJ/VnF2t5eCYzrCRYOEQwRxve5rnanabGmu/K+Q+BVGyfMZdRYC7w3WXNBIB779PipniKB78Q6SNjvBaBpvcbWRselrq4axfgOJOhxcK822kE9SBuum7Ko0fJzYQmnlnNHLGACLBcKDGi7PPyN5ntZ+K78swIDjLMHDq1pOzT0Lz1d8FI5PlmoOfGNNkkvA0NdfZx3ropLBQxM3b+bKOtnQ09a6f1XMScn6S/bqoQjg0iwOo+JIdDOjBYL/V3WvQLrhw5leJHCqFMb0Y3rtys9Ss4TAFzi9xLnHr0HoArFgsFW5VqqnauTh6nUOb4Nsvw9Bd61aKWysFQIiIAiIgCIiAIiIAiIgCIvliJgxpc40ALJ7AIEs9G4WSV57j/xLa2XTHFrjBrVdF37R/dWXh/iOHGsJjJDh7zTs5t/6qJWxlwmW7dDfVBTnFpEw+YAEk7DmuOPMYpgWscHdPhYXzzbAukicxshaT1AB26jdReSZG6FxNk2bJPoKClS9PJHGNag5Z59jyjOtTJ5oprJuiTsdt2OHpRUXENP9wV7rnWQQyyMndEHyM232sVyd36LzniXhGaSd0kOhjDXlo7HqdvVc6dElLhHptL41VhblhpYyVvB5fLiiY4G6iG2ewHZWjhvKXMiY14IdZdzotdfcLfhfhyXDSGTxHOcRRa0U34m9yrxlGWn3iPipqanFtM5nifiX1EkoPhHIyWXysc1kjDsdXlcB3vkfoFVOP2eA5rIpNLHAkgEk38zsFbs5zSOKUQlp5Ak9rOwpReecKw4vzuYS4Cg4OLTXY0t7qN3RDpdQ9POM7FlP2KPnnE8k0McUjmaWAbjmSBXm7KcyHI58MGyzStEL23V2WuNFvvbcr5LmHA0bD/DJ/cS7+qnYssmeGseS5rfdB3A6bKJaZr3Jr/E4yhsqjtR9W4bBHzCZ8juzTqPyDApHw4mBphhaSfe17V6nbddmGyfQ0AV8B0XbBlvdSRoi3lM58tXNkP7K+Q/mOLj/KNmD4N/vakcNl3p9lMQ4QBdLWAKwopdEEpuXZzYfCBq6gFlFk0CIiAIiIAiIgCIiAIiIAiIgMFUr8Vcy8HAlo/5jgw/t5u+wV1Xnf4yQl2HhPQSG/m0rSx4iyzoo7tRFfk80hcCAehC7MkzV2FxDJBYGoNcN92nmD9vuorBtpum+XL4dF9s3kMgL6oaQ2xysCrXJg9sso93qcW6fZL3TP0FhcXqIANgtu11yP0qlfh5mfiYaI8/KGn4t2V3oHmuqoycez59OMYy664NHyCgT1XMMNqu60k3y3+C3zLExMZqlcGtG93SpmccavZHqwsLjHdCV48p9Wi9/morJbXmfRPRprLmowXfz1/JcDgw0HQQ0nqd10QxhrQLv17rw7MuJMXKbfM/4NOkfQLgGb4hpDmzyAg2POVF9TDPR13/AOeuUOZLPwe647BMedRAvqa7LfL4hp5enKuqqXAHGbsUHRT14jADY2Dmnbl3V6Yb5K1F7nnPBxboTql5c+0fCbCAjbY3azFhq3NX1XRayttizkhyfIRAdFvS2RZwYCIiyAiIgCIiAIiIAiIgCIiAIiIAiIgMKm/ilhtWCJAvQ9h+RdRP0KuL3UuDNcIMRh5Ijye0t+HY/VRzxJOJPprPKtjP4Z+eZdiPgp7EcTx/4f7IYRr6PFfXuor2E+2Nw0rvDqTw3E/p35/T/VY/EDKI8FMIo5TIHM1dNQrvS5sYPdhnrtXqaptR/dF8/C5zfYQQfzBI4AdxYXomYY9kELpXnytFn+gXnv4d4F0cETSNyNR+ZVn4uiifCwzEiBrwZavbYgF1cgDSv/ZF8nlJOM7fUuM8nlnEGezYuQvc7yX5W9Gjpt3W/wDjsxwowposHI1v8KXwzx8AxDm4Y6mbBtbizzAPVdWTSMwuKjONY6NhaSNQ+hPouZJyk8s9tnTQoi9vSyo++f8ApESRlvvAj0PNcOKxAA3IUjxDiG4jFv8AYmvkaTtV13NE8grZwrwpAIHe2MD5XGxW7QOjVLCppZZU1Pi9cYcLn4I38N8C9pdiHba6az1AN6vhyXsuXuJaCVXMoyuqNUBsB6K0YagKHRdJYjhHkL7HbNzZtMSBskLjW6+iBMPdn2IsrBlERbmAiIgCIiAIiIAiIgCIiAIiIAiIgCIiA1e0HmgFLWR9LN7LTK7M4KTx3wTFjjraTHMB7wAIcByDx/UbqkYL8ONEgfNIZKO7QKBruTZXtcbBzC0fhGk3QWsYZ9TJlqbFHanwV7IcEQb5KwOw7S0sIBB2I73zC+scIbyCxKaC2m4x9WCFfqeb5x+HUTZhNh3viIeHhopzLaexF/dfbPMl9scx2IbqLAQANmknmSF6DGy270nszewWIwi8SwSTunLGX0U7L8i0gNa0NHYAAKewWUBvMKRLwDQpfcFbqSfRG8mjIgBQCyxgHILdExzkwERFkBERAEREAREQBERAEREAREQBERAEREAREQGj2A8wjhYWSixtQyaxMrqvosBZRLbwgF8pI7X1WqSSa5Mhja2WywFlF0YNaWy1WyIBERZAREQBERAEREAREQBERAEREAREQ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eg;base64,/9j/4AAQSkZJRgABAQAAAQABAAD/2wCEAAkGBxISERUSEhIVFRUXFhcVFxgYGBYVFhcWFxUXFxUVFhgYHSghGB8mHRUVITEiJSkrLi4uGB8zODMsNygtLisBCgoKDg0OGxAQGjUlICYuLS0tLS0vLS0tMC0vLS0tLTUtKy0tLS0tLS0tLS0tLS0tLS0tLS0tLS0tLS0tLS0tLf/AABEIAMkA+wMBIgACEQEDEQH/xAAcAAEAAgMBAQEAAAAAAAAAAAAABQYBAgQHAwj/xAA9EAABBAAEBAMGBAQEBwEAAAABAAIDEQQFEiEGMUFREyJhFDJxgZGhByNCcjNSwdEVYrHwJENUgpKi8Rf/xAAbAQEAAgMBAQAAAAAAAAAAAAAAAwQBAgUGB//EAC0RAAICAQQABQMDBQEAAAAAAAABAgMRBBIhMQUTIkFRFDJhcYGRI0KhsdEG/9oADAMBAAIRAxEAPwD3FERAEREAREQBERAEREAREQBERAYWVhZQBEWLQGUWLWCUBsi01UobNeKcLh/flBP8rfM76BYbSN4wlN4isk0Fi15/jvxBlfthsOfR0lj6AKHnxWPxH8Wcsb/KzyD+6jdqXRdr8MuffB6Vjc3w8X8SZjfi4X9FBYvj7BM9xzpD/kaSPqVTY8mgG7/Oe5N7r7F0LOTQFo7n7F6Hhda+5t/6Jz/9BLj5cM6u7jX2UzlnFUchAdTSvP8AE5oBypQs+a0dlorZZ5LEvC6XHhYZ71FKHDY2vovHsi4xfGQCbHqvTslzdk7AWnfsp4WKRxtVop0foSiLCypCkEREAREQBERAEREAREQBERAEREBhZWqEoDZalQWe8Tw4by26STpHGNTz8ejfiVTsyx+c4wflMbhYj3dUld9XT5LWU0izVpZ2fhfL4L3mme4fDC5pWs9OZ+TRuqVmv4majpwkVn+Z+w+IA3UNHwNI7zT4qIu6kuLj91uOGcODp9r35DSw19VXlazqUaPSQfrlu/nBwYnNMbiCfFxBo/paQ1vw2XVl2Wxt3dR+6+8vCbBsMVp9S0gfVcz+FZwLhxEcvoHUT8iosnTjZp1xH0/sSb8axgpoCi58yJPNQ2Kw+IhNSMcD6g19VwPx5RMmhCC+3kn5cf3UfiMw9VCS40nqud+IKylky3gkZ8ZZ5rkfLfVcj5V8XTFZ2kTsJBuIoq18J8SGGQb7FUPxCvtA8gghbLhmlkfMjhn6hwOJEjA4GwQvvapH4bZv4sOk8wrurSeTytsNk3E2REWSIIiIAiIgCIiAIiIAiIgCWsFcuYY1kLC95po+/YAdT6I3gJNvCM43GMiYXyODWjv9gO6quOzKaU25zsPEfdY3+O8dyf8Alhc2PxErz40jNTruGLpG07CR5O2s9Pn8VBYzFNjcXPe+WT9LQ7SXnuf5WBVLbW3tidXTaWON0mTMEwZqGHjjjrd73U53xLupUVmOPY73pJJD10mge3wCrWaZuWRkzyNDRVRsIF3ypvNx+P0VVm4qmLXCKLS293budXQEVQ+CzGjd95bdtdP6l8xeYChpY0Nr9btrvYr4S8RuY0apYmtutzQ+Vc+S80f4s1ue4uN76jv8QO3oud2Ha0guB03V1z70s+VWnjBr9VZKO5Lg9YgzoPHuxF/Pm5xHYrtw2cxV+cx7XdSACK7it14yWAudo2aOVmiB06qRwmd4iIxnU5zG8mu5Ob1aHc0engzSOuT4kj2XBzskJDJXPZ/K6ntHxadwuXNuHcNK0jaJ/Rw9wnsR0VEyziiN0g1MMJsBrtV7kc3OoEdvmrthc816WyFtHYOdW/TmDyPdRTrlDoswmp8wZQM9yuXDP0Stq9wejh3BUSZF7XmGVxzQGCc2z9LjuYz0c09QOo6Lx/PMokwszopOnuno9vRwWYksb93D7OEvWLWFmlub55Po0rYHstWttSWX4Jz3BrQSTyACJZN96iss9E/CpzgTa9YBVM4Myb2dgvdx5q5tViKwjzOrmrLG0fRERbFYIiIAiIgCIiAIiIAiIgNXlVLH4vxp3OO8MBpvZ83Kx308vjasGd4rwoXvHvVTR3cdmj6lVjGReEyKMOHkA1/ucCXOPys/NQ3Swi5pK8yyyGxGaujYXv3lkc6h0a1u2r4DkPr1Xn/EefeE5wbZlcL1UNPOgTfPupnNsSS2V3MNaXtG40tA8l/a1582J+J1zSyN1itjQv8AytHwWlUdiyzo3zcFsh2/8Hzjwsk73SHck+Z5+9K6cGZdA5r2uPmA8w7tvnXXdROMkZHGGsFUN/UmlGYDHPjk1hxBpw27EJVa5T/BJbo664cPMnyyy8WYXDAVBWsV0q+4sKizSEDQQefLp8lNhzpKABXbicugkcwtJfpBDwTtqroQrF8YQW5kKhOa2Q7+Csswx817aRvtfPkD2X2a9zmgOJLW7NB6Wk8UsWptkB/P1A5CyrRwiMs9jnOLeROL0Nsg1pFaK5m1BKXpzEr1pVWbbF+xV8Th6200e3x60pzhfOtm4V7G6LtpJPlsbs7UeagsZM54bI1znOrz+U+UjkL67L6Pj0CEhtOLS4kO1Xv1HQ+izBSUfUSWWR83NaPXeHseb9meSQ4HwyeYIHuk9678wvrxPkvtWGLSdU0WoxuA95tWYz6qo5Fi3uZQHnjLZA7eqB6+tbK/4XG+Kxs8Q5G3Dv1cPparT9L3F2a/uR4k5lEgiiFljbKtf4kZQ2DFXH7kjQ8el8x9VDZbgHSOa1gtxNAd/wDfNSxWSaM4uO9n0yrLXyvDGC3H7BescMcNNgA/U883f0at+FeHGwMG1vI8zvXsPRXPBYMDorEUcbV6xze2PRnA4agu2kAWVuc4IiIAiKJzHNXslEMUYkeWl7rdoYxgNW51HcnYCuhQEsig8JxCHPaySMxOLQdyCNTpfDDQRzBO4PqF9X8RYcODfEskluzXGiH+GS6h5RqBFlAS6KEdxThacfE5UB5X+fU/Q3Rt57dtte63PEmHBaC/3g08nU3WaZrNeSyKGqt0BMItQVm0BlYS1hDBDZ8NUkDOmpzz/wBjdr+ZH0VQ4hxGmOSW95HgD0bQY3+qt2aMPtDD0EbvrqCp/E8J9mbpaf4rNqJNC3cgql3M8HV0TisZPMuNpH3GwOcGO1Etb1Niif8ARVc6Q3Vq84duCNqHJXPO4534mOKOB8j9NDyncvN8/kedKq53DKyUiaIxPFAtIAJ6qxx0Z1TjuclLL+DM+MDx2XwgtxOl4aBzVhyLF4f2OaJ0GuR1+YtHUeUBx5UoKMyxwvi8MEOok1bhXY9FHVHa+hbqJ2Lkn8uyaR2DkxPtIDgSQ0VVN6E+qisMwxRxyMla90tl0Y2LDz3tZ4fyxkscmuVzANw26Dvko50Fk1ddB/dH6m02R1TnXJTgXnGcQYObAiLw/wA/9Ti3ex1tUpuGa6ZrdQDSau+SsGG4LmdgzjWOaGAny35qHM/6qaZm+BflLcJ7P/xGzS/QL1X/ABNfr2UMXsfDJ7LPMjhrnPZVX4N8ZMcVvZ3F8z6rmwUbGu0PY512Dp5jbb7r0/JcJFHhCdLC5w8t8+6oeOxjxKSAGOB3DduXcKxscljJaq03OUdfDk2jEMaTpafI+zpG4oau9V1V/wCDbqZh/S8PA6U4c/qvNWSW7UebqcTz3vfbsOdL0nJJmmd7mOtr2Ahw6ts077qtNelosyhiDRxfiPAJMHHMR5opfCd+0ro/DnJfIJ3DzOsM/wArb5/Nd/FMHi4LERCtVxOPzkAJHyVvyLBBrGNAoNaAB8FNp+Vk5GqucK9i+SQwWFAXeAsNatlYOWEREAREQBQ+a5S6SQSRyCN+h0Z1NEjHscQdLmkjkRYoqYRAVOLhARj8uYtfYcDobpDxMZr0Chpt1aey3w3Cz43FzMS4F5d4rtDCXtMz5qbezKMjxe/MdlaUQFSfwhbdJm1BrQyMOjaQ2PxA8sdv5roDVsRS1i4JYHsd4geQGBxkjbI4+G4uGhzt2c667K3ogIDM8hjfIZ2xRvednNeAWvrYb/pdsN/raYHLsHIDWGja5uzmuY0OafUdvXkVPELhzDACQhwJZI33XjmPQ/zN7goD5f4BhP8Ap4v/AAan+AYT/p4v/AJhce4OEcwDHm6Issk/YT1/yndSYKArWZZFhxJHUEYBD2mmgb0HA/8AqVVOIMDE2F4EbAQ5hDgK2DqKvvEDtLGyc9D2uP7SdLvs6/kqP+IuKbG0sG7pdz6Ac/qVWubTydTw+PmTjDB5hh8wngxrpWjXokNMdbmDSdtuQ5XaZ3nbsTJLJPC3W9oaDyDQOVKRJ1CgCDW/W/U9lB5w4WB1VaN++XJ2tT4VXTW7M8k5leMhwwiZoBOziaBGnsb7qdzzFwSt9rjjDSfywwgDerOoD0VJwUOzJjI2g7SQd3bf/SpfGYiIMaBKKaOQ8x52eS6KcJepvkoQUcHfm/BkDcB7cyanOp2jbT5jWhvWx6qt4nE6442aGjwwRYG7r7rqlgb4gcSHMLdmg+72v1U1k0eA9mlMx0zWdN3yrbTXW6tUZz9TNY07VlkdmeEmgw0bS9uh97NJHPenLjgzHTE9sdAu2cC0Hl2PQqSiwsLcPqmcS5wOkWaaPQd1WHxat2mj0P8AdayrxhsvVvy47ZJNM7sSJmkatbTQcBuCAeo9F9mSePvI0AgVq5E/HuujI+H8Zjw94dr8MUS8gfBoBXfkeQNkkbFI8M56jYO45geqleo28Ps309u5P8dnDlOD8SQBo2JDd+QB6/ZXfhbDVLLpHlZE1rWn1cSAfp91wPy6CCQRtdrrUTzsEC2aq6qb4ZZUbn0fzNR/7I6axvzJUecxyL5Ly8r3wSHhWJe7vCv0HiCh9N1ccubQVUy2P8o6jZfMN/2t3A9FcMH7oVnTr0nnNa8zwdAWUCKcqBERAEREAREQBERAEREAREQHwxWFbI0teAQeh/3sfVRwnfhzUpMkXSXm5nYS1zH+b691MLRzNkBz4tgljc0UQ5pF8xuNiF5vxnl0mIhimZRey43A7X5tLgPW2q3ZriPYaez+G47xdAeroz+n9p2+C4YcVFNrDHeSS3t25OIGsEHdpB81HuVBfFuJf0U51SU0jzPIyGYlkeMa+KJ4dZ5AkDZpI3pQnExihxz3YXzRCq1AkbjcAlW3Py4T1OAGsotaAPzHGwacRspDJMS3FEwnDNuiQWC26R0de4KV6XbHd0dLU3Ttlvkzy6IAkl3U2a9T5h9LVv4kOCeyMYaIR0BZqif3Lt44w+EPhHDR6HNcGyCquyBW/M2F8814Z0lnju8FvhWNw4uk56T27qpY5LBPpY0tbp9+yKuw6euykMmwLZ52RveGNcaLtuVeq+XgRCFxLzqrYUaPzXccj04NmJ8YEmiWeh7HuNlpuTRb1KVfC9zl4ryqOCcxxvL2jkT/AKbL4YPJ5XRuka0aG8yD9dl04/CROjZ4ReZD7x9T1+C+2ByXHGCQxSDw7pw7kCyj39sihKqMOe/yc+VZo/DatEjmtfQcG16hTWXQxSPGp5API3uSf/q6cZ7JiMvZE2EiSPS57g2qo+bzdb/quXCFjHMuMhzRY390kbbddlhQXDbJKr1JyjGG0kjCPy4mG61XW2p97+pocyrAcSGNayNh2DWN9XC6+Wo38VxZDh9BMjhTzehp/Sw+84nuVKtjEf5ztz7sY/md+mh2ulLLl4RT1Fsftft0SEMVSNjHKNov979z/v1VmwzKAUDk8B68ybPq7r/ZWJg2V+KwsHnbJbpGyIi2IwiIgCIiAIiIAiIgCIiAIiIDVxUVgM38RzmmN7dJI8wrV6hSxC5nwgealnKS5MrGOiG4szDCxR/8RTuzKDifgCvO8dxVGXB0EJY4EUSRpI5AOYOYHcbjouHjaSX2mV0ps3tXIN/SB2VcwjHPNAEklc6eqk/tPWaTwmlVRdjy2s/hF/43xDmQwv1spw80Za2RupwvZxG43NbKvcK5jiPG8LCgF7xpIcdtI3sn0tRmMaHRHUSXMNUSSC09AO4KnOEsM2Rg8E6JaN/5vUHsrFWqcq2pEOp0v08cN9/wcuf4d2swuNPLrLm3WoEUB36/Zc2dy4uTSHF04aObQSRX8w6q5My92lwmZbudHnfUjv8AEbr5YbL3xTMlge1zhv4cjeYPMNkHY9woLLN/3IxXNQWV37FV4RyyLETujxmuJgbdG4yXdASeVfdaS5WxmJdDG4viEgDLcS2iQLPwtT/EM2JMpmnhMQOw2EjCOm/da5LNAXgvw9t6locB81ooLvJJ/VnF2t5eCYzrCRYOEQwRxve5rnanabGmu/K+Q+BVGyfMZdRYC7w3WXNBIB779PipniKB78Q6SNjvBaBpvcbWRselrq4axfgOJOhxcK822kE9SBuum7Ko0fJzYQmnlnNHLGACLBcKDGi7PPyN5ntZ+K78swIDjLMHDq1pOzT0Lz1d8FI5PlmoOfGNNkkvA0NdfZx3ropLBQxM3b+bKOtnQ09a6f1XMScn6S/bqoQjg0iwOo+JIdDOjBYL/V3WvQLrhw5leJHCqFMb0Y3rtys9Ss4TAFzi9xLnHr0HoArFgsFW5VqqnauTh6nUOb4Nsvw9Bd61aKWysFQIiIAiIgCIiAIiIAiIgCIvliJgxpc40ALJ7AIEs9G4WSV57j/xLa2XTHFrjBrVdF37R/dWXh/iOHGsJjJDh7zTs5t/6qJWxlwmW7dDfVBTnFpEw+YAEk7DmuOPMYpgWscHdPhYXzzbAukicxshaT1AB26jdReSZG6FxNk2bJPoKClS9PJHGNag5Z59jyjOtTJ5oprJuiTsdt2OHpRUXENP9wV7rnWQQyyMndEHyM232sVyd36LzniXhGaSd0kOhjDXlo7HqdvVc6dElLhHptL41VhblhpYyVvB5fLiiY4G6iG2ewHZWjhvKXMiY14IdZdzotdfcLfhfhyXDSGTxHOcRRa0U34m9yrxlGWn3iPipqanFtM5nifiX1EkoPhHIyWXysc1kjDsdXlcB3vkfoFVOP2eA5rIpNLHAkgEk38zsFbs5zSOKUQlp5Ak9rOwpReecKw4vzuYS4Cg4OLTXY0t7qN3RDpdQ9POM7FlP2KPnnE8k0McUjmaWAbjmSBXm7KcyHI58MGyzStEL23V2WuNFvvbcr5LmHA0bD/DJ/cS7+qnYssmeGseS5rfdB3A6bKJaZr3Jr/E4yhsqjtR9W4bBHzCZ8juzTqPyDApHw4mBphhaSfe17V6nbddmGyfQ0AV8B0XbBlvdSRoi3lM58tXNkP7K+Q/mOLj/KNmD4N/vakcNl3p9lMQ4QBdLWAKwopdEEpuXZzYfCBq6gFlFk0CIiAIiIAiIgCIiAIiIAiIgMFUr8Vcy8HAlo/5jgw/t5u+wV1Xnf4yQl2HhPQSG/m0rSx4iyzoo7tRFfk80hcCAehC7MkzV2FxDJBYGoNcN92nmD9vuorBtpum+XL4dF9s3kMgL6oaQ2xysCrXJg9sso93qcW6fZL3TP0FhcXqIANgtu11yP0qlfh5mfiYaI8/KGn4t2V3oHmuqoycez59OMYy664NHyCgT1XMMNqu60k3y3+C3zLExMZqlcGtG93SpmccavZHqwsLjHdCV48p9Wi9/morJbXmfRPRprLmowXfz1/JcDgw0HQQ0nqd10QxhrQLv17rw7MuJMXKbfM/4NOkfQLgGb4hpDmzyAg2POVF9TDPR13/AOeuUOZLPwe647BMedRAvqa7LfL4hp5enKuqqXAHGbsUHRT14jADY2Dmnbl3V6Yb5K1F7nnPBxboTql5c+0fCbCAjbY3azFhq3NX1XRayttizkhyfIRAdFvS2RZwYCIiyAiIgCIiAIiIAiIgCIiAIiIAiIgMKm/ilhtWCJAvQ9h+RdRP0KuL3UuDNcIMRh5Ijye0t+HY/VRzxJOJPprPKtjP4Z+eZdiPgp7EcTx/4f7IYRr6PFfXuor2E+2Nw0rvDqTw3E/p35/T/VY/EDKI8FMIo5TIHM1dNQrvS5sYPdhnrtXqaptR/dF8/C5zfYQQfzBI4AdxYXomYY9kELpXnytFn+gXnv4d4F0cETSNyNR+ZVn4uiifCwzEiBrwZavbYgF1cgDSv/ZF8nlJOM7fUuM8nlnEGezYuQvc7yX5W9Gjpt3W/wDjsxwowposHI1v8KXwzx8AxDm4Y6mbBtbizzAPVdWTSMwuKjONY6NhaSNQ+hPouZJyk8s9tnTQoi9vSyo++f8ApESRlvvAj0PNcOKxAA3IUjxDiG4jFv8AYmvkaTtV13NE8grZwrwpAIHe2MD5XGxW7QOjVLCppZZU1Pi9cYcLn4I38N8C9pdiHba6az1AN6vhyXsuXuJaCVXMoyuqNUBsB6K0YagKHRdJYjhHkL7HbNzZtMSBskLjW6+iBMPdn2IsrBlERbmAiIgCIiAIiIAiIgCIiAIiIAiIgCIiA1e0HmgFLWR9LN7LTK7M4KTx3wTFjjraTHMB7wAIcByDx/UbqkYL8ONEgfNIZKO7QKBruTZXtcbBzC0fhGk3QWsYZ9TJlqbFHanwV7IcEQb5KwOw7S0sIBB2I73zC+scIbyCxKaC2m4x9WCFfqeb5x+HUTZhNh3viIeHhopzLaexF/dfbPMl9scx2IbqLAQANmknmSF6DGy270nszewWIwi8SwSTunLGX0U7L8i0gNa0NHYAAKewWUBvMKRLwDQpfcFbqSfRG8mjIgBQCyxgHILdExzkwERFkBERAEREAREQBERAEREAREQBERAEREAREQGj2A8wjhYWSixtQyaxMrqvosBZRLbwgF8pI7X1WqSSa5Mhja2WywFlF0YNaWy1WyIBERZAREQBERAEREAREQBERAEREAREQ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 rot="21136010">
            <a:off x="317776" y="2180804"/>
            <a:ext cx="4104456" cy="2677656"/>
          </a:xfrm>
          <a:prstGeom prst="rect">
            <a:avLst/>
          </a:prstGeom>
          <a:solidFill>
            <a:srgbClr val="FFCCFF"/>
          </a:solidFill>
          <a:ln w="57150"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Diet</a:t>
            </a:r>
          </a:p>
          <a:p>
            <a:r>
              <a:rPr lang="en-GB" sz="2800" dirty="0"/>
              <a:t>Carbohydrates are broken down in the digestive system to release glucose. Glucose is absorbed into the bloodstream.</a:t>
            </a:r>
          </a:p>
        </p:txBody>
      </p:sp>
      <p:sp>
        <p:nvSpPr>
          <p:cNvPr id="8" name="TextBox 7"/>
          <p:cNvSpPr txBox="1"/>
          <p:nvPr/>
        </p:nvSpPr>
        <p:spPr>
          <a:xfrm rot="957531">
            <a:off x="4657761" y="2396247"/>
            <a:ext cx="4104456" cy="2246769"/>
          </a:xfrm>
          <a:prstGeom prst="rect">
            <a:avLst/>
          </a:prstGeom>
          <a:solidFill>
            <a:srgbClr val="CCFFCC"/>
          </a:solidFill>
          <a:ln w="57150">
            <a:solidFill>
              <a:srgbClr val="00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 err="1"/>
              <a:t>Glycogenolysis</a:t>
            </a:r>
            <a:endParaRPr lang="en-GB" sz="2800" b="1" u="sng" dirty="0"/>
          </a:p>
          <a:p>
            <a:r>
              <a:rPr lang="en-GB" sz="2800" dirty="0"/>
              <a:t>Stored glycogen in the liver is broken down to glucose and released into the bloodstream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63441" y="4869160"/>
            <a:ext cx="5040560" cy="1815882"/>
          </a:xfrm>
          <a:prstGeom prst="rect">
            <a:avLst/>
          </a:prstGeom>
          <a:solidFill>
            <a:srgbClr val="CCFFFF"/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Gluconeogenesis</a:t>
            </a:r>
          </a:p>
          <a:p>
            <a:r>
              <a:rPr lang="en-GB" sz="2800" dirty="0"/>
              <a:t>Glucose is produced from other biological molecules e.g. from glycerol and amino acids in liver</a:t>
            </a:r>
          </a:p>
        </p:txBody>
      </p:sp>
    </p:spTree>
    <p:extLst>
      <p:ext uri="{BB962C8B-B14F-4D97-AF65-F5344CB8AC3E}">
        <p14:creationId xmlns:p14="http://schemas.microsoft.com/office/powerpoint/2010/main" val="3802904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8640960" cy="1470025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00B0F0"/>
                </a:solidFill>
              </a:rPr>
              <a:t>Factors that decrease blood glucose concentration</a:t>
            </a:r>
          </a:p>
        </p:txBody>
      </p:sp>
      <p:sp>
        <p:nvSpPr>
          <p:cNvPr id="4" name="AutoShape 2" descr="data:image/jpeg;base64,/9j/4AAQSkZJRgABAQAAAQABAAD/2wCEAAkGBxISERUSEhIVFRUXFhcVFxgYGBYVFhcWFxUXFxUVFhgYHSghGB8mHRUVITEiJSkrLi4uGB8zODMsNygtLisBCgoKDg0OGxAQGjUlICYuLS0tLS0vLS0tMC0vLS0tLTUtKy0tLS0tLS0tLS0tLS0tLS0tLS0tLS0tLS0tLS0tLf/AABEIAMkA+wMBIgACEQEDEQH/xAAcAAEAAgMBAQEAAAAAAAAAAAAABQYBAgQHAwj/xAA9EAABBAAEBAMGBAQEBwEAAAABAAIDEQQFEiEGMUFREyJhFDJxgZGhByNCcjNSwdEVYrHwJENUgpKi8Rf/xAAbAQEAAgMBAQAAAAAAAAAAAAAAAwQBAgUGB//EAC0RAAICAQQABQMDBQEAAAAAAAABAgMRBBIhMQUTIkFRFDJhcYGRI0KhsdEG/9oADAMBAAIRAxEAPwD3FERAEREAREQBERAEREAREQBERAYWVhZQBEWLQGUWLWCUBsi01UobNeKcLh/flBP8rfM76BYbSN4wlN4isk0Fi15/jvxBlfthsOfR0lj6AKHnxWPxH8Wcsb/KzyD+6jdqXRdr8MuffB6Vjc3w8X8SZjfi4X9FBYvj7BM9xzpD/kaSPqVTY8mgG7/Oe5N7r7F0LOTQFo7n7F6Hhda+5t/6Jz/9BLj5cM6u7jX2UzlnFUchAdTSvP8AE5oBypQs+a0dlorZZ5LEvC6XHhYZ71FKHDY2vovHsi4xfGQCbHqvTslzdk7AWnfsp4WKRxtVop0foSiLCypCkEREAREQBERAEREAREQBERAEREBhZWqEoDZalQWe8Tw4by26STpHGNTz8ejfiVTsyx+c4wflMbhYj3dUld9XT5LWU0izVpZ2fhfL4L3mme4fDC5pWs9OZ+TRuqVmv4majpwkVn+Z+w+IA3UNHwNI7zT4qIu6kuLj91uOGcODp9r35DSw19VXlazqUaPSQfrlu/nBwYnNMbiCfFxBo/paQ1vw2XVl2Wxt3dR+6+8vCbBsMVp9S0gfVcz+FZwLhxEcvoHUT8iosnTjZp1xH0/sSb8axgpoCi58yJPNQ2Kw+IhNSMcD6g19VwPx5RMmhCC+3kn5cf3UfiMw9VCS40nqud+IKylky3gkZ8ZZ5rkfLfVcj5V8XTFZ2kTsJBuIoq18J8SGGQb7FUPxCvtA8gghbLhmlkfMjhn6hwOJEjA4GwQvvapH4bZv4sOk8wrurSeTytsNk3E2REWSIIiIAiIgCIiAIiIAiIgCWsFcuYY1kLC95po+/YAdT6I3gJNvCM43GMiYXyODWjv9gO6quOzKaU25zsPEfdY3+O8dyf8Alhc2PxErz40jNTruGLpG07CR5O2s9Pn8VBYzFNjcXPe+WT9LQ7SXnuf5WBVLbW3tidXTaWON0mTMEwZqGHjjjrd73U53xLupUVmOPY73pJJD10mge3wCrWaZuWRkzyNDRVRsIF3ypvNx+P0VVm4qmLXCKLS293budXQEVQ+CzGjd95bdtdP6l8xeYChpY0Nr9btrvYr4S8RuY0apYmtutzQ+Vc+S80f4s1ue4uN76jv8QO3oud2Ha0guB03V1z70s+VWnjBr9VZKO5Lg9YgzoPHuxF/Pm5xHYrtw2cxV+cx7XdSACK7it14yWAudo2aOVmiB06qRwmd4iIxnU5zG8mu5Ob1aHc0engzSOuT4kj2XBzskJDJXPZ/K6ntHxadwuXNuHcNK0jaJ/Rw9wnsR0VEyziiN0g1MMJsBrtV7kc3OoEdvmrthc816WyFtHYOdW/TmDyPdRTrlDoswmp8wZQM9yuXDP0Stq9wejh3BUSZF7XmGVxzQGCc2z9LjuYz0c09QOo6Lx/PMokwszopOnuno9vRwWYksb93D7OEvWLWFmlub55Po0rYHstWttSWX4Jz3BrQSTyACJZN96iss9E/CpzgTa9YBVM4Myb2dgvdx5q5tViKwjzOrmrLG0fRERbFYIiIAiIgCIiAIiIAiIgNXlVLH4vxp3OO8MBpvZ83Kx308vjasGd4rwoXvHvVTR3cdmj6lVjGReEyKMOHkA1/ucCXOPys/NQ3Swi5pK8yyyGxGaujYXv3lkc6h0a1u2r4DkPr1Xn/EefeE5wbZlcL1UNPOgTfPupnNsSS2V3MNaXtG40tA8l/a1582J+J1zSyN1itjQv8AytHwWlUdiyzo3zcFsh2/8Hzjwsk73SHck+Z5+9K6cGZdA5r2uPmA8w7tvnXXdROMkZHGGsFUN/UmlGYDHPjk1hxBpw27EJVa5T/BJbo664cPMnyyy8WYXDAVBWsV0q+4sKizSEDQQefLp8lNhzpKABXbicugkcwtJfpBDwTtqroQrF8YQW5kKhOa2Q7+Csswx817aRvtfPkD2X2a9zmgOJLW7NB6Wk8UsWptkB/P1A5CyrRwiMs9jnOLeROL0Nsg1pFaK5m1BKXpzEr1pVWbbF+xV8Th6200e3x60pzhfOtm4V7G6LtpJPlsbs7UeagsZM54bI1znOrz+U+UjkL67L6Pj0CEhtOLS4kO1Xv1HQ+izBSUfUSWWR83NaPXeHseb9meSQ4HwyeYIHuk9678wvrxPkvtWGLSdU0WoxuA95tWYz6qo5Fi3uZQHnjLZA7eqB6+tbK/4XG+Kxs8Q5G3Dv1cPparT9L3F2a/uR4k5lEgiiFljbKtf4kZQ2DFXH7kjQ8el8x9VDZbgHSOa1gtxNAd/wDfNSxWSaM4uO9n0yrLXyvDGC3H7BescMcNNgA/U883f0at+FeHGwMG1vI8zvXsPRXPBYMDorEUcbV6xze2PRnA4agu2kAWVuc4IiIAiKJzHNXslEMUYkeWl7rdoYxgNW51HcnYCuhQEsig8JxCHPaySMxOLQdyCNTpfDDQRzBO4PqF9X8RYcODfEskluzXGiH+GS6h5RqBFlAS6KEdxThacfE5UB5X+fU/Q3Rt57dtte63PEmHBaC/3g08nU3WaZrNeSyKGqt0BMItQVm0BlYS1hDBDZ8NUkDOmpzz/wBjdr+ZH0VQ4hxGmOSW95HgD0bQY3+qt2aMPtDD0EbvrqCp/E8J9mbpaf4rNqJNC3cgql3M8HV0TisZPMuNpH3GwOcGO1Etb1Niif8ARVc6Q3Vq84duCNqHJXPO4534mOKOB8j9NDyncvN8/kedKq53DKyUiaIxPFAtIAJ6qxx0Z1TjuclLL+DM+MDx2XwgtxOl4aBzVhyLF4f2OaJ0GuR1+YtHUeUBx5UoKMyxwvi8MEOok1bhXY9FHVHa+hbqJ2Lkn8uyaR2DkxPtIDgSQ0VVN6E+qisMwxRxyMla90tl0Y2LDz3tZ4fyxkscmuVzANw26Dvko50Fk1ddB/dH6m02R1TnXJTgXnGcQYObAiLw/wA/9Ti3ex1tUpuGa6ZrdQDSau+SsGG4LmdgzjWOaGAny35qHM/6qaZm+BflLcJ7P/xGzS/QL1X/ABNfr2UMXsfDJ7LPMjhrnPZVX4N8ZMcVvZ3F8z6rmwUbGu0PY512Dp5jbb7r0/JcJFHhCdLC5w8t8+6oeOxjxKSAGOB3DduXcKxscljJaq03OUdfDk2jEMaTpafI+zpG4oau9V1V/wCDbqZh/S8PA6U4c/qvNWSW7UebqcTz3vfbsOdL0nJJmmd7mOtr2Ahw6ts077qtNelosyhiDRxfiPAJMHHMR5opfCd+0ro/DnJfIJ3DzOsM/wArb5/Nd/FMHi4LERCtVxOPzkAJHyVvyLBBrGNAoNaAB8FNp+Vk5GqucK9i+SQwWFAXeAsNatlYOWEREAREQBQ+a5S6SQSRyCN+h0Z1NEjHscQdLmkjkRYoqYRAVOLhARj8uYtfYcDobpDxMZr0Chpt1aey3w3Cz43FzMS4F5d4rtDCXtMz5qbezKMjxe/MdlaUQFSfwhbdJm1BrQyMOjaQ2PxA8sdv5roDVsRS1i4JYHsd4geQGBxkjbI4+G4uGhzt2c667K3ogIDM8hjfIZ2xRvednNeAWvrYb/pdsN/raYHLsHIDWGja5uzmuY0OafUdvXkVPELhzDACQhwJZI33XjmPQ/zN7goD5f4BhP8Ap4v/AAan+AYT/p4v/AJhce4OEcwDHm6Issk/YT1/yndSYKArWZZFhxJHUEYBD2mmgb0HA/8AqVVOIMDE2F4EbAQ5hDgK2DqKvvEDtLGyc9D2uP7SdLvs6/kqP+IuKbG0sG7pdz6Ac/qVWubTydTw+PmTjDB5hh8wngxrpWjXokNMdbmDSdtuQ5XaZ3nbsTJLJPC3W9oaDyDQOVKRJ1CgCDW/W/U9lB5w4WB1VaN++XJ2tT4VXTW7M8k5leMhwwiZoBOziaBGnsb7qdzzFwSt9rjjDSfywwgDerOoD0VJwUOzJjI2g7SQd3bf/SpfGYiIMaBKKaOQ8x52eS6KcJepvkoQUcHfm/BkDcB7cyanOp2jbT5jWhvWx6qt4nE6442aGjwwRYG7r7rqlgb4gcSHMLdmg+72v1U1k0eA9mlMx0zWdN3yrbTXW6tUZz9TNY07VlkdmeEmgw0bS9uh97NJHPenLjgzHTE9sdAu2cC0Hl2PQqSiwsLcPqmcS5wOkWaaPQd1WHxat2mj0P8AdayrxhsvVvy47ZJNM7sSJmkatbTQcBuCAeo9F9mSePvI0AgVq5E/HuujI+H8Zjw94dr8MUS8gfBoBXfkeQNkkbFI8M56jYO45geqleo28Ps309u5P8dnDlOD8SQBo2JDd+QB6/ZXfhbDVLLpHlZE1rWn1cSAfp91wPy6CCQRtdrrUTzsEC2aq6qb4ZZUbn0fzNR/7I6axvzJUecxyL5Ly8r3wSHhWJe7vCv0HiCh9N1ccubQVUy2P8o6jZfMN/2t3A9FcMH7oVnTr0nnNa8zwdAWUCKcqBERAEREAREQBERAEREAREQHwxWFbI0teAQeh/3sfVRwnfhzUpMkXSXm5nYS1zH+b691MLRzNkBz4tgljc0UQ5pF8xuNiF5vxnl0mIhimZRey43A7X5tLgPW2q3ZriPYaez+G47xdAeroz+n9p2+C4YcVFNrDHeSS3t25OIGsEHdpB81HuVBfFuJf0U51SU0jzPIyGYlkeMa+KJ4dZ5AkDZpI3pQnExihxz3YXzRCq1AkbjcAlW3Py4T1OAGsotaAPzHGwacRspDJMS3FEwnDNuiQWC26R0de4KV6XbHd0dLU3Ttlvkzy6IAkl3U2a9T5h9LVv4kOCeyMYaIR0BZqif3Lt44w+EPhHDR6HNcGyCquyBW/M2F8814Z0lnju8FvhWNw4uk56T27qpY5LBPpY0tbp9+yKuw6euykMmwLZ52RveGNcaLtuVeq+XgRCFxLzqrYUaPzXccj04NmJ8YEmiWeh7HuNlpuTRb1KVfC9zl4ryqOCcxxvL2jkT/AKbL4YPJ5XRuka0aG8yD9dl04/CROjZ4ReZD7x9T1+C+2ByXHGCQxSDw7pw7kCyj39sihKqMOe/yc+VZo/DatEjmtfQcG16hTWXQxSPGp5API3uSf/q6cZ7JiMvZE2EiSPS57g2qo+bzdb/quXCFjHMuMhzRY390kbbddlhQXDbJKr1JyjGG0kjCPy4mG61XW2p97+pocyrAcSGNayNh2DWN9XC6+Wo38VxZDh9BMjhTzehp/Sw+84nuVKtjEf5ztz7sY/md+mh2ulLLl4RT1Fsftft0SEMVSNjHKNov979z/v1VmwzKAUDk8B68ybPq7r/ZWJg2V+KwsHnbJbpGyIi2IwiIgCIiAIiIAiIgCIiAIiIDVxUVgM38RzmmN7dJI8wrV6hSxC5nwgealnKS5MrGOiG4szDCxR/8RTuzKDifgCvO8dxVGXB0EJY4EUSRpI5AOYOYHcbjouHjaSX2mV0ps3tXIN/SB2VcwjHPNAEklc6eqk/tPWaTwmlVRdjy2s/hF/43xDmQwv1spw80Za2RupwvZxG43NbKvcK5jiPG8LCgF7xpIcdtI3sn0tRmMaHRHUSXMNUSSC09AO4KnOEsM2Rg8E6JaN/5vUHsrFWqcq2pEOp0v08cN9/wcuf4d2swuNPLrLm3WoEUB36/Zc2dy4uTSHF04aObQSRX8w6q5My92lwmZbudHnfUjv8AEbr5YbL3xTMlge1zhv4cjeYPMNkHY9woLLN/3IxXNQWV37FV4RyyLETujxmuJgbdG4yXdASeVfdaS5WxmJdDG4viEgDLcS2iQLPwtT/EM2JMpmnhMQOw2EjCOm/da5LNAXgvw9t6locB81ooLvJJ/VnF2t5eCYzrCRYOEQwRxve5rnanabGmu/K+Q+BVGyfMZdRYC7w3WXNBIB779PipniKB78Q6SNjvBaBpvcbWRselrq4axfgOJOhxcK822kE9SBuum7Ko0fJzYQmnlnNHLGACLBcKDGi7PPyN5ntZ+K78swIDjLMHDq1pOzT0Lz1d8FI5PlmoOfGNNkkvA0NdfZx3ropLBQxM3b+bKOtnQ09a6f1XMScn6S/bqoQjg0iwOo+JIdDOjBYL/V3WvQLrhw5leJHCqFMb0Y3rtys9Ss4TAFzi9xLnHr0HoArFgsFW5VqqnauTh6nUOb4Nsvw9Bd61aKWysFQIiIAiIgCIiAIiIAiIgCIvliJgxpc40ALJ7AIEs9G4WSV57j/xLa2XTHFrjBrVdF37R/dWXh/iOHGsJjJDh7zTs5t/6qJWxlwmW7dDfVBTnFpEw+YAEk7DmuOPMYpgWscHdPhYXzzbAukicxshaT1AB26jdReSZG6FxNk2bJPoKClS9PJHGNag5Z59jyjOtTJ5oprJuiTsdt2OHpRUXENP9wV7rnWQQyyMndEHyM232sVyd36LzniXhGaSd0kOhjDXlo7HqdvVc6dElLhHptL41VhblhpYyVvB5fLiiY4G6iG2ewHZWjhvKXMiY14IdZdzotdfcLfhfhyXDSGTxHOcRRa0U34m9yrxlGWn3iPipqanFtM5nifiX1EkoPhHIyWXysc1kjDsdXlcB3vkfoFVOP2eA5rIpNLHAkgEk38zsFbs5zSOKUQlp5Ak9rOwpReecKw4vzuYS4Cg4OLTXY0t7qN3RDpdQ9POM7FlP2KPnnE8k0McUjmaWAbjmSBXm7KcyHI58MGyzStEL23V2WuNFvvbcr5LmHA0bD/DJ/cS7+qnYssmeGseS5rfdB3A6bKJaZr3Jr/E4yhsqjtR9W4bBHzCZ8juzTqPyDApHw4mBphhaSfe17V6nbddmGyfQ0AV8B0XbBlvdSRoi3lM58tXNkP7K+Q/mOLj/KNmD4N/vakcNl3p9lMQ4QBdLWAKwopdEEpuXZzYfCBq6gFlFk0CIiAIiIAiIgCIiAIiIAiIgMFUr8Vcy8HAlo/5jgw/t5u+wV1Xnf4yQl2HhPQSG/m0rSx4iyzoo7tRFfk80hcCAehC7MkzV2FxDJBYGoNcN92nmD9vuorBtpum+XL4dF9s3kMgL6oaQ2xysCrXJg9sso93qcW6fZL3TP0FhcXqIANgtu11yP0qlfh5mfiYaI8/KGn4t2V3oHmuqoycez59OMYy664NHyCgT1XMMNqu60k3y3+C3zLExMZqlcGtG93SpmccavZHqwsLjHdCV48p9Wi9/morJbXmfRPRprLmowXfz1/JcDgw0HQQ0nqd10QxhrQLv17rw7MuJMXKbfM/4NOkfQLgGb4hpDmzyAg2POVF9TDPR13/AOeuUOZLPwe647BMedRAvqa7LfL4hp5enKuqqXAHGbsUHRT14jADY2Dmnbl3V6Yb5K1F7nnPBxboTql5c+0fCbCAjbY3azFhq3NX1XRayttizkhyfIRAdFvS2RZwYCIiyAiIgCIiAIiIAiIgCIiAIiIAiIgMKm/ilhtWCJAvQ9h+RdRP0KuL3UuDNcIMRh5Ijye0t+HY/VRzxJOJPprPKtjP4Z+eZdiPgp7EcTx/4f7IYRr6PFfXuor2E+2Nw0rvDqTw3E/p35/T/VY/EDKI8FMIo5TIHM1dNQrvS5sYPdhnrtXqaptR/dF8/C5zfYQQfzBI4AdxYXomYY9kELpXnytFn+gXnv4d4F0cETSNyNR+ZVn4uiifCwzEiBrwZavbYgF1cgDSv/ZF8nlJOM7fUuM8nlnEGezYuQvc7yX5W9Gjpt3W/wDjsxwowposHI1v8KXwzx8AxDm4Y6mbBtbizzAPVdWTSMwuKjONY6NhaSNQ+hPouZJyk8s9tnTQoi9vSyo++f8ApESRlvvAj0PNcOKxAA3IUjxDiG4jFv8AYmvkaTtV13NE8grZwrwpAIHe2MD5XGxW7QOjVLCppZZU1Pi9cYcLn4I38N8C9pdiHba6az1AN6vhyXsuXuJaCVXMoyuqNUBsB6K0YagKHRdJYjhHkL7HbNzZtMSBskLjW6+iBMPdn2IsrBlERbmAiIgCIiAIiIAiIgCIiAIiIAiIgCIiA1e0HmgFLWR9LN7LTK7M4KTx3wTFjjraTHMB7wAIcByDx/UbqkYL8ONEgfNIZKO7QKBruTZXtcbBzC0fhGk3QWsYZ9TJlqbFHanwV7IcEQb5KwOw7S0sIBB2I73zC+scIbyCxKaC2m4x9WCFfqeb5x+HUTZhNh3viIeHhopzLaexF/dfbPMl9scx2IbqLAQANmknmSF6DGy270nszewWIwi8SwSTunLGX0U7L8i0gNa0NHYAAKewWUBvMKRLwDQpfcFbqSfRG8mjIgBQCyxgHILdExzkwERFkBERAEREAREQBERAEREAREQBERAEREAREQGj2A8wjhYWSixtQyaxMrqvosBZRLbwgF8pI7X1WqSSa5Mhja2WywFlF0YNaWy1WyIBERZAREQBERAEREAREQBERAEREAREQ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data:image/jpeg;base64,/9j/4AAQSkZJRgABAQAAAQABAAD/2wCEAAkGBxISERUSEhIVFRUXFhcVFxgYGBYVFhcWFxUXFxUVFhgYHSghGB8mHRUVITEiJSkrLi4uGB8zODMsNygtLisBCgoKDg0OGxAQGjUlICYuLS0tLS0vLS0tMC0vLS0tLTUtKy0tLS0tLS0tLS0tLS0tLS0tLS0tLS0tLS0tLS0tLf/AABEIAMkA+wMBIgACEQEDEQH/xAAcAAEAAgMBAQEAAAAAAAAAAAAABQYBAgQHAwj/xAA9EAABBAAEBAMGBAQEBwEAAAABAAIDEQQFEiEGMUFREyJhFDJxgZGhByNCcjNSwdEVYrHwJENUgpKi8Rf/xAAbAQEAAgMBAQAAAAAAAAAAAAAAAwQBAgUGB//EAC0RAAICAQQABQMDBQEAAAAAAAABAgMRBBIhMQUTIkFRFDJhcYGRI0KhsdEG/9oADAMBAAIRAxEAPwD3FERAEREAREQBERAEREAREQBERAYWVhZQBEWLQGUWLWCUBsi01UobNeKcLh/flBP8rfM76BYbSN4wlN4isk0Fi15/jvxBlfthsOfR0lj6AKHnxWPxH8Wcsb/KzyD+6jdqXRdr8MuffB6Vjc3w8X8SZjfi4X9FBYvj7BM9xzpD/kaSPqVTY8mgG7/Oe5N7r7F0LOTQFo7n7F6Hhda+5t/6Jz/9BLj5cM6u7jX2UzlnFUchAdTSvP8AE5oBypQs+a0dlorZZ5LEvC6XHhYZ71FKHDY2vovHsi4xfGQCbHqvTslzdk7AWnfsp4WKRxtVop0foSiLCypCkEREAREQBERAEREAREQBERAEREBhZWqEoDZalQWe8Tw4by26STpHGNTz8ejfiVTsyx+c4wflMbhYj3dUld9XT5LWU0izVpZ2fhfL4L3mme4fDC5pWs9OZ+TRuqVmv4majpwkVn+Z+w+IA3UNHwNI7zT4qIu6kuLj91uOGcODp9r35DSw19VXlazqUaPSQfrlu/nBwYnNMbiCfFxBo/paQ1vw2XVl2Wxt3dR+6+8vCbBsMVp9S0gfVcz+FZwLhxEcvoHUT8iosnTjZp1xH0/sSb8axgpoCi58yJPNQ2Kw+IhNSMcD6g19VwPx5RMmhCC+3kn5cf3UfiMw9VCS40nqud+IKylky3gkZ8ZZ5rkfLfVcj5V8XTFZ2kTsJBuIoq18J8SGGQb7FUPxCvtA8gghbLhmlkfMjhn6hwOJEjA4GwQvvapH4bZv4sOk8wrurSeTytsNk3E2REWSIIiIAiIgCIiAIiIAiIgCWsFcuYY1kLC95po+/YAdT6I3gJNvCM43GMiYXyODWjv9gO6quOzKaU25zsPEfdY3+O8dyf8Alhc2PxErz40jNTruGLpG07CR5O2s9Pn8VBYzFNjcXPe+WT9LQ7SXnuf5WBVLbW3tidXTaWON0mTMEwZqGHjjjrd73U53xLupUVmOPY73pJJD10mge3wCrWaZuWRkzyNDRVRsIF3ypvNx+P0VVm4qmLXCKLS293budXQEVQ+CzGjd95bdtdP6l8xeYChpY0Nr9btrvYr4S8RuY0apYmtutzQ+Vc+S80f4s1ue4uN76jv8QO3oud2Ha0guB03V1z70s+VWnjBr9VZKO5Lg9YgzoPHuxF/Pm5xHYrtw2cxV+cx7XdSACK7it14yWAudo2aOVmiB06qRwmd4iIxnU5zG8mu5Ob1aHc0engzSOuT4kj2XBzskJDJXPZ/K6ntHxadwuXNuHcNK0jaJ/Rw9wnsR0VEyziiN0g1MMJsBrtV7kc3OoEdvmrthc816WyFtHYOdW/TmDyPdRTrlDoswmp8wZQM9yuXDP0Stq9wejh3BUSZF7XmGVxzQGCc2z9LjuYz0c09QOo6Lx/PMokwszopOnuno9vRwWYksb93D7OEvWLWFmlub55Po0rYHstWttSWX4Jz3BrQSTyACJZN96iss9E/CpzgTa9YBVM4Myb2dgvdx5q5tViKwjzOrmrLG0fRERbFYIiIAiIgCIiAIiIAiIgNXlVLH4vxp3OO8MBpvZ83Kx308vjasGd4rwoXvHvVTR3cdmj6lVjGReEyKMOHkA1/ucCXOPys/NQ3Swi5pK8yyyGxGaujYXv3lkc6h0a1u2r4DkPr1Xn/EefeE5wbZlcL1UNPOgTfPupnNsSS2V3MNaXtG40tA8l/a1582J+J1zSyN1itjQv8AytHwWlUdiyzo3zcFsh2/8Hzjwsk73SHck+Z5+9K6cGZdA5r2uPmA8w7tvnXXdROMkZHGGsFUN/UmlGYDHPjk1hxBpw27EJVa5T/BJbo664cPMnyyy8WYXDAVBWsV0q+4sKizSEDQQefLp8lNhzpKABXbicugkcwtJfpBDwTtqroQrF8YQW5kKhOa2Q7+Csswx817aRvtfPkD2X2a9zmgOJLW7NB6Wk8UsWptkB/P1A5CyrRwiMs9jnOLeROL0Nsg1pFaK5m1BKXpzEr1pVWbbF+xV8Th6200e3x60pzhfOtm4V7G6LtpJPlsbs7UeagsZM54bI1znOrz+U+UjkL67L6Pj0CEhtOLS4kO1Xv1HQ+izBSUfUSWWR83NaPXeHseb9meSQ4HwyeYIHuk9678wvrxPkvtWGLSdU0WoxuA95tWYz6qo5Fi3uZQHnjLZA7eqB6+tbK/4XG+Kxs8Q5G3Dv1cPparT9L3F2a/uR4k5lEgiiFljbKtf4kZQ2DFXH7kjQ8el8x9VDZbgHSOa1gtxNAd/wDfNSxWSaM4uO9n0yrLXyvDGC3H7BescMcNNgA/U883f0at+FeHGwMG1vI8zvXsPRXPBYMDorEUcbV6xze2PRnA4agu2kAWVuc4IiIAiKJzHNXslEMUYkeWl7rdoYxgNW51HcnYCuhQEsig8JxCHPaySMxOLQdyCNTpfDDQRzBO4PqF9X8RYcODfEskluzXGiH+GS6h5RqBFlAS6KEdxThacfE5UB5X+fU/Q3Rt57dtte63PEmHBaC/3g08nU3WaZrNeSyKGqt0BMItQVm0BlYS1hDBDZ8NUkDOmpzz/wBjdr+ZH0VQ4hxGmOSW95HgD0bQY3+qt2aMPtDD0EbvrqCp/E8J9mbpaf4rNqJNC3cgql3M8HV0TisZPMuNpH3GwOcGO1Etb1Niif8ARVc6Q3Vq84duCNqHJXPO4534mOKOB8j9NDyncvN8/kedKq53DKyUiaIxPFAtIAJ6qxx0Z1TjuclLL+DM+MDx2XwgtxOl4aBzVhyLF4f2OaJ0GuR1+YtHUeUBx5UoKMyxwvi8MEOok1bhXY9FHVHa+hbqJ2Lkn8uyaR2DkxPtIDgSQ0VVN6E+qisMwxRxyMla90tl0Y2LDz3tZ4fyxkscmuVzANw26Dvko50Fk1ddB/dH6m02R1TnXJTgXnGcQYObAiLw/wA/9Ti3ex1tUpuGa6ZrdQDSau+SsGG4LmdgzjWOaGAny35qHM/6qaZm+BflLcJ7P/xGzS/QL1X/ABNfr2UMXsfDJ7LPMjhrnPZVX4N8ZMcVvZ3F8z6rmwUbGu0PY512Dp5jbb7r0/JcJFHhCdLC5w8t8+6oeOxjxKSAGOB3DduXcKxscljJaq03OUdfDk2jEMaTpafI+zpG4oau9V1V/wCDbqZh/S8PA6U4c/qvNWSW7UebqcTz3vfbsOdL0nJJmmd7mOtr2Ahw6ts077qtNelosyhiDRxfiPAJMHHMR5opfCd+0ro/DnJfIJ3DzOsM/wArb5/Nd/FMHi4LERCtVxOPzkAJHyVvyLBBrGNAoNaAB8FNp+Vk5GqucK9i+SQwWFAXeAsNatlYOWEREAREQBQ+a5S6SQSRyCN+h0Z1NEjHscQdLmkjkRYoqYRAVOLhARj8uYtfYcDobpDxMZr0Chpt1aey3w3Cz43FzMS4F5d4rtDCXtMz5qbezKMjxe/MdlaUQFSfwhbdJm1BrQyMOjaQ2PxA8sdv5roDVsRS1i4JYHsd4geQGBxkjbI4+G4uGhzt2c667K3ogIDM8hjfIZ2xRvednNeAWvrYb/pdsN/raYHLsHIDWGja5uzmuY0OafUdvXkVPELhzDACQhwJZI33XjmPQ/zN7goD5f4BhP8Ap4v/AAan+AYT/p4v/AJhce4OEcwDHm6Issk/YT1/yndSYKArWZZFhxJHUEYBD2mmgb0HA/8AqVVOIMDE2F4EbAQ5hDgK2DqKvvEDtLGyc9D2uP7SdLvs6/kqP+IuKbG0sG7pdz6Ac/qVWubTydTw+PmTjDB5hh8wngxrpWjXokNMdbmDSdtuQ5XaZ3nbsTJLJPC3W9oaDyDQOVKRJ1CgCDW/W/U9lB5w4WB1VaN++XJ2tT4VXTW7M8k5leMhwwiZoBOziaBGnsb7qdzzFwSt9rjjDSfywwgDerOoD0VJwUOzJjI2g7SQd3bf/SpfGYiIMaBKKaOQ8x52eS6KcJepvkoQUcHfm/BkDcB7cyanOp2jbT5jWhvWx6qt4nE6442aGjwwRYG7r7rqlgb4gcSHMLdmg+72v1U1k0eA9mlMx0zWdN3yrbTXW6tUZz9TNY07VlkdmeEmgw0bS9uh97NJHPenLjgzHTE9sdAu2cC0Hl2PQqSiwsLcPqmcS5wOkWaaPQd1WHxat2mj0P8AdayrxhsvVvy47ZJNM7sSJmkatbTQcBuCAeo9F9mSePvI0AgVq5E/HuujI+H8Zjw94dr8MUS8gfBoBXfkeQNkkbFI8M56jYO45geqleo28Ps309u5P8dnDlOD8SQBo2JDd+QB6/ZXfhbDVLLpHlZE1rWn1cSAfp91wPy6CCQRtdrrUTzsEC2aq6qb4ZZUbn0fzNR/7I6axvzJUecxyL5Ly8r3wSHhWJe7vCv0HiCh9N1ccubQVUy2P8o6jZfMN/2t3A9FcMH7oVnTr0nnNa8zwdAWUCKcqBERAEREAREQBERAEREAREQHwxWFbI0teAQeh/3sfVRwnfhzUpMkXSXm5nYS1zH+b691MLRzNkBz4tgljc0UQ5pF8xuNiF5vxnl0mIhimZRey43A7X5tLgPW2q3ZriPYaez+G47xdAeroz+n9p2+C4YcVFNrDHeSS3t25OIGsEHdpB81HuVBfFuJf0U51SU0jzPIyGYlkeMa+KJ4dZ5AkDZpI3pQnExihxz3YXzRCq1AkbjcAlW3Py4T1OAGsotaAPzHGwacRspDJMS3FEwnDNuiQWC26R0de4KV6XbHd0dLU3Ttlvkzy6IAkl3U2a9T5h9LVv4kOCeyMYaIR0BZqif3Lt44w+EPhHDR6HNcGyCquyBW/M2F8814Z0lnju8FvhWNw4uk56T27qpY5LBPpY0tbp9+yKuw6euykMmwLZ52RveGNcaLtuVeq+XgRCFxLzqrYUaPzXccj04NmJ8YEmiWeh7HuNlpuTRb1KVfC9zl4ryqOCcxxvL2jkT/AKbL4YPJ5XRuka0aG8yD9dl04/CROjZ4ReZD7x9T1+C+2ByXHGCQxSDw7pw7kCyj39sihKqMOe/yc+VZo/DatEjmtfQcG16hTWXQxSPGp5API3uSf/q6cZ7JiMvZE2EiSPS57g2qo+bzdb/quXCFjHMuMhzRY390kbbddlhQXDbJKr1JyjGG0kjCPy4mG61XW2p97+pocyrAcSGNayNh2DWN9XC6+Wo38VxZDh9BMjhTzehp/Sw+84nuVKtjEf5ztz7sY/md+mh2ulLLl4RT1Fsftft0SEMVSNjHKNov979z/v1VmwzKAUDk8B68ybPq7r/ZWJg2V+KwsHnbJbpGyIi2IwiIgCIiAIiIAiIgCIiAIiIDVxUVgM38RzmmN7dJI8wrV6hSxC5nwgealnKS5MrGOiG4szDCxR/8RTuzKDifgCvO8dxVGXB0EJY4EUSRpI5AOYOYHcbjouHjaSX2mV0ps3tXIN/SB2VcwjHPNAEklc6eqk/tPWaTwmlVRdjy2s/hF/43xDmQwv1spw80Za2RupwvZxG43NbKvcK5jiPG8LCgF7xpIcdtI3sn0tRmMaHRHUSXMNUSSC09AO4KnOEsM2Rg8E6JaN/5vUHsrFWqcq2pEOp0v08cN9/wcuf4d2swuNPLrLm3WoEUB36/Zc2dy4uTSHF04aObQSRX8w6q5My92lwmZbudHnfUjv8AEbr5YbL3xTMlge1zhv4cjeYPMNkHY9woLLN/3IxXNQWV37FV4RyyLETujxmuJgbdG4yXdASeVfdaS5WxmJdDG4viEgDLcS2iQLPwtT/EM2JMpmnhMQOw2EjCOm/da5LNAXgvw9t6locB81ooLvJJ/VnF2t5eCYzrCRYOEQwRxve5rnanabGmu/K+Q+BVGyfMZdRYC7w3WXNBIB779PipniKB78Q6SNjvBaBpvcbWRselrq4axfgOJOhxcK822kE9SBuum7Ko0fJzYQmnlnNHLGACLBcKDGi7PPyN5ntZ+K78swIDjLMHDq1pOzT0Lz1d8FI5PlmoOfGNNkkvA0NdfZx3ropLBQxM3b+bKOtnQ09a6f1XMScn6S/bqoQjg0iwOo+JIdDOjBYL/V3WvQLrhw5leJHCqFMb0Y3rtys9Ss4TAFzi9xLnHr0HoArFgsFW5VqqnauTh6nUOb4Nsvw9Bd61aKWysFQIiIAiIgCIiAIiIAiIgCIvliJgxpc40ALJ7AIEs9G4WSV57j/xLa2XTHFrjBrVdF37R/dWXh/iOHGsJjJDh7zTs5t/6qJWxlwmW7dDfVBTnFpEw+YAEk7DmuOPMYpgWscHdPhYXzzbAukicxshaT1AB26jdReSZG6FxNk2bJPoKClS9PJHGNag5Z59jyjOtTJ5oprJuiTsdt2OHpRUXENP9wV7rnWQQyyMndEHyM232sVyd36LzniXhGaSd0kOhjDXlo7HqdvVc6dElLhHptL41VhblhpYyVvB5fLiiY4G6iG2ewHZWjhvKXMiY14IdZdzotdfcLfhfhyXDSGTxHOcRRa0U34m9yrxlGWn3iPipqanFtM5nifiX1EkoPhHIyWXysc1kjDsdXlcB3vkfoFVOP2eA5rIpNLHAkgEk38zsFbs5zSOKUQlp5Ak9rOwpReecKw4vzuYS4Cg4OLTXY0t7qN3RDpdQ9POM7FlP2KPnnE8k0McUjmaWAbjmSBXm7KcyHI58MGyzStEL23V2WuNFvvbcr5LmHA0bD/DJ/cS7+qnYssmeGseS5rfdB3A6bKJaZr3Jr/E4yhsqjtR9W4bBHzCZ8juzTqPyDApHw4mBphhaSfe17V6nbddmGyfQ0AV8B0XbBlvdSRoi3lM58tXNkP7K+Q/mOLj/KNmD4N/vakcNl3p9lMQ4QBdLWAKwopdEEpuXZzYfCBq6gFlFk0CIiAIiIAiIgCIiAIiIAiIgMFUr8Vcy8HAlo/5jgw/t5u+wV1Xnf4yQl2HhPQSG/m0rSx4iyzoo7tRFfk80hcCAehC7MkzV2FxDJBYGoNcN92nmD9vuorBtpum+XL4dF9s3kMgL6oaQ2xysCrXJg9sso93qcW6fZL3TP0FhcXqIANgtu11yP0qlfh5mfiYaI8/KGn4t2V3oHmuqoycez59OMYy664NHyCgT1XMMNqu60k3y3+C3zLExMZqlcGtG93SpmccavZHqwsLjHdCV48p9Wi9/morJbXmfRPRprLmowXfz1/JcDgw0HQQ0nqd10QxhrQLv17rw7MuJMXKbfM/4NOkfQLgGb4hpDmzyAg2POVF9TDPR13/AOeuUOZLPwe647BMedRAvqa7LfL4hp5enKuqqXAHGbsUHRT14jADY2Dmnbl3V6Yb5K1F7nnPBxboTql5c+0fCbCAjbY3azFhq3NX1XRayttizkhyfIRAdFvS2RZwYCIiyAiIgCIiAIiIAiIgCIiAIiIAiIgMKm/ilhtWCJAvQ9h+RdRP0KuL3UuDNcIMRh5Ijye0t+HY/VRzxJOJPprPKtjP4Z+eZdiPgp7EcTx/4f7IYRr6PFfXuor2E+2Nw0rvDqTw3E/p35/T/VY/EDKI8FMIo5TIHM1dNQrvS5sYPdhnrtXqaptR/dF8/C5zfYQQfzBI4AdxYXomYY9kELpXnytFn+gXnv4d4F0cETSNyNR+ZVn4uiifCwzEiBrwZavbYgF1cgDSv/ZF8nlJOM7fUuM8nlnEGezYuQvc7yX5W9Gjpt3W/wDjsxwowposHI1v8KXwzx8AxDm4Y6mbBtbizzAPVdWTSMwuKjONY6NhaSNQ+hPouZJyk8s9tnTQoi9vSyo++f8ApESRlvvAj0PNcOKxAA3IUjxDiG4jFv8AYmvkaTtV13NE8grZwrwpAIHe2MD5XGxW7QOjVLCppZZU1Pi9cYcLn4I38N8C9pdiHba6az1AN6vhyXsuXuJaCVXMoyuqNUBsB6K0YagKHRdJYjhHkL7HbNzZtMSBskLjW6+iBMPdn2IsrBlERbmAiIgCIiAIiIAiIgCIiAIiIAiIgCIiA1e0HmgFLWR9LN7LTK7M4KTx3wTFjjraTHMB7wAIcByDx/UbqkYL8ONEgfNIZKO7QKBruTZXtcbBzC0fhGk3QWsYZ9TJlqbFHanwV7IcEQb5KwOw7S0sIBB2I73zC+scIbyCxKaC2m4x9WCFfqeb5x+HUTZhNh3viIeHhopzLaexF/dfbPMl9scx2IbqLAQANmknmSF6DGy270nszewWIwi8SwSTunLGX0U7L8i0gNa0NHYAAKewWUBvMKRLwDQpfcFbqSfRG8mjIgBQCyxgHILdExzkwERFkBERAEREAREQBERAEREAREQBERAEREAREQGj2A8wjhYWSixtQyaxMrqvosBZRLbwgF8pI7X1WqSSa5Mhja2WywFlF0YNaWy1WyIBERZAREQBERAEREAREQBERAEREAREQ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 rot="21136010">
            <a:off x="240070" y="2311063"/>
            <a:ext cx="3699692" cy="1815882"/>
          </a:xfrm>
          <a:prstGeom prst="rect">
            <a:avLst/>
          </a:prstGeom>
          <a:solidFill>
            <a:srgbClr val="FFCCFF"/>
          </a:solidFill>
          <a:ln w="57150">
            <a:solidFill>
              <a:srgbClr val="FF00FF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Respiration</a:t>
            </a:r>
          </a:p>
          <a:p>
            <a:r>
              <a:rPr lang="en-GB" sz="2800" dirty="0"/>
              <a:t>Glucose in blood is used by cells to release energy.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4019" y="4365104"/>
            <a:ext cx="6579481" cy="2246769"/>
          </a:xfrm>
          <a:prstGeom prst="rect">
            <a:avLst/>
          </a:prstGeom>
          <a:solidFill>
            <a:srgbClr val="CCFFCC"/>
          </a:solidFill>
          <a:ln w="57150">
            <a:solidFill>
              <a:srgbClr val="00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Glycogenesis</a:t>
            </a:r>
          </a:p>
          <a:p>
            <a:r>
              <a:rPr lang="en-GB" sz="2800" dirty="0"/>
              <a:t>The production of glycogen. When blood glucose concentration is too high, excess glucose is taken in through the diet and converted into glycogen</a:t>
            </a:r>
          </a:p>
        </p:txBody>
      </p:sp>
      <p:sp>
        <p:nvSpPr>
          <p:cNvPr id="11" name="TextBox 10"/>
          <p:cNvSpPr txBox="1"/>
          <p:nvPr/>
        </p:nvSpPr>
        <p:spPr>
          <a:xfrm rot="797589">
            <a:off x="4482048" y="2513390"/>
            <a:ext cx="4198102" cy="2246769"/>
          </a:xfrm>
          <a:prstGeom prst="rect">
            <a:avLst/>
          </a:prstGeom>
          <a:solidFill>
            <a:srgbClr val="CCFFFF"/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Exercise</a:t>
            </a:r>
          </a:p>
          <a:p>
            <a:r>
              <a:rPr lang="en-GB" sz="2800" dirty="0"/>
              <a:t>More glucose is needed as the body needs to generate more energy in order for muscle cells to contract </a:t>
            </a:r>
          </a:p>
        </p:txBody>
      </p:sp>
    </p:spTree>
    <p:extLst>
      <p:ext uri="{BB962C8B-B14F-4D97-AF65-F5344CB8AC3E}">
        <p14:creationId xmlns:p14="http://schemas.microsoft.com/office/powerpoint/2010/main" val="2165415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" y="1844824"/>
            <a:ext cx="9203766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b="1" u="sng" dirty="0">
                <a:solidFill>
                  <a:srgbClr val="00B0F0"/>
                </a:solidFill>
              </a:rPr>
              <a:t>The Pancreas</a:t>
            </a:r>
          </a:p>
        </p:txBody>
      </p:sp>
    </p:spTree>
    <p:extLst>
      <p:ext uri="{BB962C8B-B14F-4D97-AF65-F5344CB8AC3E}">
        <p14:creationId xmlns:p14="http://schemas.microsoft.com/office/powerpoint/2010/main" val="739832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b="1" u="sng" dirty="0">
                <a:solidFill>
                  <a:srgbClr val="00B0F0"/>
                </a:solidFill>
                <a:cs typeface="Arial" charset="0"/>
              </a:rPr>
              <a:t>Alpha and beta cells</a:t>
            </a:r>
          </a:p>
        </p:txBody>
      </p:sp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84313"/>
            <a:ext cx="4256088" cy="505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484313"/>
            <a:ext cx="3478213" cy="464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0551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Role of insulin</a:t>
            </a:r>
          </a:p>
        </p:txBody>
      </p:sp>
      <p:pic>
        <p:nvPicPr>
          <p:cNvPr id="4" name="X0ezy1t6N08?rel=0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51520" y="1628800"/>
            <a:ext cx="8640960" cy="4860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482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endocrineweb.com/sites/default/files/wysiwyg_imageupload/48/2014/04/29/14926772_s_pancreas%20insulin3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29"/>
          <a:stretch/>
        </p:blipFill>
        <p:spPr bwMode="auto">
          <a:xfrm>
            <a:off x="4644009" y="2276872"/>
            <a:ext cx="449999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Role of insulin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4176464" cy="4680520"/>
          </a:xfrm>
          <a:solidFill>
            <a:srgbClr val="CCFFFF"/>
          </a:solidFill>
          <a:ln w="57150">
            <a:solidFill>
              <a:srgbClr val="00B0F0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en-GB" dirty="0"/>
              <a:t>Insulin is produced by the </a:t>
            </a:r>
            <a:r>
              <a:rPr lang="el-GR" dirty="0"/>
              <a:t>β</a:t>
            </a:r>
            <a:r>
              <a:rPr lang="en-GB" dirty="0"/>
              <a:t>-cells of the islets of Langerhans in the pancreas.</a:t>
            </a:r>
          </a:p>
          <a:p>
            <a:endParaRPr lang="en-GB" dirty="0"/>
          </a:p>
          <a:p>
            <a:r>
              <a:rPr lang="el-GR" dirty="0"/>
              <a:t>β</a:t>
            </a:r>
            <a:r>
              <a:rPr lang="en-GB" dirty="0"/>
              <a:t> cells detect a rise in blood glucose concentration and respond by secreting insulin directly into the bloodstream</a:t>
            </a:r>
          </a:p>
        </p:txBody>
      </p:sp>
    </p:spTree>
    <p:extLst>
      <p:ext uri="{BB962C8B-B14F-4D97-AF65-F5344CB8AC3E}">
        <p14:creationId xmlns:p14="http://schemas.microsoft.com/office/powerpoint/2010/main" val="731486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Role of insulin</a:t>
            </a:r>
          </a:p>
        </p:txBody>
      </p:sp>
      <p:pic>
        <p:nvPicPr>
          <p:cNvPr id="1026" name="Picture 2" descr="http://www.foods-healing-power.com/images/howinsulinwork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412776"/>
            <a:ext cx="7265837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274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Role of insulin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41973"/>
            <a:ext cx="4834880" cy="4525963"/>
          </a:xfrm>
          <a:solidFill>
            <a:srgbClr val="FFCCFF"/>
          </a:solidFill>
          <a:ln w="57150">
            <a:solidFill>
              <a:srgbClr val="FF00FF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000" i="1" dirty="0"/>
              <a:t>Virtually all body cells have insulin receptors on their cell surface membrane.</a:t>
            </a:r>
          </a:p>
          <a:p>
            <a:r>
              <a:rPr lang="en-GB" dirty="0"/>
              <a:t>Insulin binds to its glycoprotein receptor</a:t>
            </a:r>
          </a:p>
          <a:p>
            <a:r>
              <a:rPr lang="en-GB" dirty="0"/>
              <a:t>Causes a change in tertiary structure of glucose transport protein channels</a:t>
            </a:r>
          </a:p>
          <a:p>
            <a:r>
              <a:rPr lang="en-GB" dirty="0"/>
              <a:t>Channels open allowing more glucose to enter cell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836" y="1340768"/>
            <a:ext cx="3794652" cy="530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01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rmAutofit/>
          </a:bodyPr>
          <a:lstStyle/>
          <a:p>
            <a:r>
              <a:rPr lang="en-GB" sz="3800" b="1" u="sng" dirty="0">
                <a:solidFill>
                  <a:srgbClr val="00B0F0"/>
                </a:solidFill>
              </a:rPr>
              <a:t>Insulin lowers blood glucose concentration</a:t>
            </a:r>
          </a:p>
        </p:txBody>
      </p:sp>
      <p:sp>
        <p:nvSpPr>
          <p:cNvPr id="4" name="TextBox 3"/>
          <p:cNvSpPr txBox="1"/>
          <p:nvPr/>
        </p:nvSpPr>
        <p:spPr>
          <a:xfrm rot="908019">
            <a:off x="611560" y="1844824"/>
            <a:ext cx="2520280" cy="1200329"/>
          </a:xfrm>
          <a:prstGeom prst="rect">
            <a:avLst/>
          </a:prstGeom>
          <a:solidFill>
            <a:srgbClr val="CCFFCC"/>
          </a:solidFill>
          <a:ln w="57150">
            <a:solidFill>
              <a:srgbClr val="00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Increases rate of glucose uptake by cells </a:t>
            </a:r>
          </a:p>
        </p:txBody>
      </p:sp>
      <p:sp>
        <p:nvSpPr>
          <p:cNvPr id="5" name="TextBox 4"/>
          <p:cNvSpPr txBox="1"/>
          <p:nvPr/>
        </p:nvSpPr>
        <p:spPr>
          <a:xfrm rot="20528668">
            <a:off x="3184712" y="3354425"/>
            <a:ext cx="2520280" cy="1200329"/>
          </a:xfrm>
          <a:prstGeom prst="rect">
            <a:avLst/>
          </a:prstGeom>
          <a:solidFill>
            <a:srgbClr val="CCFFCC"/>
          </a:solidFill>
          <a:ln w="57150">
            <a:solidFill>
              <a:srgbClr val="00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Increases rate of respiration within cells</a:t>
            </a:r>
          </a:p>
        </p:txBody>
      </p:sp>
      <p:sp>
        <p:nvSpPr>
          <p:cNvPr id="6" name="TextBox 5"/>
          <p:cNvSpPr txBox="1"/>
          <p:nvPr/>
        </p:nvSpPr>
        <p:spPr>
          <a:xfrm rot="1201867">
            <a:off x="6105160" y="1839831"/>
            <a:ext cx="2520280" cy="1938992"/>
          </a:xfrm>
          <a:prstGeom prst="rect">
            <a:avLst/>
          </a:prstGeom>
          <a:solidFill>
            <a:srgbClr val="CCFFCC"/>
          </a:solidFill>
          <a:ln w="57150">
            <a:solidFill>
              <a:srgbClr val="00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Increases rate of glycogenesis (more glucose converted to glycogen)</a:t>
            </a:r>
          </a:p>
        </p:txBody>
      </p:sp>
      <p:sp>
        <p:nvSpPr>
          <p:cNvPr id="7" name="TextBox 6"/>
          <p:cNvSpPr txBox="1"/>
          <p:nvPr/>
        </p:nvSpPr>
        <p:spPr>
          <a:xfrm rot="956251">
            <a:off x="5562454" y="4663193"/>
            <a:ext cx="2520280" cy="1200329"/>
          </a:xfrm>
          <a:prstGeom prst="rect">
            <a:avLst/>
          </a:prstGeom>
          <a:solidFill>
            <a:srgbClr val="CCFFCC"/>
          </a:solidFill>
          <a:ln w="57150">
            <a:solidFill>
              <a:srgbClr val="00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Increases rate of conversion of glucose to fat</a:t>
            </a:r>
          </a:p>
        </p:txBody>
      </p:sp>
      <p:sp>
        <p:nvSpPr>
          <p:cNvPr id="8" name="TextBox 7"/>
          <p:cNvSpPr txBox="1"/>
          <p:nvPr/>
        </p:nvSpPr>
        <p:spPr>
          <a:xfrm rot="20606036">
            <a:off x="681695" y="4478527"/>
            <a:ext cx="2520280" cy="156966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/>
              <a:t>Inhibits the release of glucagon from </a:t>
            </a:r>
            <a:r>
              <a:rPr lang="el-GR" sz="2400" dirty="0"/>
              <a:t>α</a:t>
            </a:r>
            <a:r>
              <a:rPr lang="en-GB" sz="2400" dirty="0"/>
              <a:t> cells</a:t>
            </a:r>
          </a:p>
        </p:txBody>
      </p:sp>
    </p:spTree>
    <p:extLst>
      <p:ext uri="{BB962C8B-B14F-4D97-AF65-F5344CB8AC3E}">
        <p14:creationId xmlns:p14="http://schemas.microsoft.com/office/powerpoint/2010/main" val="315506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Insulin secretion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258816" cy="4925144"/>
          </a:xfrm>
          <a:solidFill>
            <a:srgbClr val="FFCCFF"/>
          </a:solidFill>
          <a:ln w="57150">
            <a:solidFill>
              <a:srgbClr val="FF00FF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en-GB" dirty="0"/>
              <a:t>Broken down by enzymes in liver</a:t>
            </a:r>
          </a:p>
          <a:p>
            <a:r>
              <a:rPr lang="en-GB" dirty="0"/>
              <a:t>Needs to be constantly secreted to maintain effect</a:t>
            </a:r>
          </a:p>
          <a:p>
            <a:r>
              <a:rPr lang="en-GB" dirty="0"/>
              <a:t>As blood glucose concentration returns to normal this is detected by </a:t>
            </a:r>
            <a:r>
              <a:rPr lang="el-GR" dirty="0"/>
              <a:t>β</a:t>
            </a:r>
            <a:r>
              <a:rPr lang="en-GB" dirty="0"/>
              <a:t> cells</a:t>
            </a:r>
          </a:p>
          <a:p>
            <a:r>
              <a:rPr lang="en-GB" dirty="0"/>
              <a:t>When it falls below a set level </a:t>
            </a:r>
            <a:r>
              <a:rPr lang="el-GR" dirty="0"/>
              <a:t>β</a:t>
            </a:r>
            <a:r>
              <a:rPr lang="en-GB" dirty="0"/>
              <a:t> cells reduce their secretion of insulin</a:t>
            </a:r>
          </a:p>
        </p:txBody>
      </p:sp>
      <p:pic>
        <p:nvPicPr>
          <p:cNvPr id="4098" name="Picture 2" descr="http://cache4.asset-cache.net/gc/556995525-pancreas-cells-sem-gettyimages.jpg?v=1&amp;c=IWSAsset&amp;k=2&amp;d=j9SqeHHDbjFAJrem5DZSLXbWPiN2A4EYpavjHHx2PPvbZqOSr%2F2FlirJTTgwFv%2BYCwddZiWXNfFhst7Yyb%2BFww%3D%3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5148064" y="1412776"/>
            <a:ext cx="3528392" cy="529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090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Role of glucagon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9305" y="2060848"/>
            <a:ext cx="4392488" cy="3785652"/>
          </a:xfrm>
          <a:prstGeom prst="rect">
            <a:avLst/>
          </a:prstGeom>
          <a:solidFill>
            <a:srgbClr val="CCFFFF"/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/>
              <a:t>Glucagon is produced by </a:t>
            </a:r>
            <a:r>
              <a:rPr lang="el-GR" sz="3000" dirty="0"/>
              <a:t>α</a:t>
            </a:r>
            <a:r>
              <a:rPr lang="en-GB" sz="3000" dirty="0"/>
              <a:t> cells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/>
              <a:t>If blood glucose concentration is too low </a:t>
            </a:r>
            <a:r>
              <a:rPr lang="el-GR" sz="3000" dirty="0"/>
              <a:t>α</a:t>
            </a:r>
            <a:r>
              <a:rPr lang="en-GB" sz="3000" dirty="0"/>
              <a:t> cells detect the fall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000" dirty="0"/>
              <a:t>α cells secrete glucagon directly into the bloodstream</a:t>
            </a:r>
          </a:p>
        </p:txBody>
      </p:sp>
      <p:pic>
        <p:nvPicPr>
          <p:cNvPr id="5122" name="Picture 2" descr="http://agscientific.com/blog/wp-content/uploads/2016/05/insulin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626" y="2134810"/>
            <a:ext cx="4239125" cy="3637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78598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Role of glucagon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0108" y="1484784"/>
            <a:ext cx="5362012" cy="4893647"/>
          </a:xfrm>
          <a:prstGeom prst="rect">
            <a:avLst/>
          </a:prstGeom>
          <a:solidFill>
            <a:srgbClr val="CCFFFF"/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600" i="1" dirty="0"/>
              <a:t>Only fat and liver cells have glucagon receptors. Glucagon increases blood glucose concentration by:</a:t>
            </a:r>
          </a:p>
          <a:p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err="1"/>
              <a:t>Glycogenolysis</a:t>
            </a:r>
            <a:r>
              <a:rPr lang="en-GB" sz="3000" dirty="0"/>
              <a:t> </a:t>
            </a:r>
            <a:r>
              <a:rPr lang="en-GB" sz="2400" dirty="0"/>
              <a:t>(liver breaks down glycogen to glucose)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Reducing the amount of glucose absorbed by liver cells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Increasing gluconeogenesis </a:t>
            </a:r>
            <a:r>
              <a:rPr lang="en-GB" sz="2400" dirty="0"/>
              <a:t>(increasing the conversion of amino acids and glycerol into glucose in liver)</a:t>
            </a:r>
          </a:p>
        </p:txBody>
      </p:sp>
      <p:pic>
        <p:nvPicPr>
          <p:cNvPr id="6146" name="Picture 2" descr="https://optimisingnutrition.files.wordpress.com/2015/06/image014.jpg?w=4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113" y="1494802"/>
            <a:ext cx="3115240" cy="510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9402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Role of glucagon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6075" y="1700808"/>
            <a:ext cx="4295925" cy="4247317"/>
          </a:xfrm>
          <a:prstGeom prst="rect">
            <a:avLst/>
          </a:prstGeom>
          <a:solidFill>
            <a:srgbClr val="CCFFFF"/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/>
              <a:t>As blood glucose concentration returns to normal, this is detected by </a:t>
            </a:r>
            <a:r>
              <a:rPr lang="el-GR" sz="3000" dirty="0"/>
              <a:t>α</a:t>
            </a:r>
            <a:r>
              <a:rPr lang="en-GB" sz="3000" dirty="0"/>
              <a:t> cells </a:t>
            </a:r>
          </a:p>
          <a:p>
            <a:endParaRPr lang="en-GB" sz="3000" dirty="0"/>
          </a:p>
          <a:p>
            <a:r>
              <a:rPr lang="en-GB" sz="3000" dirty="0"/>
              <a:t>As it rises above a set level, </a:t>
            </a:r>
            <a:r>
              <a:rPr lang="el-GR" sz="3000" dirty="0"/>
              <a:t>α</a:t>
            </a:r>
            <a:r>
              <a:rPr lang="en-GB" sz="3000" dirty="0"/>
              <a:t> cells reduce their secretion.</a:t>
            </a:r>
          </a:p>
          <a:p>
            <a:endParaRPr lang="en-GB" sz="3000" dirty="0"/>
          </a:p>
        </p:txBody>
      </p:sp>
      <p:pic>
        <p:nvPicPr>
          <p:cNvPr id="7170" name="Picture 2" descr="http://l7.alamy.com/zooms/7beca8bb31744beea4b8b44e9882028d/pancreas-tissue-coloured-scanning-electronmicrograph-sem-of-fractured-batf7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9" r="19163" b="5895"/>
          <a:stretch/>
        </p:blipFill>
        <p:spPr bwMode="auto">
          <a:xfrm>
            <a:off x="4860032" y="1700808"/>
            <a:ext cx="3982995" cy="425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8624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Interaction of insulin and glucagon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412875"/>
            <a:ext cx="7058025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9795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GB" b="1" u="sng" dirty="0">
                <a:solidFill>
                  <a:srgbClr val="00B0F0"/>
                </a:solidFill>
              </a:rPr>
              <a:t>Interaction of insulin and glucagon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6316" y="1124744"/>
            <a:ext cx="4714412" cy="5570756"/>
          </a:xfrm>
          <a:prstGeom prst="rect">
            <a:avLst/>
          </a:prstGeom>
          <a:solidFill>
            <a:srgbClr val="CCFFFF"/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Insulin and glucagon are antagonistic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Maintenance of blood glucose concentration is self regulating </a:t>
            </a:r>
            <a:r>
              <a:rPr lang="en-GB" sz="2400" dirty="0"/>
              <a:t>(level of glucose determines quantity of insulin and glucagon released)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Blood glucose concentration fluctuates around a set point as a result of negative feedback</a:t>
            </a:r>
          </a:p>
        </p:txBody>
      </p:sp>
      <p:pic>
        <p:nvPicPr>
          <p:cNvPr id="8196" name="Picture 4" descr="http://www.lef.org/magazine/mag2004/images/jun2004_report_diabetes_04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19609"/>
            <a:ext cx="3605377" cy="53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5614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b="1" u="sng" dirty="0">
                <a:solidFill>
                  <a:srgbClr val="00B0F0"/>
                </a:solidFill>
              </a:rPr>
              <a:t>Control of insulin secretion</a:t>
            </a:r>
          </a:p>
        </p:txBody>
      </p:sp>
      <p:pic>
        <p:nvPicPr>
          <p:cNvPr id="1331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28775"/>
            <a:ext cx="8667750" cy="432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65464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75" y="0"/>
            <a:ext cx="7885113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31655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03684" y="25121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altLang="en-US" b="1" u="sng" dirty="0">
                <a:solidFill>
                  <a:srgbClr val="00B0F0"/>
                </a:solidFill>
              </a:rPr>
              <a:t>Control of insulin secretion</a:t>
            </a:r>
          </a:p>
        </p:txBody>
      </p:sp>
      <p:sp>
        <p:nvSpPr>
          <p:cNvPr id="2" name="Right Arrow Callout 1"/>
          <p:cNvSpPr/>
          <p:nvPr/>
        </p:nvSpPr>
        <p:spPr>
          <a:xfrm>
            <a:off x="467544" y="1196752"/>
            <a:ext cx="2736304" cy="1728192"/>
          </a:xfrm>
          <a:prstGeom prst="rightArrowCallout">
            <a:avLst>
              <a:gd name="adj1" fmla="val 23397"/>
              <a:gd name="adj2" fmla="val 23397"/>
              <a:gd name="adj3" fmla="val 20190"/>
              <a:gd name="adj4" fmla="val 76149"/>
            </a:avLst>
          </a:prstGeom>
          <a:solidFill>
            <a:srgbClr val="CCFFFF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A rise in Blood glucose concentration is detected by the </a:t>
            </a:r>
            <a:r>
              <a:rPr lang="el-GR" dirty="0">
                <a:solidFill>
                  <a:sysClr val="windowText" lastClr="000000"/>
                </a:solidFill>
              </a:rPr>
              <a:t>β</a:t>
            </a:r>
            <a:r>
              <a:rPr lang="en-GB" dirty="0">
                <a:solidFill>
                  <a:sysClr val="windowText" lastClr="000000"/>
                </a:solidFill>
              </a:rPr>
              <a:t> cells</a:t>
            </a:r>
          </a:p>
        </p:txBody>
      </p:sp>
      <p:sp>
        <p:nvSpPr>
          <p:cNvPr id="6" name="Right Arrow Callout 5"/>
          <p:cNvSpPr/>
          <p:nvPr/>
        </p:nvSpPr>
        <p:spPr>
          <a:xfrm>
            <a:off x="3347864" y="1173948"/>
            <a:ext cx="2304256" cy="1728192"/>
          </a:xfrm>
          <a:prstGeom prst="rightArrowCallout">
            <a:avLst>
              <a:gd name="adj1" fmla="val 23397"/>
              <a:gd name="adj2" fmla="val 23397"/>
              <a:gd name="adj3" fmla="val 20190"/>
              <a:gd name="adj4" fmla="val 76149"/>
            </a:avLst>
          </a:prstGeom>
          <a:solidFill>
            <a:srgbClr val="FFCCFF"/>
          </a:solidFill>
          <a:ln w="28575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Glucose enters the </a:t>
            </a:r>
            <a:r>
              <a:rPr lang="el-GR" dirty="0">
                <a:solidFill>
                  <a:sysClr val="windowText" lastClr="000000"/>
                </a:solidFill>
              </a:rPr>
              <a:t>β</a:t>
            </a:r>
            <a:r>
              <a:rPr lang="en-GB" dirty="0">
                <a:solidFill>
                  <a:sysClr val="windowText" lastClr="000000"/>
                </a:solidFill>
              </a:rPr>
              <a:t> cells by a glucose transporter</a:t>
            </a:r>
          </a:p>
        </p:txBody>
      </p:sp>
      <p:sp>
        <p:nvSpPr>
          <p:cNvPr id="7" name="Down Arrow Callout 6"/>
          <p:cNvSpPr/>
          <p:nvPr/>
        </p:nvSpPr>
        <p:spPr>
          <a:xfrm>
            <a:off x="5832051" y="1159706"/>
            <a:ext cx="2304256" cy="1742434"/>
          </a:xfrm>
          <a:prstGeom prst="downArrowCallout">
            <a:avLst>
              <a:gd name="adj1" fmla="val 25000"/>
              <a:gd name="adj2" fmla="val 25000"/>
              <a:gd name="adj3" fmla="val 17503"/>
              <a:gd name="adj4" fmla="val 75000"/>
            </a:avLst>
          </a:prstGeom>
          <a:solidFill>
            <a:srgbClr val="CCFFCC"/>
          </a:solidFill>
          <a:ln w="28575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Mitochondria metabolise glucose producing ATP</a:t>
            </a:r>
          </a:p>
        </p:txBody>
      </p:sp>
      <p:sp>
        <p:nvSpPr>
          <p:cNvPr id="3" name="Left Arrow Callout 2"/>
          <p:cNvSpPr/>
          <p:nvPr/>
        </p:nvSpPr>
        <p:spPr>
          <a:xfrm>
            <a:off x="5292080" y="3140967"/>
            <a:ext cx="2844227" cy="1535508"/>
          </a:xfrm>
          <a:prstGeom prst="leftArrowCallout">
            <a:avLst>
              <a:gd name="adj1" fmla="val 25000"/>
              <a:gd name="adj2" fmla="val 23396"/>
              <a:gd name="adj3" fmla="val 24198"/>
              <a:gd name="adj4" fmla="val 79813"/>
            </a:avLst>
          </a:prstGeom>
          <a:solidFill>
            <a:srgbClr val="FFFFCC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ATP binds to potassium channels causing them to close</a:t>
            </a:r>
          </a:p>
        </p:txBody>
      </p:sp>
      <p:sp>
        <p:nvSpPr>
          <p:cNvPr id="9" name="Left Arrow Callout 8"/>
          <p:cNvSpPr/>
          <p:nvPr/>
        </p:nvSpPr>
        <p:spPr>
          <a:xfrm>
            <a:off x="2844347" y="3140967"/>
            <a:ext cx="2303718" cy="1535507"/>
          </a:xfrm>
          <a:prstGeom prst="leftArrowCallout">
            <a:avLst>
              <a:gd name="adj1" fmla="val 25000"/>
              <a:gd name="adj2" fmla="val 23396"/>
              <a:gd name="adj3" fmla="val 21446"/>
              <a:gd name="adj4" fmla="val 78497"/>
            </a:avLst>
          </a:prstGeom>
          <a:solidFill>
            <a:srgbClr val="CCFFFF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Potassium ions can no longer diffuse into cell</a:t>
            </a:r>
          </a:p>
        </p:txBody>
      </p:sp>
      <p:sp>
        <p:nvSpPr>
          <p:cNvPr id="10" name="Down Arrow Callout 9"/>
          <p:cNvSpPr/>
          <p:nvPr/>
        </p:nvSpPr>
        <p:spPr>
          <a:xfrm>
            <a:off x="454821" y="3140968"/>
            <a:ext cx="2100955" cy="1535507"/>
          </a:xfrm>
          <a:prstGeom prst="downArrowCallout">
            <a:avLst>
              <a:gd name="adj1" fmla="val 25000"/>
              <a:gd name="adj2" fmla="val 25000"/>
              <a:gd name="adj3" fmla="val 16601"/>
              <a:gd name="adj4" fmla="val 75055"/>
            </a:avLst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Potential difference reduces from -70mV to -30mV (depolarisation)</a:t>
            </a:r>
          </a:p>
        </p:txBody>
      </p:sp>
      <p:sp>
        <p:nvSpPr>
          <p:cNvPr id="11" name="Right Arrow Callout 10"/>
          <p:cNvSpPr/>
          <p:nvPr/>
        </p:nvSpPr>
        <p:spPr>
          <a:xfrm>
            <a:off x="467544" y="4937149"/>
            <a:ext cx="2736304" cy="1444179"/>
          </a:xfrm>
          <a:prstGeom prst="rightArrowCallout">
            <a:avLst>
              <a:gd name="adj1" fmla="val 25000"/>
              <a:gd name="adj2" fmla="val 23320"/>
              <a:gd name="adj3" fmla="val 15762"/>
              <a:gd name="adj4" fmla="val 77688"/>
            </a:avLst>
          </a:prstGeom>
          <a:solidFill>
            <a:srgbClr val="CCFFCC"/>
          </a:solidFill>
          <a:ln w="28575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Voltage gated calcium channels open</a:t>
            </a:r>
          </a:p>
        </p:txBody>
      </p:sp>
      <p:sp>
        <p:nvSpPr>
          <p:cNvPr id="12" name="Right Arrow Callout 11"/>
          <p:cNvSpPr/>
          <p:nvPr/>
        </p:nvSpPr>
        <p:spPr>
          <a:xfrm>
            <a:off x="3339658" y="4947043"/>
            <a:ext cx="2304256" cy="1434285"/>
          </a:xfrm>
          <a:prstGeom prst="rightArrowCallout">
            <a:avLst>
              <a:gd name="adj1" fmla="val 25000"/>
              <a:gd name="adj2" fmla="val 25000"/>
              <a:gd name="adj3" fmla="val 19940"/>
              <a:gd name="adj4" fmla="val 78835"/>
            </a:avLst>
          </a:prstGeom>
          <a:solidFill>
            <a:srgbClr val="FFFFCC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Calcium ions enter cell</a:t>
            </a:r>
          </a:p>
        </p:txBody>
      </p:sp>
      <p:sp>
        <p:nvSpPr>
          <p:cNvPr id="5" name="Rectangle 4"/>
          <p:cNvSpPr/>
          <p:nvPr/>
        </p:nvSpPr>
        <p:spPr>
          <a:xfrm>
            <a:off x="5832051" y="4947043"/>
            <a:ext cx="2304256" cy="1434285"/>
          </a:xfrm>
          <a:prstGeom prst="rect">
            <a:avLst/>
          </a:prstGeom>
          <a:solidFill>
            <a:srgbClr val="FFCCFF"/>
          </a:solidFill>
          <a:ln w="28575"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Secretory vesicles release insulin by exocytosis</a:t>
            </a:r>
          </a:p>
        </p:txBody>
      </p:sp>
    </p:spTree>
    <p:extLst>
      <p:ext uri="{BB962C8B-B14F-4D97-AF65-F5344CB8AC3E}">
        <p14:creationId xmlns:p14="http://schemas.microsoft.com/office/powerpoint/2010/main" val="179949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3" grpId="0" animBg="1"/>
      <p:bldP spid="9" grpId="0" animBg="1"/>
      <p:bldP spid="10" grpId="0" animBg="1"/>
      <p:bldP spid="11" grpId="0" animBg="1"/>
      <p:bldP spid="12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632</Words>
  <Application>Microsoft Office PowerPoint</Application>
  <PresentationFormat>On-screen Show (4:3)</PresentationFormat>
  <Paragraphs>84</Paragraphs>
  <Slides>23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 Theme</vt:lpstr>
      <vt:lpstr>Pancreas Histology</vt:lpstr>
      <vt:lpstr>Pancreas Histology</vt:lpstr>
      <vt:lpstr>Regulation of blood glucose</vt:lpstr>
      <vt:lpstr>Why is it important for blood glucose concentration to be maintained?</vt:lpstr>
      <vt:lpstr>Blood glucose concentration</vt:lpstr>
      <vt:lpstr>Factors that increase blood glucose concentration</vt:lpstr>
      <vt:lpstr>Factors that decrease blood glucose concentration</vt:lpstr>
      <vt:lpstr>The Pancreas</vt:lpstr>
      <vt:lpstr>Alpha and beta cells</vt:lpstr>
      <vt:lpstr>Role of insulin</vt:lpstr>
      <vt:lpstr>Role of insulin</vt:lpstr>
      <vt:lpstr>Role of insulin</vt:lpstr>
      <vt:lpstr>Role of insulin</vt:lpstr>
      <vt:lpstr>Insulin lowers blood glucose concentration</vt:lpstr>
      <vt:lpstr>Insulin secretion</vt:lpstr>
      <vt:lpstr>Role of glucagon</vt:lpstr>
      <vt:lpstr>Role of glucagon</vt:lpstr>
      <vt:lpstr>Role of glucagon</vt:lpstr>
      <vt:lpstr>Interaction of insulin and glucagon</vt:lpstr>
      <vt:lpstr>Interaction of insulin and glucagon</vt:lpstr>
      <vt:lpstr>Control of insulin secretion</vt:lpstr>
      <vt:lpstr>PowerPoint Presentation</vt:lpstr>
      <vt:lpstr>Control of insulin secretion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Regulation of blood glucose</dc:title>
  <dc:creator>Miss E Penn</dc:creator>
  <cp:lastModifiedBy>Felicity Page</cp:lastModifiedBy>
  <cp:revision>19</cp:revision>
  <dcterms:created xsi:type="dcterms:W3CDTF">2016-06-16T12:26:20Z</dcterms:created>
  <dcterms:modified xsi:type="dcterms:W3CDTF">2018-10-10T09:01:29Z</dcterms:modified>
</cp:coreProperties>
</file>