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sldIdLst>
    <p:sldId id="256" r:id="rId5"/>
    <p:sldId id="258" r:id="rId6"/>
    <p:sldId id="270" r:id="rId7"/>
    <p:sldId id="267" r:id="rId8"/>
    <p:sldId id="260" r:id="rId9"/>
    <p:sldId id="261" r:id="rId10"/>
    <p:sldId id="268" r:id="rId11"/>
    <p:sldId id="264" r:id="rId12"/>
    <p:sldId id="269" r:id="rId13"/>
    <p:sldId id="271" r:id="rId14"/>
    <p:sldId id="265" r:id="rId15"/>
    <p:sldId id="274" r:id="rId16"/>
    <p:sldId id="273" r:id="rId17"/>
    <p:sldId id="272" r:id="rId18"/>
    <p:sldId id="27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56933"/>
    <a:srgbClr val="E028D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1AE8EA-89EB-4F7B-9DA6-2F50B4BB3958}" v="161" dt="2023-11-22T10:08:37.9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0" autoAdjust="0"/>
    <p:restoredTop sz="94660"/>
  </p:normalViewPr>
  <p:slideViewPr>
    <p:cSldViewPr snapToGrid="0">
      <p:cViewPr>
        <p:scale>
          <a:sx n="74" d="100"/>
          <a:sy n="74" d="100"/>
        </p:scale>
        <p:origin x="184" y="4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120C3B-1F80-4D3C-9358-78906113DAF8}" type="datetimeFigureOut">
              <a:rPr lang="en-GB" smtClean="0"/>
              <a:t>22/11/2023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A19990-E180-4594-87A6-C25B6DD50EE2}" type="slidenum">
              <a:rPr lang="en-GB" smtClean="0"/>
              <a:t>‹#›</a:t>
            </a:fld>
            <a:endParaRPr lang="en-GB"/>
          </a:p>
        </p:txBody>
      </p:sp>
    </p:spTree>
    <p:extLst>
      <p:ext uri="{BB962C8B-B14F-4D97-AF65-F5344CB8AC3E}">
        <p14:creationId xmlns:p14="http://schemas.microsoft.com/office/powerpoint/2010/main" val="22030299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Hi I’m Sophie Evans and today I will be conducting a presentation.</a:t>
            </a:r>
          </a:p>
          <a:p>
            <a:endParaRPr lang="en-GB" dirty="0"/>
          </a:p>
        </p:txBody>
      </p:sp>
      <p:sp>
        <p:nvSpPr>
          <p:cNvPr id="4" name="Slide Number Placeholder 3"/>
          <p:cNvSpPr>
            <a:spLocks noGrp="1"/>
          </p:cNvSpPr>
          <p:nvPr>
            <p:ph type="sldNum" sz="quarter" idx="5"/>
          </p:nvPr>
        </p:nvSpPr>
        <p:spPr/>
        <p:txBody>
          <a:bodyPr/>
          <a:lstStyle/>
          <a:p>
            <a:fld id="{06A19990-E180-4594-87A6-C25B6DD50EE2}" type="slidenum">
              <a:rPr lang="en-GB" smtClean="0"/>
              <a:t>1</a:t>
            </a:fld>
            <a:endParaRPr lang="en-GB"/>
          </a:p>
        </p:txBody>
      </p:sp>
    </p:spTree>
    <p:extLst>
      <p:ext uri="{BB962C8B-B14F-4D97-AF65-F5344CB8AC3E}">
        <p14:creationId xmlns:p14="http://schemas.microsoft.com/office/powerpoint/2010/main" val="15531270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Today the presentation will explore chapters from Sara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book Peer to Peer Accommodation Networks – Pushing The Boundaries. From the book  three chapters have been chosen which are Chapter 2 - The Sharing Economy, Chapter 6 – Airbnb and its Competitors and the final chapter will be Chapter 17 – Socialising New Guests. Significant themes raised by the author will be chosen from these chapters, and the essential points will be emphasised, which will then be investigated into themes.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Within these chapters themes such as </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Sharing Economy</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Collaborative Consumption</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Ecommerce</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Perspectives </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Digital disruption</a:t>
            </a:r>
          </a:p>
          <a:p>
            <a:pPr marL="342900" lvl="0" indent="-342900">
              <a:lnSpc>
                <a:spcPct val="107000"/>
              </a:lnSpc>
              <a:spcAft>
                <a:spcPts val="800"/>
              </a:spcAft>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Other issues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will be identified.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themes identified in the chapters will be summarised and critiqued to the light of their relevance to digital business in 2023.</a:t>
            </a:r>
          </a:p>
          <a:p>
            <a:endParaRPr lang="en-GB" dirty="0"/>
          </a:p>
        </p:txBody>
      </p:sp>
      <p:sp>
        <p:nvSpPr>
          <p:cNvPr id="4" name="Slide Number Placeholder 3"/>
          <p:cNvSpPr>
            <a:spLocks noGrp="1"/>
          </p:cNvSpPr>
          <p:nvPr>
            <p:ph type="sldNum" sz="quarter" idx="5"/>
          </p:nvPr>
        </p:nvSpPr>
        <p:spPr/>
        <p:txBody>
          <a:bodyPr/>
          <a:lstStyle/>
          <a:p>
            <a:fld id="{06A19990-E180-4594-87A6-C25B6DD50EE2}" type="slidenum">
              <a:rPr lang="en-GB" smtClean="0"/>
              <a:t>2</a:t>
            </a:fld>
            <a:endParaRPr lang="en-GB"/>
          </a:p>
        </p:txBody>
      </p:sp>
    </p:spTree>
    <p:extLst>
      <p:ext uri="{BB962C8B-B14F-4D97-AF65-F5344CB8AC3E}">
        <p14:creationId xmlns:p14="http://schemas.microsoft.com/office/powerpoint/2010/main" val="33692900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first theme identified within this chapter is the Sharing Economy.</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Quickonomics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(2023)  An economic system known as the "sharing economy" allows people and businesses to share resources, commodities, and services online. This idea enables people to use resources and services without having to own them entirely. Empowered by technology, it makes peer-to-peer transactions possible and frequently offers practical and affordable substitutes for established marketplaces. Within the chapter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pp. 15 -17) mentions that The sharing economy is a term that is commonly used to describe peer-to-peer lodging networks in general and Airbnb in particular. In the sharing economy, a variety of actions are connected to sharing, including lending, trading, exchanging, bartering, giving, and renting.</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Hall et al., (2022) Peer-to-peer (P2P) lodging companies like Airbnb are largely responsible for the sharing economy's rise. According to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Quattrone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et al., (2022) statistics from February 2022 show that Airbnb is present in at least 100,000 cities globally, with more than 5.6 million active listings and more than 1 billion visitors having stayed at one of them.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significance of the sharing economy today is that the sharing economy according to Laker (2023) Is a departure from the conventional ownership-based consumption paradigm, which reinterprets how we run our lives.             Duan &amp;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Sanduh</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(2023) mention that significant worldwide social-economic growth and environmental advantages have emerged from the sharing economy, especially in terms of the number of participants in emerging nations and the sharing economy business models for digital innovation.</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 notable advantage of the sharing economy is that it enables individuals to according to The Investopedia Team (2020) to make use of their unused assets, such as unoccupied property or a spare bedroom. Individuals will be able to monetize their underutilised physical assets by offering them for shared consumption.</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Business Research Insights (2023) based on a compound annual growth rate of 32.08% from 2021 to 2031, the market size of the sharing economy is projected to increase from USD 113000 million in 2021 to USD 1825994.61 million by 2031. With Airbnb being a key player within the sharing economy.</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Xu (2020) mentions, when compared to customers with lower sharing levels, those with greater sharing levels are more concerned with economic value and social engagement. Consumer purchasing decisions in the sharing economy are significantly influenced by transaction costs, especially the expenses associated with information search and acquisition.</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06A19990-E180-4594-87A6-C25B6DD50EE2}" type="slidenum">
              <a:rPr lang="en-GB" smtClean="0"/>
              <a:t>3</a:t>
            </a:fld>
            <a:endParaRPr lang="en-GB"/>
          </a:p>
        </p:txBody>
      </p:sp>
    </p:spTree>
    <p:extLst>
      <p:ext uri="{BB962C8B-B14F-4D97-AF65-F5344CB8AC3E}">
        <p14:creationId xmlns:p14="http://schemas.microsoft.com/office/powerpoint/2010/main" val="21437445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second theme identified is Collaborative Consumption.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Collaborative Consumption is a feature of the Sharing economy. According to the research  Miguel et al., (2022) early theories of sharing or collaborative economies highlighted social ties, compassion, community development, sustainable lifestyles, and non-monetary transactions as the primary forces behind them.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p. 17) also states that In contrast to paying for access, sharing fosters a sense of shared ownership and community.</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pp. 24-25) explains that underutilised space is shared among network members at no cost, fostering a strong feeling of community, social bonding, and shared ownership. Peer-to-peer lodging networks reflect the extreme sharing end of the sharing-exchange continuum.</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Collaborative Consumption is according to Chen (2023) is the collective usage of a products or services by multiple individuals. In collaborative consumption, several individuals share utilisation of the product or service and bear its cost, as opposed to conventional consumption, when a single person pays the entire cost of an item and has exclusive use of it. Furthermore, Chen explains that Airbnb is part of Collaborative Consumption as it enables homeowners to lease or rent out their properties to other individuals. This may be carried out for homes that the owner only visits periodically or when they anticipate to be away for a prolonged period of time.  Such a dwelling may be beyond the means of any one tenant, but it becomes inexpensive when the rent is shared by several renters who use the space at different times.</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Peren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&amp;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Grauerholz</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(2015, p. 139) explains that in 2013, collaborative consumption was valued at over $3.5 billion, further research suggests that European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Parliment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(2016, p. 15) Globally, the collaborative economy is estimated by Vaughan and Hawksworth (2014) to be worth $15 billion, with potential growth to $335 billion by 2025.</a:t>
            </a:r>
          </a:p>
          <a:p>
            <a:endParaRPr lang="en-GB" dirty="0"/>
          </a:p>
        </p:txBody>
      </p:sp>
      <p:sp>
        <p:nvSpPr>
          <p:cNvPr id="4" name="Slide Number Placeholder 3"/>
          <p:cNvSpPr>
            <a:spLocks noGrp="1"/>
          </p:cNvSpPr>
          <p:nvPr>
            <p:ph type="sldNum" sz="quarter" idx="5"/>
          </p:nvPr>
        </p:nvSpPr>
        <p:spPr/>
        <p:txBody>
          <a:bodyPr/>
          <a:lstStyle/>
          <a:p>
            <a:fld id="{06A19990-E180-4594-87A6-C25B6DD50EE2}" type="slidenum">
              <a:rPr lang="en-GB" smtClean="0"/>
              <a:t>4</a:t>
            </a:fld>
            <a:endParaRPr lang="en-GB"/>
          </a:p>
        </p:txBody>
      </p:sp>
    </p:spTree>
    <p:extLst>
      <p:ext uri="{BB962C8B-B14F-4D97-AF65-F5344CB8AC3E}">
        <p14:creationId xmlns:p14="http://schemas.microsoft.com/office/powerpoint/2010/main" val="20878737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third theme identified in the Chapter is E commerce,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Jolaoso</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&amp; Main (2023) E-commerce refers to the transfer of money and data via the internet, as well as the trade of products and services. In order to facilitate purchasing and selling, e-commerce depends on digital channels such as social media, mobile applications, and websites.</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p. 15) mentions within chapter 2  that One type of transaction that is referred to as the "sharing economy" is mediated partnerships between buyers and sellers who connect to exchange resources and access for either non-financial or financial benefit.  </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p. 16) also mentions within the chapter that without a </a:t>
            </a:r>
            <a:r>
              <a:rPr lang="en-GB" sz="1800" b="1" kern="100" dirty="0">
                <a:effectLst/>
                <a:latin typeface="Calibri" panose="020F0502020204030204" pitchFamily="34" charset="0"/>
                <a:ea typeface="Calibri" panose="020F0502020204030204" pitchFamily="34" charset="0"/>
                <a:cs typeface="Times New Roman" panose="02020603050405020304" pitchFamily="18" charset="0"/>
              </a:rPr>
              <a:t>platform</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buyer-seller interactions are not viable. The platform existence is to facilitate the transaction. Regarding what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Donclair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says, the platform is referred to as a multi-sided platform, which according to Business Strategy Insights (2021) is an extensive marketplace that links a large number of buyers and sellers . The platform facilitates communication and transactional activities between buyers and sellers. According to Rickrack (2023) Similar to e-commerce platforms, Airbnb functions as a multisided marketplace that links guests and hosts, with the respective goals to close the gap between supply and demand, with this Airbnb functions as the digital mediator which is essential to the reservation process because it makes safe transactions and communication between participants possible. Neves (2023) mentions that the primary objective is to provide value for every user group by making it possible for them to gain from the network effects that the platform produces. Airbnb is an online platform, according to Rawson (2023) where individuals can make reservations for accommodations. Airbnb is most known for renting out holiday residences, but it can additionally be used to reserve hotel rooms, shared rooms, and private residences.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Verbivska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et al., (2023) For customers and entrepreneurs, e commerce is crucial. Customers have the flexibility to acquire products and services whenever and wherever they choose, while entrepreneurs may take advantage of increased sales prospects and worldwide market access. Furthermore, because e-commerce is contributing a growing percentage of a nation's GDP, it has a major effect on economic growth.</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Ecommerce has become significant in digital business since it has transformed how businesses engage with consumers. Ecommerce has made it more convenient for consumers to buy products and services and for businesses to sell products and services.</a:t>
            </a:r>
          </a:p>
          <a:p>
            <a:endParaRPr lang="en-GB" dirty="0"/>
          </a:p>
        </p:txBody>
      </p:sp>
      <p:sp>
        <p:nvSpPr>
          <p:cNvPr id="4" name="Slide Number Placeholder 3"/>
          <p:cNvSpPr>
            <a:spLocks noGrp="1"/>
          </p:cNvSpPr>
          <p:nvPr>
            <p:ph type="sldNum" sz="quarter" idx="5"/>
          </p:nvPr>
        </p:nvSpPr>
        <p:spPr/>
        <p:txBody>
          <a:bodyPr/>
          <a:lstStyle/>
          <a:p>
            <a:fld id="{06A19990-E180-4594-87A6-C25B6DD50EE2}" type="slidenum">
              <a:rPr lang="en-GB" smtClean="0"/>
              <a:t>5</a:t>
            </a:fld>
            <a:endParaRPr lang="en-GB"/>
          </a:p>
        </p:txBody>
      </p:sp>
    </p:spTree>
    <p:extLst>
      <p:ext uri="{BB962C8B-B14F-4D97-AF65-F5344CB8AC3E}">
        <p14:creationId xmlns:p14="http://schemas.microsoft.com/office/powerpoint/2010/main" val="27262667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The next chapter chosen is Airbnb and its Competitors and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themed identified within chapter is Digital Disruption.</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Hasse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et al., (2017) Digital disruption pertains to the rapid and significant progress in digital technologies that upend conventional methods of generating value in markets, social interactions, and, on a broader scale, human comprehension and thought processes.</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pp. 64-65)  explains that Airbnb is the global market leader and that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Roomorama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another peer to peer accommodation had stated in 2017 that it will suspend accepting new bookings while they determined their future owing to increased competition and regulatory obstacles that have made it increasingly difficult to operate in the current market. According to Skog et al., (2018) Well-known digital breakthroughs that have a significant systemic impact on markets and sectors include Uber, Airbnb, and Spotify, which put the survival of dominating corporations in jeopardy.</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Within the chapter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provides a list of Facilitators of peer to peer accommodation trading which entails in 2017 Airbnb has </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150 million member</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3 Million Hosts &amp; Listings</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 195 countries</a:t>
            </a:r>
          </a:p>
          <a:p>
            <a:pPr marL="342900" lvl="0" indent="-342900">
              <a:lnSpc>
                <a:spcPct val="107000"/>
              </a:lnSpc>
              <a:spcAft>
                <a:spcPts val="800"/>
              </a:spcAft>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Which all include host interaction.</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Airbnb today have according to Woodward (2023) has</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150 million members</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Over 4 million hosts</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Over 6 million listings</a:t>
            </a:r>
          </a:p>
          <a:p>
            <a:pPr marL="342900" lvl="0" indent="-342900">
              <a:lnSpc>
                <a:spcPct val="107000"/>
              </a:lnSpc>
              <a:spcAft>
                <a:spcPts val="800"/>
              </a:spcAft>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 191 Countries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Compared to 2017 Airbnb has gained an advantage and attracted more hosts to list their properties on their platform. But the statists for members remain the same from 2017 and now in 2023. Additionally, Woodward reports that Airbnb is projected to now hold a 20+% market share in the vacation rental sector.</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p. 67) also stated in the chapter that The industry leaders are Booking.com, Airbnb, and HomeAway, with 21, 3, and 2 million listings, respectively, spread throughout 190–227 countries worldwide. Today      reports that Booking.com now has 28million listings (Williams, 2023) and as discussed Airbnb has over 6 million.</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Airbnb and Booking.com do differentiate as according to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Hostaway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Booking.com mostly focuses on hotels, whereas Airbnb is a marketplace that features shared spaces and underutilized residences. </a:t>
            </a:r>
          </a:p>
          <a:p>
            <a:pPr>
              <a:lnSpc>
                <a:spcPct val="107000"/>
              </a:lnSpc>
              <a:spcBef>
                <a:spcPts val="120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Nath (2022) the hotel business is facing disruption from Airbnb, the world's largest peer-to-peer trading service for accommodations.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Blal</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also states  Airbnb is gradually upending the hotel sector, surpassing the supportive role that its founders initially claimed. The influence of the sharing economy lies more in how visitors perceive the pricing and price-to-value ratio than in the sheer number of options on the platform.</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Travelpedia</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(2023) Airbnb's approach centres on upending the hospitality sector by providing clients with distinctive, customized, and reasonably priced vacation experiences.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kern="1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6A19990-E180-4594-87A6-C25B6DD50EE2}" type="slidenum">
              <a:rPr lang="en-GB" smtClean="0"/>
              <a:t>6</a:t>
            </a:fld>
            <a:endParaRPr lang="en-GB"/>
          </a:p>
        </p:txBody>
      </p:sp>
    </p:spTree>
    <p:extLst>
      <p:ext uri="{BB962C8B-B14F-4D97-AF65-F5344CB8AC3E}">
        <p14:creationId xmlns:p14="http://schemas.microsoft.com/office/powerpoint/2010/main" val="17214319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final chapter for this presentation will be Chapter 17 – Socialising New Guests, within this chapter the theme other issues such as Risk came to light.</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Within the chapter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p. 194) speaks about the risks within offering strangers their peer to peer accommodation networks. Hosts on the networks can evaluate potential guests peer to peer accommodation network curriculum vitae (P2P-CV).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p. 195) expresses in this chapter where she had a potential guest with a poor (P2P-CV) which had an unfavourable perception and a lack of information. Through this,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could not take the risk of her accommodation being damaged by potential guests.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Fontinelle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(2022) Hosting carries risks such as renting out your space to inconsiderate guests, theft or damage to property, neighbour complaints, and, depending on where you live, possible legal infractions.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But where the host have risks so do potential guests as Ahmed (2023)       mentions that guests of Airbnb can be exposed to several risks such as</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possible fraudulent listings where guests can been deceived </a:t>
            </a:r>
          </a:p>
          <a:p>
            <a:pPr marL="342900" lvl="0" indent="-342900">
              <a:lnSpc>
                <a:spcPct val="107000"/>
              </a:lnSpc>
              <a:spcAft>
                <a:spcPts val="800"/>
              </a:spcAft>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regulations pertaining to safety and security in accommodation, such as broken locks or insufficient fire protection.</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But in turn there are strategies for hosts to mitigate risks such as:</a:t>
            </a:r>
          </a:p>
          <a:p>
            <a:pPr marL="342900" lvl="0" indent="-342900">
              <a:lnSpc>
                <a:spcPct val="107000"/>
              </a:lnSpc>
              <a:spcBef>
                <a:spcPts val="1200"/>
              </a:spcBef>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Accommodation Safety Inspections (childproofing, smoke &amp;carbon monoxide alarms, checking locks)</a:t>
            </a:r>
          </a:p>
          <a:p>
            <a:pPr marL="342900" lvl="0" indent="-342900">
              <a:lnSpc>
                <a:spcPct val="107000"/>
              </a:lnSpc>
              <a:spcBef>
                <a:spcPts val="1200"/>
              </a:spcBef>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Insurance</a:t>
            </a:r>
          </a:p>
          <a:p>
            <a:pPr marL="342900" lvl="0" indent="-342900">
              <a:lnSpc>
                <a:spcPct val="107000"/>
              </a:lnSpc>
              <a:spcBef>
                <a:spcPts val="1200"/>
              </a:spcBef>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Verify all potential guests</a:t>
            </a:r>
          </a:p>
          <a:p>
            <a:pPr marL="342900" lvl="0" indent="-342900">
              <a:lnSpc>
                <a:spcPct val="107000"/>
              </a:lnSpc>
              <a:spcBef>
                <a:spcPts val="1200"/>
              </a:spcBef>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Protect personal Information</a:t>
            </a:r>
          </a:p>
          <a:p>
            <a:pPr marL="342900" lvl="0" indent="-342900">
              <a:lnSpc>
                <a:spcPct val="107000"/>
              </a:lnSpc>
              <a:spcBef>
                <a:spcPts val="1200"/>
              </a:spcBef>
              <a:spcAft>
                <a:spcPts val="800"/>
              </a:spcAft>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Comply with regulations</a:t>
            </a:r>
          </a:p>
          <a:p>
            <a:pPr>
              <a:lnSpc>
                <a:spcPct val="107000"/>
              </a:lnSpc>
              <a:spcBef>
                <a:spcPts val="120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Airbnb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explains on their website that they have measures in place to safeguard hosts from any possible risks such as </a:t>
            </a:r>
          </a:p>
          <a:p>
            <a:pPr marL="342900" lvl="0" indent="-342900">
              <a:lnSpc>
                <a:spcPct val="107000"/>
              </a:lnSpc>
              <a:spcBef>
                <a:spcPts val="1200"/>
              </a:spcBef>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Host Guarantee (property damage protection)</a:t>
            </a:r>
          </a:p>
          <a:p>
            <a:pPr marL="342900" lvl="0" indent="-342900">
              <a:lnSpc>
                <a:spcPct val="107000"/>
              </a:lnSpc>
              <a:spcBef>
                <a:spcPts val="1200"/>
              </a:spcBef>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Host protection insurance (liability insurance)</a:t>
            </a:r>
          </a:p>
          <a:p>
            <a:pPr marL="342900" lvl="0" indent="-342900">
              <a:lnSpc>
                <a:spcPct val="107000"/>
              </a:lnSpc>
              <a:spcBef>
                <a:spcPts val="1200"/>
              </a:spcBef>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evaluate each reservation's risk using technology and machine learning before it is verified.</a:t>
            </a:r>
          </a:p>
          <a:p>
            <a:pPr marL="342900" lvl="0" indent="-342900">
              <a:lnSpc>
                <a:spcPct val="107000"/>
              </a:lnSpc>
              <a:spcBef>
                <a:spcPts val="1200"/>
              </a:spcBef>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Check every guest and hosts against sanction, terrorist, and regulatory watch lists.</a:t>
            </a:r>
          </a:p>
          <a:p>
            <a:pPr marL="342900" lvl="0" indent="-342900">
              <a:lnSpc>
                <a:spcPct val="107000"/>
              </a:lnSpc>
              <a:spcBef>
                <a:spcPts val="1200"/>
              </a:spcBef>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Additionally, Airbnb does background checks on US citizens to see if they have ever been convicted of a crime, registered as a sexual offender, or committed a serious misdemeanour.</a:t>
            </a:r>
          </a:p>
          <a:p>
            <a:pPr marL="342900" lvl="0" indent="-342900">
              <a:lnSpc>
                <a:spcPct val="107000"/>
              </a:lnSpc>
              <a:spcBef>
                <a:spcPts val="1200"/>
              </a:spcBef>
              <a:spcAft>
                <a:spcPts val="800"/>
              </a:spcAft>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encrypt all Airbnb accounts by providing two-factor verification</a:t>
            </a:r>
          </a:p>
          <a:p>
            <a:pPr>
              <a:lnSpc>
                <a:spcPct val="107000"/>
              </a:lnSpc>
              <a:spcBef>
                <a:spcPts val="120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Bef>
                <a:spcPts val="120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Furthermore, Airbnb offers workshops on home safety and advice on how to build a secure hosting environment. Part of this involves reading reviews from potential guests and asking questions.</a:t>
            </a:r>
          </a:p>
          <a:p>
            <a:pPr>
              <a:lnSpc>
                <a:spcPct val="107000"/>
              </a:lnSpc>
              <a:spcBef>
                <a:spcPts val="120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Airbnb have strategies in place to mitigate risk for host, which in turn will put hosts more at ease to offer their listings on Airbnb.</a:t>
            </a:r>
          </a:p>
          <a:p>
            <a:endParaRPr lang="en-GB" dirty="0"/>
          </a:p>
        </p:txBody>
      </p:sp>
      <p:sp>
        <p:nvSpPr>
          <p:cNvPr id="4" name="Slide Number Placeholder 3"/>
          <p:cNvSpPr>
            <a:spLocks noGrp="1"/>
          </p:cNvSpPr>
          <p:nvPr>
            <p:ph type="sldNum" sz="quarter" idx="5"/>
          </p:nvPr>
        </p:nvSpPr>
        <p:spPr/>
        <p:txBody>
          <a:bodyPr/>
          <a:lstStyle/>
          <a:p>
            <a:fld id="{06A19990-E180-4594-87A6-C25B6DD50EE2}" type="slidenum">
              <a:rPr lang="en-GB" smtClean="0"/>
              <a:t>7</a:t>
            </a:fld>
            <a:endParaRPr lang="en-GB"/>
          </a:p>
        </p:txBody>
      </p:sp>
    </p:spTree>
    <p:extLst>
      <p:ext uri="{BB962C8B-B14F-4D97-AF65-F5344CB8AC3E}">
        <p14:creationId xmlns:p14="http://schemas.microsoft.com/office/powerpoint/2010/main" val="13132657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Within Chapter 17 the theme perspectives came to light in the form of Communication.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Communication is vital as according to CIPP (2022) it enables us to connect with people and share our needs and experiences, communication promotes relationship development. It is vital because it enables us to communicate our thoughts, feelings, and facts to one another.</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 the previous slide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avoids a risk by declining a booking, but later expresses that she may have misjudged the potential guests. In doing so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communicates with the potential guests to gain more information. </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refers to “peer to peer accommodation networks as a form of a Neo Tribe”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p. 199).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Donlnicar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also mentions that newcomers to peer-to-peer accommodations are not given instructions on how to act, engage, or communicate. The issue at hand is that New members to Air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bnb</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are unsure how to communicate with hosts and hosts do not want to engage with new members due to uncertainties.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Airbnb (2023) state that The first step in providing a great visitor experience is efficient communication. In addition to making visitors feel at ease, hosts may foster positive feedback by interacting with them in a clear and timely manner from the time they indicate interest in using their accommodation until after they have checked out.</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p. 203) mentions in an effort to improve the onboarding of new members, hosts urge the network facilitator to implement structural adjustments. It is their opinion that before a new member makes their first booking query, network policies and procedures ought to teach them appropriate behaviour. With regards to what hosts wants the facilitator (Airbnb) have an article on how to be a considerate guest which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Airnbnb</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entail for guests to</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Make an introduction. Verify their identification and share details about themselves in their profile, which could make hosts more likely to approve requests.</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Guests should check if the accommodations correspond by reading reviews, examining photos, and familiarizing themselves with the house rules.</a:t>
            </a:r>
          </a:p>
          <a:p>
            <a:pPr marL="342900" lvl="0" indent="-342900">
              <a:lnSpc>
                <a:spcPct val="107000"/>
              </a:lnSpc>
              <a:spcAft>
                <a:spcPts val="800"/>
              </a:spcAft>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Communicate with host</a:t>
            </a:r>
          </a:p>
          <a:p>
            <a:pPr marL="228600">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article also included what is expected of guests.</a:t>
            </a:r>
          </a:p>
          <a:p>
            <a:pPr marL="457200">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By providing information on their website, Airbnb has effectively provided hosts with what they're seeking from potential guests, but is this information sufficient for hosts and guests?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06A19990-E180-4594-87A6-C25B6DD50EE2}" type="slidenum">
              <a:rPr lang="en-GB" smtClean="0"/>
              <a:t>8</a:t>
            </a:fld>
            <a:endParaRPr lang="en-GB"/>
          </a:p>
        </p:txBody>
      </p:sp>
    </p:spTree>
    <p:extLst>
      <p:ext uri="{BB962C8B-B14F-4D97-AF65-F5344CB8AC3E}">
        <p14:creationId xmlns:p14="http://schemas.microsoft.com/office/powerpoint/2010/main" val="39807742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Within the final chapter, trust was established.</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As discussed in the previous slides where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Donclair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(2017) expressed her concerns and experiences with a new guest.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communicated with the new user and helped them build up their profile and got to know them more and by doing so trust was established. According to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Aufmann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developing trust on the platform is greatly aided by having complete profiles. It's crucial for users on Airbnb who lack reviews or prior experience to establish trust with hosts through other means, such as personalizing their profile and developing a fundamental identity as a community member.</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Airbnb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explains that Reviews play a vital role in fostering trust on Airbnb as they allow hosts and guests to provide feedback to one another, which in turn helps the host community make wise decisions and know what to anticipate when booking. Airbnb has put in place a variety of protections to foster confidence in the reviews system because they feel that a fair review system should respect and preserve the community's genuine opinion.</a:t>
            </a:r>
          </a:p>
          <a:p>
            <a:pPr>
              <a:lnSpc>
                <a:spcPct val="107000"/>
              </a:lnSpc>
              <a:spcBef>
                <a:spcPts val="1200"/>
              </a:spcBef>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According to Psychology Today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cooperation and social interactions both depend on trust, or the conviction that someone will follow through on their promises. In cases such as with Air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bnb</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for example, hosts need to have trust within their potential guests and vice versa so they reduce feelings of risk and concerns.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Trust comes largely into digital business 2023 in the form of digital trust as according to the Digital Adoption Team (2023) it is belief that an online platform or system will safeguard user privacy and other ethical norms while also protecting personal data.  </a:t>
            </a:r>
          </a:p>
          <a:p>
            <a:pPr>
              <a:lnSpc>
                <a:spcPct val="107000"/>
              </a:lnSpc>
              <a:spcBef>
                <a:spcPts val="1200"/>
              </a:spcBef>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Airnbnb</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mentions that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Airbnbs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goal is to create a trustworthy community. In order to ensure people's safety, Airbnb assigns experienced and competent staff to monitor and questionable conduct in order to protects peoples safety. In order to foster trust and openness, Airbnb provides a number of services, such as a secure chat system, reviews, the Host Guarantee, and more.</a:t>
            </a:r>
          </a:p>
          <a:p>
            <a:endParaRPr lang="en-GB" dirty="0"/>
          </a:p>
        </p:txBody>
      </p:sp>
      <p:sp>
        <p:nvSpPr>
          <p:cNvPr id="4" name="Slide Number Placeholder 3"/>
          <p:cNvSpPr>
            <a:spLocks noGrp="1"/>
          </p:cNvSpPr>
          <p:nvPr>
            <p:ph type="sldNum" sz="quarter" idx="5"/>
          </p:nvPr>
        </p:nvSpPr>
        <p:spPr/>
        <p:txBody>
          <a:bodyPr/>
          <a:lstStyle/>
          <a:p>
            <a:fld id="{06A19990-E180-4594-87A6-C25B6DD50EE2}" type="slidenum">
              <a:rPr lang="en-GB" smtClean="0"/>
              <a:t>9</a:t>
            </a:fld>
            <a:endParaRPr lang="en-GB"/>
          </a:p>
        </p:txBody>
      </p:sp>
    </p:spTree>
    <p:extLst>
      <p:ext uri="{BB962C8B-B14F-4D97-AF65-F5344CB8AC3E}">
        <p14:creationId xmlns:p14="http://schemas.microsoft.com/office/powerpoint/2010/main" val="14536301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 regards to the themes discovered in chapter 17, this slide demonstrates two P2P -CVs, in a host perspective a uninformative PCP -CV will lead to instant rejection as there is no image or information on the guest and it’s an instant Risk. However, Hosts would be more willing to accept and engage with a guest with an informative P2P -CV along with an image. This is where risk can be mitigated, trust can be established and where communication between host and guest can begin.</a:t>
            </a:r>
          </a:p>
          <a:p>
            <a:endParaRPr lang="en-GB" dirty="0"/>
          </a:p>
        </p:txBody>
      </p:sp>
      <p:sp>
        <p:nvSpPr>
          <p:cNvPr id="4" name="Slide Number Placeholder 3"/>
          <p:cNvSpPr>
            <a:spLocks noGrp="1"/>
          </p:cNvSpPr>
          <p:nvPr>
            <p:ph type="sldNum" sz="quarter" idx="5"/>
          </p:nvPr>
        </p:nvSpPr>
        <p:spPr/>
        <p:txBody>
          <a:bodyPr/>
          <a:lstStyle/>
          <a:p>
            <a:fld id="{06A19990-E180-4594-87A6-C25B6DD50EE2}" type="slidenum">
              <a:rPr lang="en-GB" smtClean="0"/>
              <a:t>10</a:t>
            </a:fld>
            <a:endParaRPr lang="en-GB"/>
          </a:p>
        </p:txBody>
      </p:sp>
    </p:spTree>
    <p:extLst>
      <p:ext uri="{BB962C8B-B14F-4D97-AF65-F5344CB8AC3E}">
        <p14:creationId xmlns:p14="http://schemas.microsoft.com/office/powerpoint/2010/main" val="10116254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From the three chapters of Sara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book several themes emerged and have been critiqued to the light of their relevance in digital business 2023 and with Airbnb. With what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explains in the chapter does coincide with what authors say today. Peer to peer accommodations contribute to the sharing economy, which includes contributions from Airbnb and the annual growth rate for the sharing economy will continue to grow. Ecommerce is a large part for digital business including Airbnb as Airbnb as the facilitator requires its multisided platform to link guests and host so they can gain from what the platform offers. Ecommerce is crucial as it has enabled convenience for consumers &amp; businesses to buy &amp; sell products &amp; services. Airbnb is a global market leader and is growing rapidly and has become a digital disruptor to the hotel industry as It provides creative, customized, and reasonably priced accommodation. With peer to peer accommodations risk is a serious factor, but Airbnb has implemented strategies in place to mitigate risks for host letting their properties to strangers via the platform. Reviews and communication are factors that can assist hosts and guests on the platform.</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By harnessing the sharing economy and fostering a peer-to-peer trust between hosts and guests, Airbnb has helped to transform the tourism industry and how guests perceive travel.</a:t>
            </a:r>
          </a:p>
          <a:p>
            <a:endParaRPr lang="en-GB" dirty="0"/>
          </a:p>
        </p:txBody>
      </p:sp>
      <p:sp>
        <p:nvSpPr>
          <p:cNvPr id="4" name="Slide Number Placeholder 3"/>
          <p:cNvSpPr>
            <a:spLocks noGrp="1"/>
          </p:cNvSpPr>
          <p:nvPr>
            <p:ph type="sldNum" sz="quarter" idx="5"/>
          </p:nvPr>
        </p:nvSpPr>
        <p:spPr/>
        <p:txBody>
          <a:bodyPr/>
          <a:lstStyle/>
          <a:p>
            <a:fld id="{06A19990-E180-4594-87A6-C25B6DD50EE2}" type="slidenum">
              <a:rPr lang="en-GB" smtClean="0"/>
              <a:t>11</a:t>
            </a:fld>
            <a:endParaRPr lang="en-GB"/>
          </a:p>
        </p:txBody>
      </p:sp>
    </p:spTree>
    <p:extLst>
      <p:ext uri="{BB962C8B-B14F-4D97-AF65-F5344CB8AC3E}">
        <p14:creationId xmlns:p14="http://schemas.microsoft.com/office/powerpoint/2010/main" val="15272681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15A82-0C05-3F5F-B990-7EF4EA34BEB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7EB33DA-AACF-EF43-3DFD-41D2BDE9A17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2B0F9D-FC05-6DBC-75F4-390AF17BCB71}"/>
              </a:ext>
            </a:extLst>
          </p:cNvPr>
          <p:cNvSpPr>
            <a:spLocks noGrp="1"/>
          </p:cNvSpPr>
          <p:nvPr>
            <p:ph type="dt" sz="half" idx="10"/>
          </p:nvPr>
        </p:nvSpPr>
        <p:spPr/>
        <p:txBody>
          <a:bodyPr/>
          <a:lstStyle/>
          <a:p>
            <a:fld id="{FFB0FFBC-6E4B-4336-B026-C1643A11A333}" type="datetimeFigureOut">
              <a:rPr lang="en-GB" smtClean="0"/>
              <a:t>21/11/2023</a:t>
            </a:fld>
            <a:endParaRPr lang="en-GB"/>
          </a:p>
        </p:txBody>
      </p:sp>
      <p:sp>
        <p:nvSpPr>
          <p:cNvPr id="5" name="Footer Placeholder 4">
            <a:extLst>
              <a:ext uri="{FF2B5EF4-FFF2-40B4-BE49-F238E27FC236}">
                <a16:creationId xmlns:a16="http://schemas.microsoft.com/office/drawing/2014/main" id="{4A0B77FD-0D47-86AC-25A3-15E11E1B89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12D306-64D5-6C38-4919-2DB1C1B1E062}"/>
              </a:ext>
            </a:extLst>
          </p:cNvPr>
          <p:cNvSpPr>
            <a:spLocks noGrp="1"/>
          </p:cNvSpPr>
          <p:nvPr>
            <p:ph type="sldNum" sz="quarter" idx="12"/>
          </p:nvPr>
        </p:nvSpPr>
        <p:spPr/>
        <p:txBody>
          <a:bodyPr/>
          <a:lstStyle/>
          <a:p>
            <a:fld id="{BC93C4D0-B11F-4E80-854F-25EB66643030}" type="slidenum">
              <a:rPr lang="en-GB" smtClean="0"/>
              <a:t>‹#›</a:t>
            </a:fld>
            <a:endParaRPr lang="en-GB"/>
          </a:p>
        </p:txBody>
      </p:sp>
    </p:spTree>
    <p:extLst>
      <p:ext uri="{BB962C8B-B14F-4D97-AF65-F5344CB8AC3E}">
        <p14:creationId xmlns:p14="http://schemas.microsoft.com/office/powerpoint/2010/main" val="4263442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CE198-44F1-1E31-9773-7977E563E0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E3F766-1024-E070-2F59-F5481116E72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760262-E82A-26A4-6254-694F9DDBE033}"/>
              </a:ext>
            </a:extLst>
          </p:cNvPr>
          <p:cNvSpPr>
            <a:spLocks noGrp="1"/>
          </p:cNvSpPr>
          <p:nvPr>
            <p:ph type="dt" sz="half" idx="10"/>
          </p:nvPr>
        </p:nvSpPr>
        <p:spPr/>
        <p:txBody>
          <a:bodyPr/>
          <a:lstStyle/>
          <a:p>
            <a:fld id="{FFB0FFBC-6E4B-4336-B026-C1643A11A333}" type="datetimeFigureOut">
              <a:rPr lang="en-GB" smtClean="0"/>
              <a:t>21/11/2023</a:t>
            </a:fld>
            <a:endParaRPr lang="en-GB"/>
          </a:p>
        </p:txBody>
      </p:sp>
      <p:sp>
        <p:nvSpPr>
          <p:cNvPr id="5" name="Footer Placeholder 4">
            <a:extLst>
              <a:ext uri="{FF2B5EF4-FFF2-40B4-BE49-F238E27FC236}">
                <a16:creationId xmlns:a16="http://schemas.microsoft.com/office/drawing/2014/main" id="{39B6B551-35C3-EFF4-8574-593DF7589B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0074B4-96EB-E4B8-92F9-F6357AEF374C}"/>
              </a:ext>
            </a:extLst>
          </p:cNvPr>
          <p:cNvSpPr>
            <a:spLocks noGrp="1"/>
          </p:cNvSpPr>
          <p:nvPr>
            <p:ph type="sldNum" sz="quarter" idx="12"/>
          </p:nvPr>
        </p:nvSpPr>
        <p:spPr/>
        <p:txBody>
          <a:bodyPr/>
          <a:lstStyle/>
          <a:p>
            <a:fld id="{BC93C4D0-B11F-4E80-854F-25EB66643030}" type="slidenum">
              <a:rPr lang="en-GB" smtClean="0"/>
              <a:t>‹#›</a:t>
            </a:fld>
            <a:endParaRPr lang="en-GB"/>
          </a:p>
        </p:txBody>
      </p:sp>
    </p:spTree>
    <p:extLst>
      <p:ext uri="{BB962C8B-B14F-4D97-AF65-F5344CB8AC3E}">
        <p14:creationId xmlns:p14="http://schemas.microsoft.com/office/powerpoint/2010/main" val="3077577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564A5-C765-777B-8B97-FD8A87D03E9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F99A524-B275-74E6-764E-A01DF921DA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41C6CA-8738-8465-6738-1C7858C8CEEE}"/>
              </a:ext>
            </a:extLst>
          </p:cNvPr>
          <p:cNvSpPr>
            <a:spLocks noGrp="1"/>
          </p:cNvSpPr>
          <p:nvPr>
            <p:ph type="dt" sz="half" idx="10"/>
          </p:nvPr>
        </p:nvSpPr>
        <p:spPr/>
        <p:txBody>
          <a:bodyPr/>
          <a:lstStyle/>
          <a:p>
            <a:fld id="{FFB0FFBC-6E4B-4336-B026-C1643A11A333}" type="datetimeFigureOut">
              <a:rPr lang="en-GB" smtClean="0"/>
              <a:t>21/11/2023</a:t>
            </a:fld>
            <a:endParaRPr lang="en-GB"/>
          </a:p>
        </p:txBody>
      </p:sp>
      <p:sp>
        <p:nvSpPr>
          <p:cNvPr id="5" name="Footer Placeholder 4">
            <a:extLst>
              <a:ext uri="{FF2B5EF4-FFF2-40B4-BE49-F238E27FC236}">
                <a16:creationId xmlns:a16="http://schemas.microsoft.com/office/drawing/2014/main" id="{E051B0F7-B3E0-9FC6-E1CE-316A76CE6B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C5B3A4-E6D6-FAD8-3D1D-32FDD53A4A21}"/>
              </a:ext>
            </a:extLst>
          </p:cNvPr>
          <p:cNvSpPr>
            <a:spLocks noGrp="1"/>
          </p:cNvSpPr>
          <p:nvPr>
            <p:ph type="sldNum" sz="quarter" idx="12"/>
          </p:nvPr>
        </p:nvSpPr>
        <p:spPr/>
        <p:txBody>
          <a:bodyPr/>
          <a:lstStyle/>
          <a:p>
            <a:fld id="{BC93C4D0-B11F-4E80-854F-25EB66643030}" type="slidenum">
              <a:rPr lang="en-GB" smtClean="0"/>
              <a:t>‹#›</a:t>
            </a:fld>
            <a:endParaRPr lang="en-GB"/>
          </a:p>
        </p:txBody>
      </p:sp>
    </p:spTree>
    <p:extLst>
      <p:ext uri="{BB962C8B-B14F-4D97-AF65-F5344CB8AC3E}">
        <p14:creationId xmlns:p14="http://schemas.microsoft.com/office/powerpoint/2010/main" val="3398123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A54B3-4006-D838-4878-04A4D9D5A3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51B969-8CF5-D41A-FEB1-150F351D8A4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DB7E4BF-10AD-A16A-6977-33EDDC02920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54970B0-C6CC-6625-8281-E5182B56BF2B}"/>
              </a:ext>
            </a:extLst>
          </p:cNvPr>
          <p:cNvSpPr>
            <a:spLocks noGrp="1"/>
          </p:cNvSpPr>
          <p:nvPr>
            <p:ph type="dt" sz="half" idx="10"/>
          </p:nvPr>
        </p:nvSpPr>
        <p:spPr/>
        <p:txBody>
          <a:bodyPr/>
          <a:lstStyle/>
          <a:p>
            <a:fld id="{FFB0FFBC-6E4B-4336-B026-C1643A11A333}" type="datetimeFigureOut">
              <a:rPr lang="en-GB" smtClean="0"/>
              <a:t>21/11/2023</a:t>
            </a:fld>
            <a:endParaRPr lang="en-GB"/>
          </a:p>
        </p:txBody>
      </p:sp>
      <p:sp>
        <p:nvSpPr>
          <p:cNvPr id="6" name="Footer Placeholder 5">
            <a:extLst>
              <a:ext uri="{FF2B5EF4-FFF2-40B4-BE49-F238E27FC236}">
                <a16:creationId xmlns:a16="http://schemas.microsoft.com/office/drawing/2014/main" id="{889270D7-E2AE-9FE0-5346-F0C917C712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B2665C-577F-7996-6E28-F2B83967E53F}"/>
              </a:ext>
            </a:extLst>
          </p:cNvPr>
          <p:cNvSpPr>
            <a:spLocks noGrp="1"/>
          </p:cNvSpPr>
          <p:nvPr>
            <p:ph type="sldNum" sz="quarter" idx="12"/>
          </p:nvPr>
        </p:nvSpPr>
        <p:spPr/>
        <p:txBody>
          <a:bodyPr/>
          <a:lstStyle/>
          <a:p>
            <a:fld id="{BC93C4D0-B11F-4E80-854F-25EB66643030}" type="slidenum">
              <a:rPr lang="en-GB" smtClean="0"/>
              <a:t>‹#›</a:t>
            </a:fld>
            <a:endParaRPr lang="en-GB"/>
          </a:p>
        </p:txBody>
      </p:sp>
    </p:spTree>
    <p:extLst>
      <p:ext uri="{BB962C8B-B14F-4D97-AF65-F5344CB8AC3E}">
        <p14:creationId xmlns:p14="http://schemas.microsoft.com/office/powerpoint/2010/main" val="3893428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C2BCA-4F5B-00A0-6168-2E60E3A57BE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346D35-0C16-AE32-A788-1506A331E5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FF46C4F-8483-5B26-F9F1-F1509D64FC4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955673D-3EE3-83D4-921A-140195ECBAC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5EDE5BB-410D-E910-2BB3-C67A563CA08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FF66B2E-BF23-3374-224D-36FEAB6B345B}"/>
              </a:ext>
            </a:extLst>
          </p:cNvPr>
          <p:cNvSpPr>
            <a:spLocks noGrp="1"/>
          </p:cNvSpPr>
          <p:nvPr>
            <p:ph type="dt" sz="half" idx="10"/>
          </p:nvPr>
        </p:nvSpPr>
        <p:spPr/>
        <p:txBody>
          <a:bodyPr/>
          <a:lstStyle/>
          <a:p>
            <a:fld id="{FFB0FFBC-6E4B-4336-B026-C1643A11A333}" type="datetimeFigureOut">
              <a:rPr lang="en-GB" smtClean="0"/>
              <a:t>21/11/2023</a:t>
            </a:fld>
            <a:endParaRPr lang="en-GB"/>
          </a:p>
        </p:txBody>
      </p:sp>
      <p:sp>
        <p:nvSpPr>
          <p:cNvPr id="8" name="Footer Placeholder 7">
            <a:extLst>
              <a:ext uri="{FF2B5EF4-FFF2-40B4-BE49-F238E27FC236}">
                <a16:creationId xmlns:a16="http://schemas.microsoft.com/office/drawing/2014/main" id="{7B589F74-ADC6-8A45-E96C-7759F37D854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90EB2BB-C2C0-5AC6-C7EF-76F41851AA19}"/>
              </a:ext>
            </a:extLst>
          </p:cNvPr>
          <p:cNvSpPr>
            <a:spLocks noGrp="1"/>
          </p:cNvSpPr>
          <p:nvPr>
            <p:ph type="sldNum" sz="quarter" idx="12"/>
          </p:nvPr>
        </p:nvSpPr>
        <p:spPr/>
        <p:txBody>
          <a:bodyPr/>
          <a:lstStyle/>
          <a:p>
            <a:fld id="{BC93C4D0-B11F-4E80-854F-25EB66643030}" type="slidenum">
              <a:rPr lang="en-GB" smtClean="0"/>
              <a:t>‹#›</a:t>
            </a:fld>
            <a:endParaRPr lang="en-GB"/>
          </a:p>
        </p:txBody>
      </p:sp>
    </p:spTree>
    <p:extLst>
      <p:ext uri="{BB962C8B-B14F-4D97-AF65-F5344CB8AC3E}">
        <p14:creationId xmlns:p14="http://schemas.microsoft.com/office/powerpoint/2010/main" val="877631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52658-53F2-55D0-0D4B-B3BF687194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7758863-4C12-BAE1-CFD4-29901B7D304F}"/>
              </a:ext>
            </a:extLst>
          </p:cNvPr>
          <p:cNvSpPr>
            <a:spLocks noGrp="1"/>
          </p:cNvSpPr>
          <p:nvPr>
            <p:ph type="dt" sz="half" idx="10"/>
          </p:nvPr>
        </p:nvSpPr>
        <p:spPr/>
        <p:txBody>
          <a:bodyPr/>
          <a:lstStyle/>
          <a:p>
            <a:fld id="{FFB0FFBC-6E4B-4336-B026-C1643A11A333}" type="datetimeFigureOut">
              <a:rPr lang="en-GB" smtClean="0"/>
              <a:t>21/11/2023</a:t>
            </a:fld>
            <a:endParaRPr lang="en-GB"/>
          </a:p>
        </p:txBody>
      </p:sp>
      <p:sp>
        <p:nvSpPr>
          <p:cNvPr id="4" name="Footer Placeholder 3">
            <a:extLst>
              <a:ext uri="{FF2B5EF4-FFF2-40B4-BE49-F238E27FC236}">
                <a16:creationId xmlns:a16="http://schemas.microsoft.com/office/drawing/2014/main" id="{510AEE9B-CC63-2512-EACF-5F2F2DFE61E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A6C4F9F-2E9B-A3ED-CA81-E296463443E6}"/>
              </a:ext>
            </a:extLst>
          </p:cNvPr>
          <p:cNvSpPr>
            <a:spLocks noGrp="1"/>
          </p:cNvSpPr>
          <p:nvPr>
            <p:ph type="sldNum" sz="quarter" idx="12"/>
          </p:nvPr>
        </p:nvSpPr>
        <p:spPr/>
        <p:txBody>
          <a:bodyPr/>
          <a:lstStyle/>
          <a:p>
            <a:fld id="{BC93C4D0-B11F-4E80-854F-25EB66643030}" type="slidenum">
              <a:rPr lang="en-GB" smtClean="0"/>
              <a:t>‹#›</a:t>
            </a:fld>
            <a:endParaRPr lang="en-GB"/>
          </a:p>
        </p:txBody>
      </p:sp>
    </p:spTree>
    <p:extLst>
      <p:ext uri="{BB962C8B-B14F-4D97-AF65-F5344CB8AC3E}">
        <p14:creationId xmlns:p14="http://schemas.microsoft.com/office/powerpoint/2010/main" val="33074632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FD90D0-994D-4826-D005-7B35A530FD18}"/>
              </a:ext>
            </a:extLst>
          </p:cNvPr>
          <p:cNvSpPr>
            <a:spLocks noGrp="1"/>
          </p:cNvSpPr>
          <p:nvPr>
            <p:ph type="dt" sz="half" idx="10"/>
          </p:nvPr>
        </p:nvSpPr>
        <p:spPr/>
        <p:txBody>
          <a:bodyPr/>
          <a:lstStyle/>
          <a:p>
            <a:fld id="{FFB0FFBC-6E4B-4336-B026-C1643A11A333}" type="datetimeFigureOut">
              <a:rPr lang="en-GB" smtClean="0"/>
              <a:t>21/11/2023</a:t>
            </a:fld>
            <a:endParaRPr lang="en-GB"/>
          </a:p>
        </p:txBody>
      </p:sp>
      <p:sp>
        <p:nvSpPr>
          <p:cNvPr id="3" name="Footer Placeholder 2">
            <a:extLst>
              <a:ext uri="{FF2B5EF4-FFF2-40B4-BE49-F238E27FC236}">
                <a16:creationId xmlns:a16="http://schemas.microsoft.com/office/drawing/2014/main" id="{5E2AE9C4-F8CA-0024-54FE-83DBC50548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720CE50-BD06-6E3B-E24D-6E57C45CE704}"/>
              </a:ext>
            </a:extLst>
          </p:cNvPr>
          <p:cNvSpPr>
            <a:spLocks noGrp="1"/>
          </p:cNvSpPr>
          <p:nvPr>
            <p:ph type="sldNum" sz="quarter" idx="12"/>
          </p:nvPr>
        </p:nvSpPr>
        <p:spPr/>
        <p:txBody>
          <a:bodyPr/>
          <a:lstStyle/>
          <a:p>
            <a:fld id="{BC93C4D0-B11F-4E80-854F-25EB66643030}" type="slidenum">
              <a:rPr lang="en-GB" smtClean="0"/>
              <a:t>‹#›</a:t>
            </a:fld>
            <a:endParaRPr lang="en-GB"/>
          </a:p>
        </p:txBody>
      </p:sp>
    </p:spTree>
    <p:extLst>
      <p:ext uri="{BB962C8B-B14F-4D97-AF65-F5344CB8AC3E}">
        <p14:creationId xmlns:p14="http://schemas.microsoft.com/office/powerpoint/2010/main" val="32745686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F8EC0-A731-EF64-2C0D-516C62AD7A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EB18F1-D336-16BC-E5DB-ED6CA8BB1E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8D3BB2E-CA66-BE3C-713A-04895CFF51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2AF969-E17B-298A-1531-92386E83A484}"/>
              </a:ext>
            </a:extLst>
          </p:cNvPr>
          <p:cNvSpPr>
            <a:spLocks noGrp="1"/>
          </p:cNvSpPr>
          <p:nvPr>
            <p:ph type="dt" sz="half" idx="10"/>
          </p:nvPr>
        </p:nvSpPr>
        <p:spPr/>
        <p:txBody>
          <a:bodyPr/>
          <a:lstStyle/>
          <a:p>
            <a:fld id="{FFB0FFBC-6E4B-4336-B026-C1643A11A333}" type="datetimeFigureOut">
              <a:rPr lang="en-GB" smtClean="0"/>
              <a:t>21/11/2023</a:t>
            </a:fld>
            <a:endParaRPr lang="en-GB"/>
          </a:p>
        </p:txBody>
      </p:sp>
      <p:sp>
        <p:nvSpPr>
          <p:cNvPr id="6" name="Footer Placeholder 5">
            <a:extLst>
              <a:ext uri="{FF2B5EF4-FFF2-40B4-BE49-F238E27FC236}">
                <a16:creationId xmlns:a16="http://schemas.microsoft.com/office/drawing/2014/main" id="{558DFEE0-7221-72D9-8CDC-4ED4EFFD32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0F3670-9113-6AE1-CF68-BE7DFED5A40F}"/>
              </a:ext>
            </a:extLst>
          </p:cNvPr>
          <p:cNvSpPr>
            <a:spLocks noGrp="1"/>
          </p:cNvSpPr>
          <p:nvPr>
            <p:ph type="sldNum" sz="quarter" idx="12"/>
          </p:nvPr>
        </p:nvSpPr>
        <p:spPr/>
        <p:txBody>
          <a:bodyPr/>
          <a:lstStyle/>
          <a:p>
            <a:fld id="{BC93C4D0-B11F-4E80-854F-25EB66643030}" type="slidenum">
              <a:rPr lang="en-GB" smtClean="0"/>
              <a:t>‹#›</a:t>
            </a:fld>
            <a:endParaRPr lang="en-GB"/>
          </a:p>
        </p:txBody>
      </p:sp>
    </p:spTree>
    <p:extLst>
      <p:ext uri="{BB962C8B-B14F-4D97-AF65-F5344CB8AC3E}">
        <p14:creationId xmlns:p14="http://schemas.microsoft.com/office/powerpoint/2010/main" val="23616580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02D93-6D2D-21A9-362A-120B6230E7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0C93AB8-BB92-CB22-2DF4-2608A09C4F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23CAE4C-D812-B157-61E5-507FCB8A89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FE4110-0D52-0E9F-F555-41DA8168C47D}"/>
              </a:ext>
            </a:extLst>
          </p:cNvPr>
          <p:cNvSpPr>
            <a:spLocks noGrp="1"/>
          </p:cNvSpPr>
          <p:nvPr>
            <p:ph type="dt" sz="half" idx="10"/>
          </p:nvPr>
        </p:nvSpPr>
        <p:spPr/>
        <p:txBody>
          <a:bodyPr/>
          <a:lstStyle/>
          <a:p>
            <a:fld id="{FFB0FFBC-6E4B-4336-B026-C1643A11A333}" type="datetimeFigureOut">
              <a:rPr lang="en-GB" smtClean="0"/>
              <a:t>21/11/2023</a:t>
            </a:fld>
            <a:endParaRPr lang="en-GB"/>
          </a:p>
        </p:txBody>
      </p:sp>
      <p:sp>
        <p:nvSpPr>
          <p:cNvPr id="6" name="Footer Placeholder 5">
            <a:extLst>
              <a:ext uri="{FF2B5EF4-FFF2-40B4-BE49-F238E27FC236}">
                <a16:creationId xmlns:a16="http://schemas.microsoft.com/office/drawing/2014/main" id="{F2FF3F72-2A4C-D887-A84C-0DBA7C6F45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29DB6F-D1B0-8A34-22DA-27E06439117B}"/>
              </a:ext>
            </a:extLst>
          </p:cNvPr>
          <p:cNvSpPr>
            <a:spLocks noGrp="1"/>
          </p:cNvSpPr>
          <p:nvPr>
            <p:ph type="sldNum" sz="quarter" idx="12"/>
          </p:nvPr>
        </p:nvSpPr>
        <p:spPr/>
        <p:txBody>
          <a:bodyPr/>
          <a:lstStyle/>
          <a:p>
            <a:fld id="{BC93C4D0-B11F-4E80-854F-25EB66643030}" type="slidenum">
              <a:rPr lang="en-GB" smtClean="0"/>
              <a:t>‹#›</a:t>
            </a:fld>
            <a:endParaRPr lang="en-GB"/>
          </a:p>
        </p:txBody>
      </p:sp>
    </p:spTree>
    <p:extLst>
      <p:ext uri="{BB962C8B-B14F-4D97-AF65-F5344CB8AC3E}">
        <p14:creationId xmlns:p14="http://schemas.microsoft.com/office/powerpoint/2010/main" val="2569865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5A4B7-4E90-D0B0-CA23-FC34E61614C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26300C-E682-3C75-A958-6A3281AD5A9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6BF77C-6646-4A2A-2C79-670E44816297}"/>
              </a:ext>
            </a:extLst>
          </p:cNvPr>
          <p:cNvSpPr>
            <a:spLocks noGrp="1"/>
          </p:cNvSpPr>
          <p:nvPr>
            <p:ph type="dt" sz="half" idx="10"/>
          </p:nvPr>
        </p:nvSpPr>
        <p:spPr/>
        <p:txBody>
          <a:bodyPr/>
          <a:lstStyle/>
          <a:p>
            <a:fld id="{FFB0FFBC-6E4B-4336-B026-C1643A11A333}" type="datetimeFigureOut">
              <a:rPr lang="en-GB" smtClean="0"/>
              <a:t>21/11/2023</a:t>
            </a:fld>
            <a:endParaRPr lang="en-GB"/>
          </a:p>
        </p:txBody>
      </p:sp>
      <p:sp>
        <p:nvSpPr>
          <p:cNvPr id="5" name="Footer Placeholder 4">
            <a:extLst>
              <a:ext uri="{FF2B5EF4-FFF2-40B4-BE49-F238E27FC236}">
                <a16:creationId xmlns:a16="http://schemas.microsoft.com/office/drawing/2014/main" id="{01AC9915-A0BC-DEF7-972A-347A72105E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C1A74A-35BD-A39A-324F-BD3915C0BE6F}"/>
              </a:ext>
            </a:extLst>
          </p:cNvPr>
          <p:cNvSpPr>
            <a:spLocks noGrp="1"/>
          </p:cNvSpPr>
          <p:nvPr>
            <p:ph type="sldNum" sz="quarter" idx="12"/>
          </p:nvPr>
        </p:nvSpPr>
        <p:spPr/>
        <p:txBody>
          <a:bodyPr/>
          <a:lstStyle/>
          <a:p>
            <a:fld id="{BC93C4D0-B11F-4E80-854F-25EB66643030}" type="slidenum">
              <a:rPr lang="en-GB" smtClean="0"/>
              <a:t>‹#›</a:t>
            </a:fld>
            <a:endParaRPr lang="en-GB"/>
          </a:p>
        </p:txBody>
      </p:sp>
    </p:spTree>
    <p:extLst>
      <p:ext uri="{BB962C8B-B14F-4D97-AF65-F5344CB8AC3E}">
        <p14:creationId xmlns:p14="http://schemas.microsoft.com/office/powerpoint/2010/main" val="26996589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AFA091-F2B8-E6E3-1117-5B9BF7D8066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AE4489-E8AA-F04B-78CF-FCDBD28E80D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882E03-6558-69DA-8349-9CB088D73B64}"/>
              </a:ext>
            </a:extLst>
          </p:cNvPr>
          <p:cNvSpPr>
            <a:spLocks noGrp="1"/>
          </p:cNvSpPr>
          <p:nvPr>
            <p:ph type="dt" sz="half" idx="10"/>
          </p:nvPr>
        </p:nvSpPr>
        <p:spPr/>
        <p:txBody>
          <a:bodyPr/>
          <a:lstStyle/>
          <a:p>
            <a:fld id="{FFB0FFBC-6E4B-4336-B026-C1643A11A333}" type="datetimeFigureOut">
              <a:rPr lang="en-GB" smtClean="0"/>
              <a:t>21/11/2023</a:t>
            </a:fld>
            <a:endParaRPr lang="en-GB"/>
          </a:p>
        </p:txBody>
      </p:sp>
      <p:sp>
        <p:nvSpPr>
          <p:cNvPr id="5" name="Footer Placeholder 4">
            <a:extLst>
              <a:ext uri="{FF2B5EF4-FFF2-40B4-BE49-F238E27FC236}">
                <a16:creationId xmlns:a16="http://schemas.microsoft.com/office/drawing/2014/main" id="{CFE3EBF0-B613-96A2-937D-9FD8C33C5A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0963D6-56AC-A7B2-E5BE-D0AF5E0BBE89}"/>
              </a:ext>
            </a:extLst>
          </p:cNvPr>
          <p:cNvSpPr>
            <a:spLocks noGrp="1"/>
          </p:cNvSpPr>
          <p:nvPr>
            <p:ph type="sldNum" sz="quarter" idx="12"/>
          </p:nvPr>
        </p:nvSpPr>
        <p:spPr/>
        <p:txBody>
          <a:bodyPr/>
          <a:lstStyle/>
          <a:p>
            <a:fld id="{BC93C4D0-B11F-4E80-854F-25EB66643030}" type="slidenum">
              <a:rPr lang="en-GB" smtClean="0"/>
              <a:t>‹#›</a:t>
            </a:fld>
            <a:endParaRPr lang="en-GB"/>
          </a:p>
        </p:txBody>
      </p:sp>
    </p:spTree>
    <p:extLst>
      <p:ext uri="{BB962C8B-B14F-4D97-AF65-F5344CB8AC3E}">
        <p14:creationId xmlns:p14="http://schemas.microsoft.com/office/powerpoint/2010/main" val="11119282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D92D6B-83F7-FA23-FECF-DB277515540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90D6A5-EED8-FDC4-B0BC-58A466B40A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9330A5A-D481-6405-5DE8-48906E33B8B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B0FFBC-6E4B-4336-B026-C1643A11A333}" type="datetimeFigureOut">
              <a:rPr lang="en-GB" smtClean="0"/>
              <a:t>21/11/2023</a:t>
            </a:fld>
            <a:endParaRPr lang="en-GB"/>
          </a:p>
        </p:txBody>
      </p:sp>
      <p:sp>
        <p:nvSpPr>
          <p:cNvPr id="5" name="Footer Placeholder 4">
            <a:extLst>
              <a:ext uri="{FF2B5EF4-FFF2-40B4-BE49-F238E27FC236}">
                <a16:creationId xmlns:a16="http://schemas.microsoft.com/office/drawing/2014/main" id="{5335D84F-7A21-EE78-00F4-80C514DCD5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68E3FF6-3FE3-9167-B2D5-726D2A362F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93C4D0-B11F-4E80-854F-25EB66643030}" type="slidenum">
              <a:rPr lang="en-GB" smtClean="0"/>
              <a:t>‹#›</a:t>
            </a:fld>
            <a:endParaRPr lang="en-GB"/>
          </a:p>
        </p:txBody>
      </p:sp>
    </p:spTree>
    <p:extLst>
      <p:ext uri="{BB962C8B-B14F-4D97-AF65-F5344CB8AC3E}">
        <p14:creationId xmlns:p14="http://schemas.microsoft.com/office/powerpoint/2010/main" val="2077780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8.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hyperlink" Target="https://airbnb.design/designing-for-trust/#:~:text=The%20most%20valuable%20signal%20a,that%20comes%20responsibility%20and%20respect" TargetMode="External"/><Relationship Id="rId3" Type="http://schemas.openxmlformats.org/officeDocument/2006/relationships/hyperlink" Target="https://www.airbnb.co.uk/resources/hosting-homes/a/the-basics-of-communicating-with-guests-33" TargetMode="External"/><Relationship Id="rId7" Type="http://schemas.openxmlformats.org/officeDocument/2006/relationships/hyperlink" Target="https://www.airbnb.co.uk/help/article/1564" TargetMode="External"/><Relationship Id="rId2" Type="http://schemas.openxmlformats.org/officeDocument/2006/relationships/hyperlink" Target="https://www.ncesc.com/what-risks-are-airbnb-guests-exposed-to/" TargetMode="External"/><Relationship Id="rId1" Type="http://schemas.openxmlformats.org/officeDocument/2006/relationships/slideLayout" Target="../slideLayouts/slideLayout2.xml"/><Relationship Id="rId6" Type="http://schemas.openxmlformats.org/officeDocument/2006/relationships/hyperlink" Target="https://www.airbnb.co.uk/help/article/4?_set_bev_on_new_domain=1700313564_ZWU4YmMyNTJkZjRh#:~:text=To%20help%20ensure%20the%20safety,the%20Host%20Guarantee%2C%20and%20more" TargetMode="External"/><Relationship Id="rId11" Type="http://schemas.openxmlformats.org/officeDocument/2006/relationships/hyperlink" Target="https://www.businessresearchinsights.com/market-reports/sharing-economy-market-103542" TargetMode="External"/><Relationship Id="rId5" Type="http://schemas.openxmlformats.org/officeDocument/2006/relationships/hyperlink" Target="https://www.airbnb.co.uk/help/article/695?_set_bev_on_new_domain=1700313564_ZWU4YmMyNTJkZjRh#:~:text=Keep%20your%20word.,be%20respectful%20of%20the%20neighbors" TargetMode="External"/><Relationship Id="rId10" Type="http://schemas.openxmlformats.org/officeDocument/2006/relationships/hyperlink" Target="https://firstaff.ie/the-essentials-of-communication-all-that-you-need-to-know-as-a-great-leader/" TargetMode="External"/><Relationship Id="rId4" Type="http://schemas.openxmlformats.org/officeDocument/2006/relationships/hyperlink" Target="https://www.airbnb.co.uk/d/safetoshareyourplace?_set_bev_on_new_domain=1700313564_ZWU4YmMyNTJkZjRh" TargetMode="External"/><Relationship Id="rId9" Type="http://schemas.openxmlformats.org/officeDocument/2006/relationships/hyperlink" Target="https://hospitalityinsights.ehl.edu/airbnb-impact-hotel-trends#:~:text=Airbnb%20is%20slowly%20disrupting%20the,proposition%20as%20perceived%20by%20guests"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943FFE2-8890-8633-33E5-992DFC5FE7C7}"/>
              </a:ext>
            </a:extLst>
          </p:cNvPr>
          <p:cNvPicPr>
            <a:picLocks noChangeAspect="1"/>
          </p:cNvPicPr>
          <p:nvPr/>
        </p:nvPicPr>
        <p:blipFill rotWithShape="1">
          <a:blip r:embed="rId5"/>
          <a:srcRect t="17279"/>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B8DE82-3919-F675-C9C0-10D6B9374572}"/>
              </a:ext>
            </a:extLst>
          </p:cNvPr>
          <p:cNvSpPr>
            <a:spLocks noGrp="1"/>
          </p:cNvSpPr>
          <p:nvPr>
            <p:ph type="ctrTitle"/>
          </p:nvPr>
        </p:nvSpPr>
        <p:spPr>
          <a:xfrm>
            <a:off x="404553" y="3091928"/>
            <a:ext cx="9078562" cy="2387600"/>
          </a:xfrm>
        </p:spPr>
        <p:txBody>
          <a:bodyPr>
            <a:normAutofit/>
          </a:bodyPr>
          <a:lstStyle/>
          <a:p>
            <a:pPr algn="l"/>
            <a:r>
              <a:rPr lang="en-GB" sz="6600" dirty="0">
                <a:solidFill>
                  <a:schemeClr val="bg1"/>
                </a:solidFill>
              </a:rPr>
              <a:t>Digital Business</a:t>
            </a:r>
            <a:br>
              <a:rPr lang="en-GB" sz="6600" dirty="0">
                <a:solidFill>
                  <a:schemeClr val="bg1"/>
                </a:solidFill>
              </a:rPr>
            </a:br>
            <a:r>
              <a:rPr lang="en-GB" sz="6600" dirty="0">
                <a:solidFill>
                  <a:schemeClr val="bg1"/>
                </a:solidFill>
              </a:rPr>
              <a:t>(BMSP6002)</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0CFF3A78-A579-F509-8C18-AE1C7D1BDC65}"/>
              </a:ext>
            </a:extLst>
          </p:cNvPr>
          <p:cNvSpPr>
            <a:spLocks noGrp="1"/>
          </p:cNvSpPr>
          <p:nvPr>
            <p:ph type="subTitle" idx="1"/>
          </p:nvPr>
        </p:nvSpPr>
        <p:spPr>
          <a:xfrm>
            <a:off x="404553" y="5624945"/>
            <a:ext cx="9078562" cy="592975"/>
          </a:xfrm>
        </p:spPr>
        <p:txBody>
          <a:bodyPr anchor="ctr">
            <a:noAutofit/>
          </a:bodyPr>
          <a:lstStyle/>
          <a:p>
            <a:pPr algn="l"/>
            <a:r>
              <a:rPr lang="en-GB" sz="1600" dirty="0">
                <a:solidFill>
                  <a:schemeClr val="bg1"/>
                </a:solidFill>
              </a:rPr>
              <a:t>Sophie Evans</a:t>
            </a:r>
          </a:p>
          <a:p>
            <a:pPr algn="l"/>
            <a:r>
              <a:rPr lang="en-GB" sz="1600" dirty="0">
                <a:solidFill>
                  <a:schemeClr val="bg1"/>
                </a:solidFill>
              </a:rPr>
              <a:t>(2108443)</a:t>
            </a:r>
          </a:p>
        </p:txBody>
      </p:sp>
      <p:pic>
        <p:nvPicPr>
          <p:cNvPr id="7" name="Audio 6">
            <a:hlinkClick r:id="" action="ppaction://media"/>
            <a:extLst>
              <a:ext uri="{FF2B5EF4-FFF2-40B4-BE49-F238E27FC236}">
                <a16:creationId xmlns:a16="http://schemas.microsoft.com/office/drawing/2014/main" id="{6EA95258-16F5-41CA-5E86-F679FA30842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09070047"/>
      </p:ext>
    </p:extLst>
  </p:cSld>
  <p:clrMapOvr>
    <a:masterClrMapping/>
  </p:clrMapOvr>
  <mc:AlternateContent xmlns:mc="http://schemas.openxmlformats.org/markup-compatibility/2006">
    <mc:Choice xmlns:p14="http://schemas.microsoft.com/office/powerpoint/2010/main" Requires="p14">
      <p:transition spd="slow" p14:dur="2000" advTm="3872"/>
    </mc:Choice>
    <mc:Fallback>
      <p:transition spd="slow" advTm="38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32A2F-0104-F516-9D04-83FCA186F04F}"/>
              </a:ext>
            </a:extLst>
          </p:cNvPr>
          <p:cNvSpPr>
            <a:spLocks noGrp="1"/>
          </p:cNvSpPr>
          <p:nvPr>
            <p:ph type="title"/>
          </p:nvPr>
        </p:nvSpPr>
        <p:spPr>
          <a:xfrm>
            <a:off x="6486698" y="109072"/>
            <a:ext cx="3970713" cy="496024"/>
          </a:xfrm>
        </p:spPr>
        <p:txBody>
          <a:bodyPr>
            <a:noAutofit/>
          </a:bodyPr>
          <a:lstStyle/>
          <a:p>
            <a:r>
              <a:rPr lang="en-GB" sz="5400" b="1" u="sng" dirty="0"/>
              <a:t>Introduction</a:t>
            </a:r>
          </a:p>
        </p:txBody>
      </p:sp>
      <p:pic>
        <p:nvPicPr>
          <p:cNvPr id="2050" name="Picture 2" descr="Peer to Peer Accommodation Networks | 9781911396512 | Sara Dolnicar ...">
            <a:extLst>
              <a:ext uri="{FF2B5EF4-FFF2-40B4-BE49-F238E27FC236}">
                <a16:creationId xmlns:a16="http://schemas.microsoft.com/office/drawing/2014/main" id="{24E40AB4-927A-1FCD-34C5-CCE768533C94}"/>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0" y="0"/>
            <a:ext cx="4578170" cy="685060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Rounded Corners 3">
            <a:extLst>
              <a:ext uri="{FF2B5EF4-FFF2-40B4-BE49-F238E27FC236}">
                <a16:creationId xmlns:a16="http://schemas.microsoft.com/office/drawing/2014/main" id="{3245AA86-BF22-5F4C-06F2-CB7F5549DA7E}"/>
              </a:ext>
            </a:extLst>
          </p:cNvPr>
          <p:cNvSpPr/>
          <p:nvPr/>
        </p:nvSpPr>
        <p:spPr>
          <a:xfrm>
            <a:off x="5821672" y="872140"/>
            <a:ext cx="5611091" cy="673331"/>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Sharing Economy</a:t>
            </a:r>
          </a:p>
        </p:txBody>
      </p:sp>
      <p:sp>
        <p:nvSpPr>
          <p:cNvPr id="5" name="Rectangle: Rounded Corners 4">
            <a:extLst>
              <a:ext uri="{FF2B5EF4-FFF2-40B4-BE49-F238E27FC236}">
                <a16:creationId xmlns:a16="http://schemas.microsoft.com/office/drawing/2014/main" id="{F81F534B-5238-98FC-BFE6-A0DDE6F07F82}"/>
              </a:ext>
            </a:extLst>
          </p:cNvPr>
          <p:cNvSpPr/>
          <p:nvPr/>
        </p:nvSpPr>
        <p:spPr>
          <a:xfrm>
            <a:off x="5821665" y="1773034"/>
            <a:ext cx="5611091" cy="673331"/>
          </a:xfrm>
          <a:prstGeom prst="roundRect">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Collaborative Consumption</a:t>
            </a:r>
          </a:p>
        </p:txBody>
      </p:sp>
      <p:sp>
        <p:nvSpPr>
          <p:cNvPr id="6" name="Rectangle: Rounded Corners 5">
            <a:extLst>
              <a:ext uri="{FF2B5EF4-FFF2-40B4-BE49-F238E27FC236}">
                <a16:creationId xmlns:a16="http://schemas.microsoft.com/office/drawing/2014/main" id="{766494B7-A48A-5BE4-80E6-3823422F1D98}"/>
              </a:ext>
            </a:extLst>
          </p:cNvPr>
          <p:cNvSpPr/>
          <p:nvPr/>
        </p:nvSpPr>
        <p:spPr>
          <a:xfrm>
            <a:off x="5821666" y="4267512"/>
            <a:ext cx="5611091" cy="673331"/>
          </a:xfrm>
          <a:prstGeom prst="roundRect">
            <a:avLst/>
          </a:prstGeom>
          <a:solidFill>
            <a:srgbClr val="E028D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Digital Disruption</a:t>
            </a:r>
          </a:p>
        </p:txBody>
      </p:sp>
      <p:sp>
        <p:nvSpPr>
          <p:cNvPr id="8" name="Rectangle: Rounded Corners 7">
            <a:extLst>
              <a:ext uri="{FF2B5EF4-FFF2-40B4-BE49-F238E27FC236}">
                <a16:creationId xmlns:a16="http://schemas.microsoft.com/office/drawing/2014/main" id="{3AD8EC83-04B0-D452-9B99-C2D0FC563177}"/>
              </a:ext>
            </a:extLst>
          </p:cNvPr>
          <p:cNvSpPr/>
          <p:nvPr/>
        </p:nvSpPr>
        <p:spPr>
          <a:xfrm>
            <a:off x="5821667" y="5228010"/>
            <a:ext cx="5611091" cy="673331"/>
          </a:xfrm>
          <a:prstGeom prst="round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Business Models</a:t>
            </a:r>
          </a:p>
        </p:txBody>
      </p:sp>
      <p:sp>
        <p:nvSpPr>
          <p:cNvPr id="9" name="Rectangle: Rounded Corners 8">
            <a:extLst>
              <a:ext uri="{FF2B5EF4-FFF2-40B4-BE49-F238E27FC236}">
                <a16:creationId xmlns:a16="http://schemas.microsoft.com/office/drawing/2014/main" id="{3A476135-133C-D5A6-F86D-1C1855F97ED0}"/>
              </a:ext>
            </a:extLst>
          </p:cNvPr>
          <p:cNvSpPr/>
          <p:nvPr/>
        </p:nvSpPr>
        <p:spPr>
          <a:xfrm>
            <a:off x="5821667" y="6100568"/>
            <a:ext cx="5611091" cy="673331"/>
          </a:xfrm>
          <a:prstGeom prst="round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Other Issues</a:t>
            </a:r>
          </a:p>
        </p:txBody>
      </p:sp>
      <p:sp>
        <p:nvSpPr>
          <p:cNvPr id="10" name="Rectangle: Rounded Corners 9">
            <a:extLst>
              <a:ext uri="{FF2B5EF4-FFF2-40B4-BE49-F238E27FC236}">
                <a16:creationId xmlns:a16="http://schemas.microsoft.com/office/drawing/2014/main" id="{1D328E42-2E1D-75F2-F3A4-C5C57A488CB6}"/>
              </a:ext>
            </a:extLst>
          </p:cNvPr>
          <p:cNvSpPr/>
          <p:nvPr/>
        </p:nvSpPr>
        <p:spPr>
          <a:xfrm>
            <a:off x="5821665" y="2608389"/>
            <a:ext cx="5611091" cy="673331"/>
          </a:xfrm>
          <a:prstGeom prst="round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Ecommerce</a:t>
            </a:r>
          </a:p>
        </p:txBody>
      </p:sp>
      <p:sp>
        <p:nvSpPr>
          <p:cNvPr id="11" name="Rectangle: Rounded Corners 10">
            <a:extLst>
              <a:ext uri="{FF2B5EF4-FFF2-40B4-BE49-F238E27FC236}">
                <a16:creationId xmlns:a16="http://schemas.microsoft.com/office/drawing/2014/main" id="{5BFC1F32-4601-F177-B576-37686E6B1C4D}"/>
              </a:ext>
            </a:extLst>
          </p:cNvPr>
          <p:cNvSpPr/>
          <p:nvPr/>
        </p:nvSpPr>
        <p:spPr>
          <a:xfrm>
            <a:off x="5821666" y="3425304"/>
            <a:ext cx="5611091" cy="673331"/>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Perspectives</a:t>
            </a:r>
          </a:p>
        </p:txBody>
      </p:sp>
      <p:pic>
        <p:nvPicPr>
          <p:cNvPr id="14" name="Audio 13">
            <a:hlinkClick r:id="" action="ppaction://media"/>
            <a:extLst>
              <a:ext uri="{FF2B5EF4-FFF2-40B4-BE49-F238E27FC236}">
                <a16:creationId xmlns:a16="http://schemas.microsoft.com/office/drawing/2014/main" id="{8C3C4FC8-5B66-DBC0-D702-6FF159FD1E6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43501120"/>
      </p:ext>
    </p:extLst>
  </p:cSld>
  <p:clrMapOvr>
    <a:masterClrMapping/>
  </p:clrMapOvr>
  <mc:AlternateContent xmlns:mc="http://schemas.openxmlformats.org/markup-compatibility/2006">
    <mc:Choice xmlns:p14="http://schemas.microsoft.com/office/powerpoint/2010/main" Requires="p14">
      <p:transition spd="slow" p14:dur="2000" advTm="44320"/>
    </mc:Choice>
    <mc:Fallback>
      <p:transition spd="slow" advTm="443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1F935E-844C-0975-8F92-911D5584F0F7}"/>
              </a:ext>
            </a:extLst>
          </p:cNvPr>
          <p:cNvSpPr>
            <a:spLocks noGrp="1"/>
          </p:cNvSpPr>
          <p:nvPr>
            <p:ph type="title"/>
          </p:nvPr>
        </p:nvSpPr>
        <p:spPr>
          <a:xfrm>
            <a:off x="577573" y="496344"/>
            <a:ext cx="4368602" cy="1956841"/>
          </a:xfrm>
        </p:spPr>
        <p:txBody>
          <a:bodyPr anchor="b">
            <a:noAutofit/>
          </a:bodyPr>
          <a:lstStyle/>
          <a:p>
            <a:r>
              <a:rPr lang="en-GB" sz="2800" dirty="0"/>
              <a:t>Chapter 2 – The Sharing Economy </a:t>
            </a:r>
            <a:br>
              <a:rPr lang="en-GB" sz="2800" dirty="0"/>
            </a:br>
            <a:r>
              <a:rPr lang="en-GB" sz="2800" b="1" dirty="0"/>
              <a:t>Stephan Reinhold &amp; Sara </a:t>
            </a:r>
            <a:r>
              <a:rPr lang="en-GB" sz="2800" b="1" dirty="0" err="1"/>
              <a:t>Dolnicar</a:t>
            </a:r>
            <a:br>
              <a:rPr lang="en-GB" sz="2800" b="1" dirty="0"/>
            </a:br>
            <a:br>
              <a:rPr lang="en-GB" sz="2800" b="1" dirty="0"/>
            </a:br>
            <a:r>
              <a:rPr lang="en-GB" sz="2800" b="1" dirty="0">
                <a:solidFill>
                  <a:schemeClr val="accent2"/>
                </a:solidFill>
              </a:rPr>
              <a:t>Theme 1 – Sharing Economy</a:t>
            </a:r>
            <a:endParaRPr lang="en-GB" sz="2800" dirty="0">
              <a:solidFill>
                <a:schemeClr val="accent2"/>
              </a:solidFill>
            </a:endParaRPr>
          </a:p>
        </p:txBody>
      </p:sp>
      <p:sp>
        <p:nvSpPr>
          <p:cNvPr id="2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5E1C98-E08B-5A9E-34AE-79449735261C}"/>
              </a:ext>
            </a:extLst>
          </p:cNvPr>
          <p:cNvSpPr>
            <a:spLocks noGrp="1"/>
          </p:cNvSpPr>
          <p:nvPr>
            <p:ph idx="1"/>
          </p:nvPr>
        </p:nvSpPr>
        <p:spPr>
          <a:xfrm>
            <a:off x="640080" y="2872899"/>
            <a:ext cx="4243589" cy="3320668"/>
          </a:xfrm>
        </p:spPr>
        <p:txBody>
          <a:bodyPr>
            <a:normAutofit/>
          </a:bodyPr>
          <a:lstStyle/>
          <a:p>
            <a:pPr marL="0" indent="0">
              <a:buNone/>
            </a:pPr>
            <a:r>
              <a:rPr lang="en-GB" sz="1500" dirty="0"/>
              <a:t>An economic system known as the "sharing economy" allows people and businesses to share resources, commodities, and services online. </a:t>
            </a:r>
          </a:p>
          <a:p>
            <a:pPr marL="0" indent="0">
              <a:buNone/>
            </a:pPr>
            <a:r>
              <a:rPr lang="en-GB" sz="1500" dirty="0"/>
              <a:t>Variety of Actions of the sharing economy </a:t>
            </a:r>
          </a:p>
          <a:p>
            <a:r>
              <a:rPr lang="en-GB" sz="1500" kern="100" dirty="0">
                <a:effectLst/>
                <a:latin typeface="Calibri" panose="020F0502020204030204" pitchFamily="34" charset="0"/>
                <a:ea typeface="Calibri" panose="020F0502020204030204" pitchFamily="34" charset="0"/>
                <a:cs typeface="Times New Roman" panose="02020603050405020304" pitchFamily="18" charset="0"/>
              </a:rPr>
              <a:t>lending</a:t>
            </a:r>
          </a:p>
          <a:p>
            <a:r>
              <a:rPr lang="en-GB" sz="1500" kern="100" dirty="0">
                <a:effectLst/>
                <a:latin typeface="Calibri" panose="020F0502020204030204" pitchFamily="34" charset="0"/>
                <a:ea typeface="Calibri" panose="020F0502020204030204" pitchFamily="34" charset="0"/>
                <a:cs typeface="Times New Roman" panose="02020603050405020304" pitchFamily="18" charset="0"/>
              </a:rPr>
              <a:t>trading,</a:t>
            </a:r>
          </a:p>
          <a:p>
            <a:r>
              <a:rPr lang="en-GB" sz="1500" kern="100" dirty="0">
                <a:effectLst/>
                <a:latin typeface="Calibri" panose="020F0502020204030204" pitchFamily="34" charset="0"/>
                <a:ea typeface="Calibri" panose="020F0502020204030204" pitchFamily="34" charset="0"/>
                <a:cs typeface="Times New Roman" panose="02020603050405020304" pitchFamily="18" charset="0"/>
              </a:rPr>
              <a:t>exchange</a:t>
            </a:r>
          </a:p>
          <a:p>
            <a:r>
              <a:rPr lang="en-GB" sz="1500" kern="100" dirty="0">
                <a:effectLst/>
                <a:latin typeface="Calibri" panose="020F0502020204030204" pitchFamily="34" charset="0"/>
                <a:ea typeface="Calibri" panose="020F0502020204030204" pitchFamily="34" charset="0"/>
                <a:cs typeface="Times New Roman" panose="02020603050405020304" pitchFamily="18" charset="0"/>
              </a:rPr>
              <a:t>bartering</a:t>
            </a:r>
          </a:p>
          <a:p>
            <a:r>
              <a:rPr lang="en-GB" sz="1500" kern="100" dirty="0">
                <a:effectLst/>
                <a:latin typeface="Calibri" panose="020F0502020204030204" pitchFamily="34" charset="0"/>
                <a:ea typeface="Calibri" panose="020F0502020204030204" pitchFamily="34" charset="0"/>
                <a:cs typeface="Times New Roman" panose="02020603050405020304" pitchFamily="18" charset="0"/>
              </a:rPr>
              <a:t>giving</a:t>
            </a:r>
          </a:p>
          <a:p>
            <a:r>
              <a:rPr lang="en-GB" sz="1500" kern="100" dirty="0">
                <a:effectLst/>
                <a:latin typeface="Calibri" panose="020F0502020204030204" pitchFamily="34" charset="0"/>
                <a:ea typeface="Calibri" panose="020F0502020204030204" pitchFamily="34" charset="0"/>
                <a:cs typeface="Times New Roman" panose="02020603050405020304" pitchFamily="18" charset="0"/>
              </a:rPr>
              <a:t>renting</a:t>
            </a:r>
          </a:p>
          <a:p>
            <a:pPr marL="0" indent="0">
              <a:buNone/>
            </a:pPr>
            <a:endParaRPr lang="en-GB" sz="1500" dirty="0"/>
          </a:p>
          <a:p>
            <a:pPr marL="0" indent="0">
              <a:buNone/>
            </a:pPr>
            <a:endParaRPr lang="en-GB" sz="1500" dirty="0"/>
          </a:p>
        </p:txBody>
      </p:sp>
      <p:pic>
        <p:nvPicPr>
          <p:cNvPr id="4" name="Picture 4">
            <a:extLst>
              <a:ext uri="{FF2B5EF4-FFF2-40B4-BE49-F238E27FC236}">
                <a16:creationId xmlns:a16="http://schemas.microsoft.com/office/drawing/2014/main" id="{AADD6EB2-B0EC-7662-4AA6-14DF97BA092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302"/>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96599E0-06F9-9AD8-439A-84DA20C52E21}"/>
              </a:ext>
            </a:extLst>
          </p:cNvPr>
          <p:cNvSpPr txBox="1"/>
          <p:nvPr/>
        </p:nvSpPr>
        <p:spPr>
          <a:xfrm>
            <a:off x="10437877" y="6359821"/>
            <a:ext cx="1562792" cy="369332"/>
          </a:xfrm>
          <a:prstGeom prst="rect">
            <a:avLst/>
          </a:prstGeom>
          <a:noFill/>
        </p:spPr>
        <p:txBody>
          <a:bodyPr wrap="square" rtlCol="0">
            <a:spAutoFit/>
          </a:bodyPr>
          <a:lstStyle/>
          <a:p>
            <a:r>
              <a:rPr lang="en-GB" dirty="0"/>
              <a:t>(</a:t>
            </a:r>
            <a:r>
              <a:rPr lang="en-GB" dirty="0" err="1"/>
              <a:t>Jaisoor</a:t>
            </a:r>
            <a:r>
              <a:rPr lang="en-GB" dirty="0"/>
              <a:t> 2018)</a:t>
            </a:r>
          </a:p>
        </p:txBody>
      </p:sp>
      <p:pic>
        <p:nvPicPr>
          <p:cNvPr id="27" name="Audio 26">
            <a:hlinkClick r:id="" action="ppaction://media"/>
            <a:extLst>
              <a:ext uri="{FF2B5EF4-FFF2-40B4-BE49-F238E27FC236}">
                <a16:creationId xmlns:a16="http://schemas.microsoft.com/office/drawing/2014/main" id="{B15F7DE1-9E0B-6B6F-665D-BBC9CF77327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00562531"/>
      </p:ext>
    </p:extLst>
  </p:cSld>
  <p:clrMapOvr>
    <a:masterClrMapping/>
  </p:clrMapOvr>
  <mc:AlternateContent xmlns:mc="http://schemas.openxmlformats.org/markup-compatibility/2006">
    <mc:Choice xmlns:p14="http://schemas.microsoft.com/office/powerpoint/2010/main" Requires="p14">
      <p:transition spd="slow" p14:dur="2000" advTm="135226"/>
    </mc:Choice>
    <mc:Fallback>
      <p:transition spd="slow" advTm="1352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9C88F-0802-1F19-71C2-E0C4CDAF8F7E}"/>
              </a:ext>
            </a:extLst>
          </p:cNvPr>
          <p:cNvSpPr>
            <a:spLocks noGrp="1"/>
          </p:cNvSpPr>
          <p:nvPr>
            <p:ph type="title"/>
          </p:nvPr>
        </p:nvSpPr>
        <p:spPr>
          <a:xfrm>
            <a:off x="147328" y="246628"/>
            <a:ext cx="5599538" cy="1108925"/>
          </a:xfrm>
        </p:spPr>
        <p:txBody>
          <a:bodyPr anchor="b">
            <a:noAutofit/>
          </a:bodyPr>
          <a:lstStyle/>
          <a:p>
            <a:r>
              <a:rPr lang="en-GB" sz="2000" dirty="0">
                <a:solidFill>
                  <a:schemeClr val="tx2"/>
                </a:solidFill>
              </a:rPr>
              <a:t>Chapter 2 – The Sharing Economy</a:t>
            </a:r>
            <a:br>
              <a:rPr lang="en-GB" sz="2000" dirty="0">
                <a:solidFill>
                  <a:schemeClr val="tx2"/>
                </a:solidFill>
              </a:rPr>
            </a:br>
            <a:r>
              <a:rPr lang="en-GB" sz="2000" b="1" dirty="0">
                <a:solidFill>
                  <a:schemeClr val="tx2"/>
                </a:solidFill>
              </a:rPr>
              <a:t>Stephan Reinhold &amp; Sara </a:t>
            </a:r>
            <a:r>
              <a:rPr lang="en-GB" sz="2000" b="1" dirty="0" err="1">
                <a:solidFill>
                  <a:schemeClr val="tx2"/>
                </a:solidFill>
              </a:rPr>
              <a:t>Dolnicar</a:t>
            </a:r>
            <a:br>
              <a:rPr lang="en-GB" sz="2000" b="1" dirty="0">
                <a:solidFill>
                  <a:schemeClr val="tx2"/>
                </a:solidFill>
              </a:rPr>
            </a:br>
            <a:br>
              <a:rPr lang="en-GB" sz="2000" b="1" dirty="0">
                <a:solidFill>
                  <a:schemeClr val="tx2"/>
                </a:solidFill>
              </a:rPr>
            </a:br>
            <a:r>
              <a:rPr lang="en-GB" sz="2000" b="1" dirty="0">
                <a:solidFill>
                  <a:schemeClr val="accent2"/>
                </a:solidFill>
              </a:rPr>
              <a:t> </a:t>
            </a:r>
            <a:r>
              <a:rPr lang="en-GB" sz="2000" b="1" dirty="0">
                <a:solidFill>
                  <a:srgbClr val="00B050"/>
                </a:solidFill>
              </a:rPr>
              <a:t>Theme 2 - Collaborative Consumption</a:t>
            </a:r>
          </a:p>
        </p:txBody>
      </p:sp>
      <p:sp>
        <p:nvSpPr>
          <p:cNvPr id="52" name="Content Placeholder 2">
            <a:extLst>
              <a:ext uri="{FF2B5EF4-FFF2-40B4-BE49-F238E27FC236}">
                <a16:creationId xmlns:a16="http://schemas.microsoft.com/office/drawing/2014/main" id="{14218D02-DA0E-4332-FA68-9C7DB0B9DA13}"/>
              </a:ext>
            </a:extLst>
          </p:cNvPr>
          <p:cNvSpPr>
            <a:spLocks noGrp="1"/>
          </p:cNvSpPr>
          <p:nvPr>
            <p:ph idx="1"/>
          </p:nvPr>
        </p:nvSpPr>
        <p:spPr>
          <a:xfrm>
            <a:off x="609601" y="1603600"/>
            <a:ext cx="3670738" cy="4644799"/>
          </a:xfrm>
        </p:spPr>
        <p:txBody>
          <a:bodyPr>
            <a:normAutofit lnSpcReduction="10000"/>
          </a:bodyPr>
          <a:lstStyle/>
          <a:p>
            <a:pPr marL="0" indent="0">
              <a:buNone/>
            </a:pPr>
            <a:endParaRPr lang="en-GB" sz="16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400" dirty="0" err="1">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Dolnicar</a:t>
            </a:r>
            <a:r>
              <a:rPr lang="en-GB" sz="24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rPr>
              <a:t> (2017) underutilised space is shared among network members at no cost, fostering a strong feeling of community, social bonding, and shared ownership.</a:t>
            </a:r>
          </a:p>
          <a:p>
            <a:pPr marL="0" indent="0">
              <a:buNone/>
            </a:pPr>
            <a:endParaRPr lang="en-GB" sz="2400" dirty="0">
              <a:solidFill>
                <a:schemeClr val="tx2"/>
              </a:solidFill>
            </a:endParaRPr>
          </a:p>
          <a:p>
            <a:pPr marL="0" indent="0">
              <a:buNone/>
            </a:pPr>
            <a:r>
              <a:rPr lang="en-GB" sz="2400" dirty="0">
                <a:solidFill>
                  <a:schemeClr val="tx2"/>
                </a:solidFill>
              </a:rPr>
              <a:t>2013 Collaborative Consumption was Valued at over 3.5 billion it now has the potential growth of 335 billion by 2025.</a:t>
            </a:r>
          </a:p>
        </p:txBody>
      </p:sp>
      <p:pic>
        <p:nvPicPr>
          <p:cNvPr id="7" name="Picture 6">
            <a:extLst>
              <a:ext uri="{FF2B5EF4-FFF2-40B4-BE49-F238E27FC236}">
                <a16:creationId xmlns:a16="http://schemas.microsoft.com/office/drawing/2014/main" id="{F34B2CA1-0C75-3955-F131-1B159C909986}"/>
              </a:ext>
            </a:extLst>
          </p:cNvPr>
          <p:cNvPicPr>
            <a:picLocks noChangeAspect="1"/>
          </p:cNvPicPr>
          <p:nvPr/>
        </p:nvPicPr>
        <p:blipFill>
          <a:blip r:embed="rId5"/>
          <a:stretch>
            <a:fillRect/>
          </a:stretch>
        </p:blipFill>
        <p:spPr>
          <a:xfrm>
            <a:off x="4395316" y="518770"/>
            <a:ext cx="7586708" cy="5348629"/>
          </a:xfrm>
          <a:prstGeom prst="rect">
            <a:avLst/>
          </a:prstGeom>
        </p:spPr>
      </p:pic>
      <p:sp>
        <p:nvSpPr>
          <p:cNvPr id="4" name="TextBox 3">
            <a:extLst>
              <a:ext uri="{FF2B5EF4-FFF2-40B4-BE49-F238E27FC236}">
                <a16:creationId xmlns:a16="http://schemas.microsoft.com/office/drawing/2014/main" id="{970C5DC5-E411-E581-9CD9-F2690902101F}"/>
              </a:ext>
            </a:extLst>
          </p:cNvPr>
          <p:cNvSpPr txBox="1"/>
          <p:nvPr/>
        </p:nvSpPr>
        <p:spPr>
          <a:xfrm>
            <a:off x="10631978" y="5590400"/>
            <a:ext cx="2103120" cy="276999"/>
          </a:xfrm>
          <a:prstGeom prst="rect">
            <a:avLst/>
          </a:prstGeom>
          <a:noFill/>
        </p:spPr>
        <p:txBody>
          <a:bodyPr wrap="square" rtlCol="0">
            <a:spAutoFit/>
          </a:bodyPr>
          <a:lstStyle/>
          <a:p>
            <a:r>
              <a:rPr lang="en-GB" sz="1200" dirty="0"/>
              <a:t>Vector Stock (</a:t>
            </a:r>
            <a:r>
              <a:rPr lang="en-GB" sz="1200" dirty="0" err="1"/>
              <a:t>n.d</a:t>
            </a:r>
            <a:r>
              <a:rPr lang="en-GB" sz="1200" dirty="0"/>
              <a:t>)</a:t>
            </a:r>
          </a:p>
        </p:txBody>
      </p:sp>
      <p:pic>
        <p:nvPicPr>
          <p:cNvPr id="8" name="Audio 7">
            <a:hlinkClick r:id="" action="ppaction://media"/>
            <a:extLst>
              <a:ext uri="{FF2B5EF4-FFF2-40B4-BE49-F238E27FC236}">
                <a16:creationId xmlns:a16="http://schemas.microsoft.com/office/drawing/2014/main" id="{798666D3-53EB-A6A9-312E-53E1AEF13AA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9626138" y="5219699"/>
            <a:ext cx="2057400" cy="2057400"/>
          </a:xfrm>
          <a:prstGeom prst="ellipse">
            <a:avLst/>
          </a:prstGeom>
        </p:spPr>
      </p:pic>
    </p:spTree>
    <p:extLst>
      <p:ext uri="{BB962C8B-B14F-4D97-AF65-F5344CB8AC3E}">
        <p14:creationId xmlns:p14="http://schemas.microsoft.com/office/powerpoint/2010/main" val="1100768967"/>
      </p:ext>
    </p:extLst>
  </p:cSld>
  <p:clrMapOvr>
    <a:masterClrMapping/>
  </p:clrMapOvr>
  <mc:AlternateContent xmlns:mc="http://schemas.openxmlformats.org/markup-compatibility/2006">
    <mc:Choice xmlns:p14="http://schemas.microsoft.com/office/powerpoint/2010/main" Requires="p14">
      <p:transition spd="slow" p14:dur="2000" advTm="110112"/>
    </mc:Choice>
    <mc:Fallback>
      <p:transition spd="slow" advTm="1101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C9E4E-0382-A6F7-C3D2-110AB0EE214A}"/>
              </a:ext>
            </a:extLst>
          </p:cNvPr>
          <p:cNvSpPr>
            <a:spLocks noGrp="1"/>
          </p:cNvSpPr>
          <p:nvPr>
            <p:ph type="title"/>
          </p:nvPr>
        </p:nvSpPr>
        <p:spPr>
          <a:xfrm>
            <a:off x="272142" y="394840"/>
            <a:ext cx="9869385" cy="2123916"/>
          </a:xfrm>
        </p:spPr>
        <p:txBody>
          <a:bodyPr vert="horz" lIns="91440" tIns="45720" rIns="91440" bIns="45720" rtlCol="0" anchor="t">
            <a:normAutofit/>
          </a:bodyPr>
          <a:lstStyle/>
          <a:p>
            <a:r>
              <a:rPr lang="en-GB" sz="3200" dirty="0"/>
              <a:t>Chapter 2 – The Sharing Economy </a:t>
            </a:r>
            <a:br>
              <a:rPr lang="en-GB" sz="3200" dirty="0"/>
            </a:br>
            <a:r>
              <a:rPr lang="en-GB" sz="3200" b="1" dirty="0"/>
              <a:t>Stephan Reinhold &amp; Sara </a:t>
            </a:r>
            <a:r>
              <a:rPr lang="en-GB" sz="3200" b="1" dirty="0" err="1"/>
              <a:t>Dolnicar</a:t>
            </a:r>
            <a:r>
              <a:rPr lang="en-GB" sz="3200" b="1" dirty="0"/>
              <a:t> </a:t>
            </a:r>
            <a:br>
              <a:rPr lang="en-GB" sz="3200" b="1" dirty="0"/>
            </a:br>
            <a:r>
              <a:rPr lang="en-US" sz="3200" kern="1200" dirty="0">
                <a:solidFill>
                  <a:srgbClr val="00B0F0"/>
                </a:solidFill>
                <a:latin typeface="+mj-lt"/>
                <a:ea typeface="+mj-ea"/>
                <a:cs typeface="+mj-cs"/>
              </a:rPr>
              <a:t>Theme </a:t>
            </a:r>
            <a:r>
              <a:rPr lang="en-US" sz="3200" dirty="0">
                <a:solidFill>
                  <a:srgbClr val="00B0F0"/>
                </a:solidFill>
              </a:rPr>
              <a:t>3</a:t>
            </a:r>
            <a:r>
              <a:rPr lang="en-US" sz="3200" kern="1200" dirty="0">
                <a:solidFill>
                  <a:srgbClr val="00B0F0"/>
                </a:solidFill>
                <a:latin typeface="+mj-lt"/>
                <a:ea typeface="+mj-ea"/>
                <a:cs typeface="+mj-cs"/>
              </a:rPr>
              <a:t> – E commerce</a:t>
            </a:r>
          </a:p>
        </p:txBody>
      </p:sp>
      <p:pic>
        <p:nvPicPr>
          <p:cNvPr id="5" name="Content Placeholder 4">
            <a:extLst>
              <a:ext uri="{FF2B5EF4-FFF2-40B4-BE49-F238E27FC236}">
                <a16:creationId xmlns:a16="http://schemas.microsoft.com/office/drawing/2014/main" id="{C23F622E-6A06-6BF6-85C5-BC0ED5108E2B}"/>
              </a:ext>
            </a:extLst>
          </p:cNvPr>
          <p:cNvPicPr>
            <a:picLocks noGrp="1" noChangeAspect="1"/>
          </p:cNvPicPr>
          <p:nvPr>
            <p:ph idx="1"/>
          </p:nvPr>
        </p:nvPicPr>
        <p:blipFill>
          <a:blip r:embed="rId5"/>
          <a:stretch>
            <a:fillRect/>
          </a:stretch>
        </p:blipFill>
        <p:spPr>
          <a:xfrm>
            <a:off x="5812587" y="2207560"/>
            <a:ext cx="5908183" cy="2909780"/>
          </a:xfrm>
          <a:prstGeom prst="rect">
            <a:avLst/>
          </a:prstGeom>
        </p:spPr>
      </p:pic>
      <p:grpSp>
        <p:nvGrpSpPr>
          <p:cNvPr id="10" name="Group 9">
            <a:extLst>
              <a:ext uri="{FF2B5EF4-FFF2-40B4-BE49-F238E27FC236}">
                <a16:creationId xmlns:a16="http://schemas.microsoft.com/office/drawing/2014/main" id="{71E4E172-1EA7-E251-8265-AD4D673154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1" name="Rectangle 10">
              <a:extLst>
                <a:ext uri="{FF2B5EF4-FFF2-40B4-BE49-F238E27FC236}">
                  <a16:creationId xmlns:a16="http://schemas.microsoft.com/office/drawing/2014/main" id="{B36EE4C1-7905-4652-A645-D2C3112E2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B2D6870-BDC0-AE8B-A7F5-D570327D12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extBox 6">
            <a:extLst>
              <a:ext uri="{FF2B5EF4-FFF2-40B4-BE49-F238E27FC236}">
                <a16:creationId xmlns:a16="http://schemas.microsoft.com/office/drawing/2014/main" id="{87FC7493-586A-DE9D-D848-B76C6365F574}"/>
              </a:ext>
            </a:extLst>
          </p:cNvPr>
          <p:cNvSpPr txBox="1"/>
          <p:nvPr/>
        </p:nvSpPr>
        <p:spPr>
          <a:xfrm>
            <a:off x="629757" y="2024570"/>
            <a:ext cx="4416068" cy="3693319"/>
          </a:xfrm>
          <a:prstGeom prst="rect">
            <a:avLst/>
          </a:prstGeom>
          <a:noFill/>
        </p:spPr>
        <p:txBody>
          <a:bodyPr wrap="square">
            <a:spAutoFit/>
          </a:bodyPr>
          <a:lstStyle/>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According to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Jolaoso</a:t>
            </a:r>
            <a:r>
              <a:rPr lang="en-GB" sz="1800" dirty="0">
                <a:effectLst/>
                <a:latin typeface="Calibri" panose="020F0502020204030204" pitchFamily="34" charset="0"/>
                <a:ea typeface="Calibri" panose="020F0502020204030204" pitchFamily="34" charset="0"/>
                <a:cs typeface="Times New Roman" panose="02020603050405020304" pitchFamily="18" charset="0"/>
              </a:rPr>
              <a:t> &amp; Main </a:t>
            </a:r>
            <a:r>
              <a:rPr lang="en-GB" dirty="0">
                <a:latin typeface="Calibri" panose="020F0502020204030204" pitchFamily="34" charset="0"/>
                <a:ea typeface="Calibri" panose="020F0502020204030204" pitchFamily="34" charset="0"/>
                <a:cs typeface="Times New Roman" panose="02020603050405020304" pitchFamily="18" charset="0"/>
              </a:rPr>
              <a:t>  E-commerce refers to the transfer of money and data via the internet, as well as the trade of products and services. In order to facilitate purchasing and selling, e-commerce depends on digital channels such as social media, mobile applications, and websites.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Donclair</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2017 mentions that without a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platform</a:t>
            </a:r>
            <a:r>
              <a:rPr lang="en-GB" sz="1800" dirty="0">
                <a:effectLst/>
                <a:latin typeface="Calibri" panose="020F0502020204030204" pitchFamily="34" charset="0"/>
                <a:ea typeface="Calibri" panose="020F0502020204030204" pitchFamily="34" charset="0"/>
                <a:cs typeface="Times New Roman" panose="02020603050405020304" pitchFamily="18" charset="0"/>
              </a:rPr>
              <a:t>, buyer-seller interactions are not viable. The platform existence is to facilitate the transaction</a:t>
            </a:r>
            <a:r>
              <a:rPr lang="en-GB" sz="1800">
                <a:effectLst/>
                <a:latin typeface="Calibri" panose="020F0502020204030204" pitchFamily="34" charset="0"/>
                <a:ea typeface="Calibri" panose="020F0502020204030204" pitchFamily="34" charset="0"/>
                <a:cs typeface="Times New Roman" panose="02020603050405020304" pitchFamily="18" charset="0"/>
              </a:rPr>
              <a:t>.  </a:t>
            </a:r>
            <a:endParaRPr lang="en-GB" dirty="0"/>
          </a:p>
        </p:txBody>
      </p:sp>
      <p:sp>
        <p:nvSpPr>
          <p:cNvPr id="3" name="TextBox 2">
            <a:extLst>
              <a:ext uri="{FF2B5EF4-FFF2-40B4-BE49-F238E27FC236}">
                <a16:creationId xmlns:a16="http://schemas.microsoft.com/office/drawing/2014/main" id="{44830017-4C2F-3662-8982-304ACF844209}"/>
              </a:ext>
            </a:extLst>
          </p:cNvPr>
          <p:cNvSpPr txBox="1"/>
          <p:nvPr/>
        </p:nvSpPr>
        <p:spPr>
          <a:xfrm>
            <a:off x="9085811" y="5117340"/>
            <a:ext cx="2751512" cy="276999"/>
          </a:xfrm>
          <a:prstGeom prst="rect">
            <a:avLst/>
          </a:prstGeom>
          <a:noFill/>
        </p:spPr>
        <p:txBody>
          <a:bodyPr wrap="square" rtlCol="0">
            <a:spAutoFit/>
          </a:bodyPr>
          <a:lstStyle/>
          <a:p>
            <a:r>
              <a:rPr lang="en-GB" sz="1200" dirty="0"/>
              <a:t>(</a:t>
            </a:r>
            <a:r>
              <a:rPr lang="en-GB" sz="1200" dirty="0" err="1"/>
              <a:t>Dolnicar</a:t>
            </a:r>
            <a:r>
              <a:rPr lang="en-GB" sz="1200" dirty="0"/>
              <a:t> 2017)</a:t>
            </a:r>
          </a:p>
        </p:txBody>
      </p:sp>
      <p:pic>
        <p:nvPicPr>
          <p:cNvPr id="22" name="Audio 21">
            <a:hlinkClick r:id="" action="ppaction://media"/>
            <a:extLst>
              <a:ext uri="{FF2B5EF4-FFF2-40B4-BE49-F238E27FC236}">
                <a16:creationId xmlns:a16="http://schemas.microsoft.com/office/drawing/2014/main" id="{FA9E03D7-B254-7B09-A49F-DA7CCFBEA7C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87764427"/>
      </p:ext>
    </p:extLst>
  </p:cSld>
  <p:clrMapOvr>
    <a:masterClrMapping/>
  </p:clrMapOvr>
  <mc:AlternateContent xmlns:mc="http://schemas.openxmlformats.org/markup-compatibility/2006">
    <mc:Choice xmlns:p14="http://schemas.microsoft.com/office/powerpoint/2010/main" Requires="p14">
      <p:transition spd="slow" p14:dur="2000" advTm="126973"/>
    </mc:Choice>
    <mc:Fallback>
      <p:transition spd="slow" advTm="1269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5" name="Rectangle 1224">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6" name="Rectangle 1225">
            <a:extLst>
              <a:ext uri="{FF2B5EF4-FFF2-40B4-BE49-F238E27FC236}">
                <a16:creationId xmlns:a16="http://schemas.microsoft.com/office/drawing/2014/main" id="{8B068B58-6F94-4AFF-A8A7-18573884D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27" name="Picture 1226">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228" name="Rectangle 1227">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29" name="Rectangle 1228">
            <a:extLst>
              <a:ext uri="{FF2B5EF4-FFF2-40B4-BE49-F238E27FC236}">
                <a16:creationId xmlns:a16="http://schemas.microsoft.com/office/drawing/2014/main" id="{BE5B028C-7535-45E5-9D2C-32C50D0E0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C115BA80-4BBF-7802-DBED-2B6FED9B8BAF}"/>
              </a:ext>
            </a:extLst>
          </p:cNvPr>
          <p:cNvSpPr>
            <a:spLocks noGrp="1"/>
          </p:cNvSpPr>
          <p:nvPr>
            <p:ph type="title"/>
          </p:nvPr>
        </p:nvSpPr>
        <p:spPr>
          <a:xfrm>
            <a:off x="1191966" y="900622"/>
            <a:ext cx="4997189" cy="1893524"/>
          </a:xfrm>
        </p:spPr>
        <p:txBody>
          <a:bodyPr anchor="b">
            <a:normAutofit fontScale="90000"/>
          </a:bodyPr>
          <a:lstStyle/>
          <a:p>
            <a:r>
              <a:rPr lang="en-GB" sz="2600" dirty="0"/>
              <a:t>Chapter 6 – Airbnb and its Competitors</a:t>
            </a:r>
            <a:br>
              <a:rPr lang="en-GB" sz="2600" dirty="0"/>
            </a:br>
            <a:r>
              <a:rPr lang="en-GB" sz="2600" dirty="0"/>
              <a:t>Homa </a:t>
            </a:r>
            <a:r>
              <a:rPr lang="en-GB" sz="2600" dirty="0" err="1"/>
              <a:t>Hajibaba</a:t>
            </a:r>
            <a:r>
              <a:rPr lang="en-GB" sz="2600" dirty="0"/>
              <a:t> &amp; Sara </a:t>
            </a:r>
            <a:r>
              <a:rPr lang="en-GB" sz="2600" dirty="0" err="1"/>
              <a:t>Dolnicar</a:t>
            </a:r>
            <a:br>
              <a:rPr lang="en-GB" sz="2600" dirty="0"/>
            </a:br>
            <a:br>
              <a:rPr lang="en-GB" sz="2600" dirty="0"/>
            </a:br>
            <a:r>
              <a:rPr lang="en-GB" sz="2600" dirty="0"/>
              <a:t>Theme 1 – Digital </a:t>
            </a:r>
            <a:r>
              <a:rPr lang="en-GB" sz="2600" dirty="0" err="1"/>
              <a:t>Distruption</a:t>
            </a:r>
            <a:br>
              <a:rPr lang="en-GB" sz="2600" dirty="0"/>
            </a:br>
            <a:endParaRPr lang="en-GB" sz="2600" dirty="0"/>
          </a:p>
        </p:txBody>
      </p:sp>
      <p:sp>
        <p:nvSpPr>
          <p:cNvPr id="3" name="Content Placeholder 2">
            <a:extLst>
              <a:ext uri="{FF2B5EF4-FFF2-40B4-BE49-F238E27FC236}">
                <a16:creationId xmlns:a16="http://schemas.microsoft.com/office/drawing/2014/main" id="{187CF204-A0FB-B560-00CF-71483EBE547F}"/>
              </a:ext>
            </a:extLst>
          </p:cNvPr>
          <p:cNvSpPr>
            <a:spLocks noGrp="1"/>
          </p:cNvSpPr>
          <p:nvPr>
            <p:ph idx="1"/>
          </p:nvPr>
        </p:nvSpPr>
        <p:spPr>
          <a:xfrm>
            <a:off x="1191966" y="2965593"/>
            <a:ext cx="4997189" cy="2941544"/>
          </a:xfrm>
        </p:spPr>
        <p:txBody>
          <a:bodyPr>
            <a:normAutofit/>
          </a:bodyPr>
          <a:lstStyle/>
          <a:p>
            <a:r>
              <a:rPr lang="en-GB" sz="2400" kern="100" dirty="0">
                <a:effectLst/>
                <a:latin typeface="Calibri" panose="020F0502020204030204" pitchFamily="34" charset="0"/>
                <a:ea typeface="Calibri" panose="020F0502020204030204" pitchFamily="34" charset="0"/>
                <a:cs typeface="Times New Roman" panose="02020603050405020304" pitchFamily="18" charset="0"/>
              </a:rPr>
              <a:t>Digital disruption pertains to the rapid and significant progress in digital technologies that upend conventional methods of generating value in markets, social interactions, and, on a broader scale, human comprehension and thought processes.</a:t>
            </a:r>
          </a:p>
          <a:p>
            <a:pPr marL="0" indent="0">
              <a:buNone/>
            </a:pPr>
            <a:endParaRPr lang="en-GB" sz="1800" dirty="0"/>
          </a:p>
        </p:txBody>
      </p:sp>
      <p:graphicFrame>
        <p:nvGraphicFramePr>
          <p:cNvPr id="4" name="Table 3">
            <a:extLst>
              <a:ext uri="{FF2B5EF4-FFF2-40B4-BE49-F238E27FC236}">
                <a16:creationId xmlns:a16="http://schemas.microsoft.com/office/drawing/2014/main" id="{95A02373-2221-96E3-922A-ABF4A546154E}"/>
              </a:ext>
            </a:extLst>
          </p:cNvPr>
          <p:cNvGraphicFramePr>
            <a:graphicFrameLocks noGrp="1"/>
          </p:cNvGraphicFramePr>
          <p:nvPr>
            <p:extLst>
              <p:ext uri="{D42A27DB-BD31-4B8C-83A1-F6EECF244321}">
                <p14:modId xmlns:p14="http://schemas.microsoft.com/office/powerpoint/2010/main" val="1176525596"/>
              </p:ext>
            </p:extLst>
          </p:nvPr>
        </p:nvGraphicFramePr>
        <p:xfrm>
          <a:off x="6692133" y="895610"/>
          <a:ext cx="4657793" cy="5058021"/>
        </p:xfrm>
        <a:graphic>
          <a:graphicData uri="http://schemas.openxmlformats.org/drawingml/2006/table">
            <a:tbl>
              <a:tblPr firstRow="1" bandRow="1">
                <a:solidFill>
                  <a:srgbClr val="404040"/>
                </a:solidFill>
                <a:tableStyleId>{5C22544A-7EE6-4342-B048-85BDC9FD1C3A}</a:tableStyleId>
              </a:tblPr>
              <a:tblGrid>
                <a:gridCol w="2108436">
                  <a:extLst>
                    <a:ext uri="{9D8B030D-6E8A-4147-A177-3AD203B41FA5}">
                      <a16:colId xmlns:a16="http://schemas.microsoft.com/office/drawing/2014/main" val="3541732466"/>
                    </a:ext>
                  </a:extLst>
                </a:gridCol>
                <a:gridCol w="2549357">
                  <a:extLst>
                    <a:ext uri="{9D8B030D-6E8A-4147-A177-3AD203B41FA5}">
                      <a16:colId xmlns:a16="http://schemas.microsoft.com/office/drawing/2014/main" val="172581852"/>
                    </a:ext>
                  </a:extLst>
                </a:gridCol>
              </a:tblGrid>
              <a:tr h="1368903">
                <a:tc>
                  <a:txBody>
                    <a:bodyPr/>
                    <a:lstStyle/>
                    <a:p>
                      <a:r>
                        <a:rPr lang="en-GB" sz="3400" b="0" cap="none" spc="0">
                          <a:solidFill>
                            <a:schemeClr val="bg1"/>
                          </a:solidFill>
                        </a:rPr>
                        <a:t>Airbnb 2017</a:t>
                      </a:r>
                    </a:p>
                  </a:txBody>
                  <a:tcPr marL="210736" marR="210736" marT="192989" marB="105367" anchor="ctr">
                    <a:lnL w="12700" cmpd="sng">
                      <a:noFill/>
                    </a:lnL>
                    <a:lnR w="12700" cmpd="sng">
                      <a:noFill/>
                    </a:lnR>
                    <a:lnT w="19050" cap="flat" cmpd="sng" algn="ctr">
                      <a:noFill/>
                      <a:prstDash val="solid"/>
                    </a:lnT>
                    <a:lnB w="38100" cmpd="sng">
                      <a:noFill/>
                    </a:lnB>
                    <a:solidFill>
                      <a:schemeClr val="accent2"/>
                    </a:solidFill>
                  </a:tcPr>
                </a:tc>
                <a:tc>
                  <a:txBody>
                    <a:bodyPr/>
                    <a:lstStyle/>
                    <a:p>
                      <a:r>
                        <a:rPr lang="en-GB" sz="3400" b="0" cap="none" spc="0">
                          <a:solidFill>
                            <a:schemeClr val="bg1"/>
                          </a:solidFill>
                        </a:rPr>
                        <a:t>Airbnb 2023</a:t>
                      </a:r>
                    </a:p>
                  </a:txBody>
                  <a:tcPr marL="210736" marR="210736" marT="192989" marB="105367"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2673853128"/>
                  </a:ext>
                </a:extLst>
              </a:tr>
              <a:tr h="1103164">
                <a:tc>
                  <a:txBody>
                    <a:bodyPr/>
                    <a:lstStyle/>
                    <a:p>
                      <a:r>
                        <a:rPr lang="en-GB" sz="2500" cap="none" spc="0">
                          <a:solidFill>
                            <a:schemeClr val="bg1"/>
                          </a:solidFill>
                        </a:rPr>
                        <a:t>150 million members</a:t>
                      </a:r>
                    </a:p>
                  </a:txBody>
                  <a:tcPr marL="210736" marR="210736" marT="192989" marB="105367">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r>
                        <a:rPr lang="en-GB" sz="2500" cap="none" spc="0">
                          <a:solidFill>
                            <a:schemeClr val="bg1"/>
                          </a:solidFill>
                        </a:rPr>
                        <a:t>150 million member</a:t>
                      </a:r>
                    </a:p>
                  </a:txBody>
                  <a:tcPr marL="210736" marR="210736" marT="192989" marB="105367">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939976098"/>
                  </a:ext>
                </a:extLst>
              </a:tr>
              <a:tr h="1482790">
                <a:tc>
                  <a:txBody>
                    <a:bodyPr/>
                    <a:lstStyle/>
                    <a:p>
                      <a:r>
                        <a:rPr lang="en-GB" sz="2500" cap="none" spc="0">
                          <a:solidFill>
                            <a:schemeClr val="bg1"/>
                          </a:solidFill>
                        </a:rPr>
                        <a:t>3 Million Hosts &amp; Listings</a:t>
                      </a:r>
                    </a:p>
                  </a:txBody>
                  <a:tcPr marL="210736" marR="210736" marT="192989" marB="105367">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GB" sz="2500" cap="none" spc="0">
                          <a:solidFill>
                            <a:schemeClr val="bg1"/>
                          </a:solidFill>
                        </a:rPr>
                        <a:t>4 million Hosts &amp; 6 million listings</a:t>
                      </a:r>
                    </a:p>
                  </a:txBody>
                  <a:tcPr marL="210736" marR="210736" marT="192989" marB="105367">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166867491"/>
                  </a:ext>
                </a:extLst>
              </a:tr>
              <a:tr h="1103164">
                <a:tc>
                  <a:txBody>
                    <a:bodyPr/>
                    <a:lstStyle/>
                    <a:p>
                      <a:r>
                        <a:rPr lang="en-GB" sz="2500" cap="none" spc="0">
                          <a:solidFill>
                            <a:schemeClr val="bg1"/>
                          </a:solidFill>
                        </a:rPr>
                        <a:t>195 countries</a:t>
                      </a:r>
                    </a:p>
                  </a:txBody>
                  <a:tcPr marL="210736" marR="210736" marT="192989" marB="105367">
                    <a:lnL w="12700" cmpd="sng">
                      <a:noFill/>
                      <a:prstDash val="solid"/>
                    </a:lnL>
                    <a:lnR w="12700" cmpd="sng">
                      <a:noFill/>
                      <a:prstDash val="solid"/>
                    </a:lnR>
                    <a:lnT w="12700" cmpd="sng">
                      <a:noFill/>
                      <a:prstDash val="solid"/>
                    </a:lnT>
                    <a:lnB w="12700" cmpd="sng">
                      <a:noFill/>
                      <a:prstDash val="solid"/>
                    </a:lnB>
                    <a:solidFill>
                      <a:srgbClr val="404040"/>
                    </a:solidFill>
                  </a:tcPr>
                </a:tc>
                <a:tc>
                  <a:txBody>
                    <a:bodyPr/>
                    <a:lstStyle/>
                    <a:p>
                      <a:r>
                        <a:rPr lang="en-GB" sz="2500" cap="none" spc="0">
                          <a:solidFill>
                            <a:schemeClr val="bg1"/>
                          </a:solidFill>
                        </a:rPr>
                        <a:t>191 countries</a:t>
                      </a:r>
                    </a:p>
                  </a:txBody>
                  <a:tcPr marL="210736" marR="210736" marT="192989" marB="105367">
                    <a:lnL w="12700" cmpd="sng">
                      <a:noFill/>
                      <a:prstDash val="solid"/>
                    </a:lnL>
                    <a:lnR w="12700" cmpd="sng">
                      <a:noFill/>
                      <a:prstDash val="solid"/>
                    </a:lnR>
                    <a:lnT w="12700" cmpd="sng">
                      <a:noFill/>
                      <a:prstDash val="solid"/>
                    </a:lnT>
                    <a:lnB w="12700" cmpd="sng">
                      <a:noFill/>
                      <a:prstDash val="solid"/>
                    </a:lnB>
                    <a:solidFill>
                      <a:srgbClr val="404040"/>
                    </a:solidFill>
                  </a:tcPr>
                </a:tc>
                <a:extLst>
                  <a:ext uri="{0D108BD9-81ED-4DB2-BD59-A6C34878D82A}">
                    <a16:rowId xmlns:a16="http://schemas.microsoft.com/office/drawing/2014/main" val="263888679"/>
                  </a:ext>
                </a:extLst>
              </a:tr>
            </a:tbl>
          </a:graphicData>
        </a:graphic>
      </p:graphicFrame>
      <p:pic>
        <p:nvPicPr>
          <p:cNvPr id="29" name="Audio 28">
            <a:hlinkClick r:id="" action="ppaction://media"/>
            <a:extLst>
              <a:ext uri="{FF2B5EF4-FFF2-40B4-BE49-F238E27FC236}">
                <a16:creationId xmlns:a16="http://schemas.microsoft.com/office/drawing/2014/main" id="{F170E640-0EC5-E70A-B6A8-03B862E5E1C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54202130"/>
      </p:ext>
    </p:extLst>
  </p:cSld>
  <p:clrMapOvr>
    <a:masterClrMapping/>
  </p:clrMapOvr>
  <mc:AlternateContent xmlns:mc="http://schemas.openxmlformats.org/markup-compatibility/2006">
    <mc:Choice xmlns:p14="http://schemas.microsoft.com/office/powerpoint/2010/main" Requires="p14">
      <p:transition spd="slow" p14:dur="2000" advTm="142656"/>
    </mc:Choice>
    <mc:Fallback>
      <p:transition spd="slow" advTm="1426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37CCC-0DC9-F4C6-09DC-77D82306370F}"/>
              </a:ext>
            </a:extLst>
          </p:cNvPr>
          <p:cNvSpPr>
            <a:spLocks noGrp="1"/>
          </p:cNvSpPr>
          <p:nvPr>
            <p:ph type="title"/>
          </p:nvPr>
        </p:nvSpPr>
        <p:spPr>
          <a:xfrm>
            <a:off x="876694" y="741392"/>
            <a:ext cx="9061963" cy="728180"/>
          </a:xfrm>
        </p:spPr>
        <p:txBody>
          <a:bodyPr anchor="b">
            <a:normAutofit fontScale="90000"/>
          </a:bodyPr>
          <a:lstStyle/>
          <a:p>
            <a:r>
              <a:rPr lang="en-GB" sz="2200" dirty="0"/>
              <a:t>Chapter 17 – Socializing New Guests</a:t>
            </a:r>
            <a:br>
              <a:rPr lang="en-GB" sz="2200" dirty="0"/>
            </a:br>
            <a:r>
              <a:rPr lang="en-GB" sz="2200" dirty="0"/>
              <a:t>Sara </a:t>
            </a:r>
            <a:r>
              <a:rPr lang="en-GB" sz="2200" dirty="0" err="1"/>
              <a:t>Dolnicar</a:t>
            </a:r>
            <a:br>
              <a:rPr lang="en-GB" sz="2200" dirty="0"/>
            </a:br>
            <a:br>
              <a:rPr lang="en-GB" sz="2200" dirty="0"/>
            </a:br>
            <a:r>
              <a:rPr lang="en-GB" sz="2200" b="1" dirty="0"/>
              <a:t>Theme 1 - Risk</a:t>
            </a:r>
          </a:p>
        </p:txBody>
      </p:sp>
      <p:sp>
        <p:nvSpPr>
          <p:cNvPr id="3" name="Content Placeholder 2">
            <a:extLst>
              <a:ext uri="{FF2B5EF4-FFF2-40B4-BE49-F238E27FC236}">
                <a16:creationId xmlns:a16="http://schemas.microsoft.com/office/drawing/2014/main" id="{CE04C5CA-3083-55F1-FF62-A0CEB26AB59F}"/>
              </a:ext>
            </a:extLst>
          </p:cNvPr>
          <p:cNvSpPr>
            <a:spLocks noGrp="1"/>
          </p:cNvSpPr>
          <p:nvPr>
            <p:ph idx="1"/>
          </p:nvPr>
        </p:nvSpPr>
        <p:spPr>
          <a:xfrm>
            <a:off x="642456" y="1469572"/>
            <a:ext cx="4800914" cy="4984682"/>
          </a:xfrm>
        </p:spPr>
        <p:txBody>
          <a:bodyPr anchor="t">
            <a:normAutofit/>
          </a:bodyPr>
          <a:lstStyle/>
          <a:p>
            <a:pPr marL="342900" lvl="0" indent="-342900">
              <a:spcBef>
                <a:spcPts val="1200"/>
              </a:spcBef>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Host Guarantee (property damage protection)</a:t>
            </a:r>
          </a:p>
          <a:p>
            <a:pPr marL="342900" lvl="0" indent="-342900">
              <a:spcBef>
                <a:spcPts val="1200"/>
              </a:spcBef>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Host protection insurance (liability insurance)</a:t>
            </a:r>
          </a:p>
          <a:p>
            <a:pPr marL="342900" lvl="0" indent="-342900">
              <a:spcBef>
                <a:spcPts val="1200"/>
              </a:spcBef>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evaluate each reservation's risk using technology and machine learning before it is verified.</a:t>
            </a:r>
          </a:p>
          <a:p>
            <a:pPr marL="342900" lvl="0" indent="-342900">
              <a:spcBef>
                <a:spcPts val="1200"/>
              </a:spcBef>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Check every guest and hosts against sanction, terrorist, and regulatory watch lists.</a:t>
            </a:r>
          </a:p>
          <a:p>
            <a:pPr marL="342900" lvl="0" indent="-342900">
              <a:spcBef>
                <a:spcPts val="1200"/>
              </a:spcBef>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Additionally, Airbnb does background checks on US citizens to see if they have ever been convicted of a crime, registered as a sexual offender, or committed a serious misdemeanour.</a:t>
            </a:r>
          </a:p>
          <a:p>
            <a:pPr marL="342900" lvl="0" indent="-342900">
              <a:spcBef>
                <a:spcPts val="1200"/>
              </a:spcBef>
              <a:spcAft>
                <a:spcPts val="800"/>
              </a:spcAft>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encrypt all Airbnb accounts by providing two-factor verification</a:t>
            </a:r>
          </a:p>
          <a:p>
            <a:endParaRPr lang="en-GB" sz="1400" dirty="0"/>
          </a:p>
        </p:txBody>
      </p:sp>
      <p:pic>
        <p:nvPicPr>
          <p:cNvPr id="2050" name="Picture 2" descr="Why Airbnb Is The Most Influential Real Estate Company Ever">
            <a:extLst>
              <a:ext uri="{FF2B5EF4-FFF2-40B4-BE49-F238E27FC236}">
                <a16:creationId xmlns:a16="http://schemas.microsoft.com/office/drawing/2014/main" id="{9B6171B8-EA76-387B-D6A9-D5118B3A81D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9230" r="19229" b="-1"/>
          <a:stretch/>
        </p:blipFill>
        <p:spPr bwMode="auto">
          <a:xfrm>
            <a:off x="6273999" y="936658"/>
            <a:ext cx="5453545" cy="4984683"/>
          </a:xfrm>
          <a:prstGeom prst="rect">
            <a:avLst/>
          </a:prstGeom>
          <a:noFill/>
          <a:extLst>
            <a:ext uri="{909E8E84-426E-40DD-AFC4-6F175D3DCCD1}">
              <a14:hiddenFill xmlns:a14="http://schemas.microsoft.com/office/drawing/2010/main">
                <a:solidFill>
                  <a:srgbClr val="FFFFFF"/>
                </a:solidFill>
              </a14:hiddenFill>
            </a:ext>
          </a:extLst>
        </p:spPr>
      </p:pic>
      <p:grpSp>
        <p:nvGrpSpPr>
          <p:cNvPr id="2080" name="Group 2079">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2088" name="Rectangle 2087">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9" name="Rectangle 2088">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4F641951-C85F-5C19-1A50-60F3480E0A7F}"/>
              </a:ext>
            </a:extLst>
          </p:cNvPr>
          <p:cNvSpPr txBox="1"/>
          <p:nvPr/>
        </p:nvSpPr>
        <p:spPr>
          <a:xfrm>
            <a:off x="8948058" y="5989649"/>
            <a:ext cx="3243942" cy="253916"/>
          </a:xfrm>
          <a:prstGeom prst="rect">
            <a:avLst/>
          </a:prstGeom>
          <a:noFill/>
        </p:spPr>
        <p:txBody>
          <a:bodyPr wrap="square" rtlCol="0">
            <a:spAutoFit/>
          </a:bodyPr>
          <a:lstStyle/>
          <a:p>
            <a:r>
              <a:rPr lang="en-GB" sz="1050" dirty="0">
                <a:latin typeface="Calibri" panose="020F0502020204030204" pitchFamily="34" charset="0"/>
                <a:cs typeface="Times New Roman" panose="02020603050405020304" pitchFamily="18" charset="0"/>
              </a:rPr>
              <a:t>Image - (</a:t>
            </a:r>
            <a:r>
              <a:rPr lang="en-GB" sz="1050" dirty="0" err="1">
                <a:latin typeface="Calibri" panose="020F0502020204030204" pitchFamily="34" charset="0"/>
                <a:cs typeface="Times New Roman" panose="02020603050405020304" pitchFamily="18" charset="0"/>
              </a:rPr>
              <a:t>Vasantharajah</a:t>
            </a:r>
            <a:r>
              <a:rPr lang="en-GB" sz="1050" dirty="0">
                <a:latin typeface="Calibri" panose="020F0502020204030204" pitchFamily="34" charset="0"/>
                <a:cs typeface="Times New Roman" panose="02020603050405020304" pitchFamily="18" charset="0"/>
              </a:rPr>
              <a:t> (2020)</a:t>
            </a:r>
            <a:endParaRPr lang="en-GB" dirty="0"/>
          </a:p>
        </p:txBody>
      </p:sp>
      <p:pic>
        <p:nvPicPr>
          <p:cNvPr id="30" name="Audio 29">
            <a:hlinkClick r:id="" action="ppaction://media"/>
            <a:extLst>
              <a:ext uri="{FF2B5EF4-FFF2-40B4-BE49-F238E27FC236}">
                <a16:creationId xmlns:a16="http://schemas.microsoft.com/office/drawing/2014/main" id="{676A8331-6094-546E-B606-42374A30396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02211379"/>
      </p:ext>
    </p:extLst>
  </p:cSld>
  <p:clrMapOvr>
    <a:masterClrMapping/>
  </p:clrMapOvr>
  <mc:AlternateContent xmlns:mc="http://schemas.openxmlformats.org/markup-compatibility/2006">
    <mc:Choice xmlns:p14="http://schemas.microsoft.com/office/powerpoint/2010/main" Requires="p14">
      <p:transition spd="slow" p14:dur="2000" advTm="115489"/>
    </mc:Choice>
    <mc:Fallback>
      <p:transition spd="slow" advTm="1154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41572-2E07-DDC9-7F46-BD412D921DD2}"/>
              </a:ext>
            </a:extLst>
          </p:cNvPr>
          <p:cNvSpPr>
            <a:spLocks noGrp="1"/>
          </p:cNvSpPr>
          <p:nvPr>
            <p:ph type="title"/>
          </p:nvPr>
        </p:nvSpPr>
        <p:spPr>
          <a:xfrm>
            <a:off x="322811" y="0"/>
            <a:ext cx="10515600" cy="649028"/>
          </a:xfrm>
        </p:spPr>
        <p:txBody>
          <a:bodyPr>
            <a:noAutofit/>
          </a:bodyPr>
          <a:lstStyle/>
          <a:p>
            <a:br>
              <a:rPr lang="en-GB" sz="3600" dirty="0"/>
            </a:br>
            <a:br>
              <a:rPr lang="en-GB" sz="3600" dirty="0"/>
            </a:br>
            <a:br>
              <a:rPr lang="en-GB" sz="3600" dirty="0"/>
            </a:br>
            <a:r>
              <a:rPr lang="en-GB" sz="3600" dirty="0"/>
              <a:t>Chapter 17 – Socializing New Guests</a:t>
            </a:r>
            <a:br>
              <a:rPr lang="en-GB" sz="3600" dirty="0"/>
            </a:br>
            <a:r>
              <a:rPr lang="en-GB" sz="3600" dirty="0"/>
              <a:t>Sara </a:t>
            </a:r>
            <a:r>
              <a:rPr lang="en-GB" sz="3600" dirty="0" err="1"/>
              <a:t>Dolnicar</a:t>
            </a:r>
            <a:br>
              <a:rPr lang="en-GB" sz="3600" dirty="0"/>
            </a:br>
            <a:r>
              <a:rPr lang="en-GB" sz="2800" b="1" dirty="0"/>
              <a:t>Theme 2 – Perspectives - Communication</a:t>
            </a:r>
            <a:endParaRPr lang="en-GB" sz="2800" dirty="0"/>
          </a:p>
        </p:txBody>
      </p:sp>
      <p:sp>
        <p:nvSpPr>
          <p:cNvPr id="3" name="Content Placeholder 2">
            <a:extLst>
              <a:ext uri="{FF2B5EF4-FFF2-40B4-BE49-F238E27FC236}">
                <a16:creationId xmlns:a16="http://schemas.microsoft.com/office/drawing/2014/main" id="{00D12B58-81D1-6708-5D87-B56962C59E85}"/>
              </a:ext>
            </a:extLst>
          </p:cNvPr>
          <p:cNvSpPr>
            <a:spLocks noGrp="1"/>
          </p:cNvSpPr>
          <p:nvPr>
            <p:ph idx="1"/>
          </p:nvPr>
        </p:nvSpPr>
        <p:spPr>
          <a:xfrm>
            <a:off x="322811" y="2033443"/>
            <a:ext cx="4391351" cy="4351338"/>
          </a:xfrm>
        </p:spPr>
        <p:txBody>
          <a:bodyPr/>
          <a:lstStyle/>
          <a:p>
            <a:pPr marL="0" indent="0">
              <a:buNone/>
            </a:pPr>
            <a:r>
              <a:rPr lang="en-GB" kern="100" dirty="0">
                <a:latin typeface="Calibri" panose="020F0502020204030204" pitchFamily="34" charset="0"/>
                <a:ea typeface="Calibri" panose="020F0502020204030204" pitchFamily="34" charset="0"/>
                <a:cs typeface="Times New Roman" panose="02020603050405020304" pitchFamily="18" charset="0"/>
              </a:rPr>
              <a:t>A</a:t>
            </a:r>
            <a:r>
              <a:rPr lang="en-GB" kern="100" dirty="0">
                <a:effectLst/>
                <a:latin typeface="Calibri" panose="020F0502020204030204" pitchFamily="34" charset="0"/>
                <a:ea typeface="Calibri" panose="020F0502020204030204" pitchFamily="34" charset="0"/>
                <a:cs typeface="Times New Roman" panose="02020603050405020304" pitchFamily="18" charset="0"/>
              </a:rPr>
              <a:t>ccording to CIPP (2022) it enables us to connect with people and share our needs and experiences, communication promotes relationship development. It is vital because it enables us to communicate our thoughts, feelings, and facts to one another.</a:t>
            </a:r>
          </a:p>
          <a:p>
            <a:endParaRPr lang="en-GB" dirty="0"/>
          </a:p>
        </p:txBody>
      </p:sp>
      <p:pic>
        <p:nvPicPr>
          <p:cNvPr id="3074" name="Picture 2" descr="The essentials of communication – All that you need to know as a great  Leader - Firstaff Recruitment Agency: Top Recruitment Agencies Dublin.">
            <a:extLst>
              <a:ext uri="{FF2B5EF4-FFF2-40B4-BE49-F238E27FC236}">
                <a16:creationId xmlns:a16="http://schemas.microsoft.com/office/drawing/2014/main" id="{8A4BF46C-2A32-C8A2-45DC-C45FC067557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70643" y="1727645"/>
            <a:ext cx="6898546" cy="443367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6FBE52A-6A6E-2B89-D406-6D7A2C2AE0AA}"/>
              </a:ext>
            </a:extLst>
          </p:cNvPr>
          <p:cNvSpPr txBox="1"/>
          <p:nvPr/>
        </p:nvSpPr>
        <p:spPr>
          <a:xfrm>
            <a:off x="9753600" y="4942114"/>
            <a:ext cx="1883228" cy="369332"/>
          </a:xfrm>
          <a:prstGeom prst="rect">
            <a:avLst/>
          </a:prstGeom>
          <a:noFill/>
        </p:spPr>
        <p:txBody>
          <a:bodyPr wrap="square" rtlCol="0">
            <a:spAutoFit/>
          </a:bodyPr>
          <a:lstStyle/>
          <a:p>
            <a:r>
              <a:rPr lang="en-GB" dirty="0"/>
              <a:t>(Brandon 2020)</a:t>
            </a:r>
          </a:p>
        </p:txBody>
      </p:sp>
      <p:pic>
        <p:nvPicPr>
          <p:cNvPr id="7" name="Audio 6">
            <a:hlinkClick r:id="" action="ppaction://media"/>
            <a:extLst>
              <a:ext uri="{FF2B5EF4-FFF2-40B4-BE49-F238E27FC236}">
                <a16:creationId xmlns:a16="http://schemas.microsoft.com/office/drawing/2014/main" id="{13ED64AB-3731-D86D-416A-FE8035C0E30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17162292"/>
      </p:ext>
    </p:extLst>
  </p:cSld>
  <p:clrMapOvr>
    <a:masterClrMapping/>
  </p:clrMapOvr>
  <mc:AlternateContent xmlns:mc="http://schemas.openxmlformats.org/markup-compatibility/2006">
    <mc:Choice xmlns:p14="http://schemas.microsoft.com/office/powerpoint/2010/main" Requires="p14">
      <p:transition spd="slow" p14:dur="2000" advTm="118369"/>
    </mc:Choice>
    <mc:Fallback>
      <p:transition spd="slow" advTm="1183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EFDA5-551F-0F5A-D4D5-89F5F39948B0}"/>
              </a:ext>
            </a:extLst>
          </p:cNvPr>
          <p:cNvSpPr>
            <a:spLocks noGrp="1"/>
          </p:cNvSpPr>
          <p:nvPr>
            <p:ph type="title"/>
          </p:nvPr>
        </p:nvSpPr>
        <p:spPr/>
        <p:txBody>
          <a:bodyPr>
            <a:normAutofit/>
          </a:bodyPr>
          <a:lstStyle/>
          <a:p>
            <a:r>
              <a:rPr lang="en-US" sz="2800" dirty="0"/>
              <a:t>Chapter 17 – </a:t>
            </a:r>
            <a:r>
              <a:rPr lang="en-US" sz="2800" dirty="0" err="1"/>
              <a:t>Socialising</a:t>
            </a:r>
            <a:r>
              <a:rPr lang="en-US" sz="2800" dirty="0"/>
              <a:t> new guests</a:t>
            </a:r>
            <a:br>
              <a:rPr lang="en-US" sz="2800" dirty="0"/>
            </a:br>
            <a:r>
              <a:rPr lang="en-GB" sz="2800" dirty="0"/>
              <a:t>Sara </a:t>
            </a:r>
            <a:r>
              <a:rPr lang="en-GB" sz="2800" dirty="0" err="1"/>
              <a:t>Dolnicar</a:t>
            </a:r>
            <a:br>
              <a:rPr lang="en-GB" sz="2800" dirty="0"/>
            </a:br>
            <a:r>
              <a:rPr lang="en-GB" sz="2800" dirty="0"/>
              <a:t>Theme 3 – Other Issues - Trust</a:t>
            </a:r>
          </a:p>
        </p:txBody>
      </p:sp>
      <p:pic>
        <p:nvPicPr>
          <p:cNvPr id="4" name="Picture 2">
            <a:extLst>
              <a:ext uri="{FF2B5EF4-FFF2-40B4-BE49-F238E27FC236}">
                <a16:creationId xmlns:a16="http://schemas.microsoft.com/office/drawing/2014/main" id="{384A8FBB-1683-5324-60F4-72944D5952FA}"/>
              </a:ext>
              <a:ext uri="{C183D7F6-B498-43B3-948B-1728B52AA6E4}">
                <adec:decorative xmlns:adec="http://schemas.microsoft.com/office/drawing/2017/decorative" val="1"/>
              </a:ext>
            </a:extLst>
          </p:cNvPr>
          <p:cNvPicPr>
            <a:picLocks noGrp="1" noChangeAspect="1" noChangeArrowheads="1"/>
          </p:cNvPicPr>
          <p:nvPr>
            <p:ph idx="1"/>
          </p:nvPr>
        </p:nvPicPr>
        <p:blipFill rotWithShape="1">
          <a:blip r:embed="rId5">
            <a:extLst>
              <a:ext uri="{28A0092B-C50C-407E-A947-70E740481C1C}">
                <a14:useLocalDpi xmlns:a14="http://schemas.microsoft.com/office/drawing/2010/main" val="0"/>
              </a:ext>
            </a:extLst>
          </a:blip>
          <a:srcRect t="27947" b="15459"/>
          <a:stretch/>
        </p:blipFill>
        <p:spPr bwMode="auto">
          <a:xfrm>
            <a:off x="6248823" y="365125"/>
            <a:ext cx="5878286" cy="381532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97E18E7-43C7-4340-2D1D-4A967ACE0858}"/>
              </a:ext>
            </a:extLst>
          </p:cNvPr>
          <p:cNvSpPr txBox="1"/>
          <p:nvPr/>
        </p:nvSpPr>
        <p:spPr>
          <a:xfrm>
            <a:off x="192401" y="1988658"/>
            <a:ext cx="4473633" cy="461665"/>
          </a:xfrm>
          <a:prstGeom prst="rect">
            <a:avLst/>
          </a:prstGeom>
          <a:noFill/>
        </p:spPr>
        <p:txBody>
          <a:bodyPr wrap="square" rtlCol="0">
            <a:spAutoFit/>
          </a:bodyPr>
          <a:lstStyle/>
          <a:p>
            <a:r>
              <a:rPr lang="en-GB" sz="2400" dirty="0"/>
              <a:t>Reviews foster trust on Airbnb</a:t>
            </a:r>
          </a:p>
        </p:txBody>
      </p:sp>
      <p:pic>
        <p:nvPicPr>
          <p:cNvPr id="4098" name="Picture 2" descr="airbnb star rating">
            <a:extLst>
              <a:ext uri="{FF2B5EF4-FFF2-40B4-BE49-F238E27FC236}">
                <a16:creationId xmlns:a16="http://schemas.microsoft.com/office/drawing/2014/main" id="{D75CEC02-4671-D446-5C6D-5013CC2F6A1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891" y="2374956"/>
            <a:ext cx="4117919" cy="411791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842BD56B-3DA6-7986-D004-589FFDC6E678}"/>
              </a:ext>
            </a:extLst>
          </p:cNvPr>
          <p:cNvSpPr txBox="1"/>
          <p:nvPr/>
        </p:nvSpPr>
        <p:spPr>
          <a:xfrm>
            <a:off x="538222" y="6466299"/>
            <a:ext cx="2590800" cy="369332"/>
          </a:xfrm>
          <a:prstGeom prst="rect">
            <a:avLst/>
          </a:prstGeom>
          <a:noFill/>
        </p:spPr>
        <p:txBody>
          <a:bodyPr wrap="square" rtlCol="0">
            <a:spAutoFit/>
          </a:bodyPr>
          <a:lstStyle/>
          <a:p>
            <a:r>
              <a:rPr lang="en-GB" dirty="0"/>
              <a:t>(</a:t>
            </a:r>
            <a:r>
              <a:rPr lang="en-GB" dirty="0" err="1"/>
              <a:t>Semenkov</a:t>
            </a:r>
            <a:r>
              <a:rPr lang="en-GB" dirty="0"/>
              <a:t> 2022)</a:t>
            </a:r>
          </a:p>
        </p:txBody>
      </p:sp>
      <p:sp>
        <p:nvSpPr>
          <p:cNvPr id="8" name="TextBox 7">
            <a:extLst>
              <a:ext uri="{FF2B5EF4-FFF2-40B4-BE49-F238E27FC236}">
                <a16:creationId xmlns:a16="http://schemas.microsoft.com/office/drawing/2014/main" id="{19842B3D-09CD-19A5-9207-1F6884156197}"/>
              </a:ext>
            </a:extLst>
          </p:cNvPr>
          <p:cNvSpPr txBox="1"/>
          <p:nvPr/>
        </p:nvSpPr>
        <p:spPr>
          <a:xfrm>
            <a:off x="6003985" y="4602777"/>
            <a:ext cx="5788325" cy="1323439"/>
          </a:xfrm>
          <a:prstGeom prst="rect">
            <a:avLst/>
          </a:prstGeom>
          <a:noFill/>
        </p:spPr>
        <p:txBody>
          <a:bodyPr wrap="square" rtlCol="0">
            <a:spAutoFit/>
          </a:bodyPr>
          <a:lstStyle/>
          <a:p>
            <a:r>
              <a:rPr lang="en-GB" sz="4000" dirty="0"/>
              <a:t>Airbnb`s goal is to create a trustworthy community</a:t>
            </a:r>
          </a:p>
        </p:txBody>
      </p:sp>
      <p:pic>
        <p:nvPicPr>
          <p:cNvPr id="20" name="Audio 19">
            <a:hlinkClick r:id="" action="ppaction://media"/>
            <a:extLst>
              <a:ext uri="{FF2B5EF4-FFF2-40B4-BE49-F238E27FC236}">
                <a16:creationId xmlns:a16="http://schemas.microsoft.com/office/drawing/2014/main" id="{3C07AD1A-8851-A792-C99F-124367FCBF4E}"/>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325100" y="5132372"/>
            <a:ext cx="2057400" cy="2057400"/>
          </a:xfrm>
          <a:prstGeom prst="ellipse">
            <a:avLst/>
          </a:prstGeom>
        </p:spPr>
      </p:pic>
    </p:spTree>
    <p:extLst>
      <p:ext uri="{BB962C8B-B14F-4D97-AF65-F5344CB8AC3E}">
        <p14:creationId xmlns:p14="http://schemas.microsoft.com/office/powerpoint/2010/main" val="3398914185"/>
      </p:ext>
    </p:extLst>
  </p:cSld>
  <p:clrMapOvr>
    <a:masterClrMapping/>
  </p:clrMapOvr>
  <mc:AlternateContent xmlns:mc="http://schemas.openxmlformats.org/markup-compatibility/2006">
    <mc:Choice xmlns:p14="http://schemas.microsoft.com/office/powerpoint/2010/main" Requires="p14">
      <p:transition spd="slow" p14:dur="2000" advTm="99491"/>
    </mc:Choice>
    <mc:Fallback>
      <p:transition spd="slow" advTm="994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51" name="Rectangle 5150">
            <a:extLst>
              <a:ext uri="{FF2B5EF4-FFF2-40B4-BE49-F238E27FC236}">
                <a16:creationId xmlns:a16="http://schemas.microsoft.com/office/drawing/2014/main" id="{47D67282-99E1-4372-A643-7DF4A519F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53" name="Rectangle 5152">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6E55B4-537E-7BF8-6E57-6A0DB7F5607C}"/>
              </a:ext>
            </a:extLst>
          </p:cNvPr>
          <p:cNvSpPr>
            <a:spLocks noGrp="1"/>
          </p:cNvSpPr>
          <p:nvPr>
            <p:ph type="title"/>
          </p:nvPr>
        </p:nvSpPr>
        <p:spPr>
          <a:xfrm>
            <a:off x="329185" y="806853"/>
            <a:ext cx="6351152" cy="1108147"/>
          </a:xfrm>
        </p:spPr>
        <p:txBody>
          <a:bodyPr anchor="b">
            <a:normAutofit fontScale="90000"/>
          </a:bodyPr>
          <a:lstStyle/>
          <a:p>
            <a:r>
              <a:rPr lang="en-GB" sz="4800" dirty="0"/>
              <a:t>Chapter 17 – </a:t>
            </a:r>
            <a:r>
              <a:rPr lang="en-GB" sz="4800" dirty="0" err="1"/>
              <a:t>Sociaslizing</a:t>
            </a:r>
            <a:r>
              <a:rPr lang="en-GB" sz="4800" dirty="0"/>
              <a:t> New Guests</a:t>
            </a:r>
            <a:br>
              <a:rPr lang="en-GB" sz="4800" dirty="0"/>
            </a:br>
            <a:r>
              <a:rPr lang="en-GB" sz="4800" dirty="0"/>
              <a:t>Sara </a:t>
            </a:r>
            <a:r>
              <a:rPr lang="en-GB" sz="4800" dirty="0" err="1"/>
              <a:t>Dolnicar</a:t>
            </a:r>
            <a:endParaRPr lang="en-GB" sz="4800" dirty="0"/>
          </a:p>
        </p:txBody>
      </p:sp>
      <p:sp>
        <p:nvSpPr>
          <p:cNvPr id="5155" name="Rectangle 5154">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2779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A screenshot of a computer&#10;&#10;Description automatically generated">
            <a:extLst>
              <a:ext uri="{FF2B5EF4-FFF2-40B4-BE49-F238E27FC236}">
                <a16:creationId xmlns:a16="http://schemas.microsoft.com/office/drawing/2014/main" id="{498B3679-A60B-4D42-9FA7-B7B9C51A623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 b="29568"/>
          <a:stretch/>
        </p:blipFill>
        <p:spPr bwMode="auto">
          <a:xfrm>
            <a:off x="7421373" y="596271"/>
            <a:ext cx="4235516" cy="2386584"/>
          </a:xfrm>
          <a:prstGeom prst="rect">
            <a:avLst/>
          </a:prstGeom>
          <a:noFill/>
          <a:extLst>
            <a:ext uri="{909E8E84-426E-40DD-AFC4-6F175D3DCCD1}">
              <a14:hiddenFill xmlns:a14="http://schemas.microsoft.com/office/drawing/2010/main">
                <a:solidFill>
                  <a:srgbClr val="FFFFFF"/>
                </a:solidFill>
              </a14:hiddenFill>
            </a:ext>
          </a:extLst>
        </p:spPr>
      </p:pic>
      <p:sp>
        <p:nvSpPr>
          <p:cNvPr id="5157" name="Rectangle 5156">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59" name="Rectangle 5158">
            <a:extLst>
              <a:ext uri="{FF2B5EF4-FFF2-40B4-BE49-F238E27FC236}">
                <a16:creationId xmlns:a16="http://schemas.microsoft.com/office/drawing/2014/main" id="{0BB19363-8354-4E75-A15C-A08F755171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429000"/>
            <a:ext cx="4647368" cy="2779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4" descr="A screenshot of a computer&#10;&#10;Description automatically generated">
            <a:extLst>
              <a:ext uri="{FF2B5EF4-FFF2-40B4-BE49-F238E27FC236}">
                <a16:creationId xmlns:a16="http://schemas.microsoft.com/office/drawing/2014/main" id="{AB12FAC5-3316-539E-A789-6A316F0A8052}"/>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7975" r="2" b="21593"/>
          <a:stretch/>
        </p:blipFill>
        <p:spPr bwMode="auto">
          <a:xfrm>
            <a:off x="7421374" y="3625596"/>
            <a:ext cx="4235516" cy="2386584"/>
          </a:xfrm>
          <a:prstGeom prst="rect">
            <a:avLst/>
          </a:prstGeom>
          <a:noFill/>
          <a:extLst>
            <a:ext uri="{909E8E84-426E-40DD-AFC4-6F175D3DCCD1}">
              <a14:hiddenFill xmlns:a14="http://schemas.microsoft.com/office/drawing/2010/main">
                <a:solidFill>
                  <a:srgbClr val="FFFFFF"/>
                </a:solidFill>
              </a14:hiddenFill>
            </a:ext>
          </a:extLst>
        </p:spPr>
      </p:pic>
      <p:sp>
        <p:nvSpPr>
          <p:cNvPr id="5161" name="Rectangle 5160">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F6BDFC9-5AA3-1006-292D-69CDECE43B2F}"/>
              </a:ext>
            </a:extLst>
          </p:cNvPr>
          <p:cNvSpPr txBox="1"/>
          <p:nvPr/>
        </p:nvSpPr>
        <p:spPr>
          <a:xfrm>
            <a:off x="534838" y="2234242"/>
            <a:ext cx="6145499" cy="3139321"/>
          </a:xfrm>
          <a:prstGeom prst="rect">
            <a:avLst/>
          </a:prstGeom>
          <a:noFill/>
        </p:spPr>
        <p:txBody>
          <a:bodyPr wrap="square" rtlCol="0">
            <a:spAutoFit/>
          </a:bodyPr>
          <a:lstStyle/>
          <a:p>
            <a:r>
              <a:rPr lang="en-GB" sz="3600" dirty="0" err="1"/>
              <a:t>Uniformative</a:t>
            </a:r>
            <a:r>
              <a:rPr lang="en-GB" sz="3600" dirty="0"/>
              <a:t> P2P-CV = RISK</a:t>
            </a:r>
          </a:p>
          <a:p>
            <a:endParaRPr lang="en-GB" sz="3600" dirty="0"/>
          </a:p>
          <a:p>
            <a:r>
              <a:rPr lang="en-GB" sz="3600" dirty="0"/>
              <a:t>Informative P2P –CV = mitigated risks, trust &amp; communication</a:t>
            </a:r>
          </a:p>
          <a:p>
            <a:endParaRPr lang="en-GB" dirty="0"/>
          </a:p>
        </p:txBody>
      </p:sp>
      <p:sp>
        <p:nvSpPr>
          <p:cNvPr id="5" name="TextBox 4">
            <a:extLst>
              <a:ext uri="{FF2B5EF4-FFF2-40B4-BE49-F238E27FC236}">
                <a16:creationId xmlns:a16="http://schemas.microsoft.com/office/drawing/2014/main" id="{3DAC4A2D-DEFB-BE0C-DEA0-8A742C13189D}"/>
              </a:ext>
            </a:extLst>
          </p:cNvPr>
          <p:cNvSpPr txBox="1"/>
          <p:nvPr/>
        </p:nvSpPr>
        <p:spPr>
          <a:xfrm>
            <a:off x="10154728" y="6122408"/>
            <a:ext cx="3001992" cy="369332"/>
          </a:xfrm>
          <a:prstGeom prst="rect">
            <a:avLst/>
          </a:prstGeom>
          <a:noFill/>
        </p:spPr>
        <p:txBody>
          <a:bodyPr wrap="square" rtlCol="0">
            <a:spAutoFit/>
          </a:bodyPr>
          <a:lstStyle/>
          <a:p>
            <a:r>
              <a:rPr lang="en-GB" dirty="0"/>
              <a:t>(</a:t>
            </a:r>
            <a:r>
              <a:rPr lang="en-GB" dirty="0" err="1"/>
              <a:t>Aufmann</a:t>
            </a:r>
            <a:r>
              <a:rPr lang="en-GB" dirty="0"/>
              <a:t>, </a:t>
            </a:r>
            <a:r>
              <a:rPr lang="en-GB" dirty="0" err="1"/>
              <a:t>n.d</a:t>
            </a:r>
            <a:r>
              <a:rPr lang="en-GB" dirty="0"/>
              <a:t>)</a:t>
            </a:r>
          </a:p>
        </p:txBody>
      </p:sp>
      <p:pic>
        <p:nvPicPr>
          <p:cNvPr id="8" name="Audio 7">
            <a:hlinkClick r:id="" action="ppaction://media"/>
            <a:extLst>
              <a:ext uri="{FF2B5EF4-FFF2-40B4-BE49-F238E27FC236}">
                <a16:creationId xmlns:a16="http://schemas.microsoft.com/office/drawing/2014/main" id="{EFBFCB8A-E35A-486A-0D35-B90A0674EA5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4725900" y="4434340"/>
            <a:ext cx="2057400" cy="2057400"/>
          </a:xfrm>
          <a:prstGeom prst="ellipse">
            <a:avLst/>
          </a:prstGeom>
        </p:spPr>
      </p:pic>
    </p:spTree>
    <p:extLst>
      <p:ext uri="{BB962C8B-B14F-4D97-AF65-F5344CB8AC3E}">
        <p14:creationId xmlns:p14="http://schemas.microsoft.com/office/powerpoint/2010/main" val="3959308923"/>
      </p:ext>
    </p:extLst>
  </p:cSld>
  <p:clrMapOvr>
    <a:masterClrMapping/>
  </p:clrMapOvr>
  <mc:AlternateContent xmlns:mc="http://schemas.openxmlformats.org/markup-compatibility/2006">
    <mc:Choice xmlns:p14="http://schemas.microsoft.com/office/powerpoint/2010/main" Requires="p14">
      <p:transition spd="slow" p14:dur="2000" advTm="26697"/>
    </mc:Choice>
    <mc:Fallback>
      <p:transition spd="slow" advTm="266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Rectangle 10">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93700D12-7D36-EA9D-4EF9-41170C004FB2}"/>
              </a:ext>
            </a:extLst>
          </p:cNvPr>
          <p:cNvSpPr>
            <a:spLocks noGrp="1"/>
          </p:cNvSpPr>
          <p:nvPr>
            <p:ph type="title"/>
          </p:nvPr>
        </p:nvSpPr>
        <p:spPr>
          <a:xfrm>
            <a:off x="3315031" y="1380754"/>
            <a:ext cx="5561938" cy="2513516"/>
          </a:xfrm>
        </p:spPr>
        <p:txBody>
          <a:bodyPr vert="horz" lIns="91440" tIns="45720" rIns="91440" bIns="45720" rtlCol="0" anchor="b">
            <a:normAutofit/>
          </a:bodyPr>
          <a:lstStyle/>
          <a:p>
            <a:pPr algn="ctr"/>
            <a:r>
              <a:rPr lang="en-US" sz="6000" kern="1200" dirty="0">
                <a:solidFill>
                  <a:schemeClr val="tx1"/>
                </a:solidFill>
                <a:latin typeface="+mj-lt"/>
                <a:ea typeface="+mj-ea"/>
                <a:cs typeface="+mj-cs"/>
              </a:rPr>
              <a:t>               Conclusion</a:t>
            </a:r>
          </a:p>
        </p:txBody>
      </p:sp>
      <p:sp>
        <p:nvSpPr>
          <p:cNvPr id="15" name="Arc 14">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7" name="Oval 16">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Audio 5">
            <a:hlinkClick r:id="" action="ppaction://media"/>
            <a:extLst>
              <a:ext uri="{FF2B5EF4-FFF2-40B4-BE49-F238E27FC236}">
                <a16:creationId xmlns:a16="http://schemas.microsoft.com/office/drawing/2014/main" id="{C76E1078-EE7B-C552-AA5F-A0B64EEEC8F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47124614"/>
      </p:ext>
    </p:extLst>
  </p:cSld>
  <p:clrMapOvr>
    <a:masterClrMapping/>
  </p:clrMapOvr>
  <mc:AlternateContent xmlns:mc="http://schemas.openxmlformats.org/markup-compatibility/2006">
    <mc:Choice xmlns:p14="http://schemas.microsoft.com/office/powerpoint/2010/main" Requires="p14">
      <p:transition spd="slow" p14:dur="2000" advTm="75619"/>
    </mc:Choice>
    <mc:Fallback>
      <p:transition spd="slow" advTm="756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CEDFA-A7DE-3AC1-FE43-D4BDDBD39863}"/>
              </a:ext>
            </a:extLst>
          </p:cNvPr>
          <p:cNvSpPr>
            <a:spLocks noGrp="1"/>
          </p:cNvSpPr>
          <p:nvPr>
            <p:ph type="title"/>
          </p:nvPr>
        </p:nvSpPr>
        <p:spPr>
          <a:xfrm>
            <a:off x="467264" y="120770"/>
            <a:ext cx="8650857" cy="862552"/>
          </a:xfrm>
        </p:spPr>
        <p:txBody>
          <a:bodyPr/>
          <a:lstStyle/>
          <a:p>
            <a:r>
              <a:rPr lang="en-GB" dirty="0"/>
              <a:t>References</a:t>
            </a:r>
          </a:p>
        </p:txBody>
      </p:sp>
      <p:sp>
        <p:nvSpPr>
          <p:cNvPr id="5" name="Rectangle 2">
            <a:extLst>
              <a:ext uri="{FF2B5EF4-FFF2-40B4-BE49-F238E27FC236}">
                <a16:creationId xmlns:a16="http://schemas.microsoft.com/office/drawing/2014/main" id="{BF21AF7F-9249-9191-899A-17B73F2A59E8}"/>
              </a:ext>
            </a:extLst>
          </p:cNvPr>
          <p:cNvSpPr>
            <a:spLocks noGrp="1" noChangeArrowheads="1"/>
          </p:cNvSpPr>
          <p:nvPr>
            <p:ph idx="1"/>
          </p:nvPr>
        </p:nvSpPr>
        <p:spPr bwMode="auto">
          <a:xfrm>
            <a:off x="553528" y="790943"/>
            <a:ext cx="10479657" cy="62940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Ahmed, Z. (2023, November 11).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NCESC.com.</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What risks are Airbnb guests exposed to?: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https://www.ncesc.com/what-risks-are-airbnb-guests-exposed-to/</a:t>
            </a:r>
            <a:endPar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Airbnb. (2023, May 03).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Airbnb Resource Centre.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The basics of communicating with guests: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https://www.airbnb.co.uk/resources/hosting-homes/a/the-basics-of-communicating-with-guests-33</a:t>
            </a:r>
            <a:endPar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Airbnb. (n.d.).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Airbnb.</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How Airbnb works to make it safe to share your place: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https://www.airbnb.co.uk/d/safetoshareyourplace?_set_bev_on_new_domain=1700313564_ZWU4YmMyNTJkZjRh</a:t>
            </a:r>
            <a:endPar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Airbnb. (n.d.).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Airbnb Help Centre.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Being a considerate guest: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https://www.airbnb.co.uk/help/article/695?_set_bev_on_new_domain=1700313564_ZWU4YmMyNTJkZjRh#:~:text=Keep%20your%20word.,be%20respectful%20of%20the%20neighbors</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Airbnb. (n.d.).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Airbnb Help Centre.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How Airbnb builds trust between Hosts and guests: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https://www.airbnb.co.uk/help/article/4?_set_bev_on_new_domain=1700313564_ZWU4YmMyNTJkZjRh#:~:text=To%20help%20ensure%20the%20safety,the%20Host%20Guarantee%2C%20and%20more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Airbnb. (n.d.).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Airbnb Help Centre.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Reviews for Experiences: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https://www.airbnb.co.uk/help/article/1564</a:t>
            </a:r>
            <a:endPar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Aufmann</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 (n.d.).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Airbnb Design.</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Designing for Trust Observations from my first year at Airbnb: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8"/>
              </a:rPr>
              <a:t>https://airbnb.design/designing-for-trust/#:~:text=The%20most%20valuable%20signal%20a,that%20comes%20responsibility%20and%20respect</a:t>
            </a:r>
            <a:endPar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Aufmann</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C. (n.d.).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Airbnb Design Observations from my first year at Airbnb [IMAGE].</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Designing for Trust: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8"/>
              </a:rPr>
              <a:t>https://airbnb.design/designing-for-trust/#:~:text=The%20most%20valuable%20signal%20a,that%20comes%20responsibility%20and%20respect</a:t>
            </a:r>
            <a:endPar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Blal</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D. I. (n.d.).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EHL Insights.</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Hospitality Research: Airbnb's Impact on Hotels: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9"/>
              </a:rPr>
              <a:t>https://hospitalityinsights.ehl.edu/airbnb-impact-hotel-trends#:~:text=Airbnb%20is%20slowly%20disrupting%20the,proposition%20as%20perceived%20by%20guests</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Brandon. (2020). </a:t>
            </a:r>
            <a:r>
              <a:rPr kumimoji="0" lang="en-US" altLang="en-US" sz="11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Firststaff</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The essentials of communication – All that you need to know as a great Leader [IMAGE]: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10"/>
              </a:rPr>
              <a:t>https://firstaff.ie/the-essentials-of-communication-all-that-you-need-to-know-as-a-great-leader/</a:t>
            </a:r>
            <a:endPar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Business Research Insights. (2023, October 23).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Business Research Insights</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Sharing Economy Market Size, Share | Global Growth 2023-2030: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11"/>
              </a:rPr>
              <a:t>https://www.businessresearchinsights.com/market-reports/sharing-economy-market-103542</a:t>
            </a:r>
            <a:endPar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Business Strategy Insights. (2021).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Business Strategy Insights.</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from Multi-Sided Platform Business Model: https://www.bstrategyinsights.com/multi-sided-platform-business-model/</a:t>
            </a:r>
            <a:endParaRPr kumimoji="0" lang="en-GB" altLang="en-US" sz="11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943299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6E8CB8-1783-1648-3DDE-8783E72B9126}"/>
              </a:ext>
            </a:extLst>
          </p:cNvPr>
          <p:cNvSpPr>
            <a:spLocks noGrp="1"/>
          </p:cNvSpPr>
          <p:nvPr>
            <p:ph idx="1"/>
          </p:nvPr>
        </p:nvSpPr>
        <p:spPr>
          <a:xfrm>
            <a:off x="381000" y="65835"/>
            <a:ext cx="10515600" cy="6981945"/>
          </a:xfrm>
        </p:spPr>
        <p:txBody>
          <a:bodyPr>
            <a:normAutofit fontScale="25000" lnSpcReduction="20000"/>
          </a:bodyPr>
          <a:lstStyle/>
          <a:p>
            <a:pPr marL="0" indent="0">
              <a:lnSpc>
                <a:spcPct val="107000"/>
              </a:lnSpc>
              <a:spcAft>
                <a:spcPts val="800"/>
              </a:spcAft>
              <a:buNone/>
            </a:pP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C. Michael Hall, G. P. (2022, September 22). </a:t>
            </a:r>
            <a:r>
              <a:rPr lang="en-US" sz="4800" i="1" kern="100" dirty="0">
                <a:effectLst/>
                <a:latin typeface="Calibri" panose="020F0502020204030204" pitchFamily="34" charset="0"/>
                <a:ea typeface="Calibri" panose="020F0502020204030204" pitchFamily="34" charset="0"/>
                <a:cs typeface="Times New Roman" panose="02020603050405020304" pitchFamily="18" charset="0"/>
              </a:rPr>
              <a:t>Taylor &amp; Francis Online</a:t>
            </a: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 Retrieved from Airbnb and the sharing economy: https://www.tandfonline.com/doi/full/10.1080/13683500.2022.2122418</a:t>
            </a:r>
            <a:endParaRPr lang="en-GB" sz="4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Chen, J. (2023, January 30). </a:t>
            </a:r>
            <a:r>
              <a:rPr lang="en-US" sz="4800" i="1" kern="100" dirty="0">
                <a:effectLst/>
                <a:latin typeface="Calibri" panose="020F0502020204030204" pitchFamily="34" charset="0"/>
                <a:ea typeface="Calibri" panose="020F0502020204030204" pitchFamily="34" charset="0"/>
                <a:cs typeface="Times New Roman" panose="02020603050405020304" pitchFamily="18" charset="0"/>
              </a:rPr>
              <a:t>Investopedia.</a:t>
            </a: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 Retrieved from Collaborative Consumption: What it is, How it Works: https://www.investopedia.com/terms/c/collaborative-consumption.asp</a:t>
            </a:r>
            <a:endParaRPr lang="en-GB" sz="4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CIPP. (2022, February 07). </a:t>
            </a:r>
            <a:r>
              <a:rPr lang="en-US" sz="4800" i="1" kern="100" dirty="0">
                <a:effectLst/>
                <a:latin typeface="Calibri" panose="020F0502020204030204" pitchFamily="34" charset="0"/>
                <a:ea typeface="Calibri" panose="020F0502020204030204" pitchFamily="34" charset="0"/>
                <a:cs typeface="Times New Roman" panose="02020603050405020304" pitchFamily="18" charset="0"/>
              </a:rPr>
              <a:t>The Chartered </a:t>
            </a:r>
            <a:r>
              <a:rPr lang="en-US" sz="4800" i="1" kern="100" dirty="0" err="1">
                <a:effectLst/>
                <a:latin typeface="Calibri" panose="020F0502020204030204" pitchFamily="34" charset="0"/>
                <a:ea typeface="Calibri" panose="020F0502020204030204" pitchFamily="34" charset="0"/>
                <a:cs typeface="Times New Roman" panose="02020603050405020304" pitchFamily="18" charset="0"/>
              </a:rPr>
              <a:t>Insitute</a:t>
            </a:r>
            <a:r>
              <a:rPr lang="en-US" sz="4800" i="1" kern="100" dirty="0">
                <a:effectLst/>
                <a:latin typeface="Calibri" panose="020F0502020204030204" pitchFamily="34" charset="0"/>
                <a:ea typeface="Calibri" panose="020F0502020204030204" pitchFamily="34" charset="0"/>
                <a:cs typeface="Times New Roman" panose="02020603050405020304" pitchFamily="18" charset="0"/>
              </a:rPr>
              <a:t> Of Payroll Professionals.</a:t>
            </a: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 Retrieved from The Importance Of Communication: https://www.cipp.org.uk/resources/news/the-importance-of-communication.html#:~:text=In%20our%20daily%20life%2C%20communication,on%20information%20and%20share%20thoughts.</a:t>
            </a:r>
            <a:endParaRPr lang="en-GB" sz="4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Cristina Miguel, E. M.-C. (2022, January 2021). </a:t>
            </a:r>
            <a:r>
              <a:rPr lang="en-US" sz="4800" i="1" kern="100" dirty="0">
                <a:effectLst/>
                <a:latin typeface="Calibri" panose="020F0502020204030204" pitchFamily="34" charset="0"/>
                <a:ea typeface="Calibri" panose="020F0502020204030204" pitchFamily="34" charset="0"/>
                <a:cs typeface="Times New Roman" panose="02020603050405020304" pitchFamily="18" charset="0"/>
              </a:rPr>
              <a:t>SpringerLink.</a:t>
            </a: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 Retrieved from A </a:t>
            </a:r>
            <a:r>
              <a:rPr lang="en-US" sz="4800" kern="100" dirty="0" err="1">
                <a:effectLst/>
                <a:latin typeface="Calibri" panose="020F0502020204030204" pitchFamily="34" charset="0"/>
                <a:ea typeface="Calibri" panose="020F0502020204030204" pitchFamily="34" charset="0"/>
                <a:cs typeface="Times New Roman" panose="02020603050405020304" pitchFamily="18" charset="0"/>
              </a:rPr>
              <a:t>Conceptualisation</a:t>
            </a: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 of the Sharing Economy: Towards Theoretical Meaningfulness The sharing Economy In Europe: https://link.springer.com/chapter/10.1007/978-3-030-86897-0_2#Sec5</a:t>
            </a:r>
            <a:endParaRPr lang="en-GB" sz="4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Daniel A. Skog, H. W. (2018, July 16). </a:t>
            </a:r>
            <a:r>
              <a:rPr lang="en-US" sz="4800" i="1" kern="100" dirty="0">
                <a:effectLst/>
                <a:latin typeface="Calibri" panose="020F0502020204030204" pitchFamily="34" charset="0"/>
                <a:ea typeface="Calibri" panose="020F0502020204030204" pitchFamily="34" charset="0"/>
                <a:cs typeface="Times New Roman" panose="02020603050405020304" pitchFamily="18" charset="0"/>
              </a:rPr>
              <a:t>Springer Link.</a:t>
            </a: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 Retrieved from Digital Disruption: https://link.springer.com/article/10.1007/s12599-018-0550-4</a:t>
            </a:r>
            <a:endParaRPr lang="en-GB" sz="4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Digital Adoption Team. (2023, June 12). </a:t>
            </a:r>
            <a:r>
              <a:rPr lang="en-US" sz="4800" i="1" kern="100" dirty="0">
                <a:effectLst/>
                <a:latin typeface="Calibri" panose="020F0502020204030204" pitchFamily="34" charset="0"/>
                <a:ea typeface="Calibri" panose="020F0502020204030204" pitchFamily="34" charset="0"/>
                <a:cs typeface="Times New Roman" panose="02020603050405020304" pitchFamily="18" charset="0"/>
              </a:rPr>
              <a:t>Digital Adoption.</a:t>
            </a: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 Retrieved from Building Digital Trust in 2023: https://www.digital-adoption.com/why-digital-trust-is-important/</a:t>
            </a:r>
            <a:endParaRPr lang="en-GB" sz="4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4800" kern="1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 S. (2017). </a:t>
            </a:r>
            <a:r>
              <a:rPr lang="en-US" sz="4800" i="1" kern="100" dirty="0">
                <a:effectLst/>
                <a:latin typeface="Calibri" panose="020F0502020204030204" pitchFamily="34" charset="0"/>
                <a:ea typeface="Calibri" panose="020F0502020204030204" pitchFamily="34" charset="0"/>
                <a:cs typeface="Times New Roman" panose="02020603050405020304" pitchFamily="18" charset="0"/>
              </a:rPr>
              <a:t>Peer to Peer </a:t>
            </a:r>
            <a:r>
              <a:rPr lang="en-US" sz="4800" i="1" kern="100" dirty="0" err="1">
                <a:effectLst/>
                <a:latin typeface="Calibri" panose="020F0502020204030204" pitchFamily="34" charset="0"/>
                <a:ea typeface="Calibri" panose="020F0502020204030204" pitchFamily="34" charset="0"/>
                <a:cs typeface="Times New Roman" panose="02020603050405020304" pitchFamily="18" charset="0"/>
              </a:rPr>
              <a:t>Accommadation</a:t>
            </a:r>
            <a:r>
              <a:rPr lang="en-US" sz="4800" i="1" kern="100" dirty="0">
                <a:effectLst/>
                <a:latin typeface="Calibri" panose="020F0502020204030204" pitchFamily="34" charset="0"/>
                <a:ea typeface="Calibri" panose="020F0502020204030204" pitchFamily="34" charset="0"/>
                <a:cs typeface="Times New Roman" panose="02020603050405020304" pitchFamily="18" charset="0"/>
              </a:rPr>
              <a:t> Networks - Pushing The Boundaries.</a:t>
            </a: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 Goodfellow Publishers Ltd.</a:t>
            </a:r>
            <a:endParaRPr lang="en-GB" sz="4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European Parliament. (2016). </a:t>
            </a:r>
            <a:r>
              <a:rPr lang="en-US" sz="4800" i="1" kern="100" dirty="0">
                <a:effectLst/>
                <a:latin typeface="Calibri" panose="020F0502020204030204" pitchFamily="34" charset="0"/>
                <a:ea typeface="Calibri" panose="020F0502020204030204" pitchFamily="34" charset="0"/>
                <a:cs typeface="Times New Roman" panose="02020603050405020304" pitchFamily="18" charset="0"/>
              </a:rPr>
              <a:t>Policy Department Economic and Scientific Policy A.</a:t>
            </a: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 Retrieved from An economic review on the collaborative economy: https://www.europarl.europa.eu/RegData/etudes/IDAN/2016/595358/IPOL_IDA(2016)595358_EN.pdf</a:t>
            </a:r>
            <a:endParaRPr lang="en-GB" sz="4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4800" kern="100" dirty="0" err="1">
                <a:effectLst/>
                <a:latin typeface="Calibri" panose="020F0502020204030204" pitchFamily="34" charset="0"/>
                <a:ea typeface="Calibri" panose="020F0502020204030204" pitchFamily="34" charset="0"/>
                <a:cs typeface="Times New Roman" panose="02020603050405020304" pitchFamily="18" charset="0"/>
              </a:rPr>
              <a:t>Fontinelle</a:t>
            </a: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 A. (2022, November 30). </a:t>
            </a:r>
            <a:r>
              <a:rPr lang="en-US" sz="4800" i="1" kern="100" dirty="0">
                <a:effectLst/>
                <a:latin typeface="Calibri" panose="020F0502020204030204" pitchFamily="34" charset="0"/>
                <a:ea typeface="Calibri" panose="020F0502020204030204" pitchFamily="34" charset="0"/>
                <a:cs typeface="Times New Roman" panose="02020603050405020304" pitchFamily="18" charset="0"/>
              </a:rPr>
              <a:t>Investopedia.</a:t>
            </a: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 Retrieved from The Risks and Rewards of Making Money With Airbnb: https://www.investopedia.com/articles/personal-finance/021815/how-make-money-airbnb-risks-rewards.asp</a:t>
            </a:r>
            <a:endParaRPr lang="en-GB" sz="4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Giovanni </a:t>
            </a:r>
            <a:r>
              <a:rPr lang="en-US" sz="4800" kern="100" dirty="0" err="1">
                <a:effectLst/>
                <a:latin typeface="Calibri" panose="020F0502020204030204" pitchFamily="34" charset="0"/>
                <a:ea typeface="Calibri" panose="020F0502020204030204" pitchFamily="34" charset="0"/>
                <a:cs typeface="Times New Roman" panose="02020603050405020304" pitchFamily="18" charset="0"/>
              </a:rPr>
              <a:t>Quattrone</a:t>
            </a: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 N. K. (2022, June 29). </a:t>
            </a:r>
            <a:r>
              <a:rPr lang="en-US" sz="4800" i="1" kern="100" dirty="0">
                <a:effectLst/>
                <a:latin typeface="Calibri" panose="020F0502020204030204" pitchFamily="34" charset="0"/>
                <a:ea typeface="Calibri" panose="020F0502020204030204" pitchFamily="34" charset="0"/>
                <a:cs typeface="Times New Roman" panose="02020603050405020304" pitchFamily="18" charset="0"/>
              </a:rPr>
              <a:t>National Library of Medicine</a:t>
            </a: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 Retrieved from A global-scale analysis of the sharing economy model – an </a:t>
            </a:r>
            <a:r>
              <a:rPr lang="en-US" sz="4800" kern="100" dirty="0" err="1">
                <a:effectLst/>
                <a:latin typeface="Calibri" panose="020F0502020204030204" pitchFamily="34" charset="0"/>
                <a:ea typeface="Calibri" panose="020F0502020204030204" pitchFamily="34" charset="0"/>
                <a:cs typeface="Times New Roman" panose="02020603050405020304" pitchFamily="18" charset="0"/>
              </a:rPr>
              <a:t>AirBnB</a:t>
            </a: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 case study: https://www.ncbi.nlm.nih.gov/pmc/articles/PMC9244437/#:~:text=This%20online%20accommodation%20platform%20is,stayed%20at%20one%20of%20these.</a:t>
            </a:r>
            <a:endParaRPr lang="en-GB" sz="4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4800" kern="100" dirty="0" err="1">
                <a:effectLst/>
                <a:latin typeface="Calibri" panose="020F0502020204030204" pitchFamily="34" charset="0"/>
                <a:ea typeface="Calibri" panose="020F0502020204030204" pitchFamily="34" charset="0"/>
                <a:cs typeface="Times New Roman" panose="02020603050405020304" pitchFamily="18" charset="0"/>
              </a:rPr>
              <a:t>Hasse</a:t>
            </a: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 L. M., </a:t>
            </a:r>
            <a:r>
              <a:rPr lang="en-US" sz="4800" kern="100" dirty="0" err="1">
                <a:effectLst/>
                <a:latin typeface="Calibri" panose="020F0502020204030204" pitchFamily="34" charset="0"/>
                <a:ea typeface="Calibri" panose="020F0502020204030204" pitchFamily="34" charset="0"/>
                <a:cs typeface="Times New Roman" panose="02020603050405020304" pitchFamily="18" charset="0"/>
              </a:rPr>
              <a:t>Gertsen</a:t>
            </a: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 F., Johansen, S. S., &amp; </a:t>
            </a:r>
            <a:r>
              <a:rPr lang="en-US" sz="4800" kern="100" dirty="0" err="1">
                <a:effectLst/>
                <a:latin typeface="Calibri" panose="020F0502020204030204" pitchFamily="34" charset="0"/>
                <a:ea typeface="Calibri" panose="020F0502020204030204" pitchFamily="34" charset="0"/>
                <a:cs typeface="Times New Roman" panose="02020603050405020304" pitchFamily="18" charset="0"/>
              </a:rPr>
              <a:t>Rosenstand</a:t>
            </a: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 C. A. (2017). </a:t>
            </a:r>
            <a:r>
              <a:rPr lang="en-US" sz="4800" i="1" kern="100" dirty="0" err="1">
                <a:effectLst/>
                <a:latin typeface="Calibri" panose="020F0502020204030204" pitchFamily="34" charset="0"/>
                <a:ea typeface="Calibri" panose="020F0502020204030204" pitchFamily="34" charset="0"/>
                <a:cs typeface="Times New Roman" panose="02020603050405020304" pitchFamily="18" charset="0"/>
              </a:rPr>
              <a:t>Aaloborg</a:t>
            </a:r>
            <a:r>
              <a:rPr lang="en-US" sz="4800" i="1" kern="100" dirty="0">
                <a:effectLst/>
                <a:latin typeface="Calibri" panose="020F0502020204030204" pitchFamily="34" charset="0"/>
                <a:ea typeface="Calibri" panose="020F0502020204030204" pitchFamily="34" charset="0"/>
                <a:cs typeface="Times New Roman" panose="02020603050405020304" pitchFamily="18" charset="0"/>
              </a:rPr>
              <a:t> University Denmark.</a:t>
            </a: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 Retrieved from Characterizing digital disruption in the general theory of disruptive innovation: https://vbn.aau.dk/ws/portalfiles/portal/261533809/Characterizing_digital_disruption_in_the_general_theory.pdf</a:t>
            </a:r>
            <a:endParaRPr lang="en-GB" sz="4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4800" kern="100" dirty="0" err="1">
                <a:effectLst/>
                <a:latin typeface="Calibri" panose="020F0502020204030204" pitchFamily="34" charset="0"/>
                <a:ea typeface="Calibri" panose="020F0502020204030204" pitchFamily="34" charset="0"/>
                <a:cs typeface="Times New Roman" panose="02020603050405020304" pitchFamily="18" charset="0"/>
              </a:rPr>
              <a:t>Hostaway</a:t>
            </a: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 (n.d.). </a:t>
            </a:r>
            <a:r>
              <a:rPr lang="en-US" sz="4800" i="1" kern="100" dirty="0" err="1">
                <a:effectLst/>
                <a:latin typeface="Calibri" panose="020F0502020204030204" pitchFamily="34" charset="0"/>
                <a:ea typeface="Calibri" panose="020F0502020204030204" pitchFamily="34" charset="0"/>
                <a:cs typeface="Times New Roman" panose="02020603050405020304" pitchFamily="18" charset="0"/>
              </a:rPr>
              <a:t>Hostaway</a:t>
            </a:r>
            <a:r>
              <a:rPr lang="en-US" sz="4800" i="1" kern="100" dirty="0">
                <a:effectLst/>
                <a:latin typeface="Calibri" panose="020F0502020204030204" pitchFamily="34" charset="0"/>
                <a:ea typeface="Calibri" panose="020F0502020204030204" pitchFamily="34" charset="0"/>
                <a:cs typeface="Times New Roman" panose="02020603050405020304" pitchFamily="18" charset="0"/>
              </a:rPr>
              <a:t>.</a:t>
            </a: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 Retrieved from Airbnb vs Booking.com | The Key Hosting Differences: https://www.hostaway.com/blog/airbnb-vs-booking-com-or-the-key-hosting-differences/</a:t>
            </a:r>
            <a:endParaRPr lang="en-GB" sz="4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4800" kern="100" dirty="0" err="1">
                <a:effectLst/>
                <a:latin typeface="Calibri" panose="020F0502020204030204" pitchFamily="34" charset="0"/>
                <a:ea typeface="Calibri" panose="020F0502020204030204" pitchFamily="34" charset="0"/>
                <a:cs typeface="Times New Roman" panose="02020603050405020304" pitchFamily="18" charset="0"/>
              </a:rPr>
              <a:t>Jaisoor</a:t>
            </a: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 N. (2018, March 16). </a:t>
            </a:r>
            <a:r>
              <a:rPr lang="en-US" sz="4800" i="1" kern="100" dirty="0">
                <a:effectLst/>
                <a:latin typeface="Calibri" panose="020F0502020204030204" pitchFamily="34" charset="0"/>
                <a:ea typeface="Calibri" panose="020F0502020204030204" pitchFamily="34" charset="0"/>
                <a:cs typeface="Times New Roman" panose="02020603050405020304" pitchFamily="18" charset="0"/>
              </a:rPr>
              <a:t>Medium</a:t>
            </a:r>
            <a:r>
              <a:rPr lang="en-US" sz="4800" kern="100" dirty="0">
                <a:effectLst/>
                <a:latin typeface="Calibri" panose="020F0502020204030204" pitchFamily="34" charset="0"/>
                <a:ea typeface="Calibri" panose="020F0502020204030204" pitchFamily="34" charset="0"/>
                <a:cs typeface="Times New Roman" panose="02020603050405020304" pitchFamily="18" charset="0"/>
              </a:rPr>
              <a:t>. Retrieved from The Sharing Economy is Good for the Environment. Here’s Why.: https://medium.com/nomobo/the-sharing-economy-is-good-for-the-environment-heres-why-db37214215f7</a:t>
            </a:r>
            <a:endParaRPr lang="en-GB" sz="4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458209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23428B-9D49-9588-F332-EA764244E011}"/>
              </a:ext>
            </a:extLst>
          </p:cNvPr>
          <p:cNvSpPr>
            <a:spLocks noGrp="1"/>
          </p:cNvSpPr>
          <p:nvPr>
            <p:ph idx="1"/>
          </p:nvPr>
        </p:nvSpPr>
        <p:spPr>
          <a:xfrm>
            <a:off x="838200" y="267419"/>
            <a:ext cx="10515600" cy="6443932"/>
          </a:xfrm>
        </p:spPr>
        <p:txBody>
          <a:bodyPr>
            <a:normAutofit fontScale="40000" lnSpcReduction="20000"/>
          </a:bodyPr>
          <a:lstStyle/>
          <a:p>
            <a:pPr marL="0" indent="0">
              <a:lnSpc>
                <a:spcPct val="107000"/>
              </a:lnSpc>
              <a:spcAft>
                <a:spcPts val="800"/>
              </a:spcAft>
              <a:buNone/>
            </a:pPr>
            <a:r>
              <a:rPr lang="en-US" kern="100" dirty="0">
                <a:effectLst/>
                <a:latin typeface="Calibri" panose="020F0502020204030204" pitchFamily="34" charset="0"/>
                <a:ea typeface="Calibri" panose="020F0502020204030204" pitchFamily="34" charset="0"/>
                <a:cs typeface="Times New Roman" panose="02020603050405020304" pitchFamily="18" charset="0"/>
              </a:rPr>
              <a:t>Laker, B. (2023, July 6). </a:t>
            </a:r>
            <a:r>
              <a:rPr lang="en-US" i="1" kern="100" dirty="0">
                <a:effectLst/>
                <a:latin typeface="Calibri" panose="020F0502020204030204" pitchFamily="34" charset="0"/>
                <a:ea typeface="Calibri" panose="020F0502020204030204" pitchFamily="34" charset="0"/>
                <a:cs typeface="Times New Roman" panose="02020603050405020304" pitchFamily="18" charset="0"/>
              </a:rPr>
              <a:t>Forbes</a:t>
            </a:r>
            <a:r>
              <a:rPr lang="en-US" kern="100" dirty="0">
                <a:effectLst/>
                <a:latin typeface="Calibri" panose="020F0502020204030204" pitchFamily="34" charset="0"/>
                <a:ea typeface="Calibri" panose="020F0502020204030204" pitchFamily="34" charset="0"/>
                <a:cs typeface="Times New Roman" panose="02020603050405020304" pitchFamily="18" charset="0"/>
              </a:rPr>
              <a:t>. Retrieved from https://www.forbes.com/sites/benjaminlaker/2023/07/06/redefining-leadership-the-rise-and-evolution-of-the-sharing-economy/</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kern="100" dirty="0" err="1">
                <a:effectLst/>
                <a:latin typeface="Calibri" panose="020F0502020204030204" pitchFamily="34" charset="0"/>
                <a:ea typeface="Calibri" panose="020F0502020204030204" pitchFamily="34" charset="0"/>
                <a:cs typeface="Times New Roman" panose="02020603050405020304" pitchFamily="18" charset="0"/>
              </a:rPr>
              <a:t>Liudmyla</a:t>
            </a:r>
            <a:r>
              <a:rPr lang="en-US" kern="100" dirty="0">
                <a:effectLst/>
                <a:latin typeface="Calibri" panose="020F0502020204030204" pitchFamily="34" charset="0"/>
                <a:ea typeface="Calibri" panose="020F0502020204030204" pitchFamily="34" charset="0"/>
                <a:cs typeface="Times New Roman" panose="02020603050405020304" pitchFamily="18" charset="0"/>
              </a:rPr>
              <a:t> </a:t>
            </a:r>
            <a:r>
              <a:rPr lang="en-US" kern="100" dirty="0" err="1">
                <a:effectLst/>
                <a:latin typeface="Calibri" panose="020F0502020204030204" pitchFamily="34" charset="0"/>
                <a:ea typeface="Calibri" panose="020F0502020204030204" pitchFamily="34" charset="0"/>
                <a:cs typeface="Times New Roman" panose="02020603050405020304" pitchFamily="18" charset="0"/>
              </a:rPr>
              <a:t>Verbivska</a:t>
            </a:r>
            <a:r>
              <a:rPr lang="en-US" kern="100" dirty="0">
                <a:effectLst/>
                <a:latin typeface="Calibri" panose="020F0502020204030204" pitchFamily="34" charset="0"/>
                <a:ea typeface="Calibri" panose="020F0502020204030204" pitchFamily="34" charset="0"/>
                <a:cs typeface="Times New Roman" panose="02020603050405020304" pitchFamily="18" charset="0"/>
              </a:rPr>
              <a:t>, O. Z. (2023, 04 30). </a:t>
            </a:r>
            <a:r>
              <a:rPr lang="en-US" i="1" kern="100" dirty="0" err="1">
                <a:effectLst/>
                <a:latin typeface="Calibri" panose="020F0502020204030204" pitchFamily="34" charset="0"/>
                <a:ea typeface="Calibri" panose="020F0502020204030204" pitchFamily="34" charset="0"/>
                <a:cs typeface="Times New Roman" panose="02020603050405020304" pitchFamily="18" charset="0"/>
              </a:rPr>
              <a:t>Researchgate</a:t>
            </a:r>
            <a:r>
              <a:rPr lang="en-US" i="1" kern="100" dirty="0">
                <a:effectLst/>
                <a:latin typeface="Calibri" panose="020F0502020204030204" pitchFamily="34" charset="0"/>
                <a:ea typeface="Calibri" panose="020F0502020204030204" pitchFamily="34" charset="0"/>
                <a:cs typeface="Times New Roman" panose="02020603050405020304" pitchFamily="18" charset="0"/>
              </a:rPr>
              <a:t>.</a:t>
            </a:r>
            <a:r>
              <a:rPr lang="en-US" kern="100" dirty="0">
                <a:effectLst/>
                <a:latin typeface="Calibri" panose="020F0502020204030204" pitchFamily="34" charset="0"/>
                <a:ea typeface="Calibri" panose="020F0502020204030204" pitchFamily="34" charset="0"/>
                <a:cs typeface="Times New Roman" panose="02020603050405020304" pitchFamily="18" charset="0"/>
              </a:rPr>
              <a:t> Retrieved from THE ROLE OF E-COMMERCE IN STIMULATING INNOVATIVE BUSINESS DEVELOPMENT IN THE CONDITIONS OF EUROPEAN INTEGRATION: https://www.researchgate.net/profile/Volodymyr-Saienko/publication/372569217_THE_ROLE_OF_E-COMMERCE_IN_STIMULATING_INNOVATIVE_BUSINESS_DEVELOPMENT_IN_THE_CONDITIONS_OF_EUROPEAN_INTEGRATION/links/64beb83fc41fb852dd98bd95/THE-ROLE-OF-E-COMMERCE-IN-STIMULATI</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kern="100" dirty="0" err="1">
                <a:effectLst/>
                <a:latin typeface="Calibri" panose="020F0502020204030204" pitchFamily="34" charset="0"/>
                <a:ea typeface="Calibri" panose="020F0502020204030204" pitchFamily="34" charset="0"/>
                <a:cs typeface="Times New Roman" panose="02020603050405020304" pitchFamily="18" charset="0"/>
              </a:rPr>
              <a:t>Lovick</a:t>
            </a:r>
            <a:r>
              <a:rPr lang="en-US" kern="100" dirty="0">
                <a:effectLst/>
                <a:latin typeface="Calibri" panose="020F0502020204030204" pitchFamily="34" charset="0"/>
                <a:ea typeface="Calibri" panose="020F0502020204030204" pitchFamily="34" charset="0"/>
                <a:cs typeface="Times New Roman" panose="02020603050405020304" pitchFamily="18" charset="0"/>
              </a:rPr>
              <a:t>, S. (2023, March 17). </a:t>
            </a:r>
            <a:r>
              <a:rPr lang="en-US" i="1" kern="100" dirty="0">
                <a:effectLst/>
                <a:latin typeface="Calibri" panose="020F0502020204030204" pitchFamily="34" charset="0"/>
                <a:ea typeface="Calibri" panose="020F0502020204030204" pitchFamily="34" charset="0"/>
                <a:cs typeface="Times New Roman" panose="02020603050405020304" pitchFamily="18" charset="0"/>
              </a:rPr>
              <a:t>Business Because</a:t>
            </a:r>
            <a:r>
              <a:rPr lang="en-US" kern="100" dirty="0">
                <a:effectLst/>
                <a:latin typeface="Calibri" panose="020F0502020204030204" pitchFamily="34" charset="0"/>
                <a:ea typeface="Calibri" panose="020F0502020204030204" pitchFamily="34" charset="0"/>
                <a:cs typeface="Times New Roman" panose="02020603050405020304" pitchFamily="18" charset="0"/>
              </a:rPr>
              <a:t>. Retrieved from What is the sharing Economy: https://www.businessbecause.com/news/insights/6736/what-is-the-sharing-economy</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kern="100" dirty="0">
                <a:effectLst/>
                <a:latin typeface="Calibri" panose="020F0502020204030204" pitchFamily="34" charset="0"/>
                <a:ea typeface="Calibri" panose="020F0502020204030204" pitchFamily="34" charset="0"/>
                <a:cs typeface="Times New Roman" panose="02020603050405020304" pitchFamily="18" charset="0"/>
              </a:rPr>
              <a:t>Main, C. J. (2023, October 24). </a:t>
            </a:r>
            <a:r>
              <a:rPr lang="en-US" i="1" kern="100" dirty="0">
                <a:effectLst/>
                <a:latin typeface="Calibri" panose="020F0502020204030204" pitchFamily="34" charset="0"/>
                <a:ea typeface="Calibri" panose="020F0502020204030204" pitchFamily="34" charset="0"/>
                <a:cs typeface="Times New Roman" panose="02020603050405020304" pitchFamily="18" charset="0"/>
              </a:rPr>
              <a:t>Forbes</a:t>
            </a:r>
            <a:r>
              <a:rPr lang="en-US" kern="100" dirty="0">
                <a:effectLst/>
                <a:latin typeface="Calibri" panose="020F0502020204030204" pitchFamily="34" charset="0"/>
                <a:ea typeface="Calibri" panose="020F0502020204030204" pitchFamily="34" charset="0"/>
                <a:cs typeface="Times New Roman" panose="02020603050405020304" pitchFamily="18" charset="0"/>
              </a:rPr>
              <a:t>. Retrieved from What Is E-Commerce? Definition, Types &amp; Getting Started: https://www.forbes.com/uk/advisor/business/what-is-ecommerce/</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kern="100" dirty="0">
                <a:effectLst/>
                <a:latin typeface="Calibri" panose="020F0502020204030204" pitchFamily="34" charset="0"/>
                <a:ea typeface="Calibri" panose="020F0502020204030204" pitchFamily="34" charset="0"/>
                <a:cs typeface="Times New Roman" panose="02020603050405020304" pitchFamily="18" charset="0"/>
              </a:rPr>
              <a:t>Nath, T. (2022, January 29). </a:t>
            </a:r>
            <a:r>
              <a:rPr lang="en-US" i="1" kern="100" dirty="0">
                <a:effectLst/>
                <a:latin typeface="Calibri" panose="020F0502020204030204" pitchFamily="34" charset="0"/>
                <a:ea typeface="Calibri" panose="020F0502020204030204" pitchFamily="34" charset="0"/>
                <a:cs typeface="Times New Roman" panose="02020603050405020304" pitchFamily="18" charset="0"/>
              </a:rPr>
              <a:t>Investopedia.</a:t>
            </a:r>
            <a:r>
              <a:rPr lang="en-US" kern="100" dirty="0">
                <a:effectLst/>
                <a:latin typeface="Calibri" panose="020F0502020204030204" pitchFamily="34" charset="0"/>
                <a:ea typeface="Calibri" panose="020F0502020204030204" pitchFamily="34" charset="0"/>
                <a:cs typeface="Times New Roman" panose="02020603050405020304" pitchFamily="18" charset="0"/>
              </a:rPr>
              <a:t> Retrieved from Airbnb vs. Hotels: What's the Difference?: https://www.investopedia.com/articles/investing/112414/airbnb-brings-sharing-economy-hotels.asp</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kern="100" dirty="0">
                <a:effectLst/>
                <a:latin typeface="Calibri" panose="020F0502020204030204" pitchFamily="34" charset="0"/>
                <a:ea typeface="Calibri" panose="020F0502020204030204" pitchFamily="34" charset="0"/>
                <a:cs typeface="Times New Roman" panose="02020603050405020304" pitchFamily="18" charset="0"/>
              </a:rPr>
              <a:t>Neves, A. (2023, April 09). </a:t>
            </a:r>
            <a:r>
              <a:rPr lang="en-US" i="1" kern="100" dirty="0" err="1">
                <a:effectLst/>
                <a:latin typeface="Calibri" panose="020F0502020204030204" pitchFamily="34" charset="0"/>
                <a:ea typeface="Calibri" panose="020F0502020204030204" pitchFamily="34" charset="0"/>
                <a:cs typeface="Times New Roman" panose="02020603050405020304" pitchFamily="18" charset="0"/>
              </a:rPr>
              <a:t>Linkedin</a:t>
            </a:r>
            <a:r>
              <a:rPr lang="en-US" i="1" kern="100" dirty="0">
                <a:effectLst/>
                <a:latin typeface="Calibri" panose="020F0502020204030204" pitchFamily="34" charset="0"/>
                <a:ea typeface="Calibri" panose="020F0502020204030204" pitchFamily="34" charset="0"/>
                <a:cs typeface="Times New Roman" panose="02020603050405020304" pitchFamily="18" charset="0"/>
              </a:rPr>
              <a:t>.</a:t>
            </a:r>
            <a:r>
              <a:rPr lang="en-US" kern="100" dirty="0">
                <a:effectLst/>
                <a:latin typeface="Calibri" panose="020F0502020204030204" pitchFamily="34" charset="0"/>
                <a:ea typeface="Calibri" panose="020F0502020204030204" pitchFamily="34" charset="0"/>
                <a:cs typeface="Times New Roman" panose="02020603050405020304" pitchFamily="18" charset="0"/>
              </a:rPr>
              <a:t> Retrieved from multisided platforms design: https://www.linkedin.com/pulse/multisided-platforms-design-andr%C3%A9-neves</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kern="100" dirty="0">
                <a:effectLst/>
                <a:latin typeface="Calibri" panose="020F0502020204030204" pitchFamily="34" charset="0"/>
                <a:ea typeface="Calibri" panose="020F0502020204030204" pitchFamily="34" charset="0"/>
                <a:cs typeface="Times New Roman" panose="02020603050405020304" pitchFamily="18" charset="0"/>
              </a:rPr>
              <a:t>Psychology Today. (n.d.). </a:t>
            </a:r>
            <a:r>
              <a:rPr lang="en-US" i="1" kern="100" dirty="0">
                <a:effectLst/>
                <a:latin typeface="Calibri" panose="020F0502020204030204" pitchFamily="34" charset="0"/>
                <a:ea typeface="Calibri" panose="020F0502020204030204" pitchFamily="34" charset="0"/>
                <a:cs typeface="Times New Roman" panose="02020603050405020304" pitchFamily="18" charset="0"/>
              </a:rPr>
              <a:t>Psychology Today.</a:t>
            </a:r>
            <a:r>
              <a:rPr lang="en-US" kern="100" dirty="0">
                <a:effectLst/>
                <a:latin typeface="Calibri" panose="020F0502020204030204" pitchFamily="34" charset="0"/>
                <a:ea typeface="Calibri" panose="020F0502020204030204" pitchFamily="34" charset="0"/>
                <a:cs typeface="Times New Roman" panose="02020603050405020304" pitchFamily="18" charset="0"/>
              </a:rPr>
              <a:t> Retrieved from Trust: https://www.psychologytoday.com/us/basics/trust</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kern="100" dirty="0" err="1">
                <a:effectLst/>
                <a:latin typeface="Calibri" panose="020F0502020204030204" pitchFamily="34" charset="0"/>
                <a:ea typeface="Calibri" panose="020F0502020204030204" pitchFamily="34" charset="0"/>
                <a:cs typeface="Times New Roman" panose="02020603050405020304" pitchFamily="18" charset="0"/>
              </a:rPr>
              <a:t>Quickonomics</a:t>
            </a:r>
            <a:r>
              <a:rPr lang="en-US" kern="100" dirty="0">
                <a:effectLst/>
                <a:latin typeface="Calibri" panose="020F0502020204030204" pitchFamily="34" charset="0"/>
                <a:ea typeface="Calibri" panose="020F0502020204030204" pitchFamily="34" charset="0"/>
                <a:cs typeface="Times New Roman" panose="02020603050405020304" pitchFamily="18" charset="0"/>
              </a:rPr>
              <a:t>. (2023, October 26). </a:t>
            </a:r>
            <a:r>
              <a:rPr lang="en-US" i="1" kern="100" dirty="0" err="1">
                <a:effectLst/>
                <a:latin typeface="Calibri" panose="020F0502020204030204" pitchFamily="34" charset="0"/>
                <a:ea typeface="Calibri" panose="020F0502020204030204" pitchFamily="34" charset="0"/>
                <a:cs typeface="Times New Roman" panose="02020603050405020304" pitchFamily="18" charset="0"/>
              </a:rPr>
              <a:t>Quickonomics</a:t>
            </a:r>
            <a:r>
              <a:rPr lang="en-US" kern="100" dirty="0">
                <a:effectLst/>
                <a:latin typeface="Calibri" panose="020F0502020204030204" pitchFamily="34" charset="0"/>
                <a:ea typeface="Calibri" panose="020F0502020204030204" pitchFamily="34" charset="0"/>
                <a:cs typeface="Times New Roman" panose="02020603050405020304" pitchFamily="18" charset="0"/>
              </a:rPr>
              <a:t>. Retrieved from Sharing Economy: https://quickonomics.com/terms/sharing-economy/#:~:text=Published%20Oct%2026%2C%202023Definition%20of%20Sharing%20Economy%20The,and%20services%20without%20having%20to%20own%20them%20outright.</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kern="100" dirty="0">
                <a:effectLst/>
                <a:latin typeface="Calibri" panose="020F0502020204030204" pitchFamily="34" charset="0"/>
                <a:ea typeface="Calibri" panose="020F0502020204030204" pitchFamily="34" charset="0"/>
                <a:cs typeface="Times New Roman" panose="02020603050405020304" pitchFamily="18" charset="0"/>
              </a:rPr>
              <a:t>Rawson, C. (2023, November 20). </a:t>
            </a:r>
            <a:r>
              <a:rPr lang="en-US" i="1" kern="100" dirty="0" err="1">
                <a:effectLst/>
                <a:latin typeface="Calibri" panose="020F0502020204030204" pitchFamily="34" charset="0"/>
                <a:ea typeface="Calibri" panose="020F0502020204030204" pitchFamily="34" charset="0"/>
                <a:cs typeface="Times New Roman" panose="02020603050405020304" pitchFamily="18" charset="0"/>
              </a:rPr>
              <a:t>Nerdwallet</a:t>
            </a:r>
            <a:r>
              <a:rPr lang="en-US" i="1" kern="100" dirty="0">
                <a:effectLst/>
                <a:latin typeface="Calibri" panose="020F0502020204030204" pitchFamily="34" charset="0"/>
                <a:ea typeface="Calibri" panose="020F0502020204030204" pitchFamily="34" charset="0"/>
                <a:cs typeface="Times New Roman" panose="02020603050405020304" pitchFamily="18" charset="0"/>
              </a:rPr>
              <a:t>.</a:t>
            </a:r>
            <a:r>
              <a:rPr lang="en-US" kern="100" dirty="0">
                <a:effectLst/>
                <a:latin typeface="Calibri" panose="020F0502020204030204" pitchFamily="34" charset="0"/>
                <a:ea typeface="Calibri" panose="020F0502020204030204" pitchFamily="34" charset="0"/>
                <a:cs typeface="Times New Roman" panose="02020603050405020304" pitchFamily="18" charset="0"/>
              </a:rPr>
              <a:t> Retrieved from How Does Airbnb Work?: https://www.nerdwallet.com/article/travel/how-does-airbnb-work#:~:text=Airbnb%20is%20an%20online%20platform,even%20hotel%20rooms%20using%20Airbnb.</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kern="100" dirty="0">
                <a:effectLst/>
                <a:latin typeface="Calibri" panose="020F0502020204030204" pitchFamily="34" charset="0"/>
                <a:ea typeface="Calibri" panose="020F0502020204030204" pitchFamily="34" charset="0"/>
                <a:cs typeface="Times New Roman" panose="02020603050405020304" pitchFamily="18" charset="0"/>
              </a:rPr>
              <a:t>Rebecca </a:t>
            </a:r>
            <a:r>
              <a:rPr lang="en-US" kern="100" dirty="0" err="1">
                <a:effectLst/>
                <a:latin typeface="Calibri" panose="020F0502020204030204" pitchFamily="34" charset="0"/>
                <a:ea typeface="Calibri" panose="020F0502020204030204" pitchFamily="34" charset="0"/>
                <a:cs typeface="Times New Roman" panose="02020603050405020304" pitchFamily="18" charset="0"/>
              </a:rPr>
              <a:t>Peren</a:t>
            </a:r>
            <a:r>
              <a:rPr lang="en-US" kern="100" dirty="0">
                <a:effectLst/>
                <a:latin typeface="Calibri" panose="020F0502020204030204" pitchFamily="34" charset="0"/>
                <a:ea typeface="Calibri" panose="020F0502020204030204" pitchFamily="34" charset="0"/>
                <a:cs typeface="Times New Roman" panose="02020603050405020304" pitchFamily="18" charset="0"/>
              </a:rPr>
              <a:t>, L. G. (2015). </a:t>
            </a:r>
            <a:r>
              <a:rPr lang="en-US" i="1" kern="100" dirty="0">
                <a:effectLst/>
                <a:latin typeface="Calibri" panose="020F0502020204030204" pitchFamily="34" charset="0"/>
                <a:ea typeface="Calibri" panose="020F0502020204030204" pitchFamily="34" charset="0"/>
                <a:cs typeface="Times New Roman" panose="02020603050405020304" pitchFamily="18" charset="0"/>
              </a:rPr>
              <a:t>ResearchGate.</a:t>
            </a:r>
            <a:r>
              <a:rPr lang="en-US" kern="100" dirty="0">
                <a:effectLst/>
                <a:latin typeface="Calibri" panose="020F0502020204030204" pitchFamily="34" charset="0"/>
                <a:ea typeface="Calibri" panose="020F0502020204030204" pitchFamily="34" charset="0"/>
                <a:cs typeface="Times New Roman" panose="02020603050405020304" pitchFamily="18" charset="0"/>
              </a:rPr>
              <a:t> Retrieved from Collaborative Consumption: https://www.researchgate.net/profile/Liz-Grauerholz/publication/303960052_Collaborative_Consumption/links/5aa19868aca272d448b375e6/Collaborative-Consumption.pdf</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kern="100" dirty="0">
                <a:effectLst/>
                <a:latin typeface="Calibri" panose="020F0502020204030204" pitchFamily="34" charset="0"/>
                <a:ea typeface="Calibri" panose="020F0502020204030204" pitchFamily="34" charset="0"/>
                <a:cs typeface="Times New Roman" panose="02020603050405020304" pitchFamily="18" charset="0"/>
              </a:rPr>
              <a:t>Rickrack. (2023, October). </a:t>
            </a:r>
            <a:r>
              <a:rPr lang="en-US" i="1" kern="100" dirty="0">
                <a:effectLst/>
                <a:latin typeface="Calibri" panose="020F0502020204030204" pitchFamily="34" charset="0"/>
                <a:ea typeface="Calibri" panose="020F0502020204030204" pitchFamily="34" charset="0"/>
                <a:cs typeface="Times New Roman" panose="02020603050405020304" pitchFamily="18" charset="0"/>
              </a:rPr>
              <a:t>Rickrack.</a:t>
            </a:r>
            <a:r>
              <a:rPr lang="en-US" kern="100" dirty="0">
                <a:effectLst/>
                <a:latin typeface="Calibri" panose="020F0502020204030204" pitchFamily="34" charset="0"/>
                <a:ea typeface="Calibri" panose="020F0502020204030204" pitchFamily="34" charset="0"/>
                <a:cs typeface="Times New Roman" panose="02020603050405020304" pitchFamily="18" charset="0"/>
              </a:rPr>
              <a:t> Retrieved from Is Airbnb a Part of the E-commerce Industry?: https://www.rickrack.com/is-airbnb-a-part-of-the-e-commerce-industry/</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kern="100" dirty="0">
                <a:effectLst/>
                <a:latin typeface="Calibri" panose="020F0502020204030204" pitchFamily="34" charset="0"/>
                <a:ea typeface="Calibri" panose="020F0502020204030204" pitchFamily="34" charset="0"/>
                <a:cs typeface="Times New Roman" panose="02020603050405020304" pitchFamily="18" charset="0"/>
              </a:rPr>
              <a:t>Sandhu, C. D. (2023). </a:t>
            </a:r>
            <a:r>
              <a:rPr lang="en-US" i="1" kern="100" dirty="0">
                <a:effectLst/>
                <a:latin typeface="Calibri" panose="020F0502020204030204" pitchFamily="34" charset="0"/>
                <a:ea typeface="Calibri" panose="020F0502020204030204" pitchFamily="34" charset="0"/>
                <a:cs typeface="Times New Roman" panose="02020603050405020304" pitchFamily="18" charset="0"/>
              </a:rPr>
              <a:t>Science Direct.</a:t>
            </a:r>
            <a:r>
              <a:rPr lang="en-US" kern="100" dirty="0">
                <a:effectLst/>
                <a:latin typeface="Calibri" panose="020F0502020204030204" pitchFamily="34" charset="0"/>
                <a:ea typeface="Calibri" panose="020F0502020204030204" pitchFamily="34" charset="0"/>
                <a:cs typeface="Times New Roman" panose="02020603050405020304" pitchFamily="18" charset="0"/>
              </a:rPr>
              <a:t> Retrieved from Advancement of sharing economy for digital innovation in emerging countries: https://www.sciencedirect.com/science/article/abs/pii/S0165176523003890</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kern="100" dirty="0" err="1">
                <a:effectLst/>
                <a:latin typeface="Calibri" panose="020F0502020204030204" pitchFamily="34" charset="0"/>
                <a:ea typeface="Calibri" panose="020F0502020204030204" pitchFamily="34" charset="0"/>
                <a:cs typeface="Times New Roman" panose="02020603050405020304" pitchFamily="18" charset="0"/>
              </a:rPr>
              <a:t>Semenkov</a:t>
            </a:r>
            <a:r>
              <a:rPr lang="en-US" kern="100" dirty="0">
                <a:effectLst/>
                <a:latin typeface="Calibri" panose="020F0502020204030204" pitchFamily="34" charset="0"/>
                <a:ea typeface="Calibri" panose="020F0502020204030204" pitchFamily="34" charset="0"/>
                <a:cs typeface="Times New Roman" panose="02020603050405020304" pitchFamily="18" charset="0"/>
              </a:rPr>
              <a:t>, I. (2022). </a:t>
            </a:r>
            <a:r>
              <a:rPr lang="en-US" i="1" kern="100" dirty="0">
                <a:effectLst/>
                <a:latin typeface="Calibri" panose="020F0502020204030204" pitchFamily="34" charset="0"/>
                <a:ea typeface="Calibri" panose="020F0502020204030204" pitchFamily="34" charset="0"/>
                <a:cs typeface="Times New Roman" panose="02020603050405020304" pitchFamily="18" charset="0"/>
              </a:rPr>
              <a:t>Your Rentals.</a:t>
            </a:r>
            <a:r>
              <a:rPr lang="en-US" kern="100" dirty="0">
                <a:effectLst/>
                <a:latin typeface="Calibri" panose="020F0502020204030204" pitchFamily="34" charset="0"/>
                <a:ea typeface="Calibri" panose="020F0502020204030204" pitchFamily="34" charset="0"/>
                <a:cs typeface="Times New Roman" panose="02020603050405020304" pitchFamily="18" charset="0"/>
              </a:rPr>
              <a:t> Retrieved from How to Respond to a Bad Airbnb Guest Review: Tips and Real Examples: https://your.rentals/blog/bad-airbnb-guest-review/</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2945352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C05F2D6-D320-8487-B304-6C781322CC36}"/>
              </a:ext>
            </a:extLst>
          </p:cNvPr>
          <p:cNvSpPr>
            <a:spLocks noGrp="1"/>
          </p:cNvSpPr>
          <p:nvPr>
            <p:ph idx="1"/>
          </p:nvPr>
        </p:nvSpPr>
        <p:spPr>
          <a:xfrm>
            <a:off x="838200" y="603849"/>
            <a:ext cx="10515600" cy="5573114"/>
          </a:xfrm>
        </p:spPr>
        <p:txBody>
          <a:bodyPr>
            <a:normAutofit fontScale="47500" lnSpcReduction="20000"/>
          </a:bodyPr>
          <a:lstStyle/>
          <a:p>
            <a:pPr marL="0" indent="0">
              <a:lnSpc>
                <a:spcPct val="107000"/>
              </a:lnSpc>
              <a:spcAft>
                <a:spcPts val="800"/>
              </a:spcAft>
              <a:buNone/>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The Britannica Dictionary. (n.d.). </a:t>
            </a:r>
            <a:r>
              <a:rPr lang="en-US" sz="2800" i="1" kern="100" dirty="0">
                <a:effectLst/>
                <a:latin typeface="Calibri" panose="020F0502020204030204" pitchFamily="34" charset="0"/>
                <a:ea typeface="Calibri" panose="020F0502020204030204" pitchFamily="34" charset="0"/>
                <a:cs typeface="Times New Roman" panose="02020603050405020304" pitchFamily="18" charset="0"/>
              </a:rPr>
              <a:t>The Britannica Dictionary.</a:t>
            </a: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 Retrieved from Never Judge a Book by Its cover: https://www.britannica.com/dictionary/eb/qa/Never-Judge-A-Book-by-Its-Cover-meaning</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The Investopedia Team. (2020, October 3). </a:t>
            </a:r>
            <a:r>
              <a:rPr lang="en-US" sz="2800" i="1" kern="100" dirty="0">
                <a:effectLst/>
                <a:latin typeface="Calibri" panose="020F0502020204030204" pitchFamily="34" charset="0"/>
                <a:ea typeface="Calibri" panose="020F0502020204030204" pitchFamily="34" charset="0"/>
                <a:cs typeface="Times New Roman" panose="02020603050405020304" pitchFamily="18" charset="0"/>
              </a:rPr>
              <a:t>Investopedia</a:t>
            </a: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 Retrieved from Sharing Economy: Model Defined, Criticisms, and How It's Evolving: https://www.investopedia.com/terms/s/sharing-economy.asp#:~:text=Sharing%20economies%20allow%20individuals%20and,assets%20are%20shared%20as%20services.</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2800" kern="100" dirty="0" err="1">
                <a:effectLst/>
                <a:latin typeface="Calibri" panose="020F0502020204030204" pitchFamily="34" charset="0"/>
                <a:ea typeface="Calibri" panose="020F0502020204030204" pitchFamily="34" charset="0"/>
                <a:cs typeface="Times New Roman" panose="02020603050405020304" pitchFamily="18" charset="0"/>
              </a:rPr>
              <a:t>Travelpedia</a:t>
            </a: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 (2023, September). </a:t>
            </a:r>
            <a:r>
              <a:rPr lang="en-US" sz="2800" i="1" kern="100" dirty="0">
                <a:effectLst/>
                <a:latin typeface="Calibri" panose="020F0502020204030204" pitchFamily="34" charset="0"/>
                <a:ea typeface="Calibri" panose="020F0502020204030204" pitchFamily="34" charset="0"/>
                <a:cs typeface="Times New Roman" panose="02020603050405020304" pitchFamily="18" charset="0"/>
              </a:rPr>
              <a:t>I love the Maldives.</a:t>
            </a: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 Retrieved from What is the business strategy of Airbnb 2023?: https://lovethemaldives.com/faq/what-is-the-business-strategy-of-airbnb-2023</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2800" kern="100" dirty="0" err="1">
                <a:effectLst/>
                <a:latin typeface="Calibri" panose="020F0502020204030204" pitchFamily="34" charset="0"/>
                <a:ea typeface="Calibri" panose="020F0502020204030204" pitchFamily="34" charset="0"/>
                <a:cs typeface="Times New Roman" panose="02020603050405020304" pitchFamily="18" charset="0"/>
              </a:rPr>
              <a:t>Vasantharajah</a:t>
            </a: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 J. (2020). </a:t>
            </a:r>
            <a:r>
              <a:rPr lang="en-US" sz="2800" i="1" kern="100" dirty="0">
                <a:effectLst/>
                <a:latin typeface="Calibri" panose="020F0502020204030204" pitchFamily="34" charset="0"/>
                <a:ea typeface="Calibri" panose="020F0502020204030204" pitchFamily="34" charset="0"/>
                <a:cs typeface="Times New Roman" panose="02020603050405020304" pitchFamily="18" charset="0"/>
              </a:rPr>
              <a:t>Jay </a:t>
            </a:r>
            <a:r>
              <a:rPr lang="en-US" sz="2800" i="1" kern="100" dirty="0" err="1">
                <a:effectLst/>
                <a:latin typeface="Calibri" panose="020F0502020204030204" pitchFamily="34" charset="0"/>
                <a:ea typeface="Calibri" panose="020F0502020204030204" pitchFamily="34" charset="0"/>
                <a:cs typeface="Times New Roman" panose="02020603050405020304" pitchFamily="18" charset="0"/>
              </a:rPr>
              <a:t>Vasantharajah</a:t>
            </a:r>
            <a:r>
              <a:rPr lang="en-US" sz="2800" i="1" kern="100" dirty="0">
                <a:effectLst/>
                <a:latin typeface="Calibri" panose="020F0502020204030204" pitchFamily="34" charset="0"/>
                <a:ea typeface="Calibri" panose="020F0502020204030204" pitchFamily="34" charset="0"/>
                <a:cs typeface="Times New Roman" panose="02020603050405020304" pitchFamily="18" charset="0"/>
              </a:rPr>
              <a:t>.</a:t>
            </a: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 Retrieved from Why Airbnb Is The Most Influential Real Estate Company Ever [IMAGE]: https://jayvas.com/why-airbnb-is-the-most-influential-real-estate-company-ever/</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Vector Stock. (n.d.). </a:t>
            </a:r>
            <a:r>
              <a:rPr lang="en-US" sz="2800" i="1" kern="100" dirty="0">
                <a:effectLst/>
                <a:latin typeface="Calibri" panose="020F0502020204030204" pitchFamily="34" charset="0"/>
                <a:ea typeface="Calibri" panose="020F0502020204030204" pitchFamily="34" charset="0"/>
                <a:cs typeface="Times New Roman" panose="02020603050405020304" pitchFamily="18" charset="0"/>
              </a:rPr>
              <a:t>Vector Stock.</a:t>
            </a: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 Retrieved from Collaborative </a:t>
            </a:r>
            <a:r>
              <a:rPr lang="en-US" sz="2800" kern="100" dirty="0" err="1">
                <a:effectLst/>
                <a:latin typeface="Calibri" panose="020F0502020204030204" pitchFamily="34" charset="0"/>
                <a:ea typeface="Calibri" panose="020F0502020204030204" pitchFamily="34" charset="0"/>
                <a:cs typeface="Times New Roman" panose="02020603050405020304" pitchFamily="18" charset="0"/>
              </a:rPr>
              <a:t>Cosumption</a:t>
            </a: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 [IMAGE]: https://www.vectorstock.com/royalty-free-vector/collaborative-consumption-word-concepts-banner-vector-32171118</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Williams, B. (2023, February 22). </a:t>
            </a:r>
            <a:r>
              <a:rPr lang="en-US" sz="2800" i="1" kern="100" dirty="0">
                <a:effectLst/>
                <a:latin typeface="Calibri" panose="020F0502020204030204" pitchFamily="34" charset="0"/>
                <a:ea typeface="Calibri" panose="020F0502020204030204" pitchFamily="34" charset="0"/>
                <a:cs typeface="Times New Roman" panose="02020603050405020304" pitchFamily="18" charset="0"/>
              </a:rPr>
              <a:t>Dream Big Travel Far.</a:t>
            </a: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 Retrieved from 40+ </a:t>
            </a:r>
            <a:r>
              <a:rPr lang="en-US" sz="2800" kern="100" dirty="0" err="1">
                <a:effectLst/>
                <a:latin typeface="Calibri" panose="020F0502020204030204" pitchFamily="34" charset="0"/>
                <a:ea typeface="Calibri" panose="020F0502020204030204" pitchFamily="34" charset="0"/>
                <a:cs typeface="Times New Roman" panose="02020603050405020304" pitchFamily="18" charset="0"/>
              </a:rPr>
              <a:t>Booking.Com</a:t>
            </a: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 Statistics [Latest 2023 Figures!]: https://www.dreambigtravelfarblog.com/blog/booking-com-statistics#:~:text=In%20total%2C%20there%20are%20over,more%20than%2070%20countries%20worldwide.</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Woodward, M. (2023, July 18). </a:t>
            </a:r>
            <a:r>
              <a:rPr lang="en-US" sz="2800" i="1" kern="100" dirty="0">
                <a:effectLst/>
                <a:latin typeface="Calibri" panose="020F0502020204030204" pitchFamily="34" charset="0"/>
                <a:ea typeface="Calibri" panose="020F0502020204030204" pitchFamily="34" charset="0"/>
                <a:cs typeface="Times New Roman" panose="02020603050405020304" pitchFamily="18" charset="0"/>
              </a:rPr>
              <a:t>Search </a:t>
            </a:r>
            <a:r>
              <a:rPr lang="en-US" sz="2800" i="1" kern="100" dirty="0" err="1">
                <a:effectLst/>
                <a:latin typeface="Calibri" panose="020F0502020204030204" pitchFamily="34" charset="0"/>
                <a:ea typeface="Calibri" panose="020F0502020204030204" pitchFamily="34" charset="0"/>
                <a:cs typeface="Times New Roman" panose="02020603050405020304" pitchFamily="18" charset="0"/>
              </a:rPr>
              <a:t>Logiustics</a:t>
            </a:r>
            <a:r>
              <a:rPr lang="en-US" sz="2800" i="1" kern="100" dirty="0">
                <a:effectLst/>
                <a:latin typeface="Calibri" panose="020F0502020204030204" pitchFamily="34" charset="0"/>
                <a:ea typeface="Calibri" panose="020F0502020204030204" pitchFamily="34" charset="0"/>
                <a:cs typeface="Times New Roman" panose="02020603050405020304" pitchFamily="18" charset="0"/>
              </a:rPr>
              <a:t>.</a:t>
            </a: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 Retrieved from AIRBNB STATISTICS [2023]: USER &amp; MARKET GROWTH DATA: https://www.searchlogistics.com/learn/statistics/airbnb-statistics/</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Xu, X. (2020, January). </a:t>
            </a:r>
            <a:r>
              <a:rPr lang="en-US" sz="2800" i="1" kern="100" dirty="0">
                <a:effectLst/>
                <a:latin typeface="Calibri" panose="020F0502020204030204" pitchFamily="34" charset="0"/>
                <a:ea typeface="Calibri" panose="020F0502020204030204" pitchFamily="34" charset="0"/>
                <a:cs typeface="Times New Roman" panose="02020603050405020304" pitchFamily="18" charset="0"/>
              </a:rPr>
              <a:t>Science Direct.</a:t>
            </a:r>
            <a:r>
              <a:rPr lang="en-US" sz="2800" kern="100" dirty="0">
                <a:effectLst/>
                <a:latin typeface="Calibri" panose="020F0502020204030204" pitchFamily="34" charset="0"/>
                <a:ea typeface="Calibri" panose="020F0502020204030204" pitchFamily="34" charset="0"/>
                <a:cs typeface="Times New Roman" panose="02020603050405020304" pitchFamily="18" charset="0"/>
              </a:rPr>
              <a:t> Retrieved from How do consumers in the sharing economy value sharing? Evidence from online reviews: https://www.sciencedirect.com/science/article/abs/pii/S0167923619301915#:~:text=Consumers%20at%20a%20higher%20sharing,decisions%20in%20the%20sharing%20economy.</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200609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e49ff73-cec0-4379-9da8-63ff3cc411bb"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0" ma:contentTypeDescription="Create a new document." ma:contentTypeScope="" ma:versionID="154cf7b387203b5f292042d471e33934">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0a0d802d89cdf1a4ab8c4a40bc08530d"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76E1DB8-4301-495D-804C-46FFCA053A8E}">
  <ds:schemaRefs>
    <ds:schemaRef ds:uri="http://schemas.microsoft.com/office/infopath/2007/PartnerControls"/>
    <ds:schemaRef ds:uri="http://purl.org/dc/terms/"/>
    <ds:schemaRef ds:uri="http://schemas.microsoft.com/office/2006/metadata/properties"/>
    <ds:schemaRef ds:uri="http://schemas.microsoft.com/office/2006/documentManagement/types"/>
    <ds:schemaRef ds:uri="be49ff73-cec0-4379-9da8-63ff3cc411bb"/>
    <ds:schemaRef ds:uri="http://www.w3.org/XML/1998/namespace"/>
    <ds:schemaRef ds:uri="http://schemas.openxmlformats.org/package/2006/metadata/core-properties"/>
    <ds:schemaRef ds:uri="90b58af8-24e5-4252-ab67-b2f2985aee88"/>
    <ds:schemaRef ds:uri="http://purl.org/dc/dcmitype/"/>
    <ds:schemaRef ds:uri="http://purl.org/dc/elements/1.1/"/>
  </ds:schemaRefs>
</ds:datastoreItem>
</file>

<file path=customXml/itemProps2.xml><?xml version="1.0" encoding="utf-8"?>
<ds:datastoreItem xmlns:ds="http://schemas.openxmlformats.org/officeDocument/2006/customXml" ds:itemID="{68D6A277-A3C1-42FC-B296-910FDBA80D6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30A6FD3-5447-4EE1-A760-919ACA1F35E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6144</Words>
  <Application>Microsoft Office PowerPoint</Application>
  <PresentationFormat>Widescreen</PresentationFormat>
  <Paragraphs>226</Paragraphs>
  <Slides>15</Slides>
  <Notes>11</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Symbol</vt:lpstr>
      <vt:lpstr>Office Theme</vt:lpstr>
      <vt:lpstr>Digital Business (BMSP6002)</vt:lpstr>
      <vt:lpstr>Introduction</vt:lpstr>
      <vt:lpstr>Chapter 2 – The Sharing Economy  Stephan Reinhold &amp; Sara Dolnicar  Theme 1 – Sharing Economy</vt:lpstr>
      <vt:lpstr>Chapter 2 – The Sharing Economy Stephan Reinhold &amp; Sara Dolnicar   Theme 2 - Collaborative Consumption</vt:lpstr>
      <vt:lpstr>Chapter 2 – The Sharing Economy  Stephan Reinhold &amp; Sara Dolnicar  Theme 3 – E commerce</vt:lpstr>
      <vt:lpstr>Chapter 6 – Airbnb and its Competitors Homa Hajibaba &amp; Sara Dolnicar  Theme 1 – Digital Distruption </vt:lpstr>
      <vt:lpstr>Chapter 17 – Socializing New Guests Sara Dolnicar  Theme 1 - Risk</vt:lpstr>
      <vt:lpstr>   Chapter 17 – Socializing New Guests Sara Dolnicar Theme 2 – Perspectives - Communication</vt:lpstr>
      <vt:lpstr>Chapter 17 – Socialising new guests Sara Dolnicar Theme 3 – Other Issues - Trust</vt:lpstr>
      <vt:lpstr>Chapter 17 – Sociaslizing New Guests Sara Dolnicar</vt:lpstr>
      <vt:lpstr>               Conclusion</vt:lpstr>
      <vt:lpstr>References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Business (BMSP6002)</dc:title>
  <dc:creator>Sophie Evans (2108843)</dc:creator>
  <cp:lastModifiedBy>Sophie Evans (2108843)</cp:lastModifiedBy>
  <cp:revision>2</cp:revision>
  <dcterms:created xsi:type="dcterms:W3CDTF">2023-11-08T09:25:56Z</dcterms:created>
  <dcterms:modified xsi:type="dcterms:W3CDTF">2023-11-22T10:09:36Z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