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8" r:id="rId3"/>
    <p:sldId id="266" r:id="rId4"/>
    <p:sldId id="273" r:id="rId5"/>
    <p:sldId id="267" r:id="rId6"/>
    <p:sldId id="272" r:id="rId7"/>
    <p:sldId id="268" r:id="rId8"/>
    <p:sldId id="270" r:id="rId9"/>
    <p:sldId id="271"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64A01F-5DEB-4194-88CE-A8276BBACF9E}" v="1" dt="2023-11-07T13:39:55.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033" autoAdjust="0"/>
  </p:normalViewPr>
  <p:slideViewPr>
    <p:cSldViewPr snapToGrid="0">
      <p:cViewPr varScale="1">
        <p:scale>
          <a:sx n="78" d="100"/>
          <a:sy n="78" d="100"/>
        </p:scale>
        <p:origin x="878"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8F5E86-9F72-40E1-8DA4-2317EAA83E20}" type="datetimeFigureOut">
              <a:rPr lang="en-IN" smtClean="0"/>
              <a:t>09-11-2023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58C28C-E6D4-425D-9B01-BF0EC481975A}" type="slidenum">
              <a:rPr lang="en-IN" smtClean="0"/>
              <a:t>‹#›</a:t>
            </a:fld>
            <a:endParaRPr lang="en-IN"/>
          </a:p>
        </p:txBody>
      </p:sp>
    </p:spTree>
    <p:extLst>
      <p:ext uri="{BB962C8B-B14F-4D97-AF65-F5344CB8AC3E}">
        <p14:creationId xmlns:p14="http://schemas.microsoft.com/office/powerpoint/2010/main" val="3630941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endParaRPr lang="en-IN" dirty="0"/>
          </a:p>
        </p:txBody>
      </p:sp>
      <p:sp>
        <p:nvSpPr>
          <p:cNvPr id="4" name="Slide Number Placeholder 3"/>
          <p:cNvSpPr>
            <a:spLocks noGrp="1"/>
          </p:cNvSpPr>
          <p:nvPr>
            <p:ph type="sldNum" sz="quarter" idx="5"/>
          </p:nvPr>
        </p:nvSpPr>
        <p:spPr/>
        <p:txBody>
          <a:bodyPr/>
          <a:lstStyle/>
          <a:p>
            <a:fld id="{3F58C28C-E6D4-425D-9B01-BF0EC481975A}" type="slidenum">
              <a:rPr lang="en-IN" smtClean="0"/>
              <a:t>2</a:t>
            </a:fld>
            <a:endParaRPr lang="en-IN"/>
          </a:p>
        </p:txBody>
      </p:sp>
    </p:spTree>
    <p:extLst>
      <p:ext uri="{BB962C8B-B14F-4D97-AF65-F5344CB8AC3E}">
        <p14:creationId xmlns:p14="http://schemas.microsoft.com/office/powerpoint/2010/main" val="1713540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Martin, F., Stamper, B. and Flowers, C., (2020). Examining Student Perception of Time Management for Courses: Importance and Confidence. Education and Learning, 24(2), pp.38-58.</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Adams, R.V. and Blair, E., (2019). Impact of time management </a:t>
            </a:r>
            <a:r>
              <a:rPr lang="en-IN" sz="1800" dirty="0" err="1">
                <a:effectLst/>
                <a:latin typeface="Times New Roman" panose="02020603050405020304" pitchFamily="18" charset="0"/>
                <a:ea typeface="Arial" panose="020B0604020202020204" pitchFamily="34" charset="0"/>
                <a:cs typeface="Arial" panose="020B0604020202020204" pitchFamily="34" charset="0"/>
              </a:rPr>
              <a:t>behaviors</a:t>
            </a:r>
            <a:r>
              <a:rPr lang="en-IN" sz="1800" dirty="0">
                <a:effectLst/>
                <a:latin typeface="Times New Roman" panose="02020603050405020304" pitchFamily="18" charset="0"/>
                <a:ea typeface="Arial" panose="020B0604020202020204" pitchFamily="34" charset="0"/>
                <a:cs typeface="Arial" panose="020B0604020202020204" pitchFamily="34" charset="0"/>
              </a:rPr>
              <a:t> on undergraduate students’ performance. Sage Open, 9(1), p.2158244018824506.</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Greenberg, D. and Weinstein, C.E., (2023). Self-regulating academic study time: A strategy approach. In managing time of learning and performance (pp. 181-199). Routledge.</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Erdogan, V., (2019). Integrating 4C skills of 21st century for research skills in classes. International Journal of Education and Research, 7(11), pp.113-124.</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Davidson, R., (2021). Develop critical thinking skills. [Online]Available at: https://www.forbes.com/sites/helenleebouygues/2018/11/26/to-develop-students-critical-thinking-skills-ask-them-to-conduct-scientific-research/?sh=791739715300 [Accessed 10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forbes</a:t>
            </a:r>
            <a:r>
              <a:rPr lang="en-IN" sz="1800" dirty="0">
                <a:effectLst/>
                <a:latin typeface="Times New Roman" panose="02020603050405020304" pitchFamily="18" charset="0"/>
                <a:ea typeface="Arial" panose="020B0604020202020204" pitchFamily="34" charset="0"/>
                <a:cs typeface="Arial" panose="020B0604020202020204" pitchFamily="34" charset="0"/>
              </a:rPr>
              <a:t>, (2022). Three Important Time Management Skills. [Online]Available at: https://www.forbes.com/sites/theyec/2022/04/05/three-important-time-management-skills-for-students/?sh=21cae8f6472d [Accessed 10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Moyal</a:t>
            </a:r>
            <a:r>
              <a:rPr lang="en-IN" sz="1800" dirty="0">
                <a:effectLst/>
                <a:latin typeface="Times New Roman" panose="02020603050405020304" pitchFamily="18" charset="0"/>
                <a:ea typeface="Arial" panose="020B0604020202020204" pitchFamily="34" charset="0"/>
                <a:cs typeface="Arial" panose="020B0604020202020204" pitchFamily="34" charset="0"/>
              </a:rPr>
              <a:t>, A., (2022). Academic Institutions Can Keep Their Educational Processes Relevant. [Online]Available at: https://www.forbes.com/sites/forbesbusinesscouncil/2022/12/26/how-academic-institutions-can-keep-their-educational-processes-relevant/?sh=7285e79e4789 [Accessed 10 October 2023].</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Rosowsky</a:t>
            </a:r>
            <a:r>
              <a:rPr lang="en-IN" sz="1800" dirty="0">
                <a:effectLst/>
                <a:latin typeface="Times New Roman" panose="02020603050405020304" pitchFamily="18" charset="0"/>
                <a:ea typeface="Arial" panose="020B0604020202020204" pitchFamily="34" charset="0"/>
                <a:cs typeface="Arial" panose="020B0604020202020204" pitchFamily="34" charset="0"/>
              </a:rPr>
              <a:t>, D., (2022). The Role Of Research At Universities. [Online]Available at: https://www.forbes.com/sites/davidrosowsky/2022/03/02/the-role-of-research-at-universities-why-it-matters/?sh=7754c50f6bd5 [Accessed 10 October 2023].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3F58C28C-E6D4-425D-9B01-BF0EC481975A}" type="slidenum">
              <a:rPr lang="en-IN" smtClean="0"/>
              <a:t>10</a:t>
            </a:fld>
            <a:endParaRPr lang="en-IN"/>
          </a:p>
        </p:txBody>
      </p:sp>
    </p:spTree>
    <p:extLst>
      <p:ext uri="{BB962C8B-B14F-4D97-AF65-F5344CB8AC3E}">
        <p14:creationId xmlns:p14="http://schemas.microsoft.com/office/powerpoint/2010/main" val="585459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7605-B1F9-610E-C58B-1A02120793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FDC5A35-CC40-099E-D4D5-1D4F0EC2A5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B1F84DB-47EA-A453-E52A-DDAA96B1EE41}"/>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5" name="Footer Placeholder 4">
            <a:extLst>
              <a:ext uri="{FF2B5EF4-FFF2-40B4-BE49-F238E27FC236}">
                <a16:creationId xmlns:a16="http://schemas.microsoft.com/office/drawing/2014/main" id="{D69002AE-92FC-5C93-8E70-5450E9B3183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DF1B07D-14A0-27A9-3C88-E17748E2BDE4}"/>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2444550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01697-BD90-D128-F316-AA117813F25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FA426D4-8785-90F3-14BE-570ED9D4D7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9BA5FC9-3576-8B76-28E6-52779C0EAD75}"/>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5" name="Footer Placeholder 4">
            <a:extLst>
              <a:ext uri="{FF2B5EF4-FFF2-40B4-BE49-F238E27FC236}">
                <a16:creationId xmlns:a16="http://schemas.microsoft.com/office/drawing/2014/main" id="{E6230BDF-F919-9751-EA41-EA865FB5AEF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B95EDCA-EB80-DC50-D27D-87C5FDE5BE0D}"/>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243293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45899-49C7-0A23-4835-5EB988784A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9300B2D-8490-E277-8048-555BB2047F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A70A1D-238A-C4C6-ADE5-ABBB5FC129C9}"/>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5" name="Footer Placeholder 4">
            <a:extLst>
              <a:ext uri="{FF2B5EF4-FFF2-40B4-BE49-F238E27FC236}">
                <a16:creationId xmlns:a16="http://schemas.microsoft.com/office/drawing/2014/main" id="{B30D7048-FE04-E097-6778-2944E6F089B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C4F3FB-E2EB-14FC-EDEF-2EF136225FA3}"/>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584757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35773-0770-FF3C-FCDA-1A5CE3DE8BE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9C51115-A96A-4C2F-B66C-DCB266FB49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41D1E12-5373-BA35-786E-E13DA6AD16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A0D6639-98B6-4A8C-A228-910A17ED602C}"/>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6" name="Footer Placeholder 5">
            <a:extLst>
              <a:ext uri="{FF2B5EF4-FFF2-40B4-BE49-F238E27FC236}">
                <a16:creationId xmlns:a16="http://schemas.microsoft.com/office/drawing/2014/main" id="{01542F56-DB19-1074-FE32-28C4B96AC8B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2C92CA8-ADB6-8986-4CC4-99D77129C879}"/>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4245761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3C6F-AA86-9788-B2BF-3D6F9C0EBB5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BEEF9A5-1CF0-C765-4AB8-591FC30AE4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2BF7A5-FB8D-58B2-17FD-007ED4FE07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7C6E3E7-24FB-6FB6-E248-E30C7A36D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2766B7-4DBD-EA9F-0BF5-AD64B65020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8FA96C1-74E7-9EBB-624C-F9789F15F3A2}"/>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8" name="Footer Placeholder 7">
            <a:extLst>
              <a:ext uri="{FF2B5EF4-FFF2-40B4-BE49-F238E27FC236}">
                <a16:creationId xmlns:a16="http://schemas.microsoft.com/office/drawing/2014/main" id="{CA3B246F-FBD3-06F6-E1BF-2AB208D44CB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9A2587E-F810-8855-41D4-86FF92CAE945}"/>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852319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7E98D-B0AF-C22A-3658-4513003502F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55AEA89-26FA-0C14-4C4A-65E765238378}"/>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4" name="Footer Placeholder 3">
            <a:extLst>
              <a:ext uri="{FF2B5EF4-FFF2-40B4-BE49-F238E27FC236}">
                <a16:creationId xmlns:a16="http://schemas.microsoft.com/office/drawing/2014/main" id="{D6FC1B37-AB11-64D3-53A3-5DF049CEA41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90ED270-001F-F73D-F2D2-65FB84B79575}"/>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2418901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A68253-6CBC-8CC1-743D-5F6902E86284}"/>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3" name="Footer Placeholder 2">
            <a:extLst>
              <a:ext uri="{FF2B5EF4-FFF2-40B4-BE49-F238E27FC236}">
                <a16:creationId xmlns:a16="http://schemas.microsoft.com/office/drawing/2014/main" id="{A10F508C-BD24-B3A4-A4E2-98E0FFE6E7F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3680992-07E7-DB4B-6E77-655F7F31EF67}"/>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9425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429E6-A8CC-2555-4E72-A60E58BDEF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C7EE46B-DA8A-4139-06C7-B390E0B1AD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0C58666-E4ED-C77A-3092-6C93473FB2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C42DE-2BE5-B0DA-764C-CCFE94164831}"/>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6" name="Footer Placeholder 5">
            <a:extLst>
              <a:ext uri="{FF2B5EF4-FFF2-40B4-BE49-F238E27FC236}">
                <a16:creationId xmlns:a16="http://schemas.microsoft.com/office/drawing/2014/main" id="{C744BB57-EE32-C1D3-7304-CF3F4013D5B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8B7C0D9-68A0-A7F8-CD9A-77DB1AD43107}"/>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534076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AED3C-846B-AAA4-19AB-A90B94CE7E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AB8FA45-9C1D-76CD-7A9D-0D22494479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F30B8FC-45A1-AEFA-FA96-15150FD245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7D5BF6-A39A-F1FC-1A75-55882784EA4A}"/>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6" name="Footer Placeholder 5">
            <a:extLst>
              <a:ext uri="{FF2B5EF4-FFF2-40B4-BE49-F238E27FC236}">
                <a16:creationId xmlns:a16="http://schemas.microsoft.com/office/drawing/2014/main" id="{C756B0BE-E00D-1EC6-ADE8-20019AF3AC3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D3DAB13-9880-D391-C628-3EF8DFD5B638}"/>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85186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CCF3-8738-79C7-24B4-B075B64A564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4821AAD-6D17-C8FB-99E9-29ED5DEA89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F98C183-D72D-0284-6190-F06723B24C51}"/>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5" name="Footer Placeholder 4">
            <a:extLst>
              <a:ext uri="{FF2B5EF4-FFF2-40B4-BE49-F238E27FC236}">
                <a16:creationId xmlns:a16="http://schemas.microsoft.com/office/drawing/2014/main" id="{79EDC1CA-9609-9776-0F62-019AB42994E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5EB1C68-3D78-1DC4-B446-636E52D8186F}"/>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2760204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88D18-4EAD-287F-E39A-7C78577984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AEAAC70-CE5C-36A0-F5FC-3CBA476476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86182D1-DE0D-4CB6-5410-855A0DF96341}"/>
              </a:ext>
            </a:extLst>
          </p:cNvPr>
          <p:cNvSpPr>
            <a:spLocks noGrp="1"/>
          </p:cNvSpPr>
          <p:nvPr>
            <p:ph type="dt" sz="half" idx="10"/>
          </p:nvPr>
        </p:nvSpPr>
        <p:spPr/>
        <p:txBody>
          <a:bodyPr/>
          <a:lstStyle/>
          <a:p>
            <a:fld id="{421A1437-68A5-4D06-B29D-A55141F1FC96}" type="datetimeFigureOut">
              <a:rPr lang="en-IN" smtClean="0"/>
              <a:t>09-11-2023</a:t>
            </a:fld>
            <a:endParaRPr lang="en-IN"/>
          </a:p>
        </p:txBody>
      </p:sp>
      <p:sp>
        <p:nvSpPr>
          <p:cNvPr id="5" name="Footer Placeholder 4">
            <a:extLst>
              <a:ext uri="{FF2B5EF4-FFF2-40B4-BE49-F238E27FC236}">
                <a16:creationId xmlns:a16="http://schemas.microsoft.com/office/drawing/2014/main" id="{FF7DDC71-9354-43EF-8194-BB4874DCEB1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A2634DB-20F8-152A-5E56-C974E6486ACC}"/>
              </a:ext>
            </a:extLst>
          </p:cNvPr>
          <p:cNvSpPr>
            <a:spLocks noGrp="1"/>
          </p:cNvSpPr>
          <p:nvPr>
            <p:ph type="sldNum" sz="quarter" idx="12"/>
          </p:nvPr>
        </p:nvSpPr>
        <p:spPr/>
        <p:txBody>
          <a:bodyPr/>
          <a:lstStyle/>
          <a:p>
            <a:fld id="{689D0D8C-501A-4083-BB43-6CAB141F30D8}" type="slidenum">
              <a:rPr lang="en-IN" smtClean="0"/>
              <a:t>‹#›</a:t>
            </a:fld>
            <a:endParaRPr lang="en-IN"/>
          </a:p>
        </p:txBody>
      </p:sp>
    </p:spTree>
    <p:extLst>
      <p:ext uri="{BB962C8B-B14F-4D97-AF65-F5344CB8AC3E}">
        <p14:creationId xmlns:p14="http://schemas.microsoft.com/office/powerpoint/2010/main" val="3866445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B228F5-A9C8-090F-2BD1-20236A6DD2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486A891-BEA3-1796-2200-025A2DC9B8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4F3D9E8-2984-15DD-499E-33C227A0D4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1A1437-68A5-4D06-B29D-A55141F1FC96}" type="datetimeFigureOut">
              <a:rPr lang="en-IN" smtClean="0"/>
              <a:t>09-11-2023</a:t>
            </a:fld>
            <a:endParaRPr lang="en-IN"/>
          </a:p>
        </p:txBody>
      </p:sp>
      <p:sp>
        <p:nvSpPr>
          <p:cNvPr id="5" name="Footer Placeholder 4">
            <a:extLst>
              <a:ext uri="{FF2B5EF4-FFF2-40B4-BE49-F238E27FC236}">
                <a16:creationId xmlns:a16="http://schemas.microsoft.com/office/drawing/2014/main" id="{50A22D47-E03C-3CAE-91DD-39FA3288B2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3F15FE6-4A4A-29F3-F98C-F71404D2DE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9D0D8C-501A-4083-BB43-6CAB141F30D8}" type="slidenum">
              <a:rPr lang="en-IN" smtClean="0"/>
              <a:t>‹#›</a:t>
            </a:fld>
            <a:endParaRPr lang="en-IN"/>
          </a:p>
        </p:txBody>
      </p:sp>
    </p:spTree>
    <p:extLst>
      <p:ext uri="{BB962C8B-B14F-4D97-AF65-F5344CB8AC3E}">
        <p14:creationId xmlns:p14="http://schemas.microsoft.com/office/powerpoint/2010/main" val="42626105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8A1462-7A59-9CB1-80E5-672662CBF3EE}"/>
              </a:ext>
            </a:extLst>
          </p:cNvPr>
          <p:cNvSpPr txBox="1"/>
          <p:nvPr/>
        </p:nvSpPr>
        <p:spPr>
          <a:xfrm>
            <a:off x="2935705" y="2305615"/>
            <a:ext cx="6096000" cy="1815882"/>
          </a:xfrm>
          <a:prstGeom prst="rect">
            <a:avLst/>
          </a:prstGeom>
          <a:noFill/>
        </p:spPr>
        <p:txBody>
          <a:bodyPr wrap="square">
            <a:spAutoFit/>
          </a:bodyPr>
          <a:lstStyle/>
          <a:p>
            <a:pPr algn="ctr"/>
            <a:r>
              <a:rPr lang="en-US" sz="2800" b="1" dirty="0">
                <a:latin typeface="Times New Roman" panose="02020603050405020304" pitchFamily="18" charset="0"/>
                <a:cs typeface="Times New Roman" panose="02020603050405020304" pitchFamily="18" charset="0"/>
              </a:rPr>
              <a:t>BMSW6102</a:t>
            </a:r>
          </a:p>
          <a:p>
            <a:pPr algn="ctr"/>
            <a:r>
              <a:rPr lang="en-US" sz="2800" b="1" dirty="0">
                <a:latin typeface="Times New Roman" panose="02020603050405020304" pitchFamily="18" charset="0"/>
                <a:cs typeface="Times New Roman" panose="02020603050405020304" pitchFamily="18" charset="0"/>
              </a:rPr>
              <a:t>Developing Innovation and Creativity for Business Advantage</a:t>
            </a:r>
          </a:p>
          <a:p>
            <a:pPr algn="ctr"/>
            <a:r>
              <a:rPr lang="en-US" sz="2800" b="1" dirty="0">
                <a:latin typeface="Times New Roman" panose="02020603050405020304" pitchFamily="18" charset="0"/>
                <a:cs typeface="Times New Roman" panose="02020603050405020304" pitchFamily="18" charset="0"/>
              </a:rPr>
              <a:t>Student Name: Cristina Anton</a:t>
            </a:r>
          </a:p>
        </p:txBody>
      </p:sp>
    </p:spTree>
    <p:extLst>
      <p:ext uri="{BB962C8B-B14F-4D97-AF65-F5344CB8AC3E}">
        <p14:creationId xmlns:p14="http://schemas.microsoft.com/office/powerpoint/2010/main" val="2410253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C1E61D-EE17-9C82-77AA-AA377834DEE6}"/>
              </a:ext>
            </a:extLst>
          </p:cNvPr>
          <p:cNvSpPr txBox="1"/>
          <p:nvPr/>
        </p:nvSpPr>
        <p:spPr>
          <a:xfrm>
            <a:off x="850231" y="136120"/>
            <a:ext cx="6096000" cy="822789"/>
          </a:xfrm>
          <a:prstGeom prst="rect">
            <a:avLst/>
          </a:prstGeom>
          <a:solidFill>
            <a:schemeClr val="bg2">
              <a:lumMod val="90000"/>
            </a:schemeClr>
          </a:solid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                                     </a:t>
            </a:r>
            <a:r>
              <a:rPr lang="en-IN" sz="2800" b="1" kern="0" dirty="0">
                <a:effectLst/>
                <a:latin typeface="Times New Roman" panose="02020603050405020304" pitchFamily="18" charset="0"/>
                <a:cs typeface="Arial" panose="020B0604020202020204" pitchFamily="34" charset="0"/>
              </a:rPr>
              <a:t>Introduction</a:t>
            </a:r>
          </a:p>
        </p:txBody>
      </p:sp>
      <p:sp>
        <p:nvSpPr>
          <p:cNvPr id="7" name="TextBox 6">
            <a:extLst>
              <a:ext uri="{FF2B5EF4-FFF2-40B4-BE49-F238E27FC236}">
                <a16:creationId xmlns:a16="http://schemas.microsoft.com/office/drawing/2014/main" id="{2703C110-A0C2-71F8-0737-566A5FA13B1F}"/>
              </a:ext>
            </a:extLst>
          </p:cNvPr>
          <p:cNvSpPr txBox="1"/>
          <p:nvPr/>
        </p:nvSpPr>
        <p:spPr>
          <a:xfrm>
            <a:off x="200527" y="1213459"/>
            <a:ext cx="6459621" cy="1015663"/>
          </a:xfrm>
          <a:prstGeom prst="rect">
            <a:avLst/>
          </a:prstGeom>
          <a:solidFill>
            <a:schemeClr val="bg2">
              <a:lumMod val="90000"/>
            </a:schemeClr>
          </a:solidFill>
        </p:spPr>
        <p:txBody>
          <a:bodyPr wrap="square">
            <a:spAutoFit/>
          </a:bodyPr>
          <a:lstStyle/>
          <a:p>
            <a:pPr marL="285750" indent="-285750">
              <a:buFont typeface="Wingdings" panose="05000000000000000000" pitchFamily="2" charset="2"/>
              <a:buChar char="v"/>
            </a:pPr>
            <a:r>
              <a:rPr lang="en-IN" sz="2000" kern="0" dirty="0">
                <a:solidFill>
                  <a:srgbClr val="000000"/>
                </a:solidFill>
                <a:effectLst/>
                <a:latin typeface="Times New Roman" panose="02020603050405020304" pitchFamily="18" charset="0"/>
                <a:ea typeface="Times New Roman" panose="02020603050405020304" pitchFamily="18" charset="0"/>
              </a:rPr>
              <a:t>This presentation will demonstrate the comprehensive method followed to accomplish th</a:t>
            </a:r>
            <a:r>
              <a:rPr lang="en-IN" sz="2000" kern="0" dirty="0">
                <a:solidFill>
                  <a:srgbClr val="000000"/>
                </a:solidFill>
                <a:latin typeface="Times New Roman" panose="02020603050405020304" pitchFamily="18" charset="0"/>
                <a:ea typeface="Times New Roman" panose="02020603050405020304" pitchFamily="18" charset="0"/>
              </a:rPr>
              <a:t>e</a:t>
            </a:r>
            <a:r>
              <a:rPr lang="en-IN" sz="2000" kern="0" dirty="0">
                <a:solidFill>
                  <a:srgbClr val="000000"/>
                </a:solidFill>
                <a:effectLst/>
                <a:latin typeface="Times New Roman" panose="02020603050405020304" pitchFamily="18" charset="0"/>
                <a:ea typeface="Times New Roman" panose="02020603050405020304" pitchFamily="18" charset="0"/>
              </a:rPr>
              <a:t> research about Mothercare </a:t>
            </a:r>
            <a:r>
              <a:rPr lang="en-GB" sz="2000" kern="0" dirty="0">
                <a:solidFill>
                  <a:srgbClr val="000000"/>
                </a:solidFill>
                <a:effectLst/>
                <a:latin typeface="Times New Roman" panose="02020603050405020304" pitchFamily="18" charset="0"/>
                <a:ea typeface="Times New Roman" panose="02020603050405020304" pitchFamily="18" charset="0"/>
              </a:rPr>
              <a:t>and what procedures have been undertaken.</a:t>
            </a:r>
            <a:endParaRPr lang="en-IN" sz="2000" dirty="0"/>
          </a:p>
        </p:txBody>
      </p:sp>
      <p:sp>
        <p:nvSpPr>
          <p:cNvPr id="9" name="TextBox 8">
            <a:extLst>
              <a:ext uri="{FF2B5EF4-FFF2-40B4-BE49-F238E27FC236}">
                <a16:creationId xmlns:a16="http://schemas.microsoft.com/office/drawing/2014/main" id="{4F899933-5FE4-6BD3-DE8D-5BE7254147D7}"/>
              </a:ext>
            </a:extLst>
          </p:cNvPr>
          <p:cNvSpPr txBox="1"/>
          <p:nvPr/>
        </p:nvSpPr>
        <p:spPr>
          <a:xfrm>
            <a:off x="850231" y="2479447"/>
            <a:ext cx="6459620" cy="2246769"/>
          </a:xfrm>
          <a:prstGeom prst="rect">
            <a:avLst/>
          </a:prstGeom>
          <a:solidFill>
            <a:schemeClr val="bg2">
              <a:lumMod val="90000"/>
            </a:schemeClr>
          </a:solidFill>
        </p:spPr>
        <p:txBody>
          <a:bodyPr wrap="square">
            <a:spAutoFit/>
          </a:bodyPr>
          <a:lstStyle/>
          <a:p>
            <a:pPr marL="285750" indent="-285750">
              <a:buFont typeface="Wingdings" panose="05000000000000000000" pitchFamily="2" charset="2"/>
              <a:buChar char="v"/>
            </a:pPr>
            <a:r>
              <a:rPr lang="en-IN" sz="2000" kern="0" dirty="0">
                <a:solidFill>
                  <a:srgbClr val="000000"/>
                </a:solidFill>
                <a:effectLst/>
                <a:latin typeface="Times New Roman" panose="02020603050405020304" pitchFamily="18" charset="0"/>
                <a:ea typeface="Times New Roman" panose="02020603050405020304" pitchFamily="18" charset="0"/>
              </a:rPr>
              <a:t>It will reflect what are the types of research conducted and used methodologies for sourcing and sorting of specific information</a:t>
            </a:r>
            <a:endParaRPr lang="en-IN" sz="2000" kern="0" dirty="0">
              <a:solidFill>
                <a:srgbClr val="000000"/>
              </a:solidFill>
              <a:latin typeface="Times New Roman" panose="02020603050405020304" pitchFamily="18" charset="0"/>
              <a:ea typeface="Times New Roman" panose="02020603050405020304" pitchFamily="18" charset="0"/>
            </a:endParaRPr>
          </a:p>
          <a:p>
            <a:pPr marL="285750" indent="-285750">
              <a:buFont typeface="Wingdings" panose="05000000000000000000" pitchFamily="2" charset="2"/>
              <a:buChar char="v"/>
            </a:pPr>
            <a:r>
              <a:rPr lang="en-GB" sz="2000" dirty="0"/>
              <a:t>Exploration of relevant theories, pertinent concepts and usefulness of class notes will be discovered. It will further describe challenges that have been encountered while carrying out the research.</a:t>
            </a:r>
            <a:endParaRPr lang="en-IN" sz="2000" dirty="0"/>
          </a:p>
        </p:txBody>
      </p:sp>
      <p:sp>
        <p:nvSpPr>
          <p:cNvPr id="11" name="TextBox 10">
            <a:extLst>
              <a:ext uri="{FF2B5EF4-FFF2-40B4-BE49-F238E27FC236}">
                <a16:creationId xmlns:a16="http://schemas.microsoft.com/office/drawing/2014/main" id="{AF85FFD2-EC10-83C3-C7A2-7DB37BD3B6B5}"/>
              </a:ext>
            </a:extLst>
          </p:cNvPr>
          <p:cNvSpPr txBox="1"/>
          <p:nvPr/>
        </p:nvSpPr>
        <p:spPr>
          <a:xfrm>
            <a:off x="1710012" y="4964423"/>
            <a:ext cx="6459619" cy="1323439"/>
          </a:xfrm>
          <a:prstGeom prst="rect">
            <a:avLst/>
          </a:prstGeom>
          <a:solidFill>
            <a:schemeClr val="bg2">
              <a:lumMod val="90000"/>
            </a:schemeClr>
          </a:solidFill>
        </p:spPr>
        <p:txBody>
          <a:bodyPr wrap="square">
            <a:spAutoFit/>
          </a:bodyPr>
          <a:lstStyle/>
          <a:p>
            <a:pPr marL="285750" indent="-285750">
              <a:buFont typeface="Wingdings" panose="05000000000000000000" pitchFamily="2" charset="2"/>
              <a:buChar char="v"/>
            </a:pPr>
            <a:r>
              <a:rPr lang="en-GB" sz="2000" kern="0" dirty="0">
                <a:solidFill>
                  <a:srgbClr val="000000"/>
                </a:solidFill>
                <a:effectLst/>
                <a:latin typeface="Times New Roman" panose="02020603050405020304" pitchFamily="18" charset="0"/>
                <a:ea typeface="Times New Roman" panose="02020603050405020304" pitchFamily="18" charset="0"/>
              </a:rPr>
              <a:t>Furthermore, strategic approaches applied to deal with the challenges will be assessed. </a:t>
            </a:r>
          </a:p>
          <a:p>
            <a:pPr marL="285750" indent="-285750">
              <a:buFont typeface="Wingdings" panose="05000000000000000000" pitchFamily="2" charset="2"/>
              <a:buChar char="v"/>
            </a:pPr>
            <a:r>
              <a:rPr lang="en-GB" sz="2000" kern="0" dirty="0">
                <a:solidFill>
                  <a:srgbClr val="000000"/>
                </a:solidFill>
                <a:effectLst/>
                <a:latin typeface="Times New Roman" panose="02020603050405020304" pitchFamily="18" charset="0"/>
                <a:ea typeface="Times New Roman" panose="02020603050405020304" pitchFamily="18" charset="0"/>
              </a:rPr>
              <a:t>The presentation will illustrate practical learning outcomes along with impact of these new skills and insights.</a:t>
            </a:r>
          </a:p>
        </p:txBody>
      </p:sp>
      <p:sp>
        <p:nvSpPr>
          <p:cNvPr id="13" name="TextBox 12">
            <a:extLst>
              <a:ext uri="{FF2B5EF4-FFF2-40B4-BE49-F238E27FC236}">
                <a16:creationId xmlns:a16="http://schemas.microsoft.com/office/drawing/2014/main" id="{2C44CA2E-B5ED-D64B-937B-018DC0147D0F}"/>
              </a:ext>
            </a:extLst>
          </p:cNvPr>
          <p:cNvSpPr txBox="1"/>
          <p:nvPr/>
        </p:nvSpPr>
        <p:spPr>
          <a:xfrm>
            <a:off x="9432758" y="4775837"/>
            <a:ext cx="2759242" cy="377172"/>
          </a:xfrm>
          <a:prstGeom prst="rect">
            <a:avLst/>
          </a:prstGeom>
          <a:noFill/>
        </p:spPr>
        <p:txBody>
          <a:bodyPr wrap="square">
            <a:spAutoFit/>
          </a:bodyPr>
          <a:lstStyle/>
          <a:p>
            <a:r>
              <a:rPr lang="en-IN" sz="1800" kern="0" dirty="0">
                <a:solidFill>
                  <a:srgbClr val="000000"/>
                </a:solidFill>
                <a:effectLst/>
                <a:latin typeface="Times New Roman" panose="02020603050405020304" pitchFamily="18" charset="0"/>
                <a:ea typeface="Times New Roman" panose="02020603050405020304" pitchFamily="18" charset="0"/>
              </a:rPr>
              <a:t>(</a:t>
            </a:r>
            <a:r>
              <a:rPr lang="en-IN" sz="1800" kern="0" dirty="0">
                <a:effectLst/>
                <a:latin typeface="Times New Roman" panose="02020603050405020304" pitchFamily="18" charset="0"/>
                <a:ea typeface="Arial" panose="020B0604020202020204" pitchFamily="34" charset="0"/>
                <a:cs typeface="Arial" panose="020B0604020202020204" pitchFamily="34" charset="0"/>
              </a:rPr>
              <a:t>Erdogan, 2019</a:t>
            </a:r>
            <a:r>
              <a:rPr lang="en-IN" sz="1800" kern="0" dirty="0">
                <a:solidFill>
                  <a:srgbClr val="000000"/>
                </a:solidFill>
                <a:effectLst/>
                <a:latin typeface="Times New Roman" panose="02020603050405020304" pitchFamily="18" charset="0"/>
                <a:ea typeface="Times New Roman" panose="02020603050405020304" pitchFamily="18" charset="0"/>
              </a:rPr>
              <a:t>)</a:t>
            </a:r>
            <a:endParaRPr lang="en-IN" dirty="0"/>
          </a:p>
        </p:txBody>
      </p:sp>
      <p:pic>
        <p:nvPicPr>
          <p:cNvPr id="2050" name="Picture 2" descr="Importance of Academic Research | Steps to make a research paper">
            <a:extLst>
              <a:ext uri="{FF2B5EF4-FFF2-40B4-BE49-F238E27FC236}">
                <a16:creationId xmlns:a16="http://schemas.microsoft.com/office/drawing/2014/main" id="{A2B2137A-CF1E-4DA5-7E60-AE2D8E163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5852" y="1058096"/>
            <a:ext cx="3665621" cy="3717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749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84FE7-4D7B-C9AB-7536-7854A763FCCB}"/>
              </a:ext>
            </a:extLst>
          </p:cNvPr>
          <p:cNvSpPr>
            <a:spLocks noGrp="1"/>
          </p:cNvSpPr>
          <p:nvPr>
            <p:ph type="title"/>
          </p:nvPr>
        </p:nvSpPr>
        <p:spPr>
          <a:xfrm>
            <a:off x="838200" y="304799"/>
            <a:ext cx="10515600" cy="1385889"/>
          </a:xfrm>
          <a:solidFill>
            <a:schemeClr val="bg2">
              <a:lumMod val="90000"/>
            </a:schemeClr>
          </a:solidFill>
        </p:spPr>
        <p:txBody>
          <a:bodyPr>
            <a:normAutofit/>
          </a:bodyPr>
          <a:lstStyle/>
          <a:p>
            <a:r>
              <a:rPr lang="en-GB" dirty="0"/>
              <a:t>Types of Research and Relevance of Information Searched and Sorted</a:t>
            </a:r>
          </a:p>
        </p:txBody>
      </p:sp>
      <p:sp>
        <p:nvSpPr>
          <p:cNvPr id="3" name="Content Placeholder 2">
            <a:extLst>
              <a:ext uri="{FF2B5EF4-FFF2-40B4-BE49-F238E27FC236}">
                <a16:creationId xmlns:a16="http://schemas.microsoft.com/office/drawing/2014/main" id="{CD4C38C2-9B0B-44D1-DCB2-8910A2D05ABC}"/>
              </a:ext>
            </a:extLst>
          </p:cNvPr>
          <p:cNvSpPr>
            <a:spLocks noGrp="1"/>
          </p:cNvSpPr>
          <p:nvPr>
            <p:ph idx="1"/>
          </p:nvPr>
        </p:nvSpPr>
        <p:spPr>
          <a:xfrm>
            <a:off x="681470" y="1845290"/>
            <a:ext cx="6066504" cy="4889808"/>
          </a:xfrm>
          <a:solidFill>
            <a:schemeClr val="bg2">
              <a:lumMod val="90000"/>
            </a:schemeClr>
          </a:solidFill>
        </p:spPr>
        <p:txBody>
          <a:bodyPr>
            <a:normAutofit fontScale="77500" lnSpcReduction="20000"/>
          </a:bodyPr>
          <a:lstStyle/>
          <a:p>
            <a:endParaRPr lang="en-GB" sz="3400" dirty="0"/>
          </a:p>
          <a:p>
            <a:r>
              <a:rPr lang="en-GB" sz="3400" dirty="0"/>
              <a:t>The failure of Mothercare has been assessed to analyse the reason behind closure of various outlets.</a:t>
            </a:r>
          </a:p>
          <a:p>
            <a:r>
              <a:rPr lang="en-GB" sz="3400" dirty="0"/>
              <a:t> I began comprehensive analysis to carry out the research while considering all the facts revealed by the company itself. </a:t>
            </a:r>
          </a:p>
          <a:p>
            <a:r>
              <a:rPr lang="en-GB" sz="3400" dirty="0"/>
              <a:t>Analysing its product offering and impact of innovation in the business’s activities have been evaluated with through market research( Bonner, 2020) . I started reading online articles about Mothercare’s failure of business functioning and started gathering information regarding the matter. </a:t>
            </a:r>
          </a:p>
        </p:txBody>
      </p:sp>
      <p:pic>
        <p:nvPicPr>
          <p:cNvPr id="4" name="Picture 3">
            <a:extLst>
              <a:ext uri="{FF2B5EF4-FFF2-40B4-BE49-F238E27FC236}">
                <a16:creationId xmlns:a16="http://schemas.microsoft.com/office/drawing/2014/main" id="{D6ADAD3E-5888-F887-84F0-15DAD90A29EF}"/>
              </a:ext>
            </a:extLst>
          </p:cNvPr>
          <p:cNvPicPr>
            <a:picLocks noChangeAspect="1"/>
          </p:cNvPicPr>
          <p:nvPr/>
        </p:nvPicPr>
        <p:blipFill>
          <a:blip r:embed="rId2"/>
          <a:stretch>
            <a:fillRect/>
          </a:stretch>
        </p:blipFill>
        <p:spPr>
          <a:xfrm>
            <a:off x="6895458" y="1998080"/>
            <a:ext cx="4615072" cy="2999492"/>
          </a:xfrm>
          <a:prstGeom prst="rect">
            <a:avLst/>
          </a:prstGeom>
        </p:spPr>
      </p:pic>
    </p:spTree>
    <p:extLst>
      <p:ext uri="{BB962C8B-B14F-4D97-AF65-F5344CB8AC3E}">
        <p14:creationId xmlns:p14="http://schemas.microsoft.com/office/powerpoint/2010/main" val="2367415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99A4-90DE-2CB7-99B5-3CF3AB9D555B}"/>
              </a:ext>
            </a:extLst>
          </p:cNvPr>
          <p:cNvSpPr>
            <a:spLocks noGrp="1"/>
          </p:cNvSpPr>
          <p:nvPr>
            <p:ph type="title"/>
          </p:nvPr>
        </p:nvSpPr>
        <p:spPr>
          <a:solidFill>
            <a:schemeClr val="bg2">
              <a:lumMod val="90000"/>
            </a:schemeClr>
          </a:solidFill>
        </p:spPr>
        <p:txBody>
          <a:bodyPr/>
          <a:lstStyle/>
          <a:p>
            <a:r>
              <a:rPr lang="en-GB" dirty="0"/>
              <a:t>Types of Research and Relevance of Information Searched and Sorted</a:t>
            </a:r>
          </a:p>
        </p:txBody>
      </p:sp>
      <p:sp>
        <p:nvSpPr>
          <p:cNvPr id="3" name="Content Placeholder 2">
            <a:extLst>
              <a:ext uri="{FF2B5EF4-FFF2-40B4-BE49-F238E27FC236}">
                <a16:creationId xmlns:a16="http://schemas.microsoft.com/office/drawing/2014/main" id="{FB4F72C8-A897-7903-D5AB-B61DA790F4E8}"/>
              </a:ext>
            </a:extLst>
          </p:cNvPr>
          <p:cNvSpPr>
            <a:spLocks noGrp="1"/>
          </p:cNvSpPr>
          <p:nvPr>
            <p:ph idx="1"/>
          </p:nvPr>
        </p:nvSpPr>
        <p:spPr>
          <a:solidFill>
            <a:schemeClr val="bg2">
              <a:lumMod val="90000"/>
            </a:schemeClr>
          </a:solidFill>
        </p:spPr>
        <p:txBody>
          <a:bodyPr>
            <a:normAutofit fontScale="92500"/>
          </a:bodyPr>
          <a:lstStyle/>
          <a:p>
            <a:r>
              <a:rPr lang="en-GB" dirty="0"/>
              <a:t>Several innovative research strategies have been utilised to gain valuable insight about the topic. Online journals along with periodicals have also been assessed. Company reports have given me comprehensive data about the company’s internal reports about various topic (Mothercare, 2022). </a:t>
            </a:r>
          </a:p>
          <a:p>
            <a:r>
              <a:rPr lang="en-GB" dirty="0"/>
              <a:t>The exploration of Mothercare’s product or services revealed various insights about retail sector while offering an extensive range of clothing, food and home decors. Thus, changes in consumer preferences and shift in market dynamics have been recognised. </a:t>
            </a:r>
          </a:p>
          <a:p>
            <a:r>
              <a:rPr lang="en-GB" dirty="0"/>
              <a:t>I obtained knowledge that Mothercare encountered challenges to adapt shifting market preferences and the emergence of online shopping. </a:t>
            </a:r>
          </a:p>
          <a:p>
            <a:endParaRPr lang="en-GB" dirty="0"/>
          </a:p>
        </p:txBody>
      </p:sp>
    </p:spTree>
    <p:extLst>
      <p:ext uri="{BB962C8B-B14F-4D97-AF65-F5344CB8AC3E}">
        <p14:creationId xmlns:p14="http://schemas.microsoft.com/office/powerpoint/2010/main" val="2600596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3DDCA-6DF8-0F88-A7A5-5B3E6D4BA0E2}"/>
              </a:ext>
            </a:extLst>
          </p:cNvPr>
          <p:cNvSpPr>
            <a:spLocks noGrp="1"/>
          </p:cNvSpPr>
          <p:nvPr>
            <p:ph type="title"/>
          </p:nvPr>
        </p:nvSpPr>
        <p:spPr>
          <a:xfrm>
            <a:off x="838200" y="365126"/>
            <a:ext cx="10515600" cy="893403"/>
          </a:xfrm>
          <a:solidFill>
            <a:schemeClr val="bg2">
              <a:lumMod val="90000"/>
            </a:schemeClr>
          </a:solidFill>
        </p:spPr>
        <p:txBody>
          <a:bodyPr>
            <a:normAutofit/>
          </a:bodyPr>
          <a:lstStyle/>
          <a:p>
            <a:r>
              <a:rPr lang="en-GB" dirty="0"/>
              <a:t>         Exploration of concepts, theories</a:t>
            </a:r>
          </a:p>
        </p:txBody>
      </p:sp>
      <p:sp>
        <p:nvSpPr>
          <p:cNvPr id="3" name="Content Placeholder 2">
            <a:extLst>
              <a:ext uri="{FF2B5EF4-FFF2-40B4-BE49-F238E27FC236}">
                <a16:creationId xmlns:a16="http://schemas.microsoft.com/office/drawing/2014/main" id="{B5746317-A59D-6412-0EAC-8BA4D081B953}"/>
              </a:ext>
            </a:extLst>
          </p:cNvPr>
          <p:cNvSpPr>
            <a:spLocks noGrp="1"/>
          </p:cNvSpPr>
          <p:nvPr>
            <p:ph idx="1"/>
          </p:nvPr>
        </p:nvSpPr>
        <p:spPr>
          <a:solidFill>
            <a:schemeClr val="bg2">
              <a:lumMod val="90000"/>
            </a:schemeClr>
          </a:solidFill>
        </p:spPr>
        <p:txBody>
          <a:bodyPr>
            <a:normAutofit lnSpcReduction="10000"/>
          </a:bodyPr>
          <a:lstStyle/>
          <a:p>
            <a:r>
              <a:rPr lang="en-GB" dirty="0"/>
              <a:t>I further researched about impact of innovation and the company’s response to market changes. </a:t>
            </a:r>
          </a:p>
          <a:p>
            <a:r>
              <a:rPr lang="en-GB" dirty="0"/>
              <a:t>Various data regarding the company’s business activities have been assessed while doing market research (Mariani and Wamba, 2020). </a:t>
            </a:r>
          </a:p>
          <a:p>
            <a:r>
              <a:rPr lang="en-GB" dirty="0"/>
              <a:t>Impact of technological advancements on online retail sector have been evaluated. </a:t>
            </a:r>
          </a:p>
          <a:p>
            <a:r>
              <a:rPr lang="en-GB" dirty="0"/>
              <a:t>The exploration of innovation and trends have also been analysed through online articles. </a:t>
            </a:r>
          </a:p>
          <a:p>
            <a:r>
              <a:rPr lang="en-GB" dirty="0"/>
              <a:t>Moreover, online portals offered me several information related to this topic. </a:t>
            </a:r>
          </a:p>
          <a:p>
            <a:endParaRPr lang="en-GB" dirty="0"/>
          </a:p>
        </p:txBody>
      </p:sp>
    </p:spTree>
    <p:extLst>
      <p:ext uri="{BB962C8B-B14F-4D97-AF65-F5344CB8AC3E}">
        <p14:creationId xmlns:p14="http://schemas.microsoft.com/office/powerpoint/2010/main" val="1991581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6F829-9E43-5EF6-CE73-83CF8D6473AE}"/>
              </a:ext>
            </a:extLst>
          </p:cNvPr>
          <p:cNvSpPr>
            <a:spLocks noGrp="1"/>
          </p:cNvSpPr>
          <p:nvPr>
            <p:ph type="title"/>
          </p:nvPr>
        </p:nvSpPr>
        <p:spPr>
          <a:xfrm>
            <a:off x="838200" y="365125"/>
            <a:ext cx="10515600" cy="863907"/>
          </a:xfrm>
          <a:solidFill>
            <a:schemeClr val="bg2">
              <a:lumMod val="90000"/>
            </a:schemeClr>
          </a:solidFill>
        </p:spPr>
        <p:txBody>
          <a:bodyPr/>
          <a:lstStyle/>
          <a:p>
            <a:r>
              <a:rPr lang="en-GB" dirty="0"/>
              <a:t>                             Class notes</a:t>
            </a:r>
          </a:p>
        </p:txBody>
      </p:sp>
      <p:sp>
        <p:nvSpPr>
          <p:cNvPr id="3" name="Content Placeholder 2">
            <a:extLst>
              <a:ext uri="{FF2B5EF4-FFF2-40B4-BE49-F238E27FC236}">
                <a16:creationId xmlns:a16="http://schemas.microsoft.com/office/drawing/2014/main" id="{76E80C86-1179-1912-A9F6-ABAEDFB39EFA}"/>
              </a:ext>
            </a:extLst>
          </p:cNvPr>
          <p:cNvSpPr>
            <a:spLocks noGrp="1"/>
          </p:cNvSpPr>
          <p:nvPr>
            <p:ph idx="1"/>
          </p:nvPr>
        </p:nvSpPr>
        <p:spPr>
          <a:xfrm>
            <a:off x="838200" y="1825625"/>
            <a:ext cx="10515600" cy="3503459"/>
          </a:xfrm>
          <a:solidFill>
            <a:schemeClr val="bg2">
              <a:lumMod val="90000"/>
            </a:schemeClr>
          </a:solidFill>
        </p:spPr>
        <p:txBody>
          <a:bodyPr/>
          <a:lstStyle/>
          <a:p>
            <a:r>
              <a:rPr lang="en-GB" dirty="0"/>
              <a:t>Class notes and other materials provided during course helped me to obtain valuable insight regarding the topic.</a:t>
            </a:r>
          </a:p>
          <a:p>
            <a:r>
              <a:rPr lang="en-GB" dirty="0"/>
              <a:t> Class notes helped me to evaluate dynamic interplay between market trends and company’s responses. </a:t>
            </a:r>
          </a:p>
          <a:p>
            <a:r>
              <a:rPr lang="en-GB" dirty="0"/>
              <a:t>Applying SCAMPER model, I suggested probable innovative strategies for Mothercare to explore new product lines or partnerships. </a:t>
            </a:r>
          </a:p>
        </p:txBody>
      </p:sp>
    </p:spTree>
    <p:extLst>
      <p:ext uri="{BB962C8B-B14F-4D97-AF65-F5344CB8AC3E}">
        <p14:creationId xmlns:p14="http://schemas.microsoft.com/office/powerpoint/2010/main" val="3675776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FDE7E-C466-C261-A90E-F5860F49257E}"/>
              </a:ext>
            </a:extLst>
          </p:cNvPr>
          <p:cNvSpPr>
            <a:spLocks noGrp="1"/>
          </p:cNvSpPr>
          <p:nvPr>
            <p:ph type="title"/>
          </p:nvPr>
        </p:nvSpPr>
        <p:spPr>
          <a:xfrm>
            <a:off x="838200" y="365125"/>
            <a:ext cx="10515600" cy="942565"/>
          </a:xfrm>
          <a:solidFill>
            <a:schemeClr val="bg2">
              <a:lumMod val="90000"/>
            </a:schemeClr>
          </a:solidFill>
        </p:spPr>
        <p:txBody>
          <a:bodyPr/>
          <a:lstStyle/>
          <a:p>
            <a:r>
              <a:rPr lang="en-GB" dirty="0"/>
              <a:t>            Usefulness of external sources</a:t>
            </a:r>
          </a:p>
        </p:txBody>
      </p:sp>
      <p:sp>
        <p:nvSpPr>
          <p:cNvPr id="3" name="Content Placeholder 2">
            <a:extLst>
              <a:ext uri="{FF2B5EF4-FFF2-40B4-BE49-F238E27FC236}">
                <a16:creationId xmlns:a16="http://schemas.microsoft.com/office/drawing/2014/main" id="{CB73C0D1-BB8A-1B36-09EB-EF0698E99162}"/>
              </a:ext>
            </a:extLst>
          </p:cNvPr>
          <p:cNvSpPr>
            <a:spLocks noGrp="1"/>
          </p:cNvSpPr>
          <p:nvPr>
            <p:ph idx="1"/>
          </p:nvPr>
        </p:nvSpPr>
        <p:spPr>
          <a:solidFill>
            <a:schemeClr val="bg2">
              <a:lumMod val="90000"/>
            </a:schemeClr>
          </a:solidFill>
        </p:spPr>
        <p:txBody>
          <a:bodyPr>
            <a:normAutofit fontScale="92500" lnSpcReduction="20000"/>
          </a:bodyPr>
          <a:lstStyle/>
          <a:p>
            <a:r>
              <a:rPr lang="en-GB" dirty="0"/>
              <a:t>I relied on mixed academic concepts, theories and external sources. Economic theories guided me about the market dynamics and innovatory frameworks aided me to complete my research. </a:t>
            </a:r>
          </a:p>
          <a:p>
            <a:r>
              <a:rPr lang="en-GB" dirty="0"/>
              <a:t>Case studies provided me with relevant and authentic data about the topic along with real world examples. </a:t>
            </a:r>
          </a:p>
          <a:p>
            <a:r>
              <a:rPr lang="en-GB" dirty="0"/>
              <a:t>Significant information and relevant data have been sorted to assure the coherence of the narrative. </a:t>
            </a:r>
          </a:p>
          <a:p>
            <a:r>
              <a:rPr lang="en-GB" dirty="0"/>
              <a:t>External sources such as industry reports, financial analyses along with renowned business journals have proven to be crucial to understand the company’s failure. </a:t>
            </a:r>
          </a:p>
          <a:p>
            <a:r>
              <a:rPr lang="en-GB" dirty="0"/>
              <a:t>These sources contributed to build diverse perspectives and stay updated with recent information. </a:t>
            </a:r>
          </a:p>
          <a:p>
            <a:endParaRPr lang="en-GB" dirty="0"/>
          </a:p>
        </p:txBody>
      </p:sp>
    </p:spTree>
    <p:extLst>
      <p:ext uri="{BB962C8B-B14F-4D97-AF65-F5344CB8AC3E}">
        <p14:creationId xmlns:p14="http://schemas.microsoft.com/office/powerpoint/2010/main" val="598637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A1ECD-9202-6A2C-2A35-D246E94FFB58}"/>
              </a:ext>
            </a:extLst>
          </p:cNvPr>
          <p:cNvSpPr>
            <a:spLocks noGrp="1"/>
          </p:cNvSpPr>
          <p:nvPr>
            <p:ph type="title"/>
          </p:nvPr>
        </p:nvSpPr>
        <p:spPr>
          <a:xfrm>
            <a:off x="838200" y="365126"/>
            <a:ext cx="10515600" cy="873740"/>
          </a:xfrm>
          <a:solidFill>
            <a:schemeClr val="bg2">
              <a:lumMod val="90000"/>
            </a:schemeClr>
          </a:solidFill>
        </p:spPr>
        <p:txBody>
          <a:bodyPr>
            <a:normAutofit/>
          </a:bodyPr>
          <a:lstStyle/>
          <a:p>
            <a:r>
              <a:rPr lang="en-GB" sz="3600" dirty="0"/>
              <a:t>Practical learning outcomes and benefit of this in future</a:t>
            </a:r>
            <a:endParaRPr lang="en-GB" dirty="0"/>
          </a:p>
        </p:txBody>
      </p:sp>
      <p:sp>
        <p:nvSpPr>
          <p:cNvPr id="3" name="Content Placeholder 2">
            <a:extLst>
              <a:ext uri="{FF2B5EF4-FFF2-40B4-BE49-F238E27FC236}">
                <a16:creationId xmlns:a16="http://schemas.microsoft.com/office/drawing/2014/main" id="{D5E9AF83-4794-0C9B-9A5E-F0C1A437B61A}"/>
              </a:ext>
            </a:extLst>
          </p:cNvPr>
          <p:cNvSpPr>
            <a:spLocks noGrp="1"/>
          </p:cNvSpPr>
          <p:nvPr>
            <p:ph idx="1"/>
          </p:nvPr>
        </p:nvSpPr>
        <p:spPr>
          <a:xfrm>
            <a:off x="838200" y="1825625"/>
            <a:ext cx="10515600" cy="3877085"/>
          </a:xfrm>
          <a:solidFill>
            <a:schemeClr val="bg2">
              <a:lumMod val="90000"/>
            </a:schemeClr>
          </a:solidFill>
        </p:spPr>
        <p:txBody>
          <a:bodyPr>
            <a:normAutofit fontScale="70000" lnSpcReduction="20000"/>
          </a:bodyPr>
          <a:lstStyle/>
          <a:p>
            <a:r>
              <a:rPr lang="en-GB" dirty="0"/>
              <a:t>The learning outcomes of the research have given me valuable insights regarding the business environment of retail sector. It has offered me diverse knowledge regarding this business sector. </a:t>
            </a:r>
          </a:p>
          <a:p>
            <a:r>
              <a:rPr lang="en-GB" dirty="0"/>
              <a:t>Practical and real-life factors could have been known by me while conducting research on Mothercare. It mastered my research skills and abled me to know the art of synthesising relevant information to construct a cohesive narrative.</a:t>
            </a:r>
          </a:p>
          <a:p>
            <a:r>
              <a:rPr lang="en-GB" dirty="0"/>
              <a:t>Gathering of data from various sources, verifying their authenticity and structures them accordingly have been honed by me. It will positively contribute to my future research projects. Moreover, it has enabled me to understand intricate relationship between theory and practicality. </a:t>
            </a:r>
          </a:p>
          <a:p>
            <a:r>
              <a:rPr lang="en-GB" dirty="0"/>
              <a:t>I have learned to align academic concepts with practical issues faced by Mothercare. Furthermore, it has taught me to effectively manage time to accomplish a task within scheduled period. Managing time properly by dividing it into multiple tasks helped me for future endeavours. </a:t>
            </a:r>
          </a:p>
          <a:p>
            <a:r>
              <a:rPr lang="en-GB" dirty="0"/>
              <a:t>Conducting research, writing and revising all the materials along with meeting deadlines of project submission polished my capability for multiple tasks.</a:t>
            </a:r>
          </a:p>
        </p:txBody>
      </p:sp>
    </p:spTree>
    <p:extLst>
      <p:ext uri="{BB962C8B-B14F-4D97-AF65-F5344CB8AC3E}">
        <p14:creationId xmlns:p14="http://schemas.microsoft.com/office/powerpoint/2010/main" val="309143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2B1D8-3789-1EBD-2116-343B4BF9CF71}"/>
              </a:ext>
            </a:extLst>
          </p:cNvPr>
          <p:cNvSpPr>
            <a:spLocks noGrp="1"/>
          </p:cNvSpPr>
          <p:nvPr>
            <p:ph type="title"/>
          </p:nvPr>
        </p:nvSpPr>
        <p:spPr>
          <a:solidFill>
            <a:schemeClr val="bg2">
              <a:lumMod val="90000"/>
            </a:schemeClr>
          </a:solidFill>
        </p:spPr>
        <p:txBody>
          <a:bodyPr/>
          <a:lstStyle/>
          <a:p>
            <a:r>
              <a:rPr lang="en-GB" dirty="0"/>
              <a:t>                   Conclusion and Benefits</a:t>
            </a:r>
          </a:p>
        </p:txBody>
      </p:sp>
      <p:sp>
        <p:nvSpPr>
          <p:cNvPr id="3" name="Content Placeholder 2">
            <a:extLst>
              <a:ext uri="{FF2B5EF4-FFF2-40B4-BE49-F238E27FC236}">
                <a16:creationId xmlns:a16="http://schemas.microsoft.com/office/drawing/2014/main" id="{C1310D92-B4E7-9D2A-0EE3-DB5EEC76F03D}"/>
              </a:ext>
            </a:extLst>
          </p:cNvPr>
          <p:cNvSpPr>
            <a:spLocks noGrp="1"/>
          </p:cNvSpPr>
          <p:nvPr>
            <p:ph idx="1"/>
          </p:nvPr>
        </p:nvSpPr>
        <p:spPr>
          <a:solidFill>
            <a:schemeClr val="bg2">
              <a:lumMod val="90000"/>
            </a:schemeClr>
          </a:solidFill>
        </p:spPr>
        <p:txBody>
          <a:bodyPr>
            <a:normAutofit fontScale="77500" lnSpcReduction="20000"/>
          </a:bodyPr>
          <a:lstStyle/>
          <a:p>
            <a:r>
              <a:rPr lang="en-GB" dirty="0"/>
              <a:t>This presentation offered me with multifaceted learning experience, refined my research skills. </a:t>
            </a:r>
          </a:p>
          <a:p>
            <a:r>
              <a:rPr lang="en-GB" dirty="0"/>
              <a:t>Moreover, it has honed my strategic thinking capacity and triggered my analytical thinking quality. </a:t>
            </a:r>
          </a:p>
          <a:p>
            <a:r>
              <a:rPr lang="en-GB" dirty="0"/>
              <a:t>My capacity to align academic materials with real life scenarios have been polished. </a:t>
            </a:r>
          </a:p>
          <a:p>
            <a:r>
              <a:rPr lang="en-GB" dirty="0"/>
              <a:t>Practical application of theories has been learned by me while conducting this research. </a:t>
            </a:r>
          </a:p>
          <a:p>
            <a:r>
              <a:rPr lang="en-GB" dirty="0"/>
              <a:t>Synthesis of diverse information and verifying their authenticity have been instilled. </a:t>
            </a:r>
          </a:p>
          <a:p>
            <a:r>
              <a:rPr lang="en-GB" dirty="0"/>
              <a:t>Several factors associated with business environment of retail sector have been learned by me. </a:t>
            </a:r>
          </a:p>
          <a:p>
            <a:r>
              <a:rPr lang="en-GB" dirty="0"/>
              <a:t>It has improved my organisational skills and given me confidence to conduct further research on relevant topic.</a:t>
            </a:r>
          </a:p>
          <a:p>
            <a:r>
              <a:rPr lang="en-GB" dirty="0"/>
              <a:t> It has positioned me to navigate through future professional challenges with the help of a strategic approach. </a:t>
            </a:r>
          </a:p>
          <a:p>
            <a:endParaRPr lang="en-GB" dirty="0"/>
          </a:p>
        </p:txBody>
      </p:sp>
    </p:spTree>
    <p:extLst>
      <p:ext uri="{BB962C8B-B14F-4D97-AF65-F5344CB8AC3E}">
        <p14:creationId xmlns:p14="http://schemas.microsoft.com/office/powerpoint/2010/main" val="4000704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0"/>
            <a:lum/>
          </a:blip>
          <a:srcRect/>
          <a:tile tx="0" ty="0" sx="100000" sy="100000" flip="none" algn="tl"/>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35CA95-8385-66A3-3A85-2E20554901CA}"/>
              </a:ext>
            </a:extLst>
          </p:cNvPr>
          <p:cNvSpPr txBox="1"/>
          <p:nvPr/>
        </p:nvSpPr>
        <p:spPr>
          <a:xfrm>
            <a:off x="0" y="-120553"/>
            <a:ext cx="6096000" cy="561949"/>
          </a:xfrm>
          <a:prstGeom prst="rect">
            <a:avLst/>
          </a:prstGeom>
          <a:noFill/>
        </p:spPr>
        <p:txBody>
          <a:bodyPr wrap="square">
            <a:spAutoFit/>
          </a:bodyPr>
          <a:lstStyle/>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References</a:t>
            </a:r>
          </a:p>
        </p:txBody>
      </p:sp>
      <p:sp>
        <p:nvSpPr>
          <p:cNvPr id="7" name="TextBox 6">
            <a:extLst>
              <a:ext uri="{FF2B5EF4-FFF2-40B4-BE49-F238E27FC236}">
                <a16:creationId xmlns:a16="http://schemas.microsoft.com/office/drawing/2014/main" id="{F0F90238-63FD-6895-C15D-4BBAED4E5A71}"/>
              </a:ext>
            </a:extLst>
          </p:cNvPr>
          <p:cNvSpPr txBox="1"/>
          <p:nvPr/>
        </p:nvSpPr>
        <p:spPr>
          <a:xfrm>
            <a:off x="208548" y="623758"/>
            <a:ext cx="11502188" cy="5078313"/>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Bonner, A., 2020. Future generations: the role of community-based organisations in supporting young people. A case study on Mothercare. Policy Press.</a:t>
            </a: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Cassell, C., Watson, K., Ford, J.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Kele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J., 2022. Understanding inclusion in the retail industry: incorporating the majority perspective on Mothercare’s decline. Personnel Review.</a:t>
            </a: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Donnelly, S., Gee, L. and Silva, E.S., 2020. UK mid-market department stores: Is fashion product assortment one key to regaining competitive advantage?. Journal of Retailing and Consumer Services.</a:t>
            </a: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Frei, R., Jack, L. and Krzyzaniak, S.A., (2020). Sustainable reverse supply chains and circular economy in multichannel retail returns. Business Strategy and the Environment, 29(5), pp.1925-1940.</a:t>
            </a:r>
          </a:p>
          <a:p>
            <a:pPr algn="just"/>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Leyes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K., (2020). The Importance Of Innovating Disruptively In Business. [Online] Available at: https://www.forbes.com/sites/forbesbusinesscouncil/2020/05/19/the-importance-of-innovating-disruptively-in-business/?sh=2d66237257e2 [Accessed 09 October 2023].</a:t>
            </a: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Mariani, M.M. and Wamba, S.F., (2020). Exploring how consumer goods companies innovate in the digital age: The role of big data analytics companies. Journal of Business Research, 121, pp.338-352.</a:t>
            </a:r>
          </a:p>
          <a:p>
            <a:pPr algn="just"/>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MOTHERCARE, (2022). Mothercare. [Online]Available at: https://www.forbes.com/sites/andrewbusby/2019/11/04/out-of-touch-and-out-of-here-the-sad-but-inevitable-collapse-of-mothercare/?sh=e1fbacc1ed03 [Accessed 12 October 2023].</a:t>
            </a:r>
          </a:p>
          <a:p>
            <a:pPr algn="just"/>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mothercare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(2023). Mothercare. [Online]Available at: https://www.mothercare.sale/ [Accessed 12 October 2023].</a:t>
            </a:r>
          </a:p>
          <a:p>
            <a:pPr algn="just"/>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mothercareplc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(2020). OUR HISTORY. [Online] Available at: https://www.mothercareplc.com/who-we-are/our-history.aspx [Accessed 08 October 2023].</a:t>
            </a:r>
          </a:p>
        </p:txBody>
      </p:sp>
    </p:spTree>
    <p:extLst>
      <p:ext uri="{BB962C8B-B14F-4D97-AF65-F5344CB8AC3E}">
        <p14:creationId xmlns:p14="http://schemas.microsoft.com/office/powerpoint/2010/main" val="180956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1554</Words>
  <Application>Microsoft Office PowerPoint</Application>
  <PresentationFormat>Widescreen</PresentationFormat>
  <Paragraphs>72</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PowerPoint Presentation</vt:lpstr>
      <vt:lpstr>PowerPoint Presentation</vt:lpstr>
      <vt:lpstr>Types of Research and Relevance of Information Searched and Sorted</vt:lpstr>
      <vt:lpstr>Types of Research and Relevance of Information Searched and Sorted</vt:lpstr>
      <vt:lpstr>         Exploration of concepts, theories</vt:lpstr>
      <vt:lpstr>                             Class notes</vt:lpstr>
      <vt:lpstr>            Usefulness of external sources</vt:lpstr>
      <vt:lpstr>Practical learning outcomes and benefit of this in future</vt:lpstr>
      <vt:lpstr>                   Conclusion and Benefits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2023-10-11T11:33:19Z</dcterms:created>
  <dcterms:modified xsi:type="dcterms:W3CDTF">2023-11-12T06:45:17Z</dcterms:modified>
</cp:coreProperties>
</file>