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79" r:id="rId5"/>
    <p:sldId id="259" r:id="rId6"/>
    <p:sldId id="260" r:id="rId7"/>
    <p:sldId id="265" r:id="rId8"/>
    <p:sldId id="261" r:id="rId9"/>
    <p:sldId id="262" r:id="rId10"/>
    <p:sldId id="267" r:id="rId11"/>
    <p:sldId id="271" r:id="rId12"/>
    <p:sldId id="280" r:id="rId13"/>
    <p:sldId id="270" r:id="rId14"/>
    <p:sldId id="281" r:id="rId15"/>
    <p:sldId id="272" r:id="rId16"/>
    <p:sldId id="268" r:id="rId17"/>
    <p:sldId id="278" r:id="rId18"/>
    <p:sldId id="275" r:id="rId19"/>
    <p:sldId id="273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22" autoAdjust="0"/>
    <p:restoredTop sz="94660"/>
  </p:normalViewPr>
  <p:slideViewPr>
    <p:cSldViewPr snapToGrid="0">
      <p:cViewPr varScale="1">
        <p:scale>
          <a:sx n="92" d="100"/>
          <a:sy n="92" d="100"/>
        </p:scale>
        <p:origin x="44" y="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CDBE6-A60F-4542-B32F-AA5A4396633F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EB3A9F-DA28-448D-8F72-164D00E856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57237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CDBE6-A60F-4542-B32F-AA5A4396633F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EB3A9F-DA28-448D-8F72-164D00E856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22826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CDBE6-A60F-4542-B32F-AA5A4396633F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EB3A9F-DA28-448D-8F72-164D00E856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73154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CDBE6-A60F-4542-B32F-AA5A4396633F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EB3A9F-DA28-448D-8F72-164D00E856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82955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CDBE6-A60F-4542-B32F-AA5A4396633F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EB3A9F-DA28-448D-8F72-164D00E856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07132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CDBE6-A60F-4542-B32F-AA5A4396633F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EB3A9F-DA28-448D-8F72-164D00E856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54401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CDBE6-A60F-4542-B32F-AA5A4396633F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EB3A9F-DA28-448D-8F72-164D00E856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881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CDBE6-A60F-4542-B32F-AA5A4396633F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EB3A9F-DA28-448D-8F72-164D00E856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980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CDBE6-A60F-4542-B32F-AA5A4396633F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EB3A9F-DA28-448D-8F72-164D00E856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3030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CDBE6-A60F-4542-B32F-AA5A4396633F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EB3A9F-DA28-448D-8F72-164D00E856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1343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CDBE6-A60F-4542-B32F-AA5A4396633F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EB3A9F-DA28-448D-8F72-164D00E856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17506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9CDBE6-A60F-4542-B32F-AA5A4396633F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EB3A9F-DA28-448D-8F72-164D00E856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8287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piling+rig&amp;source=images&amp;cd=&amp;cad=rja&amp;docid=hu4J5cwpaTYrFM&amp;tbnid=qfvKOVZaRf9xZM:&amp;ved=0CAUQjRw&amp;url=http://www.directindustry.com/prod/tes-car-srl/piling-drill-rigs-99606-1157245.html&amp;ei=uiYXU8GHBcOjhgfowoCwDQ&amp;bvm=bv.62286460,d.ZG4&amp;psig=AFQjCNEVqUK5coTS6FVdSddyOMI-UASBbA&amp;ust=1394112544087869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hyperlink" Target="http://www.google.co.uk/url?sa=i&amp;rct=j&amp;q=piling+rig&amp;source=images&amp;cd=&amp;cad=rja&amp;docid=rE-zFC-4h2O2gM&amp;tbnid=LkeMURiOrWsW8M:&amp;ved=&amp;url=http://www.van-elle.co.uk/Services/Piling/Rotary%20Bored%20Piling/&amp;ei=sCYXU5yUM4GqhQfj1oGAAw&amp;bvm=bv.62286460,d.ZG4&amp;psig=AFQjCNEVqUK5coTS6FVdSddyOMI-UASBbA&amp;ust=1394112544087869" TargetMode="Externa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url?sa=i&amp;rct=j&amp;q=&amp;esrc=s&amp;source=images&amp;cd=&amp;cad=rja&amp;uact=8&amp;ved=2ahUKEwir5Y6DppLmAhUtxoUKHVeKAfsQjRx6BAgBEAQ&amp;url=%2Furl%3Fsa%3Di%26rct%3Dj%26q%3D%26esrc%3Ds%26source%3Dimages%26cd%3D%26ved%3D2ahUKEwi6gbjypZLmAhUHaBoKHe1NAdEQjRx6BAgBEAQ%26url%3Dhttps%253A%252F%252Fwww.alibaba.com%252Fproduct-detail%252FConcrete-Tremie-Pipe-For-Rotary-Drilling_60673098091.html%26psig%3DAOvVaw1ZEdoCLMaZgkxSauobKSoi%26ust%3D1575215678916684&amp;psig=AOvVaw1ZEdoCLMaZgkxSauobKSoi&amp;ust=1575215678916684" TargetMode="External"/><Relationship Id="rId2" Type="http://schemas.openxmlformats.org/officeDocument/2006/relationships/hyperlink" Target="https://www.designingbuildings.co.uk/wiki/Bored_piles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KwqF075AzaE" TargetMode="Externa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hyperlink" Target="https://www.designingbuildings.co.uk/wiki/Piles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openxmlformats.org/officeDocument/2006/relationships/image" Target="../media/image11.jp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d0RfYsgxvPc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hyperlink" Target="https://www.youtube.com/watch?v=AppCJZeVSjk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youtube.com/watch?v=A47OAosNnG4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DEEP FOUNDATIONS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36527" y="5500254"/>
            <a:ext cx="3567545" cy="1032164"/>
          </a:xfrm>
        </p:spPr>
        <p:txBody>
          <a:bodyPr/>
          <a:lstStyle/>
          <a:p>
            <a:r>
              <a:rPr lang="en-GB" dirty="0" smtClean="0"/>
              <a:t>Allan Nantel</a:t>
            </a:r>
          </a:p>
          <a:p>
            <a:r>
              <a:rPr lang="en-GB" dirty="0" smtClean="0"/>
              <a:t>July 2019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1502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4345" y="1465407"/>
            <a:ext cx="10515600" cy="4351338"/>
          </a:xfrm>
        </p:spPr>
        <p:txBody>
          <a:bodyPr>
            <a:normAutofit/>
          </a:bodyPr>
          <a:lstStyle/>
          <a:p>
            <a:pPr algn="just"/>
            <a:r>
              <a:rPr lang="en-GB" dirty="0" smtClean="0"/>
              <a:t>A deep </a:t>
            </a:r>
            <a:r>
              <a:rPr lang="en-GB" b="1" dirty="0" smtClean="0"/>
              <a:t>foundation</a:t>
            </a:r>
            <a:r>
              <a:rPr lang="en-GB" dirty="0" smtClean="0"/>
              <a:t> is a type of </a:t>
            </a:r>
            <a:r>
              <a:rPr lang="en-GB" b="1" dirty="0" smtClean="0"/>
              <a:t>foundation</a:t>
            </a:r>
            <a:r>
              <a:rPr lang="en-GB" dirty="0" smtClean="0"/>
              <a:t> which transfers building loads to the earth farther down from the surface than a shallow </a:t>
            </a:r>
            <a:r>
              <a:rPr lang="en-GB" b="1" dirty="0" smtClean="0"/>
              <a:t>foundation</a:t>
            </a:r>
            <a:r>
              <a:rPr lang="en-GB" dirty="0" smtClean="0"/>
              <a:t> does, to a subsurface layer or a range of depths</a:t>
            </a:r>
          </a:p>
          <a:p>
            <a:pPr algn="just"/>
            <a:r>
              <a:rPr lang="en-GB" dirty="0" smtClean="0"/>
              <a:t>A</a:t>
            </a:r>
            <a:r>
              <a:rPr lang="en-GB" dirty="0"/>
              <a:t> </a:t>
            </a:r>
            <a:r>
              <a:rPr lang="en-GB" b="1" dirty="0"/>
              <a:t>pile</a:t>
            </a:r>
            <a:r>
              <a:rPr lang="en-GB" dirty="0"/>
              <a:t> is a vertical structural element of a deep foundation, </a:t>
            </a:r>
            <a:r>
              <a:rPr lang="en-GB" b="1" dirty="0"/>
              <a:t>driven or </a:t>
            </a:r>
            <a:r>
              <a:rPr lang="en-GB" b="1" dirty="0" smtClean="0"/>
              <a:t>drilled </a:t>
            </a:r>
            <a:r>
              <a:rPr lang="en-GB" dirty="0" smtClean="0"/>
              <a:t>(Augered) </a:t>
            </a:r>
            <a:r>
              <a:rPr lang="en-GB" dirty="0"/>
              <a:t>deep into the ground at the building site</a:t>
            </a:r>
            <a:r>
              <a:rPr lang="en-GB" dirty="0" smtClean="0"/>
              <a:t>.</a:t>
            </a:r>
          </a:p>
          <a:p>
            <a:pPr algn="just"/>
            <a:r>
              <a:rPr lang="en-GB" b="1" dirty="0"/>
              <a:t>Pile foundations</a:t>
            </a:r>
            <a:r>
              <a:rPr lang="en-GB" dirty="0"/>
              <a:t> are principally used to transfer the loads from superstructures, </a:t>
            </a:r>
            <a:r>
              <a:rPr lang="en-GB" b="1" dirty="0"/>
              <a:t>through weak, compressible strata </a:t>
            </a:r>
            <a:r>
              <a:rPr lang="en-GB" dirty="0"/>
              <a:t>or water </a:t>
            </a:r>
            <a:r>
              <a:rPr lang="en-GB" b="1" dirty="0"/>
              <a:t>onto stronger, more compact, less compressible and stiffer soil or rock at depth,</a:t>
            </a:r>
            <a:r>
              <a:rPr lang="en-GB" dirty="0"/>
              <a:t> increasing the effective size of a </a:t>
            </a:r>
            <a:r>
              <a:rPr lang="en-GB" b="1" dirty="0"/>
              <a:t>foundation</a:t>
            </a:r>
            <a:r>
              <a:rPr lang="en-GB" dirty="0"/>
              <a:t> and resisting horizontal loads.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90600" y="628650"/>
            <a:ext cx="4800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B. DEEP FOUNDATIONS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587435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02672" y="350060"/>
            <a:ext cx="10287001" cy="60631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000" b="1" i="0" u="none" strike="noStrike" dirty="0" smtClean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r>
              <a:rPr lang="en-GB" sz="2400" b="1" i="0" u="none" strike="noStrike" dirty="0" smtClean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Piles </a:t>
            </a:r>
          </a:p>
          <a:p>
            <a:endParaRPr lang="en-GB" sz="2000" b="1" i="0" u="none" strike="noStrike" dirty="0" smtClean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 smtClean="0">
                <a:latin typeface="Arial" panose="020B0604020202020204" pitchFamily="34" charset="0"/>
              </a:rPr>
              <a:t>Are </a:t>
            </a:r>
            <a:r>
              <a:rPr lang="en-GB" sz="2000" b="1" i="0" strike="noStrike" dirty="0" smtClean="0">
                <a:effectLst/>
                <a:latin typeface="Arial" panose="020B0604020202020204" pitchFamily="34" charset="0"/>
              </a:rPr>
              <a:t>typically made from steel or reinforced concrete, or sometimes </a:t>
            </a:r>
          </a:p>
          <a:p>
            <a:r>
              <a:rPr lang="en-GB" sz="2000" b="1" dirty="0" smtClean="0">
                <a:latin typeface="Arial" panose="020B0604020202020204" pitchFamily="34" charset="0"/>
              </a:rPr>
              <a:t>    </a:t>
            </a:r>
            <a:r>
              <a:rPr lang="en-GB" sz="2000" b="1" i="0" strike="noStrike" dirty="0" smtClean="0">
                <a:effectLst/>
                <a:latin typeface="Arial" panose="020B0604020202020204" pitchFamily="34" charset="0"/>
              </a:rPr>
              <a:t>timber </a:t>
            </a:r>
            <a:r>
              <a:rPr lang="en-GB" sz="2000" i="0" strike="noStrike" dirty="0" smtClean="0">
                <a:effectLst/>
                <a:latin typeface="Arial" panose="020B0604020202020204" pitchFamily="34" charset="0"/>
              </a:rPr>
              <a:t>(</a:t>
            </a:r>
            <a:r>
              <a:rPr lang="en-GB" i="0" strike="noStrike" dirty="0" smtClean="0">
                <a:effectLst/>
              </a:rPr>
              <a:t>Timber is </a:t>
            </a:r>
            <a:r>
              <a:rPr lang="en-GB" dirty="0" smtClean="0"/>
              <a:t>percussion driven, and can </a:t>
            </a:r>
            <a:r>
              <a:rPr lang="en-GB" dirty="0"/>
              <a:t>be used for small contracts on sites with </a:t>
            </a:r>
            <a:endParaRPr lang="en-GB" dirty="0" smtClean="0"/>
          </a:p>
          <a:p>
            <a:r>
              <a:rPr lang="en-GB" dirty="0"/>
              <a:t> </a:t>
            </a:r>
            <a:r>
              <a:rPr lang="en-GB" dirty="0" smtClean="0"/>
              <a:t>    shallow </a:t>
            </a:r>
            <a:r>
              <a:rPr lang="en-GB" dirty="0"/>
              <a:t>alluvial deposits overlying a suitable bearing </a:t>
            </a:r>
            <a:r>
              <a:rPr lang="en-GB" dirty="0" smtClean="0"/>
              <a:t>strata to provide retaining walls</a:t>
            </a:r>
          </a:p>
          <a:p>
            <a:r>
              <a:rPr lang="en-GB" dirty="0"/>
              <a:t> </a:t>
            </a:r>
            <a:r>
              <a:rPr lang="en-GB" dirty="0" smtClean="0"/>
              <a:t>   </a:t>
            </a:r>
            <a:r>
              <a:rPr lang="en-GB" dirty="0" smtClean="0"/>
              <a:t> </a:t>
            </a:r>
            <a:r>
              <a:rPr lang="en-GB" dirty="0" smtClean="0"/>
              <a:t>(river </a:t>
            </a:r>
            <a:r>
              <a:rPr lang="en-GB" dirty="0"/>
              <a:t>banks and estuaries). </a:t>
            </a:r>
            <a:endParaRPr lang="en-GB" sz="2000" i="0" strike="noStrike" dirty="0" smtClean="0">
              <a:effectLst/>
              <a:latin typeface="Arial" panose="020B0604020202020204" pitchFamily="34" charset="0"/>
            </a:endParaRPr>
          </a:p>
          <a:p>
            <a:endParaRPr lang="en-GB" sz="2000" i="0" strike="noStrike" dirty="0" smtClean="0">
              <a:effectLst/>
              <a:latin typeface="Arial" panose="020B0604020202020204" pitchFamily="34" charset="0"/>
            </a:endParaRPr>
          </a:p>
          <a:p>
            <a:r>
              <a:rPr lang="en-GB" sz="2000" b="0" i="0" u="none" strike="noStrike" dirty="0" smtClean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   Generally </a:t>
            </a:r>
            <a:r>
              <a:rPr lang="en-GB" sz="2000" b="0" i="0" u="none" strike="noStrike" dirty="0" smtClean="0">
                <a:effectLst/>
                <a:latin typeface="Arial" panose="020B0604020202020204" pitchFamily="34" charset="0"/>
              </a:rPr>
              <a:t>piles are classified as; </a:t>
            </a:r>
          </a:p>
          <a:p>
            <a:endParaRPr lang="en-GB" sz="2000" b="0" i="0" u="none" strike="noStrike" dirty="0" smtClean="0">
              <a:effectLst/>
              <a:latin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400" b="1" dirty="0" smtClean="0">
                <a:solidFill>
                  <a:srgbClr val="0070C0"/>
                </a:solidFill>
                <a:latin typeface="Arial" panose="020B0604020202020204" pitchFamily="34" charset="0"/>
              </a:rPr>
              <a:t>E</a:t>
            </a:r>
            <a:r>
              <a:rPr lang="en-GB" sz="2400" b="1" i="0" u="none" strike="noStrike" dirty="0" smtClean="0"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nd-Bearing piles </a:t>
            </a:r>
            <a:r>
              <a:rPr lang="en-GB" sz="2000" b="1" i="0" u="none" strike="noStrike" dirty="0" smtClean="0">
                <a:effectLst/>
                <a:latin typeface="Arial" panose="020B0604020202020204" pitchFamily="34" charset="0"/>
              </a:rPr>
              <a:t>- </a:t>
            </a:r>
            <a:r>
              <a:rPr lang="en-GB" sz="2000" b="0" i="0" u="none" strike="noStrike" dirty="0" smtClean="0">
                <a:effectLst/>
                <a:latin typeface="Arial" panose="020B0604020202020204" pitchFamily="34" charset="0"/>
              </a:rPr>
              <a:t>where </a:t>
            </a:r>
            <a:r>
              <a:rPr lang="en-GB" sz="2000" b="1" i="0" u="none" strike="noStrike" dirty="0" smtClean="0">
                <a:effectLst/>
                <a:latin typeface="Arial" panose="020B0604020202020204" pitchFamily="34" charset="0"/>
              </a:rPr>
              <a:t>most of the friction is developed at the toe of the pile</a:t>
            </a:r>
            <a:r>
              <a:rPr lang="en-GB" sz="2000" b="0" i="0" u="none" strike="noStrike" dirty="0" smtClean="0">
                <a:effectLst/>
                <a:latin typeface="Arial" panose="020B0604020202020204" pitchFamily="34" charset="0"/>
              </a:rPr>
              <a:t>, (bearing on a hard layer) </a:t>
            </a:r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</a:rPr>
              <a:t>The </a:t>
            </a:r>
            <a:r>
              <a:rPr lang="en-GB" sz="2000" dirty="0">
                <a:latin typeface="Arial" panose="020B0604020202020204" pitchFamily="34" charset="0"/>
              </a:rPr>
              <a:t>pile transmits load directly to firm strata, and also receives lateral restraint from subsoil.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b="0" i="0" u="none" strike="noStrike" dirty="0" smtClean="0">
              <a:effectLst/>
              <a:latin typeface="Arial" panose="020B0604020202020204" pitchFamily="34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b="1" dirty="0" smtClean="0">
                <a:solidFill>
                  <a:srgbClr val="0070C0"/>
                </a:solidFill>
                <a:latin typeface="Arial" panose="020B0604020202020204" pitchFamily="34" charset="0"/>
              </a:rPr>
              <a:t>F</a:t>
            </a:r>
            <a:r>
              <a:rPr lang="en-GB" sz="2400" b="1" i="0" u="none" strike="noStrike" dirty="0" smtClean="0"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riction piles - </a:t>
            </a:r>
            <a:r>
              <a:rPr lang="en-GB" sz="2000" b="1" i="0" u="none" strike="noStrike" dirty="0" smtClean="0">
                <a:effectLst/>
                <a:latin typeface="Arial" panose="020B0604020202020204" pitchFamily="34" charset="0"/>
              </a:rPr>
              <a:t>where most of the pile-bearing capacity</a:t>
            </a:r>
            <a:r>
              <a:rPr lang="en-GB" sz="2000" b="1" dirty="0">
                <a:latin typeface="Arial" panose="020B0604020202020204" pitchFamily="34" charset="0"/>
              </a:rPr>
              <a:t> </a:t>
            </a:r>
            <a:r>
              <a:rPr lang="en-GB" sz="2000" b="1" i="0" u="none" strike="noStrike" dirty="0" smtClean="0">
                <a:effectLst/>
                <a:latin typeface="Arial" panose="020B0604020202020204" pitchFamily="34" charset="0"/>
              </a:rPr>
              <a:t>is developed by shear stresses along the sides of the pile</a:t>
            </a:r>
            <a:r>
              <a:rPr lang="en-GB" sz="2000" b="0" i="0" u="none" strike="noStrike" dirty="0" smtClean="0">
                <a:effectLst/>
                <a:latin typeface="Arial" panose="020B0604020202020204" pitchFamily="34" charset="0"/>
              </a:rPr>
              <a:t>, and are </a:t>
            </a:r>
            <a:r>
              <a:rPr lang="en-GB" sz="2000" b="1" i="0" u="none" strike="noStrike" dirty="0" smtClean="0">
                <a:effectLst/>
                <a:latin typeface="Arial" panose="020B0604020202020204" pitchFamily="34" charset="0"/>
              </a:rPr>
              <a:t>suitable when harder layers are too deep</a:t>
            </a:r>
            <a:r>
              <a:rPr lang="en-GB" sz="2000" b="0" i="0" u="none" strike="noStrike" dirty="0" smtClean="0">
                <a:effectLst/>
                <a:latin typeface="Arial" panose="020B0604020202020204" pitchFamily="34" charset="0"/>
              </a:rPr>
              <a:t>.</a:t>
            </a:r>
            <a:r>
              <a:rPr lang="en-GB" sz="2000" dirty="0" smtClean="0">
                <a:solidFill>
                  <a:srgbClr val="1A0DAB"/>
                </a:solidFill>
                <a:latin typeface="Arial" panose="020B0604020202020204" pitchFamily="34" charset="0"/>
              </a:rPr>
              <a:t> </a:t>
            </a:r>
            <a:r>
              <a:rPr lang="en-GB" sz="2000" b="1" dirty="0" smtClean="0">
                <a:latin typeface="Arial" panose="020B0604020202020204" pitchFamily="34" charset="0"/>
              </a:rPr>
              <a:t>The </a:t>
            </a:r>
            <a:r>
              <a:rPr lang="en-GB" sz="2000" b="1" dirty="0">
                <a:latin typeface="Arial" panose="020B0604020202020204" pitchFamily="34" charset="0"/>
              </a:rPr>
              <a:t>pile transmits the load to surrounding soil by friction between the surface of the pile and soil, which in effect lowers the </a:t>
            </a:r>
            <a:r>
              <a:rPr lang="en-GB" sz="2000" b="1" dirty="0" smtClean="0">
                <a:latin typeface="Arial" panose="020B0604020202020204" pitchFamily="34" charset="0"/>
              </a:rPr>
              <a:t>‘bulb </a:t>
            </a:r>
            <a:r>
              <a:rPr lang="en-GB" sz="2000" b="1" dirty="0">
                <a:latin typeface="Arial" panose="020B0604020202020204" pitchFamily="34" charset="0"/>
              </a:rPr>
              <a:t>of </a:t>
            </a:r>
            <a:r>
              <a:rPr lang="en-GB" sz="2000" b="1" dirty="0" smtClean="0">
                <a:latin typeface="Arial" panose="020B0604020202020204" pitchFamily="34" charset="0"/>
              </a:rPr>
              <a:t>pressure’. </a:t>
            </a:r>
            <a:endParaRPr lang="en-GB" sz="2000" b="1" dirty="0">
              <a:latin typeface="Arial" panose="020B0604020202020204" pitchFamily="34" charset="0"/>
            </a:endParaRPr>
          </a:p>
          <a:p>
            <a:r>
              <a:rPr lang="en-GB" sz="2000" b="1" i="0" u="none" strike="noStrike" dirty="0" smtClean="0">
                <a:effectLst/>
                <a:latin typeface="Arial" panose="020B0604020202020204" pitchFamily="34" charset="0"/>
              </a:rPr>
              <a:t>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00891" y="90804"/>
            <a:ext cx="4800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B. DEEP FOUNDATIONS</a:t>
            </a:r>
            <a:endParaRPr lang="en-GB" sz="3600" dirty="0"/>
          </a:p>
        </p:txBody>
      </p:sp>
      <p:sp>
        <p:nvSpPr>
          <p:cNvPr id="5" name="Rectangle 4"/>
          <p:cNvSpPr/>
          <p:nvPr/>
        </p:nvSpPr>
        <p:spPr>
          <a:xfrm>
            <a:off x="942110" y="5919357"/>
            <a:ext cx="1048789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000" b="1" dirty="0" smtClean="0">
                <a:latin typeface="Arial" panose="020B0604020202020204" pitchFamily="34" charset="0"/>
              </a:rPr>
              <a:t>PILING is typically </a:t>
            </a:r>
            <a:r>
              <a:rPr lang="en-GB" sz="2000" b="1" dirty="0">
                <a:latin typeface="Arial" panose="020B0604020202020204" pitchFamily="34" charset="0"/>
              </a:rPr>
              <a:t>used for </a:t>
            </a:r>
            <a:r>
              <a:rPr lang="en-GB" sz="2000" b="1" dirty="0" smtClean="0">
                <a:latin typeface="Arial" panose="020B0604020202020204" pitchFamily="34" charset="0"/>
              </a:rPr>
              <a:t>larger </a:t>
            </a:r>
            <a:r>
              <a:rPr lang="en-GB" sz="2000" b="1" dirty="0">
                <a:latin typeface="Arial" panose="020B0604020202020204" pitchFamily="34" charset="0"/>
              </a:rPr>
              <a:t>structures, and in situations where soil is not suitable to prevent excessive </a:t>
            </a:r>
            <a:r>
              <a:rPr lang="en-GB" sz="2000" b="1" dirty="0" smtClean="0">
                <a:latin typeface="Arial" panose="020B0604020202020204" pitchFamily="34" charset="0"/>
              </a:rPr>
              <a:t>settlement….such as loose gravels and sands. </a:t>
            </a:r>
            <a:endParaRPr lang="en-GB" sz="2000" b="1" dirty="0">
              <a:latin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49740" y="517878"/>
            <a:ext cx="2514600" cy="2419350"/>
          </a:xfrm>
          <a:prstGeom prst="rect">
            <a:avLst/>
          </a:prstGeom>
          <a:ln w="190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40962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34785" y="628649"/>
            <a:ext cx="8131629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</a:rPr>
              <a:t>A wide range of equipment is available for piling, including: </a:t>
            </a:r>
            <a:endParaRPr lang="en-GB" sz="2000" b="1" dirty="0" smtClean="0">
              <a:latin typeface="Arial" panose="020B0604020202020204" pitchFamily="34" charset="0"/>
            </a:endParaRPr>
          </a:p>
          <a:p>
            <a:endParaRPr lang="en-GB" sz="2000" dirty="0" smtClean="0">
              <a:latin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</a:rPr>
              <a:t>Percussion drivers: hammers driven by </a:t>
            </a:r>
            <a:r>
              <a:rPr lang="en-GB" sz="2000" dirty="0" smtClean="0">
                <a:latin typeface="Arial" panose="020B0604020202020204" pitchFamily="34" charset="0"/>
              </a:rPr>
              <a:t>compressed </a:t>
            </a:r>
            <a:r>
              <a:rPr lang="en-GB" sz="2000" dirty="0">
                <a:latin typeface="Arial" panose="020B0604020202020204" pitchFamily="34" charset="0"/>
              </a:rPr>
              <a:t>air or diesel. </a:t>
            </a:r>
            <a:endParaRPr lang="en-GB" sz="2000" dirty="0" smtClean="0">
              <a:latin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</a:rPr>
              <a:t>Hydraulic drivers: hydraulic rams push piles into the ground. </a:t>
            </a:r>
            <a:endParaRPr lang="en-GB" sz="2000" dirty="0" smtClean="0">
              <a:latin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</a:rPr>
              <a:t>Vibratory drivers: piles are vibrated into the ground. </a:t>
            </a:r>
            <a:endParaRPr lang="en-GB" sz="2000" dirty="0" smtClean="0">
              <a:latin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</a:rPr>
              <a:t>Rotary augers: used to screw </a:t>
            </a:r>
            <a:r>
              <a:rPr lang="en-GB" sz="2000" dirty="0" smtClean="0">
                <a:latin typeface="Arial" panose="020B0604020202020204" pitchFamily="34" charset="0"/>
              </a:rPr>
              <a:t>replacement </a:t>
            </a:r>
            <a:r>
              <a:rPr lang="en-GB" sz="2000" dirty="0">
                <a:latin typeface="Arial" panose="020B0604020202020204" pitchFamily="34" charset="0"/>
              </a:rPr>
              <a:t>piles into the ground. </a:t>
            </a:r>
            <a:endParaRPr lang="en-GB" sz="2000" b="0" i="0" u="none" strike="noStrike" dirty="0">
              <a:effectLst/>
              <a:latin typeface="Arial" panose="020B0604020202020204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09830" y="4203710"/>
            <a:ext cx="4174671" cy="2516679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4" name="Picture 4" descr="http://img.directindustry.com/images_di/photo-g/piling-drill-rigs-99606-4312413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39130" y="628649"/>
            <a:ext cx="2596880" cy="3457644"/>
          </a:xfrm>
          <a:prstGeom prst="rect">
            <a:avLst/>
          </a:prstGeom>
          <a:noFill/>
          <a:ln w="381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http://www.van-elle.co.uk/Images/Rotary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3765" y="4203710"/>
            <a:ext cx="1890164" cy="2516679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94313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588817" y="3457822"/>
            <a:ext cx="1054330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There are two main types of Piles therefore…..these are:</a:t>
            </a:r>
          </a:p>
          <a:p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’</a:t>
            </a: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Displacement’ and ‘Replacement’ Piles.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displacement pile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is either </a:t>
            </a: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driven, jacked, vibrated or screwed into the ground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This action displaces the soil outwards and downwards, but does not remove the material.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 replacement pile 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consists of </a:t>
            </a: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forming a hole in the ground and filling it with concrete.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588817" y="653903"/>
            <a:ext cx="9802091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</a:rPr>
              <a:t>Piles are most commonly; </a:t>
            </a:r>
          </a:p>
          <a:p>
            <a:endParaRPr lang="en-GB" sz="2000" dirty="0"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</a:rPr>
              <a:t> </a:t>
            </a:r>
            <a:r>
              <a:rPr lang="en-GB" sz="2000" b="1" dirty="0">
                <a:latin typeface="Arial" panose="020B0604020202020204" pitchFamily="34" charset="0"/>
              </a:rPr>
              <a:t>Driven piles</a:t>
            </a:r>
            <a:r>
              <a:rPr lang="en-GB" sz="2000" dirty="0">
                <a:latin typeface="Arial" panose="020B0604020202020204" pitchFamily="34" charset="0"/>
              </a:rPr>
              <a:t>, prefabricated off site and then driven into the ground, or</a:t>
            </a:r>
            <a:r>
              <a:rPr lang="en-GB" sz="2000" dirty="0" smtClean="0">
                <a:latin typeface="Arial" panose="020B0604020202020204" pitchFamily="34" charset="0"/>
              </a:rPr>
              <a:t>…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</a:rPr>
              <a:t> </a:t>
            </a:r>
            <a:r>
              <a:rPr lang="en-GB" sz="2000" b="1" dirty="0">
                <a:latin typeface="Arial" panose="020B0604020202020204" pitchFamily="34" charset="0"/>
              </a:rPr>
              <a:t>Bored piles </a:t>
            </a:r>
            <a:r>
              <a:rPr lang="en-GB" sz="2000" dirty="0">
                <a:latin typeface="Arial" panose="020B0604020202020204" pitchFamily="34" charset="0"/>
              </a:rPr>
              <a:t>that are </a:t>
            </a:r>
            <a:r>
              <a:rPr lang="en-GB" sz="2000" dirty="0" smtClean="0">
                <a:latin typeface="Arial" panose="020B0604020202020204" pitchFamily="34" charset="0"/>
              </a:rPr>
              <a:t>augured </a:t>
            </a:r>
            <a:r>
              <a:rPr lang="en-GB" sz="2000" dirty="0">
                <a:latin typeface="Arial" panose="020B0604020202020204" pitchFamily="34" charset="0"/>
              </a:rPr>
              <a:t>and then </a:t>
            </a:r>
            <a:r>
              <a:rPr lang="en-GB" sz="2000" dirty="0" smtClean="0">
                <a:latin typeface="Arial" panose="020B0604020202020204" pitchFamily="34" charset="0"/>
              </a:rPr>
              <a:t>concrete is poured </a:t>
            </a:r>
            <a:r>
              <a:rPr lang="en-GB" sz="2000" dirty="0">
                <a:latin typeface="Arial" panose="020B0604020202020204" pitchFamily="34" charset="0"/>
              </a:rPr>
              <a:t>in situ.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</a:rPr>
              <a:t>If the boring and pouring takes place simultaneously, the piles are </a:t>
            </a:r>
            <a:r>
              <a:rPr lang="en-GB" sz="2000" dirty="0" smtClean="0">
                <a:latin typeface="Arial" panose="020B0604020202020204" pitchFamily="34" charset="0"/>
              </a:rPr>
              <a:t>called </a:t>
            </a:r>
          </a:p>
          <a:p>
            <a:pPr algn="just"/>
            <a:r>
              <a:rPr lang="en-GB" sz="2000" dirty="0" smtClean="0">
                <a:latin typeface="Arial" panose="020B0604020202020204" pitchFamily="34" charset="0"/>
              </a:rPr>
              <a:t>    Continuous </a:t>
            </a:r>
            <a:r>
              <a:rPr lang="en-GB" sz="2000" dirty="0">
                <a:latin typeface="Arial" panose="020B0604020202020204" pitchFamily="34" charset="0"/>
              </a:rPr>
              <a:t>Flight Augured (CFA) piles.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72253" y="182857"/>
            <a:ext cx="1814635" cy="2251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3462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l="24276" t="25641" r="45275" b="22281"/>
          <a:stretch/>
        </p:blipFill>
        <p:spPr>
          <a:xfrm>
            <a:off x="4511824" y="2204864"/>
            <a:ext cx="4176464" cy="4464496"/>
          </a:xfrm>
          <a:prstGeom prst="rect">
            <a:avLst/>
          </a:prstGeom>
        </p:spPr>
      </p:pic>
      <p:sp>
        <p:nvSpPr>
          <p:cNvPr id="31" name="TextBox 30"/>
          <p:cNvSpPr txBox="1"/>
          <p:nvPr/>
        </p:nvSpPr>
        <p:spPr>
          <a:xfrm>
            <a:off x="217554" y="228713"/>
            <a:ext cx="5350298" cy="830997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/>
              <a:t>Pile </a:t>
            </a:r>
            <a:r>
              <a:rPr lang="en-GB" sz="2400" dirty="0" smtClean="0"/>
              <a:t>foundation schematic for brickwork/blockwork</a:t>
            </a:r>
            <a:endParaRPr lang="en-GB" sz="2400" dirty="0"/>
          </a:p>
        </p:txBody>
      </p:sp>
      <p:cxnSp>
        <p:nvCxnSpPr>
          <p:cNvPr id="29" name="Straight Arrow Connector 28"/>
          <p:cNvCxnSpPr/>
          <p:nvPr/>
        </p:nvCxnSpPr>
        <p:spPr>
          <a:xfrm flipH="1" flipV="1">
            <a:off x="6630144" y="1340768"/>
            <a:ext cx="504056" cy="1152128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/>
          <p:nvPr/>
        </p:nvCxnSpPr>
        <p:spPr>
          <a:xfrm flipV="1">
            <a:off x="7476936" y="1407874"/>
            <a:ext cx="738572" cy="1008112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Arrow Connector 36"/>
          <p:cNvCxnSpPr/>
          <p:nvPr/>
        </p:nvCxnSpPr>
        <p:spPr>
          <a:xfrm flipV="1">
            <a:off x="7284091" y="764704"/>
            <a:ext cx="0" cy="1728192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/>
          <p:cNvCxnSpPr/>
          <p:nvPr/>
        </p:nvCxnSpPr>
        <p:spPr>
          <a:xfrm flipV="1">
            <a:off x="7501906" y="3077630"/>
            <a:ext cx="1216471" cy="1420737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/>
          <p:cNvCxnSpPr/>
          <p:nvPr/>
        </p:nvCxnSpPr>
        <p:spPr>
          <a:xfrm>
            <a:off x="7276120" y="4965513"/>
            <a:ext cx="931417" cy="733369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Box 39"/>
          <p:cNvSpPr txBox="1"/>
          <p:nvPr/>
        </p:nvSpPr>
        <p:spPr>
          <a:xfrm>
            <a:off x="8803585" y="2246633"/>
            <a:ext cx="1459550" cy="830997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dirty="0"/>
              <a:t>Steel reinforced concrete </a:t>
            </a:r>
            <a:r>
              <a:rPr lang="en-GB" sz="1600" dirty="0" smtClean="0"/>
              <a:t>cap</a:t>
            </a:r>
            <a:endParaRPr lang="en-GB" sz="1600" dirty="0"/>
          </a:p>
        </p:txBody>
      </p:sp>
      <p:sp>
        <p:nvSpPr>
          <p:cNvPr id="41" name="TextBox 40"/>
          <p:cNvSpPr txBox="1"/>
          <p:nvPr/>
        </p:nvSpPr>
        <p:spPr>
          <a:xfrm>
            <a:off x="7866031" y="1035359"/>
            <a:ext cx="1113895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Brickwork</a:t>
            </a:r>
          </a:p>
        </p:txBody>
      </p:sp>
      <p:sp>
        <p:nvSpPr>
          <p:cNvPr id="42" name="TextBox 41"/>
          <p:cNvSpPr txBox="1"/>
          <p:nvPr/>
        </p:nvSpPr>
        <p:spPr>
          <a:xfrm>
            <a:off x="5628816" y="929709"/>
            <a:ext cx="1253356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Block work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6755342" y="386532"/>
            <a:ext cx="1110689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Insulation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8237625" y="5678537"/>
            <a:ext cx="2339615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Pile</a:t>
            </a:r>
          </a:p>
          <a:p>
            <a:r>
              <a:rPr lang="en-GB" dirty="0"/>
              <a:t>(Bored and cast in situ)</a:t>
            </a:r>
          </a:p>
        </p:txBody>
      </p:sp>
      <p:cxnSp>
        <p:nvCxnSpPr>
          <p:cNvPr id="14" name="Straight Arrow Connector 13"/>
          <p:cNvCxnSpPr/>
          <p:nvPr/>
        </p:nvCxnSpPr>
        <p:spPr>
          <a:xfrm flipH="1" flipV="1">
            <a:off x="5261301" y="1697625"/>
            <a:ext cx="1736843" cy="1265434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>
            <a:off x="3187303" y="1512959"/>
            <a:ext cx="2007601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Damp Proof Course</a:t>
            </a:r>
          </a:p>
        </p:txBody>
      </p:sp>
      <p:cxnSp>
        <p:nvCxnSpPr>
          <p:cNvPr id="19" name="Straight Arrow Connector 18"/>
          <p:cNvCxnSpPr/>
          <p:nvPr/>
        </p:nvCxnSpPr>
        <p:spPr>
          <a:xfrm flipH="1">
            <a:off x="3492425" y="3501008"/>
            <a:ext cx="2112056" cy="0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2151723" y="3083839"/>
            <a:ext cx="1340703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Damp Proof Membrane</a:t>
            </a:r>
          </a:p>
        </p:txBody>
      </p:sp>
      <p:cxnSp>
        <p:nvCxnSpPr>
          <p:cNvPr id="21" name="Straight Arrow Connector 20"/>
          <p:cNvCxnSpPr/>
          <p:nvPr/>
        </p:nvCxnSpPr>
        <p:spPr>
          <a:xfrm flipH="1" flipV="1">
            <a:off x="4799857" y="2368265"/>
            <a:ext cx="923223" cy="782067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3325916" y="2103992"/>
            <a:ext cx="1353447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Floor Screed</a:t>
            </a:r>
          </a:p>
        </p:txBody>
      </p:sp>
      <p:cxnSp>
        <p:nvCxnSpPr>
          <p:cNvPr id="23" name="Straight Arrow Connector 22"/>
          <p:cNvCxnSpPr/>
          <p:nvPr/>
        </p:nvCxnSpPr>
        <p:spPr>
          <a:xfrm flipH="1">
            <a:off x="3661351" y="4307884"/>
            <a:ext cx="1943131" cy="831984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/>
          <p:cNvSpPr txBox="1"/>
          <p:nvPr/>
        </p:nvSpPr>
        <p:spPr>
          <a:xfrm>
            <a:off x="2562497" y="4955202"/>
            <a:ext cx="1048620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Hardcore</a:t>
            </a:r>
          </a:p>
        </p:txBody>
      </p:sp>
      <p:cxnSp>
        <p:nvCxnSpPr>
          <p:cNvPr id="26" name="Straight Arrow Connector 25"/>
          <p:cNvCxnSpPr>
            <a:endCxn id="27" idx="3"/>
          </p:cNvCxnSpPr>
          <p:nvPr/>
        </p:nvCxnSpPr>
        <p:spPr>
          <a:xfrm flipH="1">
            <a:off x="3455796" y="3828226"/>
            <a:ext cx="2112056" cy="218730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/>
          <p:cNvSpPr txBox="1"/>
          <p:nvPr/>
        </p:nvSpPr>
        <p:spPr>
          <a:xfrm>
            <a:off x="2351584" y="3862290"/>
            <a:ext cx="1104212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Concrete</a:t>
            </a:r>
          </a:p>
        </p:txBody>
      </p:sp>
      <p:cxnSp>
        <p:nvCxnSpPr>
          <p:cNvPr id="33" name="Straight Arrow Connector 32"/>
          <p:cNvCxnSpPr>
            <a:endCxn id="34" idx="3"/>
          </p:cNvCxnSpPr>
          <p:nvPr/>
        </p:nvCxnSpPr>
        <p:spPr>
          <a:xfrm flipH="1" flipV="1">
            <a:off x="3368360" y="2729648"/>
            <a:ext cx="1856941" cy="646460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/>
          <p:cNvSpPr txBox="1"/>
          <p:nvPr/>
        </p:nvSpPr>
        <p:spPr>
          <a:xfrm>
            <a:off x="2257671" y="2544982"/>
            <a:ext cx="1110689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/>
              <a:t>Insulation</a:t>
            </a:r>
          </a:p>
        </p:txBody>
      </p:sp>
    </p:spTree>
    <p:extLst>
      <p:ext uri="{BB962C8B-B14F-4D97-AF65-F5344CB8AC3E}">
        <p14:creationId xmlns:p14="http://schemas.microsoft.com/office/powerpoint/2010/main" val="42451885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 animBg="1"/>
      <p:bldP spid="41" grpId="0" animBg="1"/>
      <p:bldP spid="42" grpId="0" animBg="1"/>
      <p:bldP spid="43" grpId="0" animBg="1"/>
      <p:bldP spid="44" grpId="0" animBg="1"/>
      <p:bldP spid="15" grpId="0" animBg="1"/>
      <p:bldP spid="20" grpId="0" animBg="1"/>
      <p:bldP spid="22" grpId="0" animBg="1"/>
      <p:bldP spid="24" grpId="0" animBg="1"/>
      <p:bldP spid="27" grpId="0" animBg="1"/>
      <p:bldP spid="3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30876" y="121330"/>
            <a:ext cx="11116888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b="1" i="0" strike="noStrike" dirty="0" smtClean="0">
                <a:effectLst/>
                <a:latin typeface="Arial" panose="020B0604020202020204" pitchFamily="34" charset="0"/>
                <a:hlinkClick r:id="rId2" tooltip="Bored piles"/>
              </a:rPr>
              <a:t>Bored piles</a:t>
            </a:r>
            <a:r>
              <a:rPr lang="en-GB" sz="2800" b="1" i="0" strike="noStrike" dirty="0" smtClean="0">
                <a:effectLst/>
                <a:latin typeface="Arial" panose="020B0604020202020204" pitchFamily="34" charset="0"/>
              </a:rPr>
              <a:t> </a:t>
            </a:r>
          </a:p>
          <a:p>
            <a:endParaRPr lang="en-GB" sz="2800" b="1" dirty="0">
              <a:latin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b="0" i="0" strike="noStrike" dirty="0" smtClean="0">
                <a:effectLst/>
                <a:latin typeface="Arial" panose="020B0604020202020204" pitchFamily="34" charset="0"/>
              </a:rPr>
              <a:t>Bored (or replacement) piles remove spoil to form a hole for the pile which is </a:t>
            </a:r>
            <a:r>
              <a:rPr lang="en-GB" b="0" i="0" strike="noStrike" dirty="0" smtClean="0">
                <a:effectLst/>
                <a:latin typeface="Arial" panose="020B0604020202020204" pitchFamily="34" charset="0"/>
              </a:rPr>
              <a:t>the concrete filled </a:t>
            </a:r>
            <a:r>
              <a:rPr lang="en-GB" b="0" i="0" strike="noStrike" dirty="0" smtClean="0">
                <a:effectLst/>
                <a:latin typeface="Arial" panose="020B0604020202020204" pitchFamily="34" charset="0"/>
              </a:rPr>
              <a:t>in situ.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b="0" i="0" strike="noStrike" dirty="0" smtClean="0">
                <a:effectLst/>
                <a:latin typeface="Arial" panose="020B0604020202020204" pitchFamily="34" charset="0"/>
              </a:rPr>
              <a:t>They are used </a:t>
            </a:r>
            <a:r>
              <a:rPr lang="en-GB" b="1" i="0" strike="noStrike" dirty="0" smtClean="0">
                <a:effectLst/>
                <a:latin typeface="Arial" panose="020B0604020202020204" pitchFamily="34" charset="0"/>
              </a:rPr>
              <a:t>primarily in cohesive subsoils for the formation of friction piles </a:t>
            </a:r>
            <a:r>
              <a:rPr lang="en-GB" b="0" i="0" strike="noStrike" dirty="0" smtClean="0">
                <a:effectLst/>
                <a:latin typeface="Arial" panose="020B0604020202020204" pitchFamily="34" charset="0"/>
              </a:rPr>
              <a:t>and </a:t>
            </a:r>
            <a:r>
              <a:rPr lang="en-GB" b="1" i="0" strike="noStrike" dirty="0" smtClean="0">
                <a:effectLst/>
                <a:latin typeface="Arial" panose="020B0604020202020204" pitchFamily="34" charset="0"/>
              </a:rPr>
              <a:t>when forming pile foundations close to existing buildings. </a:t>
            </a:r>
          </a:p>
          <a:p>
            <a:endParaRPr lang="en-GB" dirty="0">
              <a:latin typeface="Arial" panose="020B0604020202020204" pitchFamily="34" charset="0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b="0" i="0" strike="noStrike" dirty="0" smtClean="0">
                <a:effectLst/>
                <a:latin typeface="Arial" panose="020B0604020202020204" pitchFamily="34" charset="0"/>
              </a:rPr>
              <a:t>Bored piles are more popular in urban areas as there is minimal vibration, they can be used where headroom is limited, </a:t>
            </a:r>
            <a:r>
              <a:rPr lang="en-GB" b="0" i="0" strike="noStrike" dirty="0" smtClean="0">
                <a:effectLst/>
                <a:latin typeface="Arial" panose="020B0604020202020204" pitchFamily="34" charset="0"/>
              </a:rPr>
              <a:t>and </a:t>
            </a:r>
            <a:r>
              <a:rPr lang="en-GB" b="0" i="0" strike="noStrike" dirty="0" smtClean="0">
                <a:effectLst/>
                <a:latin typeface="Arial" panose="020B0604020202020204" pitchFamily="34" charset="0"/>
              </a:rPr>
              <a:t>where it may be necessary to vary their length. </a:t>
            </a:r>
          </a:p>
          <a:p>
            <a:pPr algn="just"/>
            <a:endParaRPr lang="en-GB" b="0" i="0" strike="noStrike" dirty="0" smtClean="0">
              <a:effectLst/>
              <a:latin typeface="Arial" panose="020B0604020202020204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715241" y="3042046"/>
            <a:ext cx="6096000" cy="4206793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excavation can be supported or unsupported. </a:t>
            </a:r>
          </a:p>
          <a:p>
            <a:pPr marL="342900" lvl="0" indent="-342900" algn="just">
              <a:lnSpc>
                <a:spcPct val="115000"/>
              </a:lnSpc>
              <a:spcAft>
                <a:spcPts val="0"/>
              </a:spcAft>
              <a:buFont typeface="Calibri" panose="020F0502020204030204" pitchFamily="34" charset="0"/>
              <a:buChar char="-"/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</a:t>
            </a: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supported holes 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are provided with casing, a head </a:t>
            </a:r>
            <a:r>
              <a:rPr lang="en-GB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drilling 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mud so as to avoid falling. The casing can be provided by means of sectional elements screwed together as boring proceeds</a:t>
            </a:r>
            <a:r>
              <a:rPr lang="en-GB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marL="342900" lvl="0" indent="-342900" algn="just">
              <a:lnSpc>
                <a:spcPct val="115000"/>
              </a:lnSpc>
              <a:spcAft>
                <a:spcPts val="0"/>
              </a:spcAft>
              <a:buFont typeface="Calibri" panose="020F0502020204030204" pitchFamily="34" charset="0"/>
              <a:buChar char="-"/>
            </a:pPr>
            <a:endParaRPr lang="en-GB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Calibri" panose="020F0502020204030204" pitchFamily="34" charset="0"/>
              <a:buChar char="-"/>
            </a:pP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</a:t>
            </a: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unsupported hole 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will normally require a short tube at the top to prevent debris from falling into the concrete during placing</a:t>
            </a:r>
            <a:r>
              <a:rPr lang="en-GB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 situ concrete is placed in the hole by means of a</a:t>
            </a: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tremie</a:t>
            </a:r>
            <a:r>
              <a:rPr lang="en-GB" sz="2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pipe </a:t>
            </a:r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to prevent segregation of </a:t>
            </a:r>
            <a:r>
              <a:rPr lang="en-GB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material, allowing filling from bottom up. </a:t>
            </a:r>
            <a:endParaRPr lang="en-GB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Calibri" panose="020F0502020204030204" pitchFamily="34" charset="0"/>
              <a:buChar char="-"/>
            </a:pPr>
            <a:endParaRPr lang="en-GB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4" name="AutoShape 2" descr="Image result for tremie pipe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7251074" y="3616036"/>
            <a:ext cx="4213562" cy="2425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054" y="3088027"/>
            <a:ext cx="5136573" cy="2953529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406258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6673" y="279447"/>
            <a:ext cx="9857491" cy="6388832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45134" y="623598"/>
            <a:ext cx="1828595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</a:rPr>
              <a:t>Continuous Flight </a:t>
            </a:r>
            <a:r>
              <a:rPr lang="en-GB" sz="2400" dirty="0" smtClean="0">
                <a:latin typeface="Arial" panose="020B0604020202020204" pitchFamily="34" charset="0"/>
              </a:rPr>
              <a:t>Augured</a:t>
            </a:r>
          </a:p>
          <a:p>
            <a:r>
              <a:rPr lang="en-GB" sz="2400" dirty="0" smtClean="0">
                <a:latin typeface="Arial" panose="020B0604020202020204" pitchFamily="34" charset="0"/>
              </a:rPr>
              <a:t> </a:t>
            </a:r>
          </a:p>
          <a:p>
            <a:r>
              <a:rPr lang="en-GB" sz="2400" dirty="0" smtClean="0">
                <a:latin typeface="Arial" panose="020B0604020202020204" pitchFamily="34" charset="0"/>
              </a:rPr>
              <a:t>(</a:t>
            </a:r>
            <a:r>
              <a:rPr lang="en-GB" sz="2400" dirty="0">
                <a:latin typeface="Arial" panose="020B0604020202020204" pitchFamily="34" charset="0"/>
              </a:rPr>
              <a:t>CFA) piles</a:t>
            </a:r>
            <a:endParaRPr lang="en-GB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623" y="4104539"/>
            <a:ext cx="4160996" cy="2588140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sp>
        <p:nvSpPr>
          <p:cNvPr id="5" name="Rectangle 4"/>
          <p:cNvSpPr/>
          <p:nvPr/>
        </p:nvSpPr>
        <p:spPr>
          <a:xfrm>
            <a:off x="9663527" y="279447"/>
            <a:ext cx="2320637" cy="35018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fontAlgn="base"/>
            <a:r>
              <a:rPr lang="en-GB" sz="2000" dirty="0">
                <a:latin typeface="&amp;quot"/>
              </a:rPr>
              <a:t>Rotary piling is generally used in dry stable soils and rocks.</a:t>
            </a:r>
          </a:p>
          <a:p>
            <a:pPr algn="just" fontAlgn="base"/>
            <a:r>
              <a:rPr lang="en-GB" sz="2000" dirty="0">
                <a:latin typeface="&amp;quot"/>
              </a:rPr>
              <a:t>We have rigs that are capable for forming piles 300 to 1200mm in diameter and to a depth up to 40.0 metres. </a:t>
            </a:r>
            <a:endParaRPr lang="en-GB" sz="2000" b="0" i="0" u="none" strike="noStrike" dirty="0">
              <a:effectLst/>
              <a:latin typeface="&amp;quot"/>
            </a:endParaRPr>
          </a:p>
        </p:txBody>
      </p:sp>
    </p:spTree>
    <p:extLst>
      <p:ext uri="{BB962C8B-B14F-4D97-AF65-F5344CB8AC3E}">
        <p14:creationId xmlns:p14="http://schemas.microsoft.com/office/powerpoint/2010/main" val="277950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/>
          <p:cNvSpPr txBox="1"/>
          <p:nvPr/>
        </p:nvSpPr>
        <p:spPr>
          <a:xfrm>
            <a:off x="581023" y="681192"/>
            <a:ext cx="74082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DEEP </a:t>
            </a:r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FOUNDATIONS BY PILING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684577" y="1699560"/>
            <a:ext cx="51132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Construction of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Bored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iles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>
            <a:hlinkClick r:id="rId2"/>
          </p:cNvPr>
          <p:cNvSpPr/>
          <p:nvPr/>
        </p:nvSpPr>
        <p:spPr>
          <a:xfrm>
            <a:off x="718472" y="2351099"/>
            <a:ext cx="53103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70C0"/>
                </a:solidFill>
                <a:hlinkClick r:id="rId2"/>
              </a:rPr>
              <a:t>https://</a:t>
            </a:r>
            <a:r>
              <a:rPr lang="en-GB" dirty="0" smtClean="0">
                <a:solidFill>
                  <a:srgbClr val="0070C0"/>
                </a:solidFill>
                <a:hlinkClick r:id="rId2"/>
              </a:rPr>
              <a:t>www.youtube.com/watch?v=KwqF075AzaE</a:t>
            </a:r>
            <a:endParaRPr lang="en-GB" dirty="0" smtClean="0">
              <a:solidFill>
                <a:srgbClr val="0070C0"/>
              </a:solidFill>
            </a:endParaRPr>
          </a:p>
          <a:p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2612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05690" y="525147"/>
            <a:ext cx="7786256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b="1" i="0" u="sng" strike="noStrike" dirty="0" smtClean="0"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Driven (or displacement) </a:t>
            </a:r>
            <a:r>
              <a:rPr lang="en-GB" sz="2800" b="1" i="0" u="sng" strike="noStrike" dirty="0" smtClean="0">
                <a:solidFill>
                  <a:srgbClr val="0070C0"/>
                </a:solidFill>
                <a:effectLst/>
                <a:latin typeface="Arial" panose="020B0604020202020204" pitchFamily="34" charset="0"/>
                <a:hlinkClick r:id="rId2" tooltip="Piles"/>
              </a:rPr>
              <a:t>piles</a:t>
            </a:r>
            <a:r>
              <a:rPr lang="en-GB" sz="2800" b="1" i="0" u="sng" strike="noStrike" dirty="0" smtClean="0"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endParaRPr lang="en-GB" sz="2800" b="1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algn="just"/>
            <a:r>
              <a:rPr lang="en-GB" sz="2000" b="1" dirty="0">
                <a:latin typeface="Arial" panose="020B0604020202020204" pitchFamily="34" charset="0"/>
              </a:rPr>
              <a:t>D</a:t>
            </a:r>
            <a:r>
              <a:rPr lang="en-GB" sz="2000" b="1" i="0" u="none" strike="noStrike" dirty="0" smtClean="0">
                <a:effectLst/>
                <a:latin typeface="Arial" panose="020B0604020202020204" pitchFamily="34" charset="0"/>
              </a:rPr>
              <a:t>riven, jacked, vibrated or screwed into the ground, displacing the material around the pile shaft outwards and downwards instead of removing it. </a:t>
            </a:r>
          </a:p>
          <a:p>
            <a:endParaRPr lang="en-GB" sz="2000" i="0" u="none" strike="noStrike" dirty="0" smtClean="0">
              <a:effectLst/>
              <a:latin typeface="Arial" panose="020B0604020202020204" pitchFamily="34" charset="0"/>
            </a:endParaRPr>
          </a:p>
          <a:p>
            <a:r>
              <a:rPr lang="en-GB" sz="2000" i="0" u="none" strike="noStrike" dirty="0" smtClean="0">
                <a:effectLst/>
                <a:latin typeface="Arial" panose="020B0604020202020204" pitchFamily="34" charset="0"/>
              </a:rPr>
              <a:t>Driven piles are useful in offshore applications, are stable in soft squeezing soils and can densify loose soil. </a:t>
            </a:r>
          </a:p>
          <a:p>
            <a:endParaRPr lang="en-GB" sz="2000" i="0" u="none" strike="noStrike" dirty="0" smtClean="0">
              <a:effectLst/>
              <a:latin typeface="Arial" panose="020B0604020202020204" pitchFamily="34" charset="0"/>
            </a:endParaRPr>
          </a:p>
          <a:p>
            <a:r>
              <a:rPr lang="en-GB" sz="2000" b="1" i="0" u="none" strike="noStrike" dirty="0" smtClean="0">
                <a:effectLst/>
                <a:latin typeface="Arial" panose="020B0604020202020204" pitchFamily="34" charset="0"/>
              </a:rPr>
              <a:t>There are two groups of driven piles.</a:t>
            </a:r>
          </a:p>
          <a:p>
            <a:endParaRPr lang="en-GB" sz="2000" b="1" i="0" u="none" strike="noStrike" dirty="0" smtClean="0">
              <a:effectLst/>
              <a:latin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 i="0" u="none" strike="noStrike" dirty="0" smtClean="0">
                <a:effectLst/>
                <a:latin typeface="Arial" panose="020B0604020202020204" pitchFamily="34" charset="0"/>
              </a:rPr>
              <a:t> Driven/cast in situ: Either with a permanent concrete or steel</a:t>
            </a:r>
          </a:p>
          <a:p>
            <a:r>
              <a:rPr lang="en-GB" sz="2000" b="1" dirty="0">
                <a:latin typeface="Arial" panose="020B0604020202020204" pitchFamily="34" charset="0"/>
              </a:rPr>
              <a:t> </a:t>
            </a:r>
            <a:r>
              <a:rPr lang="en-GB" sz="2000" b="1" dirty="0" smtClean="0">
                <a:latin typeface="Arial" panose="020B0604020202020204" pitchFamily="34" charset="0"/>
              </a:rPr>
              <a:t>                   </a:t>
            </a:r>
            <a:r>
              <a:rPr lang="en-GB" sz="2000" b="1" i="0" u="none" strike="noStrike" dirty="0" smtClean="0">
                <a:effectLst/>
                <a:latin typeface="Arial" panose="020B0604020202020204" pitchFamily="34" charset="0"/>
              </a:rPr>
              <a:t>                </a:t>
            </a:r>
            <a:r>
              <a:rPr lang="en-GB" sz="2000" b="1" i="0" u="none" strike="noStrike" dirty="0" smtClean="0">
                <a:effectLst/>
                <a:latin typeface="Arial" panose="020B0604020202020204" pitchFamily="34" charset="0"/>
              </a:rPr>
              <a:t>casing, </a:t>
            </a:r>
            <a:r>
              <a:rPr lang="en-GB" sz="2000" b="1" i="0" u="none" strike="noStrike" dirty="0" smtClean="0">
                <a:effectLst/>
                <a:latin typeface="Arial" panose="020B0604020202020204" pitchFamily="34" charset="0"/>
              </a:rPr>
              <a:t>or with temporary casing.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b="1" i="0" u="none" strike="noStrike" dirty="0" smtClean="0">
              <a:effectLst/>
              <a:latin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 i="0" u="none" strike="noStrike" dirty="0" smtClean="0">
                <a:effectLst/>
                <a:latin typeface="Arial" panose="020B0604020202020204" pitchFamily="34" charset="0"/>
              </a:rPr>
              <a:t> Preformed: Prefabricated off-site from </a:t>
            </a:r>
            <a:r>
              <a:rPr lang="en-GB" sz="2000" b="1" dirty="0">
                <a:latin typeface="Arial" panose="020B0604020202020204" pitchFamily="34" charset="0"/>
              </a:rPr>
              <a:t>C</a:t>
            </a:r>
            <a:r>
              <a:rPr lang="en-GB" sz="2000" b="1" i="0" u="none" strike="noStrike" dirty="0" smtClean="0">
                <a:effectLst/>
                <a:latin typeface="Arial" panose="020B0604020202020204" pitchFamily="34" charset="0"/>
              </a:rPr>
              <a:t>oncrete or  </a:t>
            </a:r>
            <a:r>
              <a:rPr lang="en-GB" sz="2000" b="1" dirty="0">
                <a:latin typeface="Arial" panose="020B0604020202020204" pitchFamily="34" charset="0"/>
              </a:rPr>
              <a:t>S</a:t>
            </a:r>
            <a:r>
              <a:rPr lang="en-GB" sz="2000" b="1" i="0" strike="noStrike" dirty="0" smtClean="0">
                <a:effectLst/>
                <a:latin typeface="Arial" panose="020B0604020202020204" pitchFamily="34" charset="0"/>
              </a:rPr>
              <a:t>teel</a:t>
            </a:r>
            <a:r>
              <a:rPr lang="en-GB" sz="2000" b="1" dirty="0" smtClean="0">
                <a:latin typeface="Arial" panose="020B0604020202020204" pitchFamily="34" charset="0"/>
              </a:rPr>
              <a:t>, </a:t>
            </a:r>
            <a:endParaRPr lang="en-GB" sz="2000" b="1" dirty="0" smtClean="0">
              <a:latin typeface="Arial" panose="020B0604020202020204" pitchFamily="34" charset="0"/>
            </a:endParaRPr>
          </a:p>
          <a:p>
            <a:r>
              <a:rPr lang="en-GB" sz="2000" b="1" dirty="0" smtClean="0">
                <a:latin typeface="Arial" panose="020B0604020202020204" pitchFamily="34" charset="0"/>
              </a:rPr>
              <a:t>                       (or less commonly Timber)</a:t>
            </a:r>
            <a:endParaRPr lang="en-GB" sz="2000" b="1" i="0" strike="noStrike" dirty="0">
              <a:effectLst/>
              <a:latin typeface="Arial" panose="020B0604020202020204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48474" y="322406"/>
            <a:ext cx="1804188" cy="1804188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5762" y="2202873"/>
            <a:ext cx="2420754" cy="2377526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5" name="Picture 2" descr="http://1.bp.blogspot.com/-hc2f0W3jmbI/TnFZZ7DOwCI/AAAAAAAAAd8/vAsDZy9D5NU/s1600/2_drilling+machine_fpo_DSC3836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14929" y="4656678"/>
            <a:ext cx="3151587" cy="2095806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19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33400" y="447465"/>
            <a:ext cx="11868150" cy="4809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4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Displacement </a:t>
            </a:r>
            <a:r>
              <a:rPr lang="en-GB" sz="2400" b="1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piles - Driven </a:t>
            </a:r>
            <a:r>
              <a:rPr lang="en-GB" sz="24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cast in situ</a:t>
            </a:r>
            <a:endParaRPr lang="en-GB" sz="24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533400" y="1209561"/>
            <a:ext cx="6096000" cy="1124090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</a:t>
            </a:r>
            <a:r>
              <a:rPr lang="en-GB" sz="20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sed </a:t>
            </a: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on medium to large contracts as an alternative to preformed piles particularly where the final length of pile is variable and must be determined on site.</a:t>
            </a: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17285" y="139969"/>
            <a:ext cx="4976841" cy="6517139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5" name="Rectangle 4"/>
          <p:cNvSpPr/>
          <p:nvPr/>
        </p:nvSpPr>
        <p:spPr>
          <a:xfrm>
            <a:off x="533400" y="2449860"/>
            <a:ext cx="6096000" cy="2215991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It is formed by driving a casing into the ground and filling the casing with concrete. If temporary casing is to be used, a heavy steel casing is closed at the end with a plug of concrete. The plug of concrete driven with a drop hammer expands, grips the sides of the casing and takes the casing into the ground. </a:t>
            </a:r>
          </a:p>
        </p:txBody>
      </p:sp>
      <p:sp>
        <p:nvSpPr>
          <p:cNvPr id="6" name="Rectangle 5"/>
          <p:cNvSpPr/>
          <p:nvPr/>
        </p:nvSpPr>
        <p:spPr>
          <a:xfrm>
            <a:off x="533400" y="4720063"/>
            <a:ext cx="6096000" cy="1831976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On reaching the required depth, the casing is restrained and the plug of concrete is driven out into the ground to form a bulb at the end of the pipe. A cage of reinforcement is placed and the casing is filled with concrete as the casing is withdrawn.</a:t>
            </a:r>
          </a:p>
        </p:txBody>
      </p:sp>
    </p:spTree>
    <p:extLst>
      <p:ext uri="{BB962C8B-B14F-4D97-AF65-F5344CB8AC3E}">
        <p14:creationId xmlns:p14="http://schemas.microsoft.com/office/powerpoint/2010/main" val="63875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18472" y="1191349"/>
            <a:ext cx="65527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Driving cast in situ piles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718472" y="1753461"/>
            <a:ext cx="480894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www.youtube.com/watch?v=d0RfYsgxvPc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8515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49727" y="304800"/>
            <a:ext cx="2900153" cy="54572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8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Preformed piles</a:t>
            </a:r>
            <a:endParaRPr lang="en-GB" sz="28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528204" y="1142236"/>
            <a:ext cx="6183111" cy="18620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These piles are usually </a:t>
            </a:r>
            <a:r>
              <a:rPr lang="en-GB" sz="2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introduced in the ground by percussion </a:t>
            </a:r>
            <a:r>
              <a:rPr lang="en-GB" sz="2000" b="1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driver, </a:t>
            </a:r>
            <a:r>
              <a:rPr lang="en-GB" sz="2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using a drop or single acting hammer. </a:t>
            </a: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There is a large variety available, which are </a:t>
            </a:r>
            <a:r>
              <a:rPr lang="en-GB" sz="2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generally used when soft soil deposits overlie a firmer stratum. </a:t>
            </a: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36789" y="304800"/>
            <a:ext cx="4404937" cy="617220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528204" y="3206530"/>
            <a:ext cx="6096000" cy="3022046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Care must be taken during driving to prevent damage to the pile by stresses exerted by the hammer. </a:t>
            </a:r>
            <a:r>
              <a:rPr lang="en-GB" sz="20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This system pre-cast modular piling consists </a:t>
            </a: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of standard interchangeable precast piles with a unique jointing system. </a:t>
            </a:r>
            <a:endParaRPr lang="en-GB" sz="2000" dirty="0" smtClean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0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</a:t>
            </a: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piles, which vary in length from 2.5 to 10 m, incorporate steel connections at each end of the pile for simple assembly. </a:t>
            </a:r>
          </a:p>
        </p:txBody>
      </p:sp>
    </p:spTree>
    <p:extLst>
      <p:ext uri="{BB962C8B-B14F-4D97-AF65-F5344CB8AC3E}">
        <p14:creationId xmlns:p14="http://schemas.microsoft.com/office/powerpoint/2010/main" val="2591458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04172" y="877972"/>
            <a:ext cx="6552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Driving preformed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Steel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iles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604172" y="1690701"/>
            <a:ext cx="485055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www.youtube.com/watch?v=AppCJZeVSjk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94226" y="3473471"/>
            <a:ext cx="45304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Driven Sheet Steel Piles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3854" y="2094578"/>
            <a:ext cx="4076205" cy="4076205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7" name="Rectangle 6"/>
          <p:cNvSpPr/>
          <p:nvPr/>
        </p:nvSpPr>
        <p:spPr>
          <a:xfrm>
            <a:off x="604172" y="4470866"/>
            <a:ext cx="505664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4"/>
              </a:rPr>
              <a:t>https://</a:t>
            </a:r>
            <a:r>
              <a:rPr lang="en-GB" dirty="0" smtClean="0">
                <a:hlinkClick r:id="rId4"/>
              </a:rPr>
              <a:t>www.youtube.com/watch?v=A47OAosNnG4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7710054" y="6283036"/>
            <a:ext cx="40762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      Larssen + Frodingham Sheet Piles</a:t>
            </a:r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6205108" y="680514"/>
            <a:ext cx="5737511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dirty="0">
                <a:latin typeface="Arial" panose="020B0604020202020204" pitchFamily="34" charset="0"/>
              </a:rPr>
              <a:t>Steel is the most common form of sheet piles as it has good resistance to high driving stresses, excellent water-tightness, and can be increased in length either by welding or bolting. They are connected by interlocking. </a:t>
            </a:r>
            <a:endParaRPr lang="en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2946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36417" y="180038"/>
            <a:ext cx="7439892" cy="57554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b="1" i="0" u="none" strike="noStrike" dirty="0" smtClean="0">
                <a:effectLst/>
                <a:latin typeface="Arial" panose="020B0604020202020204" pitchFamily="34" charset="0"/>
              </a:rPr>
              <a:t>Mini Piles (or micro piles) </a:t>
            </a:r>
          </a:p>
          <a:p>
            <a:endParaRPr lang="en-GB" sz="2000" b="1" i="0" u="none" strike="noStrike" dirty="0" smtClean="0">
              <a:effectLst/>
              <a:latin typeface="Arial" panose="020B0604020202020204" pitchFamily="34" charset="0"/>
            </a:endParaRPr>
          </a:p>
          <a:p>
            <a:pPr algn="just"/>
            <a:r>
              <a:rPr lang="en-GB" sz="2000" b="0" i="0" u="none" strike="noStrike" dirty="0" smtClean="0">
                <a:effectLst/>
                <a:latin typeface="Arial" panose="020B0604020202020204" pitchFamily="34" charset="0"/>
              </a:rPr>
              <a:t>Mini piles are used where access is restricted, for example underpinning structures affected by settlement. They can be driven or screw piles. </a:t>
            </a:r>
          </a:p>
          <a:p>
            <a:endParaRPr lang="en-GB" sz="2000" dirty="0">
              <a:latin typeface="Arial" panose="020B0604020202020204" pitchFamily="34" charset="0"/>
            </a:endParaRPr>
          </a:p>
          <a:p>
            <a:endParaRPr lang="en-GB" sz="2000" b="0" i="0" u="none" strike="noStrike" dirty="0" smtClean="0">
              <a:effectLst/>
              <a:latin typeface="Arial" panose="020B0604020202020204" pitchFamily="34" charset="0"/>
            </a:endParaRPr>
          </a:p>
          <a:p>
            <a:endParaRPr lang="en-GB" sz="2000" b="0" i="0" u="none" strike="noStrike" dirty="0" smtClean="0">
              <a:effectLst/>
              <a:latin typeface="Arial" panose="020B0604020202020204" pitchFamily="34" charset="0"/>
            </a:endParaRPr>
          </a:p>
          <a:p>
            <a:endParaRPr lang="en-GB" sz="2800" b="1" i="0" u="none" strike="noStrike" dirty="0" smtClean="0">
              <a:effectLst/>
              <a:latin typeface="Arial" panose="020B0604020202020204" pitchFamily="34" charset="0"/>
            </a:endParaRPr>
          </a:p>
          <a:p>
            <a:endParaRPr lang="en-GB" sz="2800" b="1" dirty="0" smtClean="0">
              <a:latin typeface="Arial" panose="020B0604020202020204" pitchFamily="34" charset="0"/>
            </a:endParaRPr>
          </a:p>
          <a:p>
            <a:endParaRPr lang="en-GB" sz="2800" b="1" dirty="0">
              <a:latin typeface="Arial" panose="020B0604020202020204" pitchFamily="34" charset="0"/>
            </a:endParaRPr>
          </a:p>
          <a:p>
            <a:r>
              <a:rPr lang="en-GB" sz="2800" b="1" i="0" u="none" strike="noStrike" dirty="0" smtClean="0">
                <a:effectLst/>
                <a:latin typeface="Arial" panose="020B0604020202020204" pitchFamily="34" charset="0"/>
              </a:rPr>
              <a:t>Pile </a:t>
            </a:r>
            <a:r>
              <a:rPr lang="en-GB" sz="2800" b="1" i="0" u="none" strike="noStrike" dirty="0" smtClean="0">
                <a:effectLst/>
                <a:latin typeface="Arial" panose="020B0604020202020204" pitchFamily="34" charset="0"/>
              </a:rPr>
              <a:t>walls </a:t>
            </a:r>
          </a:p>
          <a:p>
            <a:endParaRPr lang="en-GB" sz="2800" b="1" i="0" u="none" strike="noStrike" dirty="0" smtClean="0">
              <a:effectLst/>
              <a:latin typeface="Arial" panose="020B0604020202020204" pitchFamily="34" charset="0"/>
            </a:endParaRPr>
          </a:p>
          <a:p>
            <a:pPr algn="just"/>
            <a:r>
              <a:rPr lang="en-GB" sz="2000" b="0" i="0" u="none" strike="noStrike" dirty="0" smtClean="0">
                <a:effectLst/>
                <a:latin typeface="Arial" panose="020B0604020202020204" pitchFamily="34" charset="0"/>
              </a:rPr>
              <a:t>By placing piles directly adjacent to one another, a permanent or temporary retaining wall can be created. These can be closely-spaced contiguous pile walls, or interlocking </a:t>
            </a:r>
            <a:r>
              <a:rPr lang="en-GB" sz="2000" b="1" i="0" u="none" strike="noStrike" dirty="0" smtClean="0">
                <a:effectLst/>
                <a:latin typeface="Arial" panose="020B0604020202020204" pitchFamily="34" charset="0"/>
              </a:rPr>
              <a:t>‘secant’ </a:t>
            </a:r>
            <a:r>
              <a:rPr lang="en-GB" sz="2000" b="0" i="0" u="none" strike="noStrike" dirty="0" smtClean="0">
                <a:effectLst/>
                <a:latin typeface="Arial" panose="020B0604020202020204" pitchFamily="34" charset="0"/>
              </a:rPr>
              <a:t>walls, </a:t>
            </a:r>
            <a:endParaRPr lang="en-GB" sz="2000" b="0" i="0" u="none" strike="noStrike" dirty="0">
              <a:effectLst/>
              <a:latin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387926" y="2319085"/>
            <a:ext cx="7488383" cy="11387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800" b="1" i="0" u="none" strike="noStrike" dirty="0" smtClean="0">
                <a:effectLst/>
                <a:latin typeface="Arial" panose="020B0604020202020204" pitchFamily="34" charset="0"/>
              </a:rPr>
              <a:t>Screw piles </a:t>
            </a:r>
            <a:r>
              <a:rPr lang="en-GB" sz="2000" b="0" i="0" u="none" strike="noStrike" dirty="0" smtClean="0">
                <a:effectLst/>
                <a:latin typeface="Arial" panose="020B0604020202020204" pitchFamily="34" charset="0"/>
              </a:rPr>
              <a:t>have a helix near the pile toe so they can be screwed into the ground. The process and </a:t>
            </a:r>
            <a:r>
              <a:rPr lang="en-GB" sz="2000" b="0" i="0" dirty="0" smtClean="0">
                <a:effectLst/>
                <a:latin typeface="Arial" panose="020B0604020202020204" pitchFamily="34" charset="0"/>
              </a:rPr>
              <a:t>concept</a:t>
            </a:r>
            <a:r>
              <a:rPr lang="en-GB" sz="2000" b="0" i="0" strike="noStrike" dirty="0" smtClean="0">
                <a:effectLst/>
                <a:latin typeface="Arial" panose="020B0604020202020204" pitchFamily="34" charset="0"/>
              </a:rPr>
              <a:t> </a:t>
            </a:r>
            <a:r>
              <a:rPr lang="en-GB" sz="2000" b="0" i="0" u="none" strike="noStrike" dirty="0" smtClean="0">
                <a:effectLst/>
                <a:latin typeface="Arial" panose="020B0604020202020204" pitchFamily="34" charset="0"/>
              </a:rPr>
              <a:t>is similar to screwing into wood.</a:t>
            </a:r>
            <a:endParaRPr lang="en-GB" sz="20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85909" y="4080164"/>
            <a:ext cx="3629891" cy="2722418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3836" y="55347"/>
            <a:ext cx="3241964" cy="2026228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3837" y="2081575"/>
            <a:ext cx="3241964" cy="1990436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489615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/>
          <p:cNvSpPr txBox="1"/>
          <p:nvPr/>
        </p:nvSpPr>
        <p:spPr>
          <a:xfrm>
            <a:off x="384977" y="289415"/>
            <a:ext cx="25930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DEEP FOUNDATIONS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84977" y="790780"/>
            <a:ext cx="40331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CLASSIFICATION OF PILES</a:t>
            </a:r>
          </a:p>
        </p:txBody>
      </p:sp>
      <p:sp>
        <p:nvSpPr>
          <p:cNvPr id="17" name="Rectangle 7"/>
          <p:cNvSpPr>
            <a:spLocks noChangeArrowheads="1"/>
          </p:cNvSpPr>
          <p:nvPr/>
        </p:nvSpPr>
        <p:spPr bwMode="auto">
          <a:xfrm>
            <a:off x="3315220" y="1384478"/>
            <a:ext cx="4225837" cy="47089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2000" b="1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Displacement piles</a:t>
            </a:r>
            <a:endParaRPr lang="en-GB" altLang="en-US" sz="2000" b="1" dirty="0">
              <a:latin typeface="+mj-lt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2000" dirty="0">
                <a:latin typeface="+mj-lt"/>
              </a:rPr>
              <a:t>	</a:t>
            </a:r>
            <a:r>
              <a:rPr lang="en-GB" altLang="en-US" sz="2000" dirty="0">
                <a:solidFill>
                  <a:schemeClr val="tx2"/>
                </a:solidFill>
                <a:latin typeface="+mj-lt"/>
              </a:rPr>
              <a:t>- Driven cast in situ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2000" dirty="0">
                <a:latin typeface="+mj-lt"/>
              </a:rPr>
              <a:t>		</a:t>
            </a:r>
            <a:r>
              <a:rPr lang="en-GB" altLang="en-US" sz="2000" dirty="0">
                <a:solidFill>
                  <a:srgbClr val="C00000"/>
                </a:solidFill>
                <a:latin typeface="+mj-lt"/>
              </a:rPr>
              <a:t>Permanent casing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2000" dirty="0">
                <a:solidFill>
                  <a:srgbClr val="C00000"/>
                </a:solidFill>
                <a:latin typeface="+mj-lt"/>
              </a:rPr>
              <a:t>		Temporary casing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2000" dirty="0">
                <a:latin typeface="+mj-lt"/>
              </a:rPr>
              <a:t>	</a:t>
            </a:r>
            <a:r>
              <a:rPr lang="en-GB" altLang="en-US" sz="2000" dirty="0">
                <a:solidFill>
                  <a:schemeClr val="tx2"/>
                </a:solidFill>
                <a:latin typeface="+mj-lt"/>
              </a:rPr>
              <a:t>- Preformed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2000" dirty="0">
                <a:latin typeface="+mj-lt"/>
              </a:rPr>
              <a:t>		</a:t>
            </a:r>
            <a:r>
              <a:rPr lang="en-GB" altLang="en-US" sz="2000" dirty="0">
                <a:solidFill>
                  <a:srgbClr val="C00000"/>
                </a:solidFill>
                <a:latin typeface="+mj-lt"/>
              </a:rPr>
              <a:t>Concrete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2000" dirty="0">
                <a:solidFill>
                  <a:srgbClr val="C00000"/>
                </a:solidFill>
                <a:latin typeface="+mj-lt"/>
              </a:rPr>
              <a:t>		Steel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2000" dirty="0">
                <a:solidFill>
                  <a:srgbClr val="C00000"/>
                </a:solidFill>
                <a:latin typeface="+mj-lt"/>
              </a:rPr>
              <a:t>		Timber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2000" b="1" dirty="0">
                <a:latin typeface="+mj-lt"/>
              </a:rPr>
              <a:t>Replacement piles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2000" dirty="0">
                <a:latin typeface="+mj-lt"/>
              </a:rPr>
              <a:t>	</a:t>
            </a:r>
            <a:r>
              <a:rPr lang="en-GB" altLang="en-US" sz="2000" dirty="0">
                <a:solidFill>
                  <a:schemeClr val="tx2"/>
                </a:solidFill>
                <a:latin typeface="+mj-lt"/>
              </a:rPr>
              <a:t>- Supported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2000" dirty="0">
                <a:latin typeface="+mj-lt"/>
              </a:rPr>
              <a:t>		</a:t>
            </a:r>
            <a:r>
              <a:rPr lang="en-GB" altLang="en-US" sz="2000" dirty="0">
                <a:solidFill>
                  <a:srgbClr val="C00000"/>
                </a:solidFill>
                <a:latin typeface="+mj-lt"/>
              </a:rPr>
              <a:t>Permanent casing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2000" dirty="0">
                <a:solidFill>
                  <a:srgbClr val="C00000"/>
                </a:solidFill>
                <a:latin typeface="+mj-lt"/>
              </a:rPr>
              <a:t>		Temporary casing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2000" dirty="0">
                <a:latin typeface="+mj-lt"/>
              </a:rPr>
              <a:t>			</a:t>
            </a:r>
            <a:r>
              <a:rPr lang="en-GB" altLang="en-US" sz="2000" dirty="0">
                <a:solidFill>
                  <a:schemeClr val="accent6"/>
                </a:solidFill>
                <a:latin typeface="+mj-lt"/>
              </a:rPr>
              <a:t>Casing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2000" dirty="0">
                <a:solidFill>
                  <a:schemeClr val="accent6"/>
                </a:solidFill>
                <a:latin typeface="+mj-lt"/>
              </a:rPr>
              <a:t>			Drilling mud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2000" dirty="0">
                <a:latin typeface="+mj-lt"/>
              </a:rPr>
              <a:t>	</a:t>
            </a:r>
            <a:r>
              <a:rPr lang="en-GB" altLang="en-US" sz="2000" dirty="0">
                <a:solidFill>
                  <a:schemeClr val="tx2"/>
                </a:solidFill>
                <a:latin typeface="+mj-lt"/>
              </a:rPr>
              <a:t>- Unsupported</a:t>
            </a:r>
          </a:p>
        </p:txBody>
      </p:sp>
    </p:spTree>
    <p:extLst>
      <p:ext uri="{BB962C8B-B14F-4D97-AF65-F5344CB8AC3E}">
        <p14:creationId xmlns:p14="http://schemas.microsoft.com/office/powerpoint/2010/main" val="94122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36913" y="1181904"/>
            <a:ext cx="10895116" cy="51398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0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Piles </a:t>
            </a: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are not usually used singly but are formed into a group </a:t>
            </a:r>
            <a:endParaRPr lang="en-GB" sz="2000" dirty="0" smtClean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0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or </a:t>
            </a: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cluster. </a:t>
            </a:r>
            <a:endParaRPr lang="en-GB" sz="2000" dirty="0" smtClean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0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</a:t>
            </a: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load is distributed over the heads of the </a:t>
            </a:r>
            <a:r>
              <a:rPr lang="en-GB" sz="20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piles by 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0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means </a:t>
            </a: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of a </a:t>
            </a:r>
            <a:r>
              <a:rPr lang="en-GB" sz="2000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reinforced cast in situ concrete pile cap. </a:t>
            </a:r>
            <a:endParaRPr lang="en-GB" sz="2000" b="1" dirty="0" smtClean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000" b="1" dirty="0" smtClean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0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To </a:t>
            </a: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assist </a:t>
            </a:r>
            <a:r>
              <a:rPr lang="en-GB" sz="20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continuity, </a:t>
            </a: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heads of piles penetrate the base of the pile cap some 100-150 mm</a:t>
            </a:r>
            <a:r>
              <a:rPr lang="en-GB" sz="20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main reinforcement is two-directional </a:t>
            </a:r>
            <a:r>
              <a:rPr lang="en-GB" sz="20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 </a:t>
            </a: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many piling schemes, especially where capped single piles are tied together with reinforced concrete tie beams. </a:t>
            </a:r>
            <a:endParaRPr lang="en-GB" sz="2000" dirty="0" smtClean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000" dirty="0" smtClean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0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</a:t>
            </a: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beams can be used to carry loadings such as walls to the pile foundations.</a:t>
            </a:r>
            <a:endParaRPr lang="en-GB" sz="2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-498764" y="350311"/>
            <a:ext cx="2784765" cy="5457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2">
              <a:lnSpc>
                <a:spcPct val="115000"/>
              </a:lnSpc>
              <a:spcBef>
                <a:spcPts val="1000"/>
              </a:spcBef>
              <a:spcAft>
                <a:spcPts val="0"/>
              </a:spcAft>
            </a:pPr>
            <a:r>
              <a:rPr lang="en-GB" sz="28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Pile caps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274" y="404401"/>
            <a:ext cx="4539960" cy="2953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2557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77239" y="335846"/>
            <a:ext cx="10832869" cy="57246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b="1" i="0" u="none" strike="noStrike" dirty="0" smtClean="0">
                <a:effectLst/>
                <a:latin typeface="Arial" panose="020B0604020202020204" pitchFamily="34" charset="0"/>
              </a:rPr>
              <a:t>Pile caps and beams </a:t>
            </a:r>
          </a:p>
          <a:p>
            <a:endParaRPr lang="en-GB" b="1" i="0" u="none" strike="noStrike" dirty="0" smtClean="0">
              <a:effectLst/>
              <a:latin typeface="Arial" panose="020B0604020202020204" pitchFamily="34" charset="0"/>
            </a:endParaRPr>
          </a:p>
          <a:p>
            <a:r>
              <a:rPr lang="en-GB" sz="2000" b="0" i="0" u="none" strike="noStrike" dirty="0" smtClean="0">
                <a:effectLst/>
                <a:latin typeface="Arial" panose="020B0604020202020204" pitchFamily="34" charset="0"/>
              </a:rPr>
              <a:t>As it is very difficult to bore or drive piles exactly vertical, the pile cap should be able to accommodate some deviation in the final position of the pile heads. </a:t>
            </a:r>
          </a:p>
          <a:p>
            <a:endParaRPr lang="en-GB" sz="2000" dirty="0">
              <a:latin typeface="Arial" panose="020B0604020202020204" pitchFamily="34" charset="0"/>
            </a:endParaRPr>
          </a:p>
          <a:p>
            <a:r>
              <a:rPr lang="en-GB" sz="2000" b="0" i="0" u="none" strike="noStrike" dirty="0" smtClean="0">
                <a:effectLst/>
                <a:latin typeface="Arial" panose="020B0604020202020204" pitchFamily="34" charset="0"/>
              </a:rPr>
              <a:t>The pile cap should overhang the outer </a:t>
            </a:r>
            <a:r>
              <a:rPr lang="en-GB" sz="2000" b="0" i="0" u="sng" strike="noStrike" dirty="0" smtClean="0">
                <a:effectLst/>
                <a:latin typeface="Arial" panose="020B0604020202020204" pitchFamily="34" charset="0"/>
              </a:rPr>
              <a:t>piles</a:t>
            </a:r>
            <a:r>
              <a:rPr lang="en-GB" sz="2000" b="0" i="0" u="none" strike="noStrike" dirty="0" smtClean="0">
                <a:effectLst/>
                <a:latin typeface="Arial" panose="020B0604020202020204" pitchFamily="34" charset="0"/>
              </a:rPr>
              <a:t>, typically by a distance of 100-150 mm on all sides, depending on the size of the pile. </a:t>
            </a:r>
          </a:p>
          <a:p>
            <a:endParaRPr lang="en-GB" sz="2000" b="0" i="0" u="none" strike="noStrike" dirty="0" smtClean="0">
              <a:effectLst/>
              <a:latin typeface="Arial" panose="020B0604020202020204" pitchFamily="34" charset="0"/>
            </a:endParaRPr>
          </a:p>
          <a:p>
            <a:r>
              <a:rPr lang="en-GB" sz="2000" b="0" i="0" u="none" strike="noStrike" dirty="0" smtClean="0">
                <a:effectLst/>
                <a:latin typeface="Arial" panose="020B0604020202020204" pitchFamily="34" charset="0"/>
              </a:rPr>
              <a:t>Pile caps can also be linked together with reinforced concrete to create capping beams. </a:t>
            </a:r>
          </a:p>
          <a:p>
            <a:endParaRPr lang="en-GB" sz="2000" b="0" i="0" u="none" strike="noStrike" dirty="0" smtClean="0">
              <a:effectLst/>
              <a:latin typeface="Arial" panose="020B0604020202020204" pitchFamily="34" charset="0"/>
            </a:endParaRPr>
          </a:p>
          <a:p>
            <a:r>
              <a:rPr lang="en-GB" sz="2000" b="0" i="0" u="none" strike="noStrike" dirty="0" smtClean="0">
                <a:effectLst/>
                <a:latin typeface="Arial" panose="020B0604020202020204" pitchFamily="34" charset="0"/>
              </a:rPr>
              <a:t>Capping beams are also suitable for distributing </a:t>
            </a:r>
          </a:p>
          <a:p>
            <a:r>
              <a:rPr lang="en-GB" sz="2000" b="0" i="0" u="none" strike="noStrike" dirty="0" smtClean="0">
                <a:effectLst/>
                <a:latin typeface="Arial" panose="020B0604020202020204" pitchFamily="34" charset="0"/>
              </a:rPr>
              <a:t>the weight of a load-bearing wall, or of </a:t>
            </a:r>
          </a:p>
          <a:p>
            <a:r>
              <a:rPr lang="en-GB" sz="2000" b="0" i="0" u="none" strike="noStrike" dirty="0" smtClean="0">
                <a:effectLst/>
                <a:latin typeface="Arial" panose="020B0604020202020204" pitchFamily="34" charset="0"/>
              </a:rPr>
              <a:t>close-centred columns to a line of piles. </a:t>
            </a:r>
          </a:p>
          <a:p>
            <a:endParaRPr lang="en-GB" sz="2000" dirty="0">
              <a:latin typeface="Arial" panose="020B0604020202020204" pitchFamily="34" charset="0"/>
            </a:endParaRPr>
          </a:p>
          <a:p>
            <a:r>
              <a:rPr lang="en-GB" sz="2000" b="0" i="0" u="none" strike="noStrike" dirty="0" smtClean="0">
                <a:effectLst/>
                <a:latin typeface="Arial" panose="020B0604020202020204" pitchFamily="34" charset="0"/>
              </a:rPr>
              <a:t>Piles may be staggered in the beam to allow </a:t>
            </a:r>
          </a:p>
          <a:p>
            <a:r>
              <a:rPr lang="en-GB" sz="2000" b="0" i="0" u="none" strike="noStrike" dirty="0" smtClean="0">
                <a:effectLst/>
                <a:latin typeface="Arial" panose="020B0604020202020204" pitchFamily="34" charset="0"/>
              </a:rPr>
              <a:t>for any eccentricities that may occur in loaded </a:t>
            </a:r>
          </a:p>
          <a:p>
            <a:r>
              <a:rPr lang="en-GB" sz="2000" b="0" i="0" u="none" strike="noStrike" dirty="0" smtClean="0">
                <a:effectLst/>
                <a:latin typeface="Arial" panose="020B0604020202020204" pitchFamily="34" charset="0"/>
              </a:rPr>
              <a:t>conditions. </a:t>
            </a:r>
          </a:p>
          <a:p>
            <a:endParaRPr lang="en-GB" sz="2000" b="0" i="0" u="none" strike="noStrike" dirty="0" smtClean="0">
              <a:effectLst/>
              <a:latin typeface="Arial" panose="020B0604020202020204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01938" y="3578629"/>
            <a:ext cx="5394960" cy="3108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152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49036" y="1291461"/>
            <a:ext cx="8250382" cy="45938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GB" sz="20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1. What </a:t>
            </a: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is a </a:t>
            </a:r>
            <a:r>
              <a:rPr lang="en-GB" sz="20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‘friction’ </a:t>
            </a: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pile?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pPr lvl="0">
              <a:lnSpc>
                <a:spcPct val="107000"/>
              </a:lnSpc>
              <a:spcAft>
                <a:spcPts val="0"/>
              </a:spcAft>
            </a:pPr>
            <a:r>
              <a:rPr lang="en-GB" sz="20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2. What are the methods of installing  </a:t>
            </a: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 displacement pile?</a:t>
            </a:r>
          </a:p>
          <a:p>
            <a:pPr marL="457200">
              <a:lnSpc>
                <a:spcPct val="107000"/>
              </a:lnSpc>
              <a:spcAft>
                <a:spcPts val="0"/>
              </a:spcAft>
            </a:pP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pPr marL="457200">
              <a:lnSpc>
                <a:spcPct val="107000"/>
              </a:lnSpc>
              <a:spcAft>
                <a:spcPts val="0"/>
              </a:spcAft>
            </a:pP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GB" sz="20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3. Distinguish between a replacement and displacement piling?</a:t>
            </a:r>
            <a:endParaRPr lang="en-GB" sz="2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en-GB" sz="20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4. What </a:t>
            </a: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is a preformed pile? What materials can it be made of?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pPr lvl="0">
              <a:lnSpc>
                <a:spcPct val="107000"/>
              </a:lnSpc>
              <a:spcAft>
                <a:spcPts val="0"/>
              </a:spcAft>
            </a:pPr>
            <a:r>
              <a:rPr lang="en-GB" sz="20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5. In what type of soil is a Bored Pile the best option?</a:t>
            </a:r>
            <a:endParaRPr lang="en-GB" sz="2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>
              <a:lnSpc>
                <a:spcPct val="107000"/>
              </a:lnSpc>
              <a:spcAft>
                <a:spcPts val="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457200"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49036" y="443345"/>
            <a:ext cx="90539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DEEP FOUNDATIONS REVISION QUESTIONS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4258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312</TotalTime>
  <Words>1402</Words>
  <Application>Microsoft Office PowerPoint</Application>
  <PresentationFormat>Widescreen</PresentationFormat>
  <Paragraphs>178</Paragraphs>
  <Slides>19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&amp;quot</vt:lpstr>
      <vt:lpstr>Arial</vt:lpstr>
      <vt:lpstr>Calibri</vt:lpstr>
      <vt:lpstr>Calibri Light</vt:lpstr>
      <vt:lpstr>Times New Roman</vt:lpstr>
      <vt:lpstr>Office Theme</vt:lpstr>
      <vt:lpstr>DEEP FOUNDATIONS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Alan Nantel</dc:creator>
  <cp:lastModifiedBy>Alan Nantel</cp:lastModifiedBy>
  <cp:revision>22</cp:revision>
  <dcterms:created xsi:type="dcterms:W3CDTF">2019-12-08T15:58:36Z</dcterms:created>
  <dcterms:modified xsi:type="dcterms:W3CDTF">2019-12-10T08:44:23Z</dcterms:modified>
</cp:coreProperties>
</file>